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71" r:id="rId3"/>
    <p:sldId id="258" r:id="rId4"/>
    <p:sldId id="260" r:id="rId5"/>
    <p:sldId id="275" r:id="rId6"/>
    <p:sldId id="276" r:id="rId7"/>
    <p:sldId id="277" r:id="rId8"/>
    <p:sldId id="278"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rednji stil 2 - Isticanj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Naslovni slaj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40432FA-2B48-4F2F-84DE-BA69670033AD}"/>
              </a:ext>
            </a:extLst>
          </p:cNvPr>
          <p:cNvSpPr>
            <a:spLocks noGrp="1"/>
          </p:cNvSpPr>
          <p:nvPr>
            <p:ph type="ctrTitle"/>
          </p:nvPr>
        </p:nvSpPr>
        <p:spPr>
          <a:xfrm>
            <a:off x="1524000" y="1122363"/>
            <a:ext cx="9144000" cy="2387600"/>
          </a:xfrm>
        </p:spPr>
        <p:txBody>
          <a:bodyPr anchor="b"/>
          <a:lstStyle>
            <a:lvl1pPr algn="ctr">
              <a:defRPr sz="6000"/>
            </a:lvl1pPr>
          </a:lstStyle>
          <a:p>
            <a:r>
              <a:rPr lang="hr-HR"/>
              <a:t>Kliknite da biste uredili stil naslova matrice</a:t>
            </a:r>
            <a:endParaRPr lang="en-GB"/>
          </a:p>
        </p:txBody>
      </p:sp>
      <p:sp>
        <p:nvSpPr>
          <p:cNvPr id="3" name="Podnaslov 2">
            <a:extLst>
              <a:ext uri="{FF2B5EF4-FFF2-40B4-BE49-F238E27FC236}">
                <a16:creationId xmlns:a16="http://schemas.microsoft.com/office/drawing/2014/main" id="{1A722E65-F072-426F-8208-689FAEFCB9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r-HR"/>
              <a:t>Kliknite da biste uredili stil podnaslova matrice</a:t>
            </a:r>
            <a:endParaRPr lang="en-GB"/>
          </a:p>
        </p:txBody>
      </p:sp>
      <p:sp>
        <p:nvSpPr>
          <p:cNvPr id="4" name="Rezervirano mjesto datuma 3">
            <a:extLst>
              <a:ext uri="{FF2B5EF4-FFF2-40B4-BE49-F238E27FC236}">
                <a16:creationId xmlns:a16="http://schemas.microsoft.com/office/drawing/2014/main" id="{F7F39676-1BCF-4105-9BA3-2643017D366D}"/>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44C6B5A9-4E6E-456D-A937-9D70205BC4E3}"/>
              </a:ext>
            </a:extLst>
          </p:cNvPr>
          <p:cNvSpPr>
            <a:spLocks noGrp="1"/>
          </p:cNvSpPr>
          <p:nvPr>
            <p:ph type="ftr" sz="quarter" idx="11"/>
          </p:nvPr>
        </p:nvSpPr>
        <p:spPr/>
        <p:txBody>
          <a:bodyPr/>
          <a:lstStyle/>
          <a:p>
            <a:endParaRPr lang="en-GB" dirty="0"/>
          </a:p>
        </p:txBody>
      </p:sp>
      <p:sp>
        <p:nvSpPr>
          <p:cNvPr id="6" name="Rezervirano mjesto broja slajda 5">
            <a:extLst>
              <a:ext uri="{FF2B5EF4-FFF2-40B4-BE49-F238E27FC236}">
                <a16:creationId xmlns:a16="http://schemas.microsoft.com/office/drawing/2014/main" id="{8F855409-9AEA-4B7F-AEBF-22FEB1E286B7}"/>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27712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slov i sadržaj">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BE1FADF8-EAC2-4F91-BFF1-DD9856A7CB22}"/>
              </a:ext>
            </a:extLst>
          </p:cNvPr>
          <p:cNvSpPr>
            <a:spLocks noGrp="1"/>
          </p:cNvSpPr>
          <p:nvPr>
            <p:ph type="title"/>
          </p:nvPr>
        </p:nvSpPr>
        <p:spPr/>
        <p:txBody>
          <a:bodyPr/>
          <a:lstStyle/>
          <a:p>
            <a:r>
              <a:rPr lang="hr-HR"/>
              <a:t>Kliknite da biste uredili stil naslova matrice</a:t>
            </a:r>
            <a:endParaRPr lang="en-GB"/>
          </a:p>
        </p:txBody>
      </p:sp>
      <p:sp>
        <p:nvSpPr>
          <p:cNvPr id="3" name="Rezervirano mjesto sadržaja 2">
            <a:extLst>
              <a:ext uri="{FF2B5EF4-FFF2-40B4-BE49-F238E27FC236}">
                <a16:creationId xmlns:a16="http://schemas.microsoft.com/office/drawing/2014/main" id="{6A86C51B-AD53-45DE-BC99-B00CA29E9091}"/>
              </a:ext>
            </a:extLst>
          </p:cNvPr>
          <p:cNvSpPr>
            <a:spLocks noGrp="1"/>
          </p:cNvSpPr>
          <p:nvPr>
            <p:ph idx="1"/>
          </p:nvPr>
        </p:nvSpPr>
        <p:spPr/>
        <p:txBody>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datuma 3">
            <a:extLst>
              <a:ext uri="{FF2B5EF4-FFF2-40B4-BE49-F238E27FC236}">
                <a16:creationId xmlns:a16="http://schemas.microsoft.com/office/drawing/2014/main" id="{201655F3-6BD6-4F8B-9F51-0E14A0ABE04E}"/>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D349218E-F1E9-44A9-A70B-32754926EE9E}"/>
              </a:ext>
            </a:extLst>
          </p:cNvPr>
          <p:cNvSpPr>
            <a:spLocks noGrp="1"/>
          </p:cNvSpPr>
          <p:nvPr>
            <p:ph type="ftr" sz="quarter" idx="11"/>
          </p:nvPr>
        </p:nvSpPr>
        <p:spPr/>
        <p:txBody>
          <a:bodyPr/>
          <a:lstStyle/>
          <a:p>
            <a:endParaRPr lang="en-GB" dirty="0"/>
          </a:p>
        </p:txBody>
      </p:sp>
      <p:sp>
        <p:nvSpPr>
          <p:cNvPr id="6" name="Rezervirano mjesto broja slajda 5">
            <a:extLst>
              <a:ext uri="{FF2B5EF4-FFF2-40B4-BE49-F238E27FC236}">
                <a16:creationId xmlns:a16="http://schemas.microsoft.com/office/drawing/2014/main" id="{AE2E30FF-0B7C-4A3E-8638-C2CB22026542}"/>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601132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aglavlje sekcije">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8736D1B7-F6FC-49AD-901C-02E1092C736E}"/>
              </a:ext>
            </a:extLst>
          </p:cNvPr>
          <p:cNvSpPr>
            <a:spLocks noGrp="1"/>
          </p:cNvSpPr>
          <p:nvPr>
            <p:ph type="title"/>
          </p:nvPr>
        </p:nvSpPr>
        <p:spPr>
          <a:xfrm>
            <a:off x="831850" y="1709738"/>
            <a:ext cx="10515600" cy="2852737"/>
          </a:xfrm>
        </p:spPr>
        <p:txBody>
          <a:bodyPr anchor="b"/>
          <a:lstStyle>
            <a:lvl1pPr>
              <a:defRPr sz="6000"/>
            </a:lvl1pPr>
          </a:lstStyle>
          <a:p>
            <a:r>
              <a:rPr lang="hr-HR"/>
              <a:t>Kliknite da biste uredili stil naslova matrice</a:t>
            </a:r>
            <a:endParaRPr lang="en-GB"/>
          </a:p>
        </p:txBody>
      </p:sp>
      <p:sp>
        <p:nvSpPr>
          <p:cNvPr id="3" name="Rezervirano mjesto teksta 2">
            <a:extLst>
              <a:ext uri="{FF2B5EF4-FFF2-40B4-BE49-F238E27FC236}">
                <a16:creationId xmlns:a16="http://schemas.microsoft.com/office/drawing/2014/main" id="{4A331B5D-9C6D-4FCA-9697-3D84738389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r-HR"/>
              <a:t>Kliknite da biste uredili matrice</a:t>
            </a:r>
          </a:p>
        </p:txBody>
      </p:sp>
      <p:sp>
        <p:nvSpPr>
          <p:cNvPr id="4" name="Rezervirano mjesto datuma 3">
            <a:extLst>
              <a:ext uri="{FF2B5EF4-FFF2-40B4-BE49-F238E27FC236}">
                <a16:creationId xmlns:a16="http://schemas.microsoft.com/office/drawing/2014/main" id="{E2F8E1E3-48E7-47AE-B9DB-075191CC6F73}"/>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D488BE84-4E4D-4715-99D4-1017FF87C8D9}"/>
              </a:ext>
            </a:extLst>
          </p:cNvPr>
          <p:cNvSpPr>
            <a:spLocks noGrp="1"/>
          </p:cNvSpPr>
          <p:nvPr>
            <p:ph type="ftr" sz="quarter" idx="11"/>
          </p:nvPr>
        </p:nvSpPr>
        <p:spPr/>
        <p:txBody>
          <a:bodyPr/>
          <a:lstStyle/>
          <a:p>
            <a:endParaRPr lang="en-GB" dirty="0"/>
          </a:p>
        </p:txBody>
      </p:sp>
      <p:sp>
        <p:nvSpPr>
          <p:cNvPr id="6" name="Rezervirano mjesto broja slajda 5">
            <a:extLst>
              <a:ext uri="{FF2B5EF4-FFF2-40B4-BE49-F238E27FC236}">
                <a16:creationId xmlns:a16="http://schemas.microsoft.com/office/drawing/2014/main" id="{968646D6-37CB-475F-BD66-9A3E82E5E41F}"/>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608228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sadržaj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D5C3861E-4167-4E4F-B3A2-E7940E7900A2}"/>
              </a:ext>
            </a:extLst>
          </p:cNvPr>
          <p:cNvSpPr>
            <a:spLocks noGrp="1"/>
          </p:cNvSpPr>
          <p:nvPr>
            <p:ph type="title"/>
          </p:nvPr>
        </p:nvSpPr>
        <p:spPr/>
        <p:txBody>
          <a:bodyPr/>
          <a:lstStyle/>
          <a:p>
            <a:r>
              <a:rPr lang="hr-HR"/>
              <a:t>Kliknite da biste uredili stil naslova matrice</a:t>
            </a:r>
            <a:endParaRPr lang="en-GB"/>
          </a:p>
        </p:txBody>
      </p:sp>
      <p:sp>
        <p:nvSpPr>
          <p:cNvPr id="3" name="Rezervirano mjesto sadržaja 2">
            <a:extLst>
              <a:ext uri="{FF2B5EF4-FFF2-40B4-BE49-F238E27FC236}">
                <a16:creationId xmlns:a16="http://schemas.microsoft.com/office/drawing/2014/main" id="{E549E076-BF46-4A65-9DBC-2A0ACC4F6E1D}"/>
              </a:ext>
            </a:extLst>
          </p:cNvPr>
          <p:cNvSpPr>
            <a:spLocks noGrp="1"/>
          </p:cNvSpPr>
          <p:nvPr>
            <p:ph sz="half" idx="1"/>
          </p:nvPr>
        </p:nvSpPr>
        <p:spPr>
          <a:xfrm>
            <a:off x="838200" y="1825625"/>
            <a:ext cx="5181600" cy="4351338"/>
          </a:xfrm>
        </p:spPr>
        <p:txBody>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sadržaja 3">
            <a:extLst>
              <a:ext uri="{FF2B5EF4-FFF2-40B4-BE49-F238E27FC236}">
                <a16:creationId xmlns:a16="http://schemas.microsoft.com/office/drawing/2014/main" id="{401CFC26-1297-46A1-9C63-9809320A074E}"/>
              </a:ext>
            </a:extLst>
          </p:cNvPr>
          <p:cNvSpPr>
            <a:spLocks noGrp="1"/>
          </p:cNvSpPr>
          <p:nvPr>
            <p:ph sz="half" idx="2"/>
          </p:nvPr>
        </p:nvSpPr>
        <p:spPr>
          <a:xfrm>
            <a:off x="6172200" y="1825625"/>
            <a:ext cx="5181600" cy="4351338"/>
          </a:xfrm>
        </p:spPr>
        <p:txBody>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5" name="Rezervirano mjesto datuma 4">
            <a:extLst>
              <a:ext uri="{FF2B5EF4-FFF2-40B4-BE49-F238E27FC236}">
                <a16:creationId xmlns:a16="http://schemas.microsoft.com/office/drawing/2014/main" id="{7D9195B5-9D8B-4B75-8B66-2473B2306EBE}"/>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6" name="Rezervirano mjesto podnožja 5">
            <a:extLst>
              <a:ext uri="{FF2B5EF4-FFF2-40B4-BE49-F238E27FC236}">
                <a16:creationId xmlns:a16="http://schemas.microsoft.com/office/drawing/2014/main" id="{77FB4D73-3045-4BB5-893E-1AAFC9F54F6C}"/>
              </a:ext>
            </a:extLst>
          </p:cNvPr>
          <p:cNvSpPr>
            <a:spLocks noGrp="1"/>
          </p:cNvSpPr>
          <p:nvPr>
            <p:ph type="ftr" sz="quarter" idx="11"/>
          </p:nvPr>
        </p:nvSpPr>
        <p:spPr/>
        <p:txBody>
          <a:bodyPr/>
          <a:lstStyle/>
          <a:p>
            <a:endParaRPr lang="en-GB" dirty="0"/>
          </a:p>
        </p:txBody>
      </p:sp>
      <p:sp>
        <p:nvSpPr>
          <p:cNvPr id="7" name="Rezervirano mjesto broja slajda 6">
            <a:extLst>
              <a:ext uri="{FF2B5EF4-FFF2-40B4-BE49-F238E27FC236}">
                <a16:creationId xmlns:a16="http://schemas.microsoft.com/office/drawing/2014/main" id="{373CCEED-81D5-4004-BBC4-DCAB4205D91B}"/>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014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Usporedba">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96A6E987-F81C-4C2F-8C5F-C46CA84A7F20}"/>
              </a:ext>
            </a:extLst>
          </p:cNvPr>
          <p:cNvSpPr>
            <a:spLocks noGrp="1"/>
          </p:cNvSpPr>
          <p:nvPr>
            <p:ph type="title"/>
          </p:nvPr>
        </p:nvSpPr>
        <p:spPr>
          <a:xfrm>
            <a:off x="839788" y="365125"/>
            <a:ext cx="10515600" cy="1325563"/>
          </a:xfrm>
        </p:spPr>
        <p:txBody>
          <a:bodyPr/>
          <a:lstStyle/>
          <a:p>
            <a:r>
              <a:rPr lang="hr-HR"/>
              <a:t>Kliknite da biste uredili stil naslova matrice</a:t>
            </a:r>
            <a:endParaRPr lang="en-GB"/>
          </a:p>
        </p:txBody>
      </p:sp>
      <p:sp>
        <p:nvSpPr>
          <p:cNvPr id="3" name="Rezervirano mjesto teksta 2">
            <a:extLst>
              <a:ext uri="{FF2B5EF4-FFF2-40B4-BE49-F238E27FC236}">
                <a16:creationId xmlns:a16="http://schemas.microsoft.com/office/drawing/2014/main" id="{66C9F0E9-F3D2-4841-ACA3-7550BAFC68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r-HR"/>
              <a:t>Kliknite da biste uredili matrice</a:t>
            </a:r>
          </a:p>
        </p:txBody>
      </p:sp>
      <p:sp>
        <p:nvSpPr>
          <p:cNvPr id="4" name="Rezervirano mjesto sadržaja 3">
            <a:extLst>
              <a:ext uri="{FF2B5EF4-FFF2-40B4-BE49-F238E27FC236}">
                <a16:creationId xmlns:a16="http://schemas.microsoft.com/office/drawing/2014/main" id="{630610A2-AFED-47CC-9D5E-B872C184550B}"/>
              </a:ext>
            </a:extLst>
          </p:cNvPr>
          <p:cNvSpPr>
            <a:spLocks noGrp="1"/>
          </p:cNvSpPr>
          <p:nvPr>
            <p:ph sz="half" idx="2"/>
          </p:nvPr>
        </p:nvSpPr>
        <p:spPr>
          <a:xfrm>
            <a:off x="839788" y="2505075"/>
            <a:ext cx="5157787" cy="3684588"/>
          </a:xfrm>
        </p:spPr>
        <p:txBody>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5" name="Rezervirano mjesto teksta 4">
            <a:extLst>
              <a:ext uri="{FF2B5EF4-FFF2-40B4-BE49-F238E27FC236}">
                <a16:creationId xmlns:a16="http://schemas.microsoft.com/office/drawing/2014/main" id="{B465AEA7-86AA-4C79-A78B-B68207A7DF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r-HR"/>
              <a:t>Kliknite da biste uredili matrice</a:t>
            </a:r>
          </a:p>
        </p:txBody>
      </p:sp>
      <p:sp>
        <p:nvSpPr>
          <p:cNvPr id="6" name="Rezervirano mjesto sadržaja 5">
            <a:extLst>
              <a:ext uri="{FF2B5EF4-FFF2-40B4-BE49-F238E27FC236}">
                <a16:creationId xmlns:a16="http://schemas.microsoft.com/office/drawing/2014/main" id="{93EAAC2F-F7C1-4AD9-A734-BF6378FCC8F9}"/>
              </a:ext>
            </a:extLst>
          </p:cNvPr>
          <p:cNvSpPr>
            <a:spLocks noGrp="1"/>
          </p:cNvSpPr>
          <p:nvPr>
            <p:ph sz="quarter" idx="4"/>
          </p:nvPr>
        </p:nvSpPr>
        <p:spPr>
          <a:xfrm>
            <a:off x="6172200" y="2505075"/>
            <a:ext cx="5183188" cy="3684588"/>
          </a:xfrm>
        </p:spPr>
        <p:txBody>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7" name="Rezervirano mjesto datuma 6">
            <a:extLst>
              <a:ext uri="{FF2B5EF4-FFF2-40B4-BE49-F238E27FC236}">
                <a16:creationId xmlns:a16="http://schemas.microsoft.com/office/drawing/2014/main" id="{D64B0050-707F-44EF-930C-6A3463EF5583}"/>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Rezervirano mjesto podnožja 7">
            <a:extLst>
              <a:ext uri="{FF2B5EF4-FFF2-40B4-BE49-F238E27FC236}">
                <a16:creationId xmlns:a16="http://schemas.microsoft.com/office/drawing/2014/main" id="{28219EAE-C38E-441F-AEC5-FCB1362F148B}"/>
              </a:ext>
            </a:extLst>
          </p:cNvPr>
          <p:cNvSpPr>
            <a:spLocks noGrp="1"/>
          </p:cNvSpPr>
          <p:nvPr>
            <p:ph type="ftr" sz="quarter" idx="11"/>
          </p:nvPr>
        </p:nvSpPr>
        <p:spPr/>
        <p:txBody>
          <a:bodyPr/>
          <a:lstStyle/>
          <a:p>
            <a:endParaRPr lang="en-GB" dirty="0"/>
          </a:p>
        </p:txBody>
      </p:sp>
      <p:sp>
        <p:nvSpPr>
          <p:cNvPr id="9" name="Rezervirano mjesto broja slajda 8">
            <a:extLst>
              <a:ext uri="{FF2B5EF4-FFF2-40B4-BE49-F238E27FC236}">
                <a16:creationId xmlns:a16="http://schemas.microsoft.com/office/drawing/2014/main" id="{FA6E8A93-25E3-4A13-891E-1CEEF70193E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997901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amo naslov">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2FE5576C-EEE4-4011-ACA8-555A533589C8}"/>
              </a:ext>
            </a:extLst>
          </p:cNvPr>
          <p:cNvSpPr>
            <a:spLocks noGrp="1"/>
          </p:cNvSpPr>
          <p:nvPr>
            <p:ph type="title"/>
          </p:nvPr>
        </p:nvSpPr>
        <p:spPr/>
        <p:txBody>
          <a:bodyPr/>
          <a:lstStyle/>
          <a:p>
            <a:r>
              <a:rPr lang="hr-HR"/>
              <a:t>Kliknite da biste uredili stil naslova matrice</a:t>
            </a:r>
            <a:endParaRPr lang="en-GB"/>
          </a:p>
        </p:txBody>
      </p:sp>
      <p:sp>
        <p:nvSpPr>
          <p:cNvPr id="3" name="Rezervirano mjesto datuma 2">
            <a:extLst>
              <a:ext uri="{FF2B5EF4-FFF2-40B4-BE49-F238E27FC236}">
                <a16:creationId xmlns:a16="http://schemas.microsoft.com/office/drawing/2014/main" id="{F8384CB7-82EA-4675-A1AA-AD70C29C971E}"/>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4" name="Rezervirano mjesto podnožja 3">
            <a:extLst>
              <a:ext uri="{FF2B5EF4-FFF2-40B4-BE49-F238E27FC236}">
                <a16:creationId xmlns:a16="http://schemas.microsoft.com/office/drawing/2014/main" id="{13714C3F-AEE8-4DBC-B576-26B724E85D08}"/>
              </a:ext>
            </a:extLst>
          </p:cNvPr>
          <p:cNvSpPr>
            <a:spLocks noGrp="1"/>
          </p:cNvSpPr>
          <p:nvPr>
            <p:ph type="ftr" sz="quarter" idx="11"/>
          </p:nvPr>
        </p:nvSpPr>
        <p:spPr/>
        <p:txBody>
          <a:bodyPr/>
          <a:lstStyle/>
          <a:p>
            <a:endParaRPr lang="en-GB" dirty="0"/>
          </a:p>
        </p:txBody>
      </p:sp>
      <p:sp>
        <p:nvSpPr>
          <p:cNvPr id="5" name="Rezervirano mjesto broja slajda 4">
            <a:extLst>
              <a:ext uri="{FF2B5EF4-FFF2-40B4-BE49-F238E27FC236}">
                <a16:creationId xmlns:a16="http://schemas.microsoft.com/office/drawing/2014/main" id="{09AF38A5-6165-4C69-A89A-0306658B049B}"/>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027335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azno">
    <p:spTree>
      <p:nvGrpSpPr>
        <p:cNvPr id="1" name=""/>
        <p:cNvGrpSpPr/>
        <p:nvPr/>
      </p:nvGrpSpPr>
      <p:grpSpPr>
        <a:xfrm>
          <a:off x="0" y="0"/>
          <a:ext cx="0" cy="0"/>
          <a:chOff x="0" y="0"/>
          <a:chExt cx="0" cy="0"/>
        </a:xfrm>
      </p:grpSpPr>
      <p:sp>
        <p:nvSpPr>
          <p:cNvPr id="2" name="Rezervirano mjesto datuma 1">
            <a:extLst>
              <a:ext uri="{FF2B5EF4-FFF2-40B4-BE49-F238E27FC236}">
                <a16:creationId xmlns:a16="http://schemas.microsoft.com/office/drawing/2014/main" id="{9BCF20AE-F132-411A-BC56-3E59291E23FD}"/>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3" name="Rezervirano mjesto podnožja 2">
            <a:extLst>
              <a:ext uri="{FF2B5EF4-FFF2-40B4-BE49-F238E27FC236}">
                <a16:creationId xmlns:a16="http://schemas.microsoft.com/office/drawing/2014/main" id="{A7337C7D-F9AC-4AA2-8877-9A0C5FFF9918}"/>
              </a:ext>
            </a:extLst>
          </p:cNvPr>
          <p:cNvSpPr>
            <a:spLocks noGrp="1"/>
          </p:cNvSpPr>
          <p:nvPr>
            <p:ph type="ftr" sz="quarter" idx="11"/>
          </p:nvPr>
        </p:nvSpPr>
        <p:spPr/>
        <p:txBody>
          <a:bodyPr/>
          <a:lstStyle/>
          <a:p>
            <a:endParaRPr lang="en-GB" dirty="0"/>
          </a:p>
        </p:txBody>
      </p:sp>
      <p:sp>
        <p:nvSpPr>
          <p:cNvPr id="4" name="Rezervirano mjesto broja slajda 3">
            <a:extLst>
              <a:ext uri="{FF2B5EF4-FFF2-40B4-BE49-F238E27FC236}">
                <a16:creationId xmlns:a16="http://schemas.microsoft.com/office/drawing/2014/main" id="{A3871964-ABC0-41D5-9F3A-30340500E0BB}"/>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979550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Sadržaj s opisom">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02A3629F-9C97-431E-B16F-2C9FDD940C3E}"/>
              </a:ext>
            </a:extLst>
          </p:cNvPr>
          <p:cNvSpPr>
            <a:spLocks noGrp="1"/>
          </p:cNvSpPr>
          <p:nvPr>
            <p:ph type="title"/>
          </p:nvPr>
        </p:nvSpPr>
        <p:spPr>
          <a:xfrm>
            <a:off x="839788" y="457200"/>
            <a:ext cx="3932237" cy="1600200"/>
          </a:xfrm>
        </p:spPr>
        <p:txBody>
          <a:bodyPr anchor="b"/>
          <a:lstStyle>
            <a:lvl1pPr>
              <a:defRPr sz="3200"/>
            </a:lvl1pPr>
          </a:lstStyle>
          <a:p>
            <a:r>
              <a:rPr lang="hr-HR"/>
              <a:t>Kliknite da biste uredili stil naslova matrice</a:t>
            </a:r>
            <a:endParaRPr lang="en-GB"/>
          </a:p>
        </p:txBody>
      </p:sp>
      <p:sp>
        <p:nvSpPr>
          <p:cNvPr id="3" name="Rezervirano mjesto sadržaja 2">
            <a:extLst>
              <a:ext uri="{FF2B5EF4-FFF2-40B4-BE49-F238E27FC236}">
                <a16:creationId xmlns:a16="http://schemas.microsoft.com/office/drawing/2014/main" id="{20F8DA0F-8907-4FB2-8601-AE26A8F6E1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teksta 3">
            <a:extLst>
              <a:ext uri="{FF2B5EF4-FFF2-40B4-BE49-F238E27FC236}">
                <a16:creationId xmlns:a16="http://schemas.microsoft.com/office/drawing/2014/main" id="{06931C17-DEF6-4A39-800B-EABC5941F9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r-HR"/>
              <a:t>Kliknite da biste uredili matrice</a:t>
            </a:r>
          </a:p>
        </p:txBody>
      </p:sp>
      <p:sp>
        <p:nvSpPr>
          <p:cNvPr id="5" name="Rezervirano mjesto datuma 4">
            <a:extLst>
              <a:ext uri="{FF2B5EF4-FFF2-40B4-BE49-F238E27FC236}">
                <a16:creationId xmlns:a16="http://schemas.microsoft.com/office/drawing/2014/main" id="{D4B8D7D2-BF8D-4C39-B509-94797C706231}"/>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6" name="Rezervirano mjesto podnožja 5">
            <a:extLst>
              <a:ext uri="{FF2B5EF4-FFF2-40B4-BE49-F238E27FC236}">
                <a16:creationId xmlns:a16="http://schemas.microsoft.com/office/drawing/2014/main" id="{7E570EC5-4921-46C5-9005-3D5018A0A3BB}"/>
              </a:ext>
            </a:extLst>
          </p:cNvPr>
          <p:cNvSpPr>
            <a:spLocks noGrp="1"/>
          </p:cNvSpPr>
          <p:nvPr>
            <p:ph type="ftr" sz="quarter" idx="11"/>
          </p:nvPr>
        </p:nvSpPr>
        <p:spPr/>
        <p:txBody>
          <a:bodyPr/>
          <a:lstStyle/>
          <a:p>
            <a:endParaRPr lang="en-GB" dirty="0"/>
          </a:p>
        </p:txBody>
      </p:sp>
      <p:sp>
        <p:nvSpPr>
          <p:cNvPr id="7" name="Rezervirano mjesto broja slajda 6">
            <a:extLst>
              <a:ext uri="{FF2B5EF4-FFF2-40B4-BE49-F238E27FC236}">
                <a16:creationId xmlns:a16="http://schemas.microsoft.com/office/drawing/2014/main" id="{8B6BB83D-4E30-4F0F-8A36-A7D9858172C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64675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Slika s opisom">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CD6D04EA-B9CB-4F55-B46E-90447D3D217A}"/>
              </a:ext>
            </a:extLst>
          </p:cNvPr>
          <p:cNvSpPr>
            <a:spLocks noGrp="1"/>
          </p:cNvSpPr>
          <p:nvPr>
            <p:ph type="title"/>
          </p:nvPr>
        </p:nvSpPr>
        <p:spPr>
          <a:xfrm>
            <a:off x="839788" y="457200"/>
            <a:ext cx="3932237" cy="1600200"/>
          </a:xfrm>
        </p:spPr>
        <p:txBody>
          <a:bodyPr anchor="b"/>
          <a:lstStyle>
            <a:lvl1pPr>
              <a:defRPr sz="3200"/>
            </a:lvl1pPr>
          </a:lstStyle>
          <a:p>
            <a:r>
              <a:rPr lang="hr-HR"/>
              <a:t>Kliknite da biste uredili stil naslova matrice</a:t>
            </a:r>
            <a:endParaRPr lang="en-GB"/>
          </a:p>
        </p:txBody>
      </p:sp>
      <p:sp>
        <p:nvSpPr>
          <p:cNvPr id="3" name="Rezervirano mjesto slike 2">
            <a:extLst>
              <a:ext uri="{FF2B5EF4-FFF2-40B4-BE49-F238E27FC236}">
                <a16:creationId xmlns:a16="http://schemas.microsoft.com/office/drawing/2014/main" id="{D807F0D8-0DF0-42E7-807C-B301A9690E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Rezervirano mjesto teksta 3">
            <a:extLst>
              <a:ext uri="{FF2B5EF4-FFF2-40B4-BE49-F238E27FC236}">
                <a16:creationId xmlns:a16="http://schemas.microsoft.com/office/drawing/2014/main" id="{A14C2983-8372-41DF-84A0-6E60E36F46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r-HR"/>
              <a:t>Kliknite da biste uredili matrice</a:t>
            </a:r>
          </a:p>
        </p:txBody>
      </p:sp>
      <p:sp>
        <p:nvSpPr>
          <p:cNvPr id="5" name="Rezervirano mjesto datuma 4">
            <a:extLst>
              <a:ext uri="{FF2B5EF4-FFF2-40B4-BE49-F238E27FC236}">
                <a16:creationId xmlns:a16="http://schemas.microsoft.com/office/drawing/2014/main" id="{DA326161-7A82-41E5-91F0-AF34A5404025}"/>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6" name="Rezervirano mjesto podnožja 5">
            <a:extLst>
              <a:ext uri="{FF2B5EF4-FFF2-40B4-BE49-F238E27FC236}">
                <a16:creationId xmlns:a16="http://schemas.microsoft.com/office/drawing/2014/main" id="{B637EA7F-3E3F-4E1E-939F-4BE48E85497B}"/>
              </a:ext>
            </a:extLst>
          </p:cNvPr>
          <p:cNvSpPr>
            <a:spLocks noGrp="1"/>
          </p:cNvSpPr>
          <p:nvPr>
            <p:ph type="ftr" sz="quarter" idx="11"/>
          </p:nvPr>
        </p:nvSpPr>
        <p:spPr/>
        <p:txBody>
          <a:bodyPr/>
          <a:lstStyle/>
          <a:p>
            <a:endParaRPr lang="en-GB" dirty="0"/>
          </a:p>
        </p:txBody>
      </p:sp>
      <p:sp>
        <p:nvSpPr>
          <p:cNvPr id="7" name="Rezervirano mjesto broja slajda 6">
            <a:extLst>
              <a:ext uri="{FF2B5EF4-FFF2-40B4-BE49-F238E27FC236}">
                <a16:creationId xmlns:a16="http://schemas.microsoft.com/office/drawing/2014/main" id="{F1490117-9D29-4583-8119-BBCD0E663A5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84404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slov i okomiti tekst">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BA41B6FE-B7FF-4D81-86F9-71E8C15886A8}"/>
              </a:ext>
            </a:extLst>
          </p:cNvPr>
          <p:cNvSpPr>
            <a:spLocks noGrp="1"/>
          </p:cNvSpPr>
          <p:nvPr>
            <p:ph type="title"/>
          </p:nvPr>
        </p:nvSpPr>
        <p:spPr/>
        <p:txBody>
          <a:bodyPr/>
          <a:lstStyle/>
          <a:p>
            <a:r>
              <a:rPr lang="hr-HR"/>
              <a:t>Kliknite da biste uredili stil naslova matrice</a:t>
            </a:r>
            <a:endParaRPr lang="en-GB"/>
          </a:p>
        </p:txBody>
      </p:sp>
      <p:sp>
        <p:nvSpPr>
          <p:cNvPr id="3" name="Rezervirano mjesto okomitog teksta 2">
            <a:extLst>
              <a:ext uri="{FF2B5EF4-FFF2-40B4-BE49-F238E27FC236}">
                <a16:creationId xmlns:a16="http://schemas.microsoft.com/office/drawing/2014/main" id="{E5E22EA3-0440-496D-A4C9-CB61BA59FBB2}"/>
              </a:ext>
            </a:extLst>
          </p:cNvPr>
          <p:cNvSpPr>
            <a:spLocks noGrp="1"/>
          </p:cNvSpPr>
          <p:nvPr>
            <p:ph type="body" orient="vert" idx="1"/>
          </p:nvPr>
        </p:nvSpPr>
        <p:spPr/>
        <p:txBody>
          <a:bodyPr vert="eaVert"/>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datuma 3">
            <a:extLst>
              <a:ext uri="{FF2B5EF4-FFF2-40B4-BE49-F238E27FC236}">
                <a16:creationId xmlns:a16="http://schemas.microsoft.com/office/drawing/2014/main" id="{6FB3FA77-08CC-4262-A835-0B850DA086E9}"/>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0D244B5E-B366-46BD-9E64-B47362F58A6C}"/>
              </a:ext>
            </a:extLst>
          </p:cNvPr>
          <p:cNvSpPr>
            <a:spLocks noGrp="1"/>
          </p:cNvSpPr>
          <p:nvPr>
            <p:ph type="ftr" sz="quarter" idx="11"/>
          </p:nvPr>
        </p:nvSpPr>
        <p:spPr/>
        <p:txBody>
          <a:bodyPr/>
          <a:lstStyle/>
          <a:p>
            <a:endParaRPr lang="en-GB" dirty="0"/>
          </a:p>
        </p:txBody>
      </p:sp>
      <p:sp>
        <p:nvSpPr>
          <p:cNvPr id="6" name="Rezervirano mjesto broja slajda 5">
            <a:extLst>
              <a:ext uri="{FF2B5EF4-FFF2-40B4-BE49-F238E27FC236}">
                <a16:creationId xmlns:a16="http://schemas.microsoft.com/office/drawing/2014/main" id="{F5D01E41-2BF9-4788-8FB2-8A7A8E34F4F5}"/>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181563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Okomiti naslov i tekst">
    <p:spTree>
      <p:nvGrpSpPr>
        <p:cNvPr id="1" name=""/>
        <p:cNvGrpSpPr/>
        <p:nvPr/>
      </p:nvGrpSpPr>
      <p:grpSpPr>
        <a:xfrm>
          <a:off x="0" y="0"/>
          <a:ext cx="0" cy="0"/>
          <a:chOff x="0" y="0"/>
          <a:chExt cx="0" cy="0"/>
        </a:xfrm>
      </p:grpSpPr>
      <p:sp>
        <p:nvSpPr>
          <p:cNvPr id="2" name="Okomiti naslov 1">
            <a:extLst>
              <a:ext uri="{FF2B5EF4-FFF2-40B4-BE49-F238E27FC236}">
                <a16:creationId xmlns:a16="http://schemas.microsoft.com/office/drawing/2014/main" id="{8408D33F-80D4-44B9-9585-385D49C63566}"/>
              </a:ext>
            </a:extLst>
          </p:cNvPr>
          <p:cNvSpPr>
            <a:spLocks noGrp="1"/>
          </p:cNvSpPr>
          <p:nvPr>
            <p:ph type="title" orient="vert"/>
          </p:nvPr>
        </p:nvSpPr>
        <p:spPr>
          <a:xfrm>
            <a:off x="8724900" y="365125"/>
            <a:ext cx="2628900" cy="5811838"/>
          </a:xfrm>
        </p:spPr>
        <p:txBody>
          <a:bodyPr vert="eaVert"/>
          <a:lstStyle/>
          <a:p>
            <a:r>
              <a:rPr lang="hr-HR"/>
              <a:t>Kliknite da biste uredili stil naslova matrice</a:t>
            </a:r>
            <a:endParaRPr lang="en-GB"/>
          </a:p>
        </p:txBody>
      </p:sp>
      <p:sp>
        <p:nvSpPr>
          <p:cNvPr id="3" name="Rezervirano mjesto okomitog teksta 2">
            <a:extLst>
              <a:ext uri="{FF2B5EF4-FFF2-40B4-BE49-F238E27FC236}">
                <a16:creationId xmlns:a16="http://schemas.microsoft.com/office/drawing/2014/main" id="{FA750C7A-03D1-4DF8-9F1D-BDC35DE56638}"/>
              </a:ext>
            </a:extLst>
          </p:cNvPr>
          <p:cNvSpPr>
            <a:spLocks noGrp="1"/>
          </p:cNvSpPr>
          <p:nvPr>
            <p:ph type="body" orient="vert" idx="1"/>
          </p:nvPr>
        </p:nvSpPr>
        <p:spPr>
          <a:xfrm>
            <a:off x="838200" y="365125"/>
            <a:ext cx="7734300" cy="5811838"/>
          </a:xfrm>
        </p:spPr>
        <p:txBody>
          <a:bodyPr vert="eaVert"/>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datuma 3">
            <a:extLst>
              <a:ext uri="{FF2B5EF4-FFF2-40B4-BE49-F238E27FC236}">
                <a16:creationId xmlns:a16="http://schemas.microsoft.com/office/drawing/2014/main" id="{79361C0A-1F7E-441E-A388-32FE7A6EB510}"/>
              </a:ext>
            </a:extLst>
          </p:cNvPr>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7D863159-D1EA-470B-ADDE-824B7A561D34}"/>
              </a:ext>
            </a:extLst>
          </p:cNvPr>
          <p:cNvSpPr>
            <a:spLocks noGrp="1"/>
          </p:cNvSpPr>
          <p:nvPr>
            <p:ph type="ftr" sz="quarter" idx="11"/>
          </p:nvPr>
        </p:nvSpPr>
        <p:spPr/>
        <p:txBody>
          <a:bodyPr/>
          <a:lstStyle/>
          <a:p>
            <a:endParaRPr lang="en-GB" dirty="0"/>
          </a:p>
        </p:txBody>
      </p:sp>
      <p:sp>
        <p:nvSpPr>
          <p:cNvPr id="6" name="Rezervirano mjesto broja slajda 5">
            <a:extLst>
              <a:ext uri="{FF2B5EF4-FFF2-40B4-BE49-F238E27FC236}">
                <a16:creationId xmlns:a16="http://schemas.microsoft.com/office/drawing/2014/main" id="{ECBE3CC4-B4ED-4EC4-B7E8-EB26B61687EE}"/>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2100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zervirano mjesto naslova 1">
            <a:extLst>
              <a:ext uri="{FF2B5EF4-FFF2-40B4-BE49-F238E27FC236}">
                <a16:creationId xmlns:a16="http://schemas.microsoft.com/office/drawing/2014/main" id="{6972EC73-FB83-4B11-B26F-A0B3E228D5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r-HR"/>
              <a:t>Kliknite da biste uredili stil naslova matrice</a:t>
            </a:r>
            <a:endParaRPr lang="en-GB"/>
          </a:p>
        </p:txBody>
      </p:sp>
      <p:sp>
        <p:nvSpPr>
          <p:cNvPr id="3" name="Rezervirano mjesto teksta 2">
            <a:extLst>
              <a:ext uri="{FF2B5EF4-FFF2-40B4-BE49-F238E27FC236}">
                <a16:creationId xmlns:a16="http://schemas.microsoft.com/office/drawing/2014/main" id="{C475F348-BD92-454B-87B7-31A93AD5D3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hr-HR"/>
              <a:t>Kliknite da biste uredili matrice</a:t>
            </a:r>
          </a:p>
          <a:p>
            <a:pPr lvl="1"/>
            <a:r>
              <a:rPr lang="hr-HR"/>
              <a:t>Druga razina</a:t>
            </a:r>
          </a:p>
          <a:p>
            <a:pPr lvl="2"/>
            <a:r>
              <a:rPr lang="hr-HR"/>
              <a:t>Treća razina</a:t>
            </a:r>
          </a:p>
          <a:p>
            <a:pPr lvl="3"/>
            <a:r>
              <a:rPr lang="hr-HR"/>
              <a:t>Četvrta razina</a:t>
            </a:r>
          </a:p>
          <a:p>
            <a:pPr lvl="4"/>
            <a:r>
              <a:rPr lang="hr-HR"/>
              <a:t>Peta razina stilove teksta</a:t>
            </a:r>
            <a:endParaRPr lang="en-GB"/>
          </a:p>
        </p:txBody>
      </p:sp>
      <p:sp>
        <p:nvSpPr>
          <p:cNvPr id="4" name="Rezervirano mjesto datuma 3">
            <a:extLst>
              <a:ext uri="{FF2B5EF4-FFF2-40B4-BE49-F238E27FC236}">
                <a16:creationId xmlns:a16="http://schemas.microsoft.com/office/drawing/2014/main" id="{D75FAF8F-4865-4CA1-91C0-3C77782399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12/04/2022</a:t>
            </a:fld>
            <a:endParaRPr lang="en-GB" dirty="0"/>
          </a:p>
        </p:txBody>
      </p:sp>
      <p:sp>
        <p:nvSpPr>
          <p:cNvPr id="5" name="Rezervirano mjesto podnožja 4">
            <a:extLst>
              <a:ext uri="{FF2B5EF4-FFF2-40B4-BE49-F238E27FC236}">
                <a16:creationId xmlns:a16="http://schemas.microsoft.com/office/drawing/2014/main" id="{1185150A-03B7-446D-9D40-E7CA4EB032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Rezervirano mjesto broja slajda 5">
            <a:extLst>
              <a:ext uri="{FF2B5EF4-FFF2-40B4-BE49-F238E27FC236}">
                <a16:creationId xmlns:a16="http://schemas.microsoft.com/office/drawing/2014/main" id="{5B5F39BE-59F6-4FC7-B0D0-2A460298F1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907786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fontScale="90000"/>
          </a:bodyPr>
          <a:lstStyle/>
          <a:p>
            <a:br>
              <a:rPr lang="hr-HR" sz="4400" b="1" dirty="0"/>
            </a:br>
            <a:r>
              <a:rPr lang="en-GB" sz="4000" b="1" dirty="0">
                <a:latin typeface="Arial" panose="020B0604020202020204" pitchFamily="34" charset="0"/>
                <a:cs typeface="Arial" panose="020B0604020202020204" pitchFamily="34" charset="0"/>
              </a:rPr>
              <a:t>Module: Introduction to Research (BMHP5005)</a:t>
            </a:r>
            <a:br>
              <a:rPr lang="en-GB" sz="4000" b="1" dirty="0">
                <a:latin typeface="Arial" panose="020B0604020202020204" pitchFamily="34" charset="0"/>
                <a:cs typeface="Arial" panose="020B0604020202020204" pitchFamily="34" charset="0"/>
              </a:rPr>
            </a:b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latin typeface="Arial" panose="020B0604020202020204" pitchFamily="34" charset="0"/>
                <a:cs typeface="Arial" panose="020B0604020202020204" pitchFamily="34" charset="0"/>
              </a:rPr>
              <a:t>Student Name: Bo</a:t>
            </a:r>
            <a:r>
              <a:rPr lang="hr-HR" sz="2800" dirty="0">
                <a:latin typeface="Arial" panose="020B0604020202020204" pitchFamily="34" charset="0"/>
                <a:cs typeface="Arial" panose="020B0604020202020204" pitchFamily="34" charset="0"/>
              </a:rPr>
              <a:t>zica Katic</a:t>
            </a:r>
            <a:r>
              <a:rPr lang="en-GB" sz="2800" dirty="0">
                <a:latin typeface="Arial" panose="020B0604020202020204" pitchFamily="34" charset="0"/>
                <a:cs typeface="Arial" panose="020B0604020202020204" pitchFamily="34" charset="0"/>
              </a:rPr>
              <a:t>  </a:t>
            </a:r>
          </a:p>
          <a:p>
            <a:pPr algn="l"/>
            <a:endParaRPr lang="en-GB" sz="2800" dirty="0">
              <a:latin typeface="Arial" panose="020B0604020202020204" pitchFamily="34" charset="0"/>
              <a:cs typeface="Arial" panose="020B0604020202020204" pitchFamily="34" charset="0"/>
            </a:endParaRPr>
          </a:p>
          <a:p>
            <a:pPr algn="l"/>
            <a:r>
              <a:rPr lang="en-GB" sz="2800" dirty="0">
                <a:latin typeface="Arial" panose="020B0604020202020204" pitchFamily="34" charset="0"/>
                <a:cs typeface="Arial" panose="020B0604020202020204" pitchFamily="34" charset="0"/>
              </a:rPr>
              <a:t>Student Number:</a:t>
            </a:r>
            <a:r>
              <a:rPr lang="hr-HR" sz="2800" dirty="0">
                <a:latin typeface="Arial" panose="020B0604020202020204" pitchFamily="34" charset="0"/>
                <a:cs typeface="Arial" panose="020B0604020202020204" pitchFamily="34" charset="0"/>
              </a:rPr>
              <a:t> 2008115</a:t>
            </a:r>
            <a:r>
              <a:rPr lang="en-GB" sz="2800" dirty="0">
                <a:latin typeface="Arial" panose="020B0604020202020204" pitchFamily="34" charset="0"/>
                <a:cs typeface="Arial" panose="020B0604020202020204" pitchFamily="34" charset="0"/>
              </a:rPr>
              <a:t>    </a:t>
            </a:r>
          </a:p>
        </p:txBody>
      </p:sp>
      <p:sp>
        <p:nvSpPr>
          <p:cNvPr id="4" name="Dijagram toka: Poveznik 3">
            <a:extLst>
              <a:ext uri="{FF2B5EF4-FFF2-40B4-BE49-F238E27FC236}">
                <a16:creationId xmlns:a16="http://schemas.microsoft.com/office/drawing/2014/main" id="{53F54734-3272-4FC5-BFBA-F0A098893429}"/>
              </a:ext>
            </a:extLst>
          </p:cNvPr>
          <p:cNvSpPr/>
          <p:nvPr/>
        </p:nvSpPr>
        <p:spPr>
          <a:xfrm>
            <a:off x="6294782" y="2544417"/>
            <a:ext cx="2398643" cy="239864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Slika 4">
            <a:extLst>
              <a:ext uri="{FF2B5EF4-FFF2-40B4-BE49-F238E27FC236}">
                <a16:creationId xmlns:a16="http://schemas.microsoft.com/office/drawing/2014/main" id="{0C9E83E3-43C9-4369-927E-4C121F786D62}"/>
              </a:ext>
            </a:extLst>
          </p:cNvPr>
          <p:cNvPicPr>
            <a:picLocks noChangeAspect="1"/>
          </p:cNvPicPr>
          <p:nvPr/>
        </p:nvPicPr>
        <p:blipFill>
          <a:blip r:embed="rId2"/>
          <a:stretch>
            <a:fillRect/>
          </a:stretch>
        </p:blipFill>
        <p:spPr>
          <a:xfrm>
            <a:off x="8915337" y="4165167"/>
            <a:ext cx="1772541" cy="1928296"/>
          </a:xfrm>
          <a:prstGeom prst="rect">
            <a:avLst/>
          </a:prstGeom>
        </p:spPr>
      </p:pic>
      <p:pic>
        <p:nvPicPr>
          <p:cNvPr id="6" name="Slika 5">
            <a:extLst>
              <a:ext uri="{FF2B5EF4-FFF2-40B4-BE49-F238E27FC236}">
                <a16:creationId xmlns:a16="http://schemas.microsoft.com/office/drawing/2014/main" id="{6F2C33EE-C8BC-4AA7-9DE3-DCC14A810666}"/>
              </a:ext>
            </a:extLst>
          </p:cNvPr>
          <p:cNvPicPr>
            <a:picLocks noChangeAspect="1"/>
          </p:cNvPicPr>
          <p:nvPr/>
        </p:nvPicPr>
        <p:blipFill>
          <a:blip r:embed="rId2"/>
          <a:stretch>
            <a:fillRect/>
          </a:stretch>
        </p:blipFill>
        <p:spPr>
          <a:xfrm>
            <a:off x="11178335" y="5928796"/>
            <a:ext cx="1013665" cy="929204"/>
          </a:xfrm>
          <a:prstGeom prst="rect">
            <a:avLst/>
          </a:prstGeom>
        </p:spPr>
      </p:pic>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slov 1">
            <a:extLst>
              <a:ext uri="{FF2B5EF4-FFF2-40B4-BE49-F238E27FC236}">
                <a16:creationId xmlns:a16="http://schemas.microsoft.com/office/drawing/2014/main" id="{23B05A83-C0AC-4961-B4A9-1483697B1BD7}"/>
              </a:ext>
            </a:extLst>
          </p:cNvPr>
          <p:cNvSpPr>
            <a:spLocks noGrp="1"/>
          </p:cNvSpPr>
          <p:nvPr>
            <p:ph type="title"/>
          </p:nvPr>
        </p:nvSpPr>
        <p:spPr>
          <a:xfrm>
            <a:off x="838200" y="92765"/>
            <a:ext cx="10515600" cy="1192697"/>
          </a:xfrm>
        </p:spPr>
        <p:txBody>
          <a:bodyPr>
            <a:normAutofit/>
          </a:bodyPr>
          <a:lstStyle/>
          <a:p>
            <a:r>
              <a:rPr lang="hr-HR" sz="3200" b="1">
                <a:latin typeface="Arial" panose="020B0604020202020204" pitchFamily="34" charset="0"/>
                <a:cs typeface="Arial" panose="020B0604020202020204" pitchFamily="34" charset="0"/>
              </a:rPr>
              <a:t>				   </a:t>
            </a:r>
            <a:r>
              <a:rPr lang="en-GB" sz="3200" b="1">
                <a:latin typeface="Arial" panose="020B0604020202020204" pitchFamily="34" charset="0"/>
                <a:cs typeface="Arial" panose="020B0604020202020204" pitchFamily="34" charset="0"/>
              </a:rPr>
              <a:t>Introduction</a:t>
            </a:r>
            <a:br>
              <a:rPr lang="hr-HR" sz="3200" b="1">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sp>
        <p:nvSpPr>
          <p:cNvPr id="3" name="Rezervirano mjesto sadržaja 2">
            <a:extLst>
              <a:ext uri="{FF2B5EF4-FFF2-40B4-BE49-F238E27FC236}">
                <a16:creationId xmlns:a16="http://schemas.microsoft.com/office/drawing/2014/main" id="{B3E63142-58B2-418E-A411-4C29862A0889}"/>
              </a:ext>
            </a:extLst>
          </p:cNvPr>
          <p:cNvSpPr>
            <a:spLocks noGrp="1"/>
          </p:cNvSpPr>
          <p:nvPr>
            <p:ph idx="1"/>
          </p:nvPr>
        </p:nvSpPr>
        <p:spPr>
          <a:xfrm>
            <a:off x="384314" y="993913"/>
            <a:ext cx="11410122" cy="5864086"/>
          </a:xfrm>
        </p:spPr>
        <p:txBody>
          <a:bodyPr>
            <a:normAutofit fontScale="32500" lnSpcReduction="20000"/>
          </a:bodyPr>
          <a:lstStyle/>
          <a:p>
            <a:pPr marL="0" indent="0" algn="just">
              <a:buNone/>
            </a:pPr>
            <a:r>
              <a:rPr lang="hr-HR" sz="3300" b="1" dirty="0">
                <a:latin typeface="Arial" panose="020B0604020202020204" pitchFamily="34" charset="0"/>
                <a:cs typeface="Arial" panose="020B0604020202020204" pitchFamily="34" charset="0"/>
              </a:rPr>
              <a:t>                              </a:t>
            </a:r>
            <a:r>
              <a:rPr lang="en-US" sz="5800" b="1" dirty="0">
                <a:latin typeface="Arial" panose="020B0604020202020204" pitchFamily="34" charset="0"/>
                <a:cs typeface="Arial" panose="020B0604020202020204" pitchFamily="34" charset="0"/>
              </a:rPr>
              <a:t>The role of parents in preventing early childhood obesity in the UK</a:t>
            </a:r>
            <a:endParaRPr lang="hr-HR" sz="5800" b="1" dirty="0">
              <a:latin typeface="Arial" panose="020B0604020202020204" pitchFamily="34" charset="0"/>
              <a:cs typeface="Arial" panose="020B0604020202020204" pitchFamily="34" charset="0"/>
            </a:endParaRPr>
          </a:p>
          <a:p>
            <a:pPr marL="0" indent="0" algn="just">
              <a:buNone/>
            </a:pPr>
            <a:endParaRPr lang="hr-HR" sz="5800" b="1" dirty="0">
              <a:latin typeface="Arial" panose="020B0604020202020204" pitchFamily="34" charset="0"/>
              <a:cs typeface="Arial" panose="020B0604020202020204" pitchFamily="34" charset="0"/>
            </a:endParaRPr>
          </a:p>
          <a:p>
            <a:pPr marL="0" indent="0" algn="just">
              <a:buNone/>
            </a:pPr>
            <a:r>
              <a:rPr lang="hr-HR" sz="5800" b="1" dirty="0">
                <a:latin typeface="Arial" panose="020B0604020202020204" pitchFamily="34" charset="0"/>
                <a:cs typeface="Arial" panose="020B0604020202020204" pitchFamily="34" charset="0"/>
              </a:rPr>
              <a:t> </a:t>
            </a:r>
            <a:r>
              <a:rPr lang="hr-HR" sz="5800" dirty="0">
                <a:latin typeface="Arial" panose="020B0604020202020204" pitchFamily="34" charset="0"/>
                <a:cs typeface="Arial" panose="020B0604020202020204" pitchFamily="34" charset="0"/>
              </a:rPr>
              <a:t>The topic of this literature review is the role of parents in preventing early childhood obesity in the United</a:t>
            </a:r>
          </a:p>
          <a:p>
            <a:pPr marL="0" indent="0" algn="just">
              <a:buNone/>
            </a:pPr>
            <a:r>
              <a:rPr lang="hr-HR" sz="5800" dirty="0">
                <a:latin typeface="Arial" panose="020B0604020202020204" pitchFamily="34" charset="0"/>
                <a:cs typeface="Arial" panose="020B0604020202020204" pitchFamily="34" charset="0"/>
              </a:rPr>
              <a:t> Kingdom (UK).</a:t>
            </a:r>
          </a:p>
          <a:p>
            <a:pPr marL="0" indent="0" algn="just">
              <a:buNone/>
            </a:pPr>
            <a:r>
              <a:rPr lang="hr-HR" sz="5800" b="1"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Nowadays, over half population in the UK is obese</a:t>
            </a:r>
            <a:r>
              <a:rPr lang="hr-HR" sz="5800" dirty="0">
                <a:latin typeface="Arial" panose="020B0604020202020204" pitchFamily="34" charset="0"/>
                <a:cs typeface="Arial" panose="020B0604020202020204" pitchFamily="34" charset="0"/>
              </a:rPr>
              <a:t>, with</a:t>
            </a:r>
            <a:r>
              <a:rPr lang="en-US" sz="5800" dirty="0">
                <a:latin typeface="Arial" panose="020B0604020202020204" pitchFamily="34" charset="0"/>
                <a:cs typeface="Arial" panose="020B0604020202020204" pitchFamily="34" charset="0"/>
              </a:rPr>
              <a:t> </a:t>
            </a:r>
            <a:r>
              <a:rPr lang="hr-HR" sz="5800" dirty="0">
                <a:latin typeface="Arial" panose="020B0604020202020204" pitchFamily="34" charset="0"/>
                <a:cs typeface="Arial" panose="020B0604020202020204" pitchFamily="34" charset="0"/>
              </a:rPr>
              <a:t>a </a:t>
            </a:r>
            <a:r>
              <a:rPr lang="en-US" sz="5800" dirty="0">
                <a:latin typeface="Arial" panose="020B0604020202020204" pitchFamily="34" charset="0"/>
                <a:cs typeface="Arial" panose="020B0604020202020204" pitchFamily="34" charset="0"/>
              </a:rPr>
              <a:t>tendentious </a:t>
            </a:r>
            <a:r>
              <a:rPr lang="hr-HR" sz="5800" dirty="0">
                <a:latin typeface="Arial" panose="020B0604020202020204" pitchFamily="34" charset="0"/>
                <a:cs typeface="Arial" panose="020B0604020202020204" pitchFamily="34" charset="0"/>
              </a:rPr>
              <a:t>to</a:t>
            </a:r>
            <a:r>
              <a:rPr lang="en-US" sz="5800" dirty="0">
                <a:latin typeface="Arial" panose="020B0604020202020204" pitchFamily="34" charset="0"/>
                <a:cs typeface="Arial" panose="020B0604020202020204" pitchFamily="34" charset="0"/>
              </a:rPr>
              <a:t> progress</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in future</a:t>
            </a:r>
            <a:r>
              <a:rPr lang="hr-HR" sz="5800" dirty="0">
                <a:latin typeface="Arial" panose="020B0604020202020204" pitchFamily="34" charset="0"/>
                <a:cs typeface="Arial" panose="020B0604020202020204" pitchFamily="34" charset="0"/>
              </a:rPr>
              <a:t>.</a:t>
            </a:r>
          </a:p>
          <a:p>
            <a:pPr marL="0" indent="0" algn="just">
              <a:buNone/>
            </a:pP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NHS allocates</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5% of the total spent on treatments for obesity. </a:t>
            </a:r>
            <a:endParaRPr lang="hr-HR" sz="5800" dirty="0">
              <a:latin typeface="Arial" panose="020B0604020202020204" pitchFamily="34" charset="0"/>
              <a:cs typeface="Arial" panose="020B0604020202020204" pitchFamily="34" charset="0"/>
            </a:endParaRPr>
          </a:p>
          <a:p>
            <a:pPr marL="0" indent="0" algn="just">
              <a:buNone/>
            </a:pP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13.4% of children</a:t>
            </a:r>
            <a:r>
              <a:rPr lang="hr-HR" sz="5800" dirty="0">
                <a:latin typeface="Arial" panose="020B0604020202020204" pitchFamily="34" charset="0"/>
                <a:cs typeface="Arial" panose="020B0604020202020204" pitchFamily="34" charset="0"/>
              </a:rPr>
              <a:t> in the UK</a:t>
            </a:r>
            <a:r>
              <a:rPr lang="en-US" sz="5800" dirty="0">
                <a:latin typeface="Arial" panose="020B0604020202020204" pitchFamily="34" charset="0"/>
                <a:cs typeface="Arial" panose="020B0604020202020204" pitchFamily="34" charset="0"/>
              </a:rPr>
              <a:t> aged 2-5 are obese.</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The role of parents in the prevention of</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early child</a:t>
            </a:r>
            <a:r>
              <a:rPr lang="hr-HR" sz="5800" dirty="0">
                <a:latin typeface="Arial" panose="020B0604020202020204" pitchFamily="34" charset="0"/>
                <a:cs typeface="Arial" panose="020B0604020202020204" pitchFamily="34" charset="0"/>
              </a:rPr>
              <a:t>hood </a:t>
            </a:r>
          </a:p>
          <a:p>
            <a:pPr marL="0" indent="0" algn="just">
              <a:buNone/>
            </a:pPr>
            <a:r>
              <a:rPr lang="en-US" sz="5800" dirty="0">
                <a:latin typeface="Arial" panose="020B0604020202020204" pitchFamily="34" charset="0"/>
                <a:cs typeface="Arial" panose="020B0604020202020204" pitchFamily="34" charset="0"/>
              </a:rPr>
              <a:t> obesity</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is</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unquestionable.</a:t>
            </a:r>
            <a:r>
              <a:rPr lang="hr-HR" sz="5800" dirty="0">
                <a:latin typeface="Arial" panose="020B0604020202020204" pitchFamily="34" charset="0"/>
                <a:cs typeface="Arial" panose="020B0604020202020204" pitchFamily="34" charset="0"/>
              </a:rPr>
              <a:t> </a:t>
            </a:r>
          </a:p>
          <a:p>
            <a:pPr marL="0" indent="0" algn="just">
              <a:buNone/>
            </a:pP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  (Formulate health, 2021)</a:t>
            </a:r>
            <a:endParaRPr lang="hr-HR" sz="5800" dirty="0">
              <a:latin typeface="Arial" panose="020B0604020202020204" pitchFamily="34" charset="0"/>
              <a:cs typeface="Arial" panose="020B0604020202020204" pitchFamily="34" charset="0"/>
            </a:endParaRPr>
          </a:p>
          <a:p>
            <a:pPr marL="0" indent="0" algn="just">
              <a:buNone/>
            </a:pPr>
            <a:endParaRPr lang="en-US" sz="5800" dirty="0">
              <a:latin typeface="Arial" panose="020B0604020202020204" pitchFamily="34" charset="0"/>
              <a:cs typeface="Arial" panose="020B0604020202020204" pitchFamily="34" charset="0"/>
            </a:endParaRPr>
          </a:p>
          <a:p>
            <a:pPr marL="0" indent="0" algn="just">
              <a:buNone/>
            </a:pPr>
            <a:r>
              <a:rPr lang="en-US" sz="5800" dirty="0">
                <a:latin typeface="Arial" panose="020B0604020202020204" pitchFamily="34" charset="0"/>
                <a:cs typeface="Arial" panose="020B0604020202020204" pitchFamily="34" charset="0"/>
              </a:rPr>
              <a:t>This systematic literature review aims </a:t>
            </a:r>
            <a:r>
              <a:rPr lang="hr-HR" sz="5800" dirty="0">
                <a:latin typeface="Arial" panose="020B0604020202020204" pitchFamily="34" charset="0"/>
                <a:cs typeface="Arial" panose="020B0604020202020204" pitchFamily="34" charset="0"/>
              </a:rPr>
              <a:t>to e</a:t>
            </a:r>
            <a:r>
              <a:rPr lang="en-US" sz="5800" dirty="0">
                <a:latin typeface="Arial" panose="020B0604020202020204" pitchFamily="34" charset="0"/>
                <a:cs typeface="Arial" panose="020B0604020202020204" pitchFamily="34" charset="0"/>
              </a:rPr>
              <a:t>xamine the ways parents can intervene to prevent child’s</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obesity, in early childhood, in the UK</a:t>
            </a:r>
            <a:r>
              <a:rPr lang="hr-HR" sz="5800" dirty="0">
                <a:latin typeface="Arial" panose="020B0604020202020204" pitchFamily="34" charset="0"/>
                <a:cs typeface="Arial" panose="020B0604020202020204" pitchFamily="34" charset="0"/>
              </a:rPr>
              <a:t>.</a:t>
            </a:r>
            <a:endParaRPr lang="en-US" sz="5800" dirty="0">
              <a:latin typeface="Arial" panose="020B0604020202020204" pitchFamily="34" charset="0"/>
              <a:cs typeface="Arial" panose="020B0604020202020204" pitchFamily="34" charset="0"/>
            </a:endParaRPr>
          </a:p>
          <a:p>
            <a:pPr algn="just"/>
            <a:endParaRPr lang="en-US" sz="5800" dirty="0">
              <a:latin typeface="Arial" panose="020B0604020202020204" pitchFamily="34" charset="0"/>
              <a:cs typeface="Arial" panose="020B0604020202020204" pitchFamily="34" charset="0"/>
            </a:endParaRPr>
          </a:p>
          <a:p>
            <a:pPr marL="0" indent="0" algn="just">
              <a:buNone/>
            </a:pPr>
            <a:r>
              <a:rPr lang="en-US" sz="5800" dirty="0">
                <a:latin typeface="Arial" panose="020B0604020202020204" pitchFamily="34" charset="0"/>
                <a:cs typeface="Arial" panose="020B0604020202020204" pitchFamily="34" charset="0"/>
              </a:rPr>
              <a:t>The objectives are, by analyzing previous primary scientific research on the </a:t>
            </a:r>
            <a:r>
              <a:rPr lang="hr-HR" sz="5800" dirty="0">
                <a:latin typeface="Arial" panose="020B0604020202020204" pitchFamily="34" charset="0"/>
                <a:cs typeface="Arial" panose="020B0604020202020204" pitchFamily="34" charset="0"/>
              </a:rPr>
              <a:t>correlation</a:t>
            </a:r>
            <a:r>
              <a:rPr lang="en-US" sz="5800" dirty="0">
                <a:latin typeface="Arial" panose="020B0604020202020204" pitchFamily="34" charset="0"/>
                <a:cs typeface="Arial" panose="020B0604020202020204" pitchFamily="34" charset="0"/>
              </a:rPr>
              <a:t> between</a:t>
            </a:r>
            <a:endParaRPr lang="hr-HR" sz="5800" dirty="0">
              <a:latin typeface="Arial" panose="020B0604020202020204" pitchFamily="34" charset="0"/>
              <a:cs typeface="Arial" panose="020B0604020202020204" pitchFamily="34" charset="0"/>
            </a:endParaRPr>
          </a:p>
          <a:p>
            <a:pPr marL="0" indent="0" algn="just">
              <a:buNone/>
            </a:pPr>
            <a:r>
              <a:rPr lang="en-US" sz="5800" dirty="0">
                <a:latin typeface="Arial" panose="020B0604020202020204" pitchFamily="34" charset="0"/>
                <a:cs typeface="Arial" panose="020B0604020202020204" pitchFamily="34" charset="0"/>
              </a:rPr>
              <a:t> parental</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influence on</a:t>
            </a:r>
            <a:r>
              <a:rPr lang="hr-HR" sz="5800" dirty="0">
                <a:latin typeface="Arial" panose="020B0604020202020204" pitchFamily="34" charset="0"/>
                <a:cs typeface="Arial" panose="020B0604020202020204" pitchFamily="34" charset="0"/>
              </a:rPr>
              <a:t> </a:t>
            </a:r>
            <a:r>
              <a:rPr lang="en-US" sz="5800" dirty="0">
                <a:latin typeface="Arial" panose="020B0604020202020204" pitchFamily="34" charset="0"/>
                <a:cs typeface="Arial" panose="020B0604020202020204" pitchFamily="34" charset="0"/>
              </a:rPr>
              <a:t>childhood obesity in the UK, find new approaches to childhood obesity prevention.</a:t>
            </a:r>
          </a:p>
          <a:p>
            <a:pPr marL="0" indent="0">
              <a:buNone/>
            </a:pPr>
            <a:r>
              <a:rPr lang="hr-HR" sz="3300" dirty="0">
                <a:latin typeface="Arial" panose="020B0604020202020204" pitchFamily="34" charset="0"/>
                <a:cs typeface="Arial" panose="020B0604020202020204" pitchFamily="34" charset="0"/>
              </a:rPr>
              <a:t>                 </a:t>
            </a:r>
            <a:r>
              <a:rPr lang="en-US" sz="3300" dirty="0">
                <a:latin typeface="Arial" panose="020B0604020202020204" pitchFamily="34" charset="0"/>
                <a:cs typeface="Arial" panose="020B0604020202020204" pitchFamily="34" charset="0"/>
              </a:rPr>
              <a:t>      </a:t>
            </a:r>
            <a:endParaRPr lang="en-GB" dirty="0"/>
          </a:p>
        </p:txBody>
      </p:sp>
      <p:sp>
        <p:nvSpPr>
          <p:cNvPr id="5" name="Dijagram toka: Poveznik 4">
            <a:extLst>
              <a:ext uri="{FF2B5EF4-FFF2-40B4-BE49-F238E27FC236}">
                <a16:creationId xmlns:a16="http://schemas.microsoft.com/office/drawing/2014/main" id="{3C541B5A-987A-4ACD-8651-D0A401ADD87C}"/>
              </a:ext>
            </a:extLst>
          </p:cNvPr>
          <p:cNvSpPr/>
          <p:nvPr/>
        </p:nvSpPr>
        <p:spPr>
          <a:xfrm>
            <a:off x="10805491" y="5864087"/>
            <a:ext cx="1096617" cy="90114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8241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838200" y="304800"/>
            <a:ext cx="10515600" cy="993914"/>
          </a:xfrm>
        </p:spPr>
        <p:txBody>
          <a:bodyPr>
            <a:normAutofit/>
          </a:bodyPr>
          <a:lstStyle/>
          <a:p>
            <a:r>
              <a:rPr lang="hr-HR" sz="3200" b="1"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838200" y="1086678"/>
            <a:ext cx="10744200" cy="5466522"/>
          </a:xfrm>
        </p:spPr>
        <p:txBody>
          <a:bodyPr>
            <a:normAutofit fontScale="25000" lnSpcReduction="20000"/>
          </a:bodyPr>
          <a:lstStyle/>
          <a:p>
            <a:pPr algn="just">
              <a:lnSpc>
                <a:spcPct val="100000"/>
              </a:lnSpc>
              <a:spcBef>
                <a:spcPts val="0"/>
              </a:spcBef>
            </a:pPr>
            <a:endParaRPr lang="hr-HR" i="1" dirty="0">
              <a:solidFill>
                <a:srgbClr val="0070C0"/>
              </a:solidFill>
            </a:endParaRPr>
          </a:p>
          <a:p>
            <a:pPr marL="0" indent="0" algn="just">
              <a:lnSpc>
                <a:spcPct val="100000"/>
              </a:lnSpc>
              <a:spcBef>
                <a:spcPts val="0"/>
              </a:spcBef>
              <a:buNone/>
            </a:pPr>
            <a:r>
              <a:rPr lang="hr-HR" sz="8000" dirty="0">
                <a:latin typeface="Arial" panose="020B0604020202020204" pitchFamily="34" charset="0"/>
                <a:cs typeface="Arial" panose="020B0604020202020204" pitchFamily="34" charset="0"/>
              </a:rPr>
              <a:t>Search strategy:</a:t>
            </a:r>
          </a:p>
          <a:p>
            <a:pPr marL="0" indent="0" algn="just">
              <a:lnSpc>
                <a:spcPct val="100000"/>
              </a:lnSpc>
              <a:spcBef>
                <a:spcPts val="0"/>
              </a:spcBef>
              <a:buNone/>
            </a:pPr>
            <a:endParaRPr lang="hr-HR" sz="8000" dirty="0">
              <a:latin typeface="Arial" panose="020B0604020202020204" pitchFamily="34" charset="0"/>
              <a:cs typeface="Arial" panose="020B0604020202020204" pitchFamily="34" charset="0"/>
            </a:endParaRPr>
          </a:p>
          <a:p>
            <a:pPr algn="just">
              <a:lnSpc>
                <a:spcPct val="100000"/>
              </a:lnSpc>
              <a:spcBef>
                <a:spcPts val="0"/>
              </a:spcBef>
            </a:pPr>
            <a:r>
              <a:rPr lang="hr-HR" sz="8000" dirty="0">
                <a:latin typeface="Arial" panose="020B0604020202020204" pitchFamily="34" charset="0"/>
                <a:cs typeface="Arial" panose="020B0604020202020204" pitchFamily="34" charset="0"/>
              </a:rPr>
              <a:t>S</a:t>
            </a:r>
            <a:r>
              <a:rPr lang="en-GB" sz="8000" dirty="0">
                <a:latin typeface="Arial" panose="020B0604020202020204" pitchFamily="34" charset="0"/>
                <a:cs typeface="Arial" panose="020B0604020202020204" pitchFamily="34" charset="0"/>
              </a:rPr>
              <a:t>econdary research</a:t>
            </a:r>
            <a:r>
              <a:rPr lang="hr-HR" sz="8000" dirty="0">
                <a:latin typeface="Arial" panose="020B0604020202020204" pitchFamily="34" charset="0"/>
                <a:cs typeface="Arial" panose="020B0604020202020204" pitchFamily="34" charset="0"/>
              </a:rPr>
              <a:t> of articles</a:t>
            </a:r>
          </a:p>
          <a:p>
            <a:pPr algn="just">
              <a:lnSpc>
                <a:spcPct val="100000"/>
              </a:lnSpc>
              <a:spcBef>
                <a:spcPts val="0"/>
              </a:spcBef>
            </a:pPr>
            <a:endParaRPr lang="hr-HR" sz="8000" dirty="0">
              <a:latin typeface="Arial" panose="020B0604020202020204" pitchFamily="34" charset="0"/>
              <a:cs typeface="Arial" panose="020B0604020202020204" pitchFamily="34" charset="0"/>
            </a:endParaRPr>
          </a:p>
          <a:p>
            <a:pPr algn="just">
              <a:lnSpc>
                <a:spcPct val="100000"/>
              </a:lnSpc>
              <a:spcBef>
                <a:spcPts val="0"/>
              </a:spcBef>
            </a:pPr>
            <a:r>
              <a:rPr lang="hr-HR" sz="8000" dirty="0">
                <a:latin typeface="Arial" panose="020B0604020202020204" pitchFamily="34" charset="0"/>
                <a:cs typeface="Arial" panose="020B0604020202020204" pitchFamily="34" charset="0"/>
              </a:rPr>
              <a:t>Databases: UWTSD Library, PubMed</a:t>
            </a:r>
          </a:p>
          <a:p>
            <a:pPr marL="0" indent="0" algn="just">
              <a:lnSpc>
                <a:spcPct val="100000"/>
              </a:lnSpc>
              <a:spcBef>
                <a:spcPts val="0"/>
              </a:spcBef>
              <a:buNone/>
            </a:pPr>
            <a:endParaRPr lang="hr-HR" sz="8000" dirty="0">
              <a:latin typeface="Arial" panose="020B0604020202020204" pitchFamily="34" charset="0"/>
              <a:cs typeface="Arial" panose="020B0604020202020204" pitchFamily="34" charset="0"/>
            </a:endParaRPr>
          </a:p>
          <a:p>
            <a:pPr algn="just">
              <a:lnSpc>
                <a:spcPct val="100000"/>
              </a:lnSpc>
              <a:spcBef>
                <a:spcPts val="0"/>
              </a:spcBef>
            </a:pPr>
            <a:r>
              <a:rPr lang="en-US" sz="8000" dirty="0">
                <a:latin typeface="Arial" panose="020B0604020202020204" pitchFamily="34" charset="0"/>
                <a:cs typeface="Arial" panose="020B0604020202020204" pitchFamily="34" charset="0"/>
              </a:rPr>
              <a:t>Keywords: childhood obesity, the role of parents, UK</a:t>
            </a:r>
            <a:endParaRPr lang="hr-HR" sz="8000" dirty="0">
              <a:latin typeface="Arial" panose="020B0604020202020204" pitchFamily="34" charset="0"/>
              <a:cs typeface="Arial" panose="020B0604020202020204" pitchFamily="34" charset="0"/>
            </a:endParaRPr>
          </a:p>
          <a:p>
            <a:pPr marL="0" indent="0" algn="just">
              <a:lnSpc>
                <a:spcPct val="100000"/>
              </a:lnSpc>
              <a:spcBef>
                <a:spcPts val="0"/>
              </a:spcBef>
              <a:buNone/>
            </a:pPr>
            <a:endParaRPr lang="hr-HR" sz="8000" dirty="0">
              <a:latin typeface="Arial" panose="020B0604020202020204" pitchFamily="34" charset="0"/>
              <a:cs typeface="Arial" panose="020B0604020202020204" pitchFamily="34" charset="0"/>
            </a:endParaRPr>
          </a:p>
          <a:p>
            <a:pPr algn="just">
              <a:lnSpc>
                <a:spcPct val="100000"/>
              </a:lnSpc>
              <a:spcBef>
                <a:spcPts val="0"/>
              </a:spcBef>
            </a:pPr>
            <a:r>
              <a:rPr lang="hr-HR" sz="8000" dirty="0">
                <a:latin typeface="Arial" panose="020B0604020202020204" pitchFamily="34" charset="0"/>
                <a:cs typeface="Arial" panose="020B0604020202020204" pitchFamily="34" charset="0"/>
              </a:rPr>
              <a:t>Including criteria: D</a:t>
            </a:r>
            <a:r>
              <a:rPr lang="en-US" sz="8000" dirty="0">
                <a:latin typeface="Arial" panose="020B0604020202020204" pitchFamily="34" charset="0"/>
                <a:cs typeface="Arial" panose="020B0604020202020204" pitchFamily="34" charset="0"/>
              </a:rPr>
              <a:t>ate of publication: 2012- 2022</a:t>
            </a:r>
          </a:p>
          <a:p>
            <a:pPr algn="just">
              <a:lnSpc>
                <a:spcPct val="100000"/>
              </a:lnSpc>
              <a:spcBef>
                <a:spcPts val="0"/>
              </a:spcBef>
            </a:pPr>
            <a:endParaRPr lang="en-US" sz="8000" dirty="0">
              <a:latin typeface="Arial" panose="020B0604020202020204" pitchFamily="34" charset="0"/>
              <a:cs typeface="Arial" panose="020B0604020202020204" pitchFamily="34" charset="0"/>
            </a:endParaRPr>
          </a:p>
          <a:p>
            <a:pPr marL="0" indent="0" algn="just">
              <a:lnSpc>
                <a:spcPct val="100000"/>
              </a:lnSpc>
              <a:spcBef>
                <a:spcPts val="0"/>
              </a:spcBef>
              <a:buNone/>
            </a:pP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Language: English</a:t>
            </a:r>
          </a:p>
          <a:p>
            <a:pPr marL="0" indent="0" algn="just">
              <a:lnSpc>
                <a:spcPct val="100000"/>
              </a:lnSpc>
              <a:spcBef>
                <a:spcPts val="0"/>
              </a:spcBef>
              <a:buNone/>
            </a:pPr>
            <a:endParaRPr lang="en-US" sz="8000" dirty="0">
              <a:latin typeface="Arial" panose="020B0604020202020204" pitchFamily="34" charset="0"/>
              <a:cs typeface="Arial" panose="020B0604020202020204" pitchFamily="34" charset="0"/>
            </a:endParaRPr>
          </a:p>
          <a:p>
            <a:pPr marL="0" indent="0" algn="just">
              <a:lnSpc>
                <a:spcPct val="100000"/>
              </a:lnSpc>
              <a:spcBef>
                <a:spcPts val="0"/>
              </a:spcBef>
              <a:buNone/>
            </a:pP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Type of source: academic articles, journals</a:t>
            </a:r>
          </a:p>
          <a:p>
            <a:pPr algn="just">
              <a:lnSpc>
                <a:spcPct val="100000"/>
              </a:lnSpc>
              <a:spcBef>
                <a:spcPts val="0"/>
              </a:spcBef>
            </a:pPr>
            <a:endParaRPr lang="en-US" sz="8000" dirty="0">
              <a:latin typeface="Arial" panose="020B0604020202020204" pitchFamily="34" charset="0"/>
              <a:cs typeface="Arial" panose="020B0604020202020204" pitchFamily="34" charset="0"/>
            </a:endParaRPr>
          </a:p>
          <a:p>
            <a:pPr marL="0" indent="0" algn="just">
              <a:lnSpc>
                <a:spcPct val="100000"/>
              </a:lnSpc>
              <a:spcBef>
                <a:spcPts val="0"/>
              </a:spcBef>
              <a:buNone/>
            </a:pP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Geography/Location: UK </a:t>
            </a:r>
            <a:endParaRPr lang="hr-HR" sz="8000" dirty="0">
              <a:latin typeface="Arial" panose="020B0604020202020204" pitchFamily="34" charset="0"/>
              <a:cs typeface="Arial" panose="020B0604020202020204" pitchFamily="34" charset="0"/>
            </a:endParaRPr>
          </a:p>
          <a:p>
            <a:pPr marL="0" indent="0" algn="just">
              <a:lnSpc>
                <a:spcPct val="100000"/>
              </a:lnSpc>
              <a:spcBef>
                <a:spcPts val="0"/>
              </a:spcBef>
              <a:buNone/>
            </a:pPr>
            <a:endParaRPr lang="hr-HR" sz="8000" dirty="0">
              <a:latin typeface="Arial" panose="020B0604020202020204" pitchFamily="34" charset="0"/>
              <a:cs typeface="Arial" panose="020B0604020202020204" pitchFamily="34" charset="0"/>
            </a:endParaRPr>
          </a:p>
          <a:p>
            <a:pPr algn="just">
              <a:lnSpc>
                <a:spcPct val="100000"/>
              </a:lnSpc>
              <a:spcBef>
                <a:spcPts val="0"/>
              </a:spcBef>
            </a:pPr>
            <a:r>
              <a:rPr lang="en-US" sz="8000" dirty="0">
                <a:latin typeface="Arial" panose="020B0604020202020204" pitchFamily="34" charset="0"/>
                <a:cs typeface="Arial" panose="020B0604020202020204" pitchFamily="34" charset="0"/>
              </a:rPr>
              <a:t>Excluding criteria: </a:t>
            </a:r>
            <a:r>
              <a:rPr lang="hr-HR" sz="8000" dirty="0">
                <a:latin typeface="Arial" panose="020B0604020202020204" pitchFamily="34" charset="0"/>
                <a:cs typeface="Arial" panose="020B0604020202020204" pitchFamily="34" charset="0"/>
              </a:rPr>
              <a:t>a</a:t>
            </a:r>
            <a:r>
              <a:rPr lang="en-US" sz="8000" dirty="0">
                <a:latin typeface="Arial" panose="020B0604020202020204" pitchFamily="34" charset="0"/>
                <a:cs typeface="Arial" panose="020B0604020202020204" pitchFamily="34" charset="0"/>
              </a:rPr>
              <a:t>ny kind of source that is not academic; </a:t>
            </a:r>
          </a:p>
          <a:p>
            <a:pPr algn="just">
              <a:lnSpc>
                <a:spcPct val="100000"/>
              </a:lnSpc>
              <a:spcBef>
                <a:spcPts val="0"/>
              </a:spcBef>
            </a:pPr>
            <a:endParaRPr lang="en-US" sz="8000" dirty="0">
              <a:latin typeface="Arial" panose="020B0604020202020204" pitchFamily="34" charset="0"/>
              <a:cs typeface="Arial" panose="020B0604020202020204" pitchFamily="34" charset="0"/>
            </a:endParaRPr>
          </a:p>
          <a:p>
            <a:pPr marL="0" indent="0" algn="just">
              <a:lnSpc>
                <a:spcPct val="100000"/>
              </a:lnSpc>
              <a:spcBef>
                <a:spcPts val="0"/>
              </a:spcBef>
              <a:buNone/>
            </a:pPr>
            <a:r>
              <a:rPr lang="en-US" sz="8000" dirty="0">
                <a:latin typeface="Arial" panose="020B0604020202020204" pitchFamily="34" charset="0"/>
                <a:cs typeface="Arial" panose="020B0604020202020204" pitchFamily="34" charset="0"/>
              </a:rPr>
              <a:t>                  </a:t>
            </a: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any kind of source that is published before 2012;</a:t>
            </a:r>
          </a:p>
          <a:p>
            <a:pPr marL="0" indent="0" algn="just">
              <a:lnSpc>
                <a:spcPct val="100000"/>
              </a:lnSpc>
              <a:spcBef>
                <a:spcPts val="0"/>
              </a:spcBef>
              <a:buNone/>
            </a:pPr>
            <a:r>
              <a:rPr lang="hr-HR" sz="8000" dirty="0">
                <a:latin typeface="Arial" panose="020B0604020202020204" pitchFamily="34" charset="0"/>
                <a:cs typeface="Arial" panose="020B0604020202020204" pitchFamily="34" charset="0"/>
              </a:rPr>
              <a:t>      </a:t>
            </a:r>
            <a:endParaRPr lang="en-US" sz="8000" dirty="0">
              <a:latin typeface="Arial" panose="020B0604020202020204" pitchFamily="34" charset="0"/>
              <a:cs typeface="Arial" panose="020B0604020202020204" pitchFamily="34" charset="0"/>
            </a:endParaRPr>
          </a:p>
          <a:p>
            <a:pPr marL="0" indent="0" algn="just">
              <a:lnSpc>
                <a:spcPct val="100000"/>
              </a:lnSpc>
              <a:spcBef>
                <a:spcPts val="0"/>
              </a:spcBef>
              <a:buNone/>
            </a:pPr>
            <a:r>
              <a:rPr lang="en-US" sz="8000" dirty="0">
                <a:latin typeface="Arial" panose="020B0604020202020204" pitchFamily="34" charset="0"/>
                <a:cs typeface="Arial" panose="020B0604020202020204" pitchFamily="34" charset="0"/>
              </a:rPr>
              <a:t>                               </a:t>
            </a: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any kind of source that is not in the English</a:t>
            </a:r>
            <a:r>
              <a:rPr lang="hr-HR" sz="8000" dirty="0">
                <a:latin typeface="Arial" panose="020B0604020202020204" pitchFamily="34" charset="0"/>
                <a:cs typeface="Arial" panose="020B0604020202020204" pitchFamily="34" charset="0"/>
              </a:rPr>
              <a:t> </a:t>
            </a:r>
            <a:r>
              <a:rPr lang="en-US" sz="8000" dirty="0">
                <a:latin typeface="Arial" panose="020B0604020202020204" pitchFamily="34" charset="0"/>
                <a:cs typeface="Arial" panose="020B0604020202020204" pitchFamily="34" charset="0"/>
              </a:rPr>
              <a:t>language</a:t>
            </a:r>
            <a:endParaRPr lang="hr-HR" sz="8000" dirty="0">
              <a:latin typeface="Arial" panose="020B0604020202020204" pitchFamily="34" charset="0"/>
              <a:cs typeface="Arial" panose="020B0604020202020204" pitchFamily="34" charset="0"/>
            </a:endParaRPr>
          </a:p>
          <a:p>
            <a:pPr>
              <a:lnSpc>
                <a:spcPct val="100000"/>
              </a:lnSpc>
              <a:spcBef>
                <a:spcPts val="0"/>
              </a:spcBef>
            </a:pPr>
            <a:endParaRPr lang="hr-HR" dirty="0">
              <a:solidFill>
                <a:srgbClr val="0070C0"/>
              </a:solidFill>
            </a:endParaRPr>
          </a:p>
          <a:p>
            <a:pPr>
              <a:lnSpc>
                <a:spcPct val="100000"/>
              </a:lnSpc>
              <a:spcBef>
                <a:spcPts val="0"/>
              </a:spcBef>
            </a:pPr>
            <a:endParaRPr lang="en-GB" i="1" dirty="0">
              <a:solidFill>
                <a:srgbClr val="0070C0"/>
              </a:solidFill>
            </a:endParaRPr>
          </a:p>
        </p:txBody>
      </p:sp>
      <p:pic>
        <p:nvPicPr>
          <p:cNvPr id="6" name="Slika 5">
            <a:extLst>
              <a:ext uri="{FF2B5EF4-FFF2-40B4-BE49-F238E27FC236}">
                <a16:creationId xmlns:a16="http://schemas.microsoft.com/office/drawing/2014/main" id="{A3A17B64-4ED1-4131-B1F7-BE7DC736CA23}"/>
              </a:ext>
            </a:extLst>
          </p:cNvPr>
          <p:cNvPicPr>
            <a:picLocks noChangeAspect="1"/>
          </p:cNvPicPr>
          <p:nvPr/>
        </p:nvPicPr>
        <p:blipFill>
          <a:blip r:embed="rId2"/>
          <a:stretch>
            <a:fillRect/>
          </a:stretch>
        </p:blipFill>
        <p:spPr>
          <a:xfrm>
            <a:off x="9011604" y="3103597"/>
            <a:ext cx="1603387" cy="1432684"/>
          </a:xfrm>
          <a:prstGeom prst="rect">
            <a:avLst/>
          </a:prstGeom>
        </p:spPr>
      </p:pic>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199" y="291090"/>
            <a:ext cx="10515599" cy="490788"/>
          </a:xfrm>
        </p:spPr>
        <p:txBody>
          <a:bodyPr vert="horz" lIns="91440" tIns="45720" rIns="91440" bIns="45720" rtlCol="0" anchor="b">
            <a:normAutofit fontScale="90000"/>
          </a:bodyPr>
          <a:lstStyle/>
          <a:p>
            <a:pPr algn="ctr"/>
            <a:r>
              <a:rPr lang="en-US" sz="5400" b="1" kern="1200" dirty="0">
                <a:solidFill>
                  <a:schemeClr val="tx1"/>
                </a:solidFill>
                <a:latin typeface="+mj-lt"/>
                <a:ea typeface="+mj-ea"/>
                <a:cs typeface="+mj-cs"/>
              </a:rPr>
              <a:t> </a:t>
            </a:r>
            <a:r>
              <a:rPr lang="en-US" sz="3200" b="1" kern="1200" dirty="0">
                <a:solidFill>
                  <a:schemeClr val="tx1"/>
                </a:solidFill>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2205603645"/>
              </p:ext>
            </p:extLst>
          </p:nvPr>
        </p:nvGraphicFramePr>
        <p:xfrm>
          <a:off x="0" y="622851"/>
          <a:ext cx="12192001" cy="6159647"/>
        </p:xfrm>
        <a:graphic>
          <a:graphicData uri="http://schemas.openxmlformats.org/drawingml/2006/table">
            <a:tbl>
              <a:tblPr firstRow="1" firstCol="1" bandRow="1">
                <a:tableStyleId>{5C22544A-7EE6-4342-B048-85BDC9FD1C3A}</a:tableStyleId>
              </a:tblPr>
              <a:tblGrid>
                <a:gridCol w="2857048">
                  <a:extLst>
                    <a:ext uri="{9D8B030D-6E8A-4147-A177-3AD203B41FA5}">
                      <a16:colId xmlns:a16="http://schemas.microsoft.com/office/drawing/2014/main" val="2791120806"/>
                    </a:ext>
                  </a:extLst>
                </a:gridCol>
                <a:gridCol w="2185810">
                  <a:extLst>
                    <a:ext uri="{9D8B030D-6E8A-4147-A177-3AD203B41FA5}">
                      <a16:colId xmlns:a16="http://schemas.microsoft.com/office/drawing/2014/main" val="3589850242"/>
                    </a:ext>
                  </a:extLst>
                </a:gridCol>
                <a:gridCol w="3336506">
                  <a:extLst>
                    <a:ext uri="{9D8B030D-6E8A-4147-A177-3AD203B41FA5}">
                      <a16:colId xmlns:a16="http://schemas.microsoft.com/office/drawing/2014/main" val="2229489048"/>
                    </a:ext>
                  </a:extLst>
                </a:gridCol>
                <a:gridCol w="3812637">
                  <a:extLst>
                    <a:ext uri="{9D8B030D-6E8A-4147-A177-3AD203B41FA5}">
                      <a16:colId xmlns:a16="http://schemas.microsoft.com/office/drawing/2014/main" val="2241838310"/>
                    </a:ext>
                  </a:extLst>
                </a:gridCol>
              </a:tblGrid>
              <a:tr h="469407">
                <a:tc>
                  <a:txBody>
                    <a:bodyPr/>
                    <a:lstStyle/>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Author(s), title, and year of publication</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a:effectLst/>
                          <a:latin typeface="Arial" panose="020B0604020202020204" pitchFamily="34" charset="0"/>
                          <a:cs typeface="Arial" panose="020B0604020202020204" pitchFamily="34" charset="0"/>
                        </a:rPr>
                        <a:t>Aim of study</a:t>
                      </a:r>
                      <a:endParaRPr lang="en-GB" sz="1600" b="0" i="0" u="none" strike="noStrike">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Methods and Sample size and characteristics</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Summary of main findings</a:t>
                      </a:r>
                      <a:endParaRPr lang="en-GB" sz="1600" b="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 </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extLst>
                  <a:ext uri="{0D108BD9-81ED-4DB2-BD59-A6C34878D82A}">
                    <a16:rowId xmlns:a16="http://schemas.microsoft.com/office/drawing/2014/main" val="2221238234"/>
                  </a:ext>
                </a:extLst>
              </a:tr>
              <a:tr h="1631413">
                <a:tc>
                  <a:txBody>
                    <a:bodyPr/>
                    <a:lstStyle/>
                    <a:p>
                      <a:pPr algn="l" fontAlgn="t">
                        <a:spcBef>
                          <a:spcPts val="0"/>
                        </a:spcBef>
                        <a:spcAft>
                          <a:spcPts val="0"/>
                        </a:spcAft>
                      </a:pPr>
                      <a:r>
                        <a:rPr lang="en-GB" sz="1600" b="0" u="none" strike="noStrike" dirty="0">
                          <a:effectLst/>
                          <a:latin typeface="Arial" panose="020B0604020202020204" pitchFamily="34" charset="0"/>
                          <a:cs typeface="Arial" panose="020B0604020202020204" pitchFamily="34" charset="0"/>
                        </a:rPr>
                        <a:t>Fisher, A</a:t>
                      </a:r>
                      <a:r>
                        <a:rPr lang="hr-HR" sz="1600" b="0" u="none" strike="noStrike" dirty="0">
                          <a:effectLst/>
                          <a:latin typeface="Arial" panose="020B0604020202020204" pitchFamily="34" charset="0"/>
                          <a:cs typeface="Arial" panose="020B0604020202020204" pitchFamily="34" charset="0"/>
                        </a:rPr>
                        <a:t>. </a:t>
                      </a:r>
                      <a:r>
                        <a:rPr lang="hr-HR" sz="1600" b="0" i="1" u="none" strike="noStrike" dirty="0">
                          <a:effectLst/>
                          <a:latin typeface="Arial" panose="020B0604020202020204" pitchFamily="34" charset="0"/>
                          <a:cs typeface="Arial" panose="020B0604020202020204" pitchFamily="34" charset="0"/>
                        </a:rPr>
                        <a:t>et al.</a:t>
                      </a:r>
                      <a:r>
                        <a:rPr lang="en-GB" sz="1600" b="0" i="1" u="none" strike="noStrike" dirty="0">
                          <a:effectLst/>
                          <a:latin typeface="Arial" panose="020B0604020202020204" pitchFamily="34" charset="0"/>
                          <a:cs typeface="Arial" panose="020B0604020202020204" pitchFamily="34" charset="0"/>
                        </a:rPr>
                        <a:t> </a:t>
                      </a:r>
                      <a:endParaRPr lang="hr-HR" sz="1600" b="0" i="1"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u="none" strike="noStrike" dirty="0">
                          <a:effectLst/>
                          <a:latin typeface="Arial" panose="020B0604020202020204" pitchFamily="34" charset="0"/>
                          <a:cs typeface="Arial" panose="020B0604020202020204" pitchFamily="34" charset="0"/>
                        </a:rPr>
                        <a:t>¨ Sleep and energy intake in early childhood ¨ 2014</a:t>
                      </a:r>
                    </a:p>
                    <a:p>
                      <a:pPr algn="l" fontAlgn="t">
                        <a:spcBef>
                          <a:spcPts val="0"/>
                        </a:spcBef>
                        <a:spcAft>
                          <a:spcPts val="0"/>
                        </a:spcAft>
                      </a:pPr>
                      <a:endParaRPr lang="hr-HR" sz="1600" b="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u="none" strike="noStrike" dirty="0">
                          <a:effectLst/>
                          <a:latin typeface="Arial" panose="020B0604020202020204" pitchFamily="34" charset="0"/>
                          <a:cs typeface="Arial" panose="020B0604020202020204" pitchFamily="34" charset="0"/>
                        </a:rPr>
                        <a:t> (Fisher, </a:t>
                      </a:r>
                      <a:r>
                        <a:rPr lang="en-GB" sz="1600" b="0" i="1" u="none" strike="noStrike" dirty="0">
                          <a:effectLst/>
                          <a:latin typeface="Arial" panose="020B0604020202020204" pitchFamily="34" charset="0"/>
                          <a:cs typeface="Arial" panose="020B0604020202020204" pitchFamily="34" charset="0"/>
                        </a:rPr>
                        <a:t>et al.,</a:t>
                      </a:r>
                      <a:r>
                        <a:rPr lang="en-GB" sz="1600" b="0" u="none" strike="noStrike" dirty="0">
                          <a:effectLst/>
                          <a:latin typeface="Arial" panose="020B0604020202020204" pitchFamily="34" charset="0"/>
                          <a:cs typeface="Arial" panose="020B0604020202020204" pitchFamily="34" charset="0"/>
                        </a:rPr>
                        <a:t>2014)</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0" indent="0" algn="l" fontAlgn="t">
                        <a:spcBef>
                          <a:spcPts val="0"/>
                        </a:spcBef>
                        <a:spcAft>
                          <a:spcPts val="0"/>
                        </a:spcAft>
                        <a:buFontTx/>
                        <a:buNone/>
                      </a:pPr>
                      <a:r>
                        <a:rPr lang="en-US" sz="1600" b="0" u="none" strike="noStrike" dirty="0">
                          <a:effectLst/>
                          <a:latin typeface="Arial" panose="020B0604020202020204" pitchFamily="34" charset="0"/>
                          <a:cs typeface="Arial" panose="020B0604020202020204" pitchFamily="34" charset="0"/>
                        </a:rPr>
                        <a:t>Investigate hypothesis</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en-US" sz="1600" b="0" u="none" strike="noStrike" dirty="0">
                          <a:effectLst/>
                          <a:latin typeface="Arial" panose="020B0604020202020204" pitchFamily="34" charset="0"/>
                          <a:cs typeface="Arial" panose="020B0604020202020204" pitchFamily="34" charset="0"/>
                        </a:rPr>
                        <a:t>that higher amount of energy ingested in early childhood is related to</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en-US" sz="1600" b="0" u="none" strike="noStrike" dirty="0">
                          <a:effectLst/>
                          <a:latin typeface="Arial" panose="020B0604020202020204" pitchFamily="34" charset="0"/>
                          <a:cs typeface="Arial" panose="020B0604020202020204" pitchFamily="34" charset="0"/>
                        </a:rPr>
                        <a:t>shorted sleep duration</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1303 famil</a:t>
                      </a:r>
                      <a:r>
                        <a:rPr lang="hr-HR" sz="1600" b="0" u="none" strike="noStrike" dirty="0">
                          <a:effectLst/>
                          <a:latin typeface="Arial" panose="020B0604020202020204" pitchFamily="34" charset="0"/>
                          <a:cs typeface="Arial" panose="020B0604020202020204" pitchFamily="34" charset="0"/>
                        </a:rPr>
                        <a:t>ies</a:t>
                      </a:r>
                      <a:r>
                        <a:rPr lang="en-US" sz="1600" b="0" u="none" strike="noStrike" dirty="0">
                          <a:effectLst/>
                          <a:latin typeface="Arial" panose="020B0604020202020204" pitchFamily="34" charset="0"/>
                          <a:cs typeface="Arial" panose="020B0604020202020204" pitchFamily="34" charset="0"/>
                        </a:rPr>
                        <a:t> particip</a:t>
                      </a:r>
                      <a:r>
                        <a:rPr lang="hr-HR" sz="1600" b="0" u="none" strike="noStrike" dirty="0">
                          <a:effectLst/>
                          <a:latin typeface="Arial" panose="020B0604020202020204" pitchFamily="34" charset="0"/>
                          <a:cs typeface="Arial" panose="020B0604020202020204" pitchFamily="34" charset="0"/>
                        </a:rPr>
                        <a:t>ated</a:t>
                      </a:r>
                      <a:endParaRPr lang="en-US"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Sleep length</a:t>
                      </a:r>
                      <a:r>
                        <a:rPr lang="hr-HR" sz="1600" b="0" u="none" strike="noStrike" dirty="0">
                          <a:effectLst/>
                          <a:latin typeface="Arial" panose="020B0604020202020204" pitchFamily="34" charset="0"/>
                          <a:cs typeface="Arial" panose="020B0604020202020204" pitchFamily="34" charset="0"/>
                        </a:rPr>
                        <a:t> is</a:t>
                      </a:r>
                      <a:r>
                        <a:rPr lang="en-US" sz="1600" b="0" u="none" strike="noStrike" dirty="0">
                          <a:effectLst/>
                          <a:latin typeface="Arial" panose="020B0604020202020204" pitchFamily="34" charset="0"/>
                          <a:cs typeface="Arial" panose="020B0604020202020204" pitchFamily="34" charset="0"/>
                        </a:rPr>
                        <a:t> measured by</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completing the Brief Infant Sleep</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Quest.</a:t>
                      </a:r>
                      <a:r>
                        <a:rPr lang="en-US" sz="1600" b="0" u="none" strike="noStrike" dirty="0">
                          <a:effectLst/>
                          <a:latin typeface="Arial" panose="020B0604020202020204" pitchFamily="34" charset="0"/>
                          <a:cs typeface="Arial" panose="020B0604020202020204" pitchFamily="34" charset="0"/>
                        </a:rPr>
                        <a:t> Total daily energy intake</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(kcal/day) calculated from three</a:t>
                      </a:r>
                      <a:r>
                        <a:rPr lang="hr-HR" sz="1600" b="0" u="none" strike="noStrike" dirty="0">
                          <a:effectLst/>
                          <a:latin typeface="Arial" panose="020B0604020202020204" pitchFamily="34" charset="0"/>
                          <a:cs typeface="Arial" panose="020B0604020202020204" pitchFamily="34" charset="0"/>
                        </a:rPr>
                        <a:t>-</a:t>
                      </a: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-day diet diaries</a:t>
                      </a:r>
                      <a:r>
                        <a:rPr lang="hr-HR" sz="1600" b="0" u="none" strike="noStrike" dirty="0">
                          <a:effectLst/>
                          <a:latin typeface="Arial" panose="020B0604020202020204" pitchFamily="34" charset="0"/>
                          <a:cs typeface="Arial" panose="020B0604020202020204" pitchFamily="34" charset="0"/>
                        </a:rPr>
                        <a:t>.</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285750" indent="-285750" algn="l" fontAlgn="t">
                        <a:spcBef>
                          <a:spcPts val="0"/>
                        </a:spcBef>
                        <a:spcAft>
                          <a:spcPts val="0"/>
                        </a:spcAft>
                        <a:buFontTx/>
                        <a:buChar char="-"/>
                      </a:pPr>
                      <a:r>
                        <a:rPr lang="en-US" sz="1600" b="0" u="none" strike="noStrike" dirty="0">
                          <a:effectLst/>
                          <a:latin typeface="Arial" panose="020B0604020202020204" pitchFamily="34" charset="0"/>
                          <a:cs typeface="Arial" panose="020B0604020202020204" pitchFamily="34" charset="0"/>
                        </a:rPr>
                        <a:t>In early childhood, higher total energy intake is associated with shorter sleep</a:t>
                      </a:r>
                      <a:endParaRPr lang="hr-HR" sz="1600" b="0" u="none" strike="noStrike" dirty="0">
                        <a:effectLst/>
                        <a:latin typeface="Arial" panose="020B0604020202020204" pitchFamily="34" charset="0"/>
                        <a:cs typeface="Arial" panose="020B0604020202020204" pitchFamily="34" charset="0"/>
                      </a:endParaRPr>
                    </a:p>
                    <a:p>
                      <a:pPr marL="285750" indent="-285750" algn="l" fontAlgn="t">
                        <a:spcBef>
                          <a:spcPts val="0"/>
                        </a:spcBef>
                        <a:spcAft>
                          <a:spcPts val="0"/>
                        </a:spcAft>
                        <a:buFontTx/>
                        <a:buChar char="-"/>
                      </a:pPr>
                      <a:r>
                        <a:rPr lang="en-US" sz="1600" b="0" u="none" strike="noStrike" dirty="0">
                          <a:effectLst/>
                          <a:latin typeface="Arial" panose="020B0604020202020204" pitchFamily="34" charset="0"/>
                          <a:cs typeface="Arial" panose="020B0604020202020204" pitchFamily="34" charset="0"/>
                        </a:rPr>
                        <a:t>Children who sleep</a:t>
                      </a:r>
                      <a:r>
                        <a:rPr lang="hr-HR" sz="1600" b="0" u="none" strike="noStrike" dirty="0">
                          <a:effectLst/>
                          <a:latin typeface="Arial" panose="020B0604020202020204" pitchFamily="34" charset="0"/>
                          <a:cs typeface="Arial" panose="020B0604020202020204" pitchFamily="34" charset="0"/>
                        </a:rPr>
                        <a:t> 10 h/day consume 50 kcal more (than 11-12 h sleeper).</a:t>
                      </a:r>
                      <a:endParaRPr lang="en-US"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Sleep duration doesn’t</a:t>
                      </a: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depend on nutrion.</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extLst>
                  <a:ext uri="{0D108BD9-81ED-4DB2-BD59-A6C34878D82A}">
                    <a16:rowId xmlns:a16="http://schemas.microsoft.com/office/drawing/2014/main" val="1750155844"/>
                  </a:ext>
                </a:extLst>
              </a:tr>
              <a:tr h="3955425">
                <a:tc>
                  <a:txBody>
                    <a:bodyPr/>
                    <a:lstStyle/>
                    <a:p>
                      <a:pPr algn="l" fontAlgn="t">
                        <a:spcBef>
                          <a:spcPts val="0"/>
                        </a:spcBef>
                        <a:spcAft>
                          <a:spcPts val="0"/>
                        </a:spcAft>
                      </a:pPr>
                      <a:r>
                        <a:rPr lang="en-GB" sz="1600" b="0" u="none" strike="noStrike" dirty="0">
                          <a:effectLst/>
                          <a:latin typeface="Arial" panose="020B0604020202020204" pitchFamily="34" charset="0"/>
                          <a:cs typeface="Arial" panose="020B0604020202020204" pitchFamily="34" charset="0"/>
                        </a:rPr>
                        <a:t>Jones, C., H., D</a:t>
                      </a:r>
                      <a:r>
                        <a:rPr lang="hr-HR" sz="1600" b="0" u="none" strike="noStrike" dirty="0">
                          <a:effectLst/>
                          <a:latin typeface="Arial" panose="020B0604020202020204" pitchFamily="34" charset="0"/>
                          <a:cs typeface="Arial" panose="020B0604020202020204" pitchFamily="34" charset="0"/>
                        </a:rPr>
                        <a:t>. </a:t>
                      </a:r>
                      <a:r>
                        <a:rPr lang="hr-HR" sz="1600" b="0" i="1" u="none" strike="noStrike" dirty="0">
                          <a:effectLst/>
                          <a:latin typeface="Arial" panose="020B0604020202020204" pitchFamily="34" charset="0"/>
                          <a:cs typeface="Arial" panose="020B0604020202020204" pitchFamily="34" charset="0"/>
                        </a:rPr>
                        <a:t>et al</a:t>
                      </a:r>
                      <a:r>
                        <a:rPr lang="hr-HR" sz="1600" b="0" u="none" strike="noStrike" dirty="0">
                          <a:effectLst/>
                          <a:latin typeface="Arial" panose="020B0604020202020204" pitchFamily="34" charset="0"/>
                          <a:cs typeface="Arial" panose="020B0604020202020204" pitchFamily="34" charset="0"/>
                        </a:rPr>
                        <a:t>. ¨ </a:t>
                      </a:r>
                      <a:r>
                        <a:rPr lang="en-US" sz="1600" b="0" u="none" strike="noStrike" dirty="0">
                          <a:effectLst/>
                          <a:latin typeface="Arial" panose="020B0604020202020204" pitchFamily="34" charset="0"/>
                          <a:cs typeface="Arial" panose="020B0604020202020204" pitchFamily="34" charset="0"/>
                        </a:rPr>
                        <a:t>Could parental roles play a role in the association between short sleep and obesity in young children? ¨ 2014</a:t>
                      </a:r>
                      <a:endParaRPr lang="hr-HR" sz="1600" b="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hr-HR" sz="1600" b="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0" u="none" strike="noStrike" dirty="0">
                          <a:effectLst/>
                          <a:latin typeface="Arial" panose="020B0604020202020204" pitchFamily="34" charset="0"/>
                          <a:cs typeface="Arial" panose="020B0604020202020204" pitchFamily="34" charset="0"/>
                        </a:rPr>
                        <a:t>(Jones, </a:t>
                      </a:r>
                      <a:r>
                        <a:rPr lang="en-GB" sz="1600" b="0" i="1" u="none" strike="noStrike" dirty="0">
                          <a:effectLst/>
                          <a:latin typeface="Arial" panose="020B0604020202020204" pitchFamily="34" charset="0"/>
                          <a:cs typeface="Arial" panose="020B0604020202020204" pitchFamily="34" charset="0"/>
                        </a:rPr>
                        <a:t>et al</a:t>
                      </a:r>
                      <a:r>
                        <a:rPr lang="en-GB" sz="1600" b="0" u="none" strike="noStrike" dirty="0">
                          <a:effectLst/>
                          <a:latin typeface="Arial" panose="020B0604020202020204" pitchFamily="34" charset="0"/>
                          <a:cs typeface="Arial" panose="020B0604020202020204" pitchFamily="34" charset="0"/>
                        </a:rPr>
                        <a:t>. 2014)</a:t>
                      </a: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0" indent="0" algn="l" fontAlgn="t">
                        <a:spcBef>
                          <a:spcPts val="0"/>
                        </a:spcBef>
                        <a:spcAft>
                          <a:spcPts val="0"/>
                        </a:spcAft>
                        <a:buFontTx/>
                        <a:buNone/>
                      </a:pPr>
                      <a:r>
                        <a:rPr lang="en-US" sz="1600" b="0" u="none" strike="noStrike" dirty="0">
                          <a:effectLst/>
                          <a:latin typeface="Arial" panose="020B0604020202020204" pitchFamily="34" charset="0"/>
                          <a:cs typeface="Arial" panose="020B0604020202020204" pitchFamily="34" charset="0"/>
                        </a:rPr>
                        <a:t>Investigate </a:t>
                      </a:r>
                      <a:r>
                        <a:rPr lang="hr-HR" sz="1600" b="0" u="none" strike="noStrike" dirty="0">
                          <a:effectLst/>
                          <a:latin typeface="Arial" panose="020B0604020202020204" pitchFamily="34" charset="0"/>
                          <a:cs typeface="Arial" panose="020B0604020202020204" pitchFamily="34" charset="0"/>
                        </a:rPr>
                        <a:t>the </a:t>
                      </a:r>
                      <a:r>
                        <a:rPr lang="en-US" sz="1600" b="0" u="none" strike="noStrike" dirty="0">
                          <a:effectLst/>
                          <a:latin typeface="Arial" panose="020B0604020202020204" pitchFamily="34" charset="0"/>
                          <a:cs typeface="Arial" panose="020B0604020202020204" pitchFamily="34" charset="0"/>
                        </a:rPr>
                        <a:t>hypothesis that</a:t>
                      </a: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parental rules affect the association between sleep duration and obesity in early childhood</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285750" indent="-285750" algn="l" fontAlgn="t">
                        <a:spcBef>
                          <a:spcPts val="0"/>
                        </a:spcBef>
                        <a:spcAft>
                          <a:spcPts val="0"/>
                        </a:spcAft>
                        <a:buFontTx/>
                        <a:buChar char="-"/>
                      </a:pPr>
                      <a:r>
                        <a:rPr lang="hr-HR" sz="1600" b="0" u="none" strike="noStrike" dirty="0">
                          <a:effectLst/>
                          <a:latin typeface="Arial" panose="020B0604020202020204" pitchFamily="34" charset="0"/>
                          <a:cs typeface="Arial" panose="020B0604020202020204" pitchFamily="34" charset="0"/>
                        </a:rPr>
                        <a:t>The s</a:t>
                      </a:r>
                      <a:r>
                        <a:rPr lang="en-US" sz="1600" b="0" u="none" strike="noStrike" dirty="0">
                          <a:effectLst/>
                          <a:latin typeface="Arial" panose="020B0604020202020204" pitchFamily="34" charset="0"/>
                          <a:cs typeface="Arial" panose="020B0604020202020204" pitchFamily="34" charset="0"/>
                        </a:rPr>
                        <a:t>ample size was 108 families</a:t>
                      </a:r>
                      <a:r>
                        <a:rPr lang="hr-HR" sz="1600" b="0" u="none" strike="noStrike" dirty="0">
                          <a:effectLst/>
                          <a:latin typeface="Arial" panose="020B0604020202020204" pitchFamily="34" charset="0"/>
                          <a:cs typeface="Arial" panose="020B0604020202020204" pitchFamily="34" charset="0"/>
                        </a:rPr>
                        <a:t> from North-East England town,</a:t>
                      </a:r>
                    </a:p>
                    <a:p>
                      <a:pPr marL="285750" indent="-285750" algn="l" fontAlgn="t">
                        <a:spcBef>
                          <a:spcPts val="0"/>
                        </a:spcBef>
                        <a:spcAft>
                          <a:spcPts val="0"/>
                        </a:spcAft>
                        <a:buFontTx/>
                        <a:buChar char="-"/>
                      </a:pPr>
                      <a:r>
                        <a:rPr lang="en-US" sz="1600" b="0" u="none" strike="noStrike" dirty="0">
                          <a:effectLst/>
                          <a:latin typeface="Arial" panose="020B0604020202020204" pitchFamily="34" charset="0"/>
                          <a:cs typeface="Arial" panose="020B0604020202020204" pitchFamily="34" charset="0"/>
                        </a:rPr>
                        <a:t>Interview with parents' children 3 </a:t>
                      </a:r>
                      <a:r>
                        <a:rPr lang="hr-HR" sz="1600" b="0" u="none" strike="noStrike" dirty="0">
                          <a:effectLst/>
                          <a:latin typeface="Arial" panose="020B0604020202020204" pitchFamily="34" charset="0"/>
                          <a:cs typeface="Arial" panose="020B0604020202020204" pitchFamily="34" charset="0"/>
                        </a:rPr>
                        <a:t>y (assessed: </a:t>
                      </a:r>
                      <a:r>
                        <a:rPr lang="en-US" sz="1600" b="0" u="none" strike="noStrike" dirty="0">
                          <a:effectLst/>
                          <a:latin typeface="Arial" panose="020B0604020202020204" pitchFamily="34" charset="0"/>
                          <a:cs typeface="Arial" panose="020B0604020202020204" pitchFamily="34" charset="0"/>
                        </a:rPr>
                        <a:t>parents' attitude </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towards the child's sleep,</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watching television and dietary</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rules</a:t>
                      </a:r>
                      <a:r>
                        <a:rPr lang="hr-HR" sz="1600" b="0" u="none" strike="noStrike" dirty="0">
                          <a:effectLst/>
                          <a:latin typeface="Arial" panose="020B0604020202020204" pitchFamily="34" charset="0"/>
                          <a:cs typeface="Arial" panose="020B0604020202020204" pitchFamily="34" charset="0"/>
                        </a:rPr>
                        <a:t>)</a:t>
                      </a:r>
                    </a:p>
                    <a:p>
                      <a:pPr marL="285750" indent="-285750" algn="l" fontAlgn="t">
                        <a:spcBef>
                          <a:spcPts val="0"/>
                        </a:spcBef>
                        <a:spcAft>
                          <a:spcPts val="0"/>
                        </a:spcAft>
                        <a:buFontTx/>
                        <a:buChar char="-"/>
                      </a:pPr>
                      <a:r>
                        <a:rPr lang="hr-HR" sz="1600" b="0" u="none" strike="noStrike" dirty="0">
                          <a:effectLst/>
                          <a:latin typeface="Arial" panose="020B0604020202020204" pitchFamily="34" charset="0"/>
                          <a:cs typeface="Arial" panose="020B0604020202020204" pitchFamily="34" charset="0"/>
                        </a:rPr>
                        <a:t>by the sleep diary (4d/5n): d</a:t>
                      </a:r>
                      <a:r>
                        <a:rPr lang="en-US" sz="1600" b="0" u="none" strike="noStrike" dirty="0">
                          <a:effectLst/>
                          <a:latin typeface="Arial" panose="020B0604020202020204" pitchFamily="34" charset="0"/>
                          <a:cs typeface="Arial" panose="020B0604020202020204" pitchFamily="34" charset="0"/>
                        </a:rPr>
                        <a:t>ata on the child's sleep</a:t>
                      </a:r>
                      <a:r>
                        <a:rPr lang="hr-HR" sz="1600" b="0" u="none" strike="noStrike" dirty="0">
                          <a:effectLst/>
                          <a:latin typeface="Arial" panose="020B0604020202020204" pitchFamily="34" charset="0"/>
                          <a:cs typeface="Arial" panose="020B0604020202020204" pitchFamily="34" charset="0"/>
                        </a:rPr>
                        <a:t> </a:t>
                      </a:r>
                    </a:p>
                    <a:p>
                      <a:pPr marL="285750" indent="-285750" algn="l" fontAlgn="t">
                        <a:spcBef>
                          <a:spcPts val="0"/>
                        </a:spcBef>
                        <a:spcAft>
                          <a:spcPts val="0"/>
                        </a:spcAft>
                        <a:buFontTx/>
                        <a:buChar char="-"/>
                      </a:pPr>
                      <a:r>
                        <a:rPr lang="en-US" sz="1600" b="0" u="none" strike="noStrike" dirty="0">
                          <a:effectLst/>
                          <a:latin typeface="Arial" panose="020B0604020202020204" pitchFamily="34" charset="0"/>
                          <a:cs typeface="Arial" panose="020B0604020202020204" pitchFamily="34" charset="0"/>
                        </a:rPr>
                        <a:t>measuring weight, height, the thickness of the triceps, subscapular fold</a:t>
                      </a: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Data on the composition of the child's body </a:t>
                      </a:r>
                      <a:endParaRPr lang="hr-HR" sz="1600" b="0" u="none" strike="noStrike" dirty="0">
                        <a:effectLst/>
                        <a:latin typeface="Arial" panose="020B0604020202020204" pitchFamily="34" charset="0"/>
                        <a:cs typeface="Arial" panose="020B0604020202020204" pitchFamily="34" charset="0"/>
                      </a:endParaRPr>
                    </a:p>
                    <a:p>
                      <a:pPr marL="285750" indent="-285750" algn="l" fontAlgn="t">
                        <a:spcBef>
                          <a:spcPts val="0"/>
                        </a:spcBef>
                        <a:spcAft>
                          <a:spcPts val="0"/>
                        </a:spcAft>
                        <a:buFontTx/>
                        <a:buChar char="-"/>
                      </a:pPr>
                      <a:endParaRPr lang="hr-HR" sz="1600" b="0" u="none" strike="noStrike" dirty="0">
                        <a:effectLst/>
                        <a:latin typeface="Arial" panose="020B0604020202020204" pitchFamily="34" charset="0"/>
                        <a:cs typeface="Arial" panose="020B0604020202020204" pitchFamily="34" charset="0"/>
                      </a:endParaRPr>
                    </a:p>
                    <a:p>
                      <a:pPr marL="285750" indent="-285750" algn="l" fontAlgn="t">
                        <a:spcBef>
                          <a:spcPts val="0"/>
                        </a:spcBef>
                        <a:spcAft>
                          <a:spcPts val="0"/>
                        </a:spcAft>
                        <a:buFontTx/>
                        <a:buChar char="-"/>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285750" indent="-285750" algn="l" fontAlgn="t">
                        <a:spcBef>
                          <a:spcPts val="0"/>
                        </a:spcBef>
                        <a:spcAft>
                          <a:spcPts val="0"/>
                        </a:spcAft>
                        <a:buFontTx/>
                        <a:buChar char="-"/>
                      </a:pPr>
                      <a:r>
                        <a:rPr lang="en-US" sz="1600" b="0" u="none" strike="noStrike" dirty="0">
                          <a:effectLst/>
                          <a:latin typeface="Arial" panose="020B0604020202020204" pitchFamily="34" charset="0"/>
                          <a:cs typeface="Arial" panose="020B0604020202020204" pitchFamily="34" charset="0"/>
                        </a:rPr>
                        <a:t>Parental rules were significantly</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related in all three categories.</a:t>
                      </a:r>
                      <a:r>
                        <a:rPr lang="hr-HR" sz="1600" b="0" u="none" strike="noStrike" dirty="0">
                          <a:effectLst/>
                          <a:latin typeface="Arial" panose="020B0604020202020204" pitchFamily="34" charset="0"/>
                          <a:cs typeface="Arial" panose="020B0604020202020204" pitchFamily="34" charset="0"/>
                        </a:rPr>
                        <a:t> It</a:t>
                      </a: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w</a:t>
                      </a:r>
                      <a:r>
                        <a:rPr lang="hr-HR" sz="1600" b="0" u="none" strike="noStrike" dirty="0">
                          <a:effectLst/>
                          <a:latin typeface="Arial" panose="020B0604020202020204" pitchFamily="34" charset="0"/>
                          <a:cs typeface="Arial" panose="020B0604020202020204" pitchFamily="34" charset="0"/>
                        </a:rPr>
                        <a:t>as </a:t>
                      </a:r>
                      <a:r>
                        <a:rPr lang="en-US" sz="1600" b="0" u="none" strike="noStrike" dirty="0">
                          <a:effectLst/>
                          <a:latin typeface="Arial" panose="020B0604020202020204" pitchFamily="34" charset="0"/>
                          <a:cs typeface="Arial" panose="020B0604020202020204" pitchFamily="34" charset="0"/>
                        </a:rPr>
                        <a:t>associat</a:t>
                      </a:r>
                      <a:r>
                        <a:rPr lang="hr-HR" sz="1600" b="0" u="none" strike="noStrike" dirty="0">
                          <a:effectLst/>
                          <a:latin typeface="Arial" panose="020B0604020202020204" pitchFamily="34" charset="0"/>
                          <a:cs typeface="Arial" panose="020B0604020202020204" pitchFamily="34" charset="0"/>
                        </a:rPr>
                        <a:t>ed</a:t>
                      </a:r>
                      <a:r>
                        <a:rPr lang="en-US" sz="1600" b="0" u="none" strike="noStrike" dirty="0">
                          <a:effectLst/>
                          <a:latin typeface="Arial" panose="020B0604020202020204" pitchFamily="34" charset="0"/>
                          <a:cs typeface="Arial" panose="020B0604020202020204" pitchFamily="34" charset="0"/>
                        </a:rPr>
                        <a:t> between sleep</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duration and obesity in early</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childhood</a:t>
                      </a:r>
                      <a:r>
                        <a:rPr lang="hr-HR" sz="1600" b="0" u="none" strike="noStrike" dirty="0">
                          <a:effectLst/>
                          <a:latin typeface="Arial" panose="020B0604020202020204" pitchFamily="34" charset="0"/>
                          <a:cs typeface="Arial" panose="020B0604020202020204" pitchFamily="34" charset="0"/>
                        </a:rPr>
                        <a:t>.</a:t>
                      </a: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Parenting rules related to</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watching television and</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proper nutrition were more common</a:t>
                      </a:r>
                      <a:endParaRPr lang="hr-HR" sz="1600" b="0" u="none" strike="noStrike" dirty="0">
                        <a:effectLst/>
                        <a:latin typeface="Arial" panose="020B0604020202020204" pitchFamily="34" charset="0"/>
                        <a:cs typeface="Arial" panose="020B0604020202020204" pitchFamily="34" charset="0"/>
                      </a:endParaRPr>
                    </a:p>
                    <a:p>
                      <a:pPr marL="0" indent="0" algn="l" fontAlgn="t">
                        <a:spcBef>
                          <a:spcPts val="0"/>
                        </a:spcBef>
                        <a:spcAft>
                          <a:spcPts val="0"/>
                        </a:spcAft>
                        <a:buFontTx/>
                        <a:buNone/>
                      </a:pPr>
                      <a:r>
                        <a:rPr lang="hr-HR" sz="1600" b="0" u="none" strike="noStrike" dirty="0">
                          <a:effectLst/>
                          <a:latin typeface="Arial" panose="020B0604020202020204" pitchFamily="34" charset="0"/>
                          <a:cs typeface="Arial" panose="020B0604020202020204" pitchFamily="34" charset="0"/>
                        </a:rPr>
                        <a:t>    </a:t>
                      </a:r>
                      <a:r>
                        <a:rPr lang="en-US" sz="1600" b="0" u="none" strike="noStrike" dirty="0">
                          <a:effectLst/>
                          <a:latin typeface="Arial" panose="020B0604020202020204" pitchFamily="34" charset="0"/>
                          <a:cs typeface="Arial" panose="020B0604020202020204" pitchFamily="34" charset="0"/>
                        </a:rPr>
                        <a:t> in children with a thinner physique.</a:t>
                      </a:r>
                      <a:r>
                        <a:rPr lang="hr-HR" sz="1600" b="0" u="none" strike="noStrike" dirty="0">
                          <a:effectLst/>
                          <a:latin typeface="Arial" panose="020B0604020202020204" pitchFamily="34" charset="0"/>
                          <a:cs typeface="Arial" panose="020B0604020202020204" pitchFamily="34" charset="0"/>
                        </a:rPr>
                        <a:t> </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extLst>
                  <a:ext uri="{0D108BD9-81ED-4DB2-BD59-A6C34878D82A}">
                    <a16:rowId xmlns:a16="http://schemas.microsoft.com/office/drawing/2014/main" val="3662407562"/>
                  </a:ext>
                </a:extLst>
              </a:tr>
            </a:tbl>
          </a:graphicData>
        </a:graphic>
      </p:graphicFrame>
      <p:pic>
        <p:nvPicPr>
          <p:cNvPr id="3" name="Slika 2">
            <a:extLst>
              <a:ext uri="{FF2B5EF4-FFF2-40B4-BE49-F238E27FC236}">
                <a16:creationId xmlns:a16="http://schemas.microsoft.com/office/drawing/2014/main" id="{4DF0A7B3-408A-4116-A15E-14C51E62D2CD}"/>
              </a:ext>
            </a:extLst>
          </p:cNvPr>
          <p:cNvPicPr>
            <a:picLocks noChangeAspect="1"/>
          </p:cNvPicPr>
          <p:nvPr/>
        </p:nvPicPr>
        <p:blipFill>
          <a:blip r:embed="rId2"/>
          <a:stretch>
            <a:fillRect/>
          </a:stretch>
        </p:blipFill>
        <p:spPr>
          <a:xfrm>
            <a:off x="728869" y="4993000"/>
            <a:ext cx="1520685" cy="1345551"/>
          </a:xfrm>
          <a:prstGeom prst="rect">
            <a:avLst/>
          </a:prstGeom>
        </p:spPr>
      </p:pic>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199" y="291090"/>
            <a:ext cx="10515599" cy="490788"/>
          </a:xfrm>
        </p:spPr>
        <p:txBody>
          <a:bodyPr vert="horz" lIns="91440" tIns="45720" rIns="91440" bIns="45720" rtlCol="0" anchor="b">
            <a:normAutofit fontScale="90000"/>
          </a:bodyPr>
          <a:lstStyle/>
          <a:p>
            <a:pPr algn="ctr"/>
            <a:r>
              <a:rPr lang="en-US" sz="5400" b="1" kern="1200" dirty="0">
                <a:solidFill>
                  <a:schemeClr val="tx1"/>
                </a:solidFill>
                <a:latin typeface="+mj-lt"/>
                <a:ea typeface="+mj-ea"/>
                <a:cs typeface="+mj-cs"/>
              </a:rPr>
              <a:t> </a:t>
            </a:r>
            <a:r>
              <a:rPr lang="en-US" sz="3200" b="1" kern="1200" dirty="0">
                <a:solidFill>
                  <a:schemeClr val="tx1"/>
                </a:solidFill>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016390931"/>
              </p:ext>
            </p:extLst>
          </p:nvPr>
        </p:nvGraphicFramePr>
        <p:xfrm>
          <a:off x="0" y="622850"/>
          <a:ext cx="12192001" cy="6235149"/>
        </p:xfrm>
        <a:graphic>
          <a:graphicData uri="http://schemas.openxmlformats.org/drawingml/2006/table">
            <a:tbl>
              <a:tblPr firstRow="1" firstCol="1" bandRow="1">
                <a:tableStyleId>{5C22544A-7EE6-4342-B048-85BDC9FD1C3A}</a:tableStyleId>
              </a:tblPr>
              <a:tblGrid>
                <a:gridCol w="2857048">
                  <a:extLst>
                    <a:ext uri="{9D8B030D-6E8A-4147-A177-3AD203B41FA5}">
                      <a16:colId xmlns:a16="http://schemas.microsoft.com/office/drawing/2014/main" val="2791120806"/>
                    </a:ext>
                  </a:extLst>
                </a:gridCol>
                <a:gridCol w="2185810">
                  <a:extLst>
                    <a:ext uri="{9D8B030D-6E8A-4147-A177-3AD203B41FA5}">
                      <a16:colId xmlns:a16="http://schemas.microsoft.com/office/drawing/2014/main" val="3589850242"/>
                    </a:ext>
                  </a:extLst>
                </a:gridCol>
                <a:gridCol w="3336506">
                  <a:extLst>
                    <a:ext uri="{9D8B030D-6E8A-4147-A177-3AD203B41FA5}">
                      <a16:colId xmlns:a16="http://schemas.microsoft.com/office/drawing/2014/main" val="2229489048"/>
                    </a:ext>
                  </a:extLst>
                </a:gridCol>
                <a:gridCol w="3812637">
                  <a:extLst>
                    <a:ext uri="{9D8B030D-6E8A-4147-A177-3AD203B41FA5}">
                      <a16:colId xmlns:a16="http://schemas.microsoft.com/office/drawing/2014/main" val="2241838310"/>
                    </a:ext>
                  </a:extLst>
                </a:gridCol>
              </a:tblGrid>
              <a:tr h="628446">
                <a:tc>
                  <a:txBody>
                    <a:bodyPr/>
                    <a:lstStyle/>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a:effectLst/>
                          <a:latin typeface="Arial" panose="020B0604020202020204" pitchFamily="34" charset="0"/>
                          <a:cs typeface="Arial" panose="020B0604020202020204" pitchFamily="34" charset="0"/>
                        </a:rPr>
                        <a:t>Aim of study</a:t>
                      </a:r>
                      <a:endParaRPr lang="en-GB" sz="1600" b="0" i="0" u="none" strike="noStrike">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Methods and Sample size and characteristics</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Summary of main findings</a:t>
                      </a:r>
                      <a:endParaRPr lang="en-GB" sz="1600" b="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600" b="1" u="none" strike="noStrike" dirty="0">
                          <a:effectLst/>
                          <a:latin typeface="Arial" panose="020B0604020202020204" pitchFamily="34" charset="0"/>
                          <a:cs typeface="Arial" panose="020B0604020202020204" pitchFamily="34" charset="0"/>
                        </a:rPr>
                        <a:t> </a:t>
                      </a: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extLst>
                  <a:ext uri="{0D108BD9-81ED-4DB2-BD59-A6C34878D82A}">
                    <a16:rowId xmlns:a16="http://schemas.microsoft.com/office/drawing/2014/main" val="2221238234"/>
                  </a:ext>
                </a:extLst>
              </a:tr>
              <a:tr h="5606703">
                <a:tc>
                  <a:txBody>
                    <a:bodyPr/>
                    <a:lstStyle/>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Gago, C., M., et al.</a:t>
                      </a:r>
                    </a:p>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 Exploring a theory of change:  Are increases in parental empowerment associated with healthier weight-related parenting practices? ¨ 2022</a:t>
                      </a:r>
                    </a:p>
                    <a:p>
                      <a:pPr algn="l" fontAlgn="t">
                        <a:spcBef>
                          <a:spcPts val="0"/>
                        </a:spcBef>
                        <a:spcAft>
                          <a:spcPts val="0"/>
                        </a:spcAft>
                      </a:pPr>
                      <a:endParaRPr lang="en-US"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US" sz="1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 (Gago, et al. 2022)</a:t>
                      </a: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0" indent="0" algn="l" fontAlgn="t">
                        <a:spcBef>
                          <a:spcPts val="0"/>
                        </a:spcBef>
                        <a:spcAft>
                          <a:spcPts val="0"/>
                        </a:spcAft>
                        <a:buFontTx/>
                        <a:buNone/>
                      </a:pPr>
                      <a:r>
                        <a:rPr lang="en-US" sz="1800" b="0" i="0" u="none" strike="noStrike" dirty="0">
                          <a:effectLst/>
                          <a:latin typeface="Arial" panose="020B0604020202020204" pitchFamily="34" charset="0"/>
                          <a:cs typeface="Arial" panose="020B0604020202020204" pitchFamily="34" charset="0"/>
                        </a:rPr>
                        <a:t>Explore the relationship between parent empowerment and parenting practices of maintaining healthy weight (physical activity, food, sleep, and media parenting) to promote the health of young children in the community.</a:t>
                      </a:r>
                    </a:p>
                    <a:p>
                      <a:pPr marL="0" indent="0" algn="l" fontAlgn="t">
                        <a:spcBef>
                          <a:spcPts val="0"/>
                        </a:spcBef>
                        <a:spcAft>
                          <a:spcPts val="0"/>
                        </a:spcAft>
                        <a:buFontTx/>
                        <a:buNone/>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Low-income parents In Boston (NE England) with preschool children completed the survey every fall and winter between 2017 and 2019 (n = 578 parents with two surveys and </a:t>
                      </a:r>
                    </a:p>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n = 45 with four).</a:t>
                      </a:r>
                    </a:p>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Using validated surveys, the correlation between parental empowerment and parenting practices of healthy weight was assessed.</a:t>
                      </a:r>
                    </a:p>
                    <a:p>
                      <a:pPr algn="l" fontAlgn="t">
                        <a:spcBef>
                          <a:spcPts val="0"/>
                        </a:spcBef>
                        <a:spcAft>
                          <a:spcPts val="0"/>
                        </a:spcAft>
                      </a:pPr>
                      <a:r>
                        <a:rPr lang="en-US" sz="1800" b="0" i="0" u="none" strike="noStrike" dirty="0">
                          <a:effectLst/>
                          <a:latin typeface="Arial" panose="020B0604020202020204" pitchFamily="34" charset="0"/>
                          <a:cs typeface="Arial" panose="020B0604020202020204" pitchFamily="34" charset="0"/>
                        </a:rPr>
                        <a:t>A multilevel approach to differences was used to assess the dependence of changes in parent empowerment with changes in the results of healthy weight parenting practice.</a:t>
                      </a:r>
                    </a:p>
                    <a:p>
                      <a:pPr algn="l" fontAlgn="t">
                        <a:spcBef>
                          <a:spcPts val="0"/>
                        </a:spcBef>
                        <a:spcAft>
                          <a:spcPts val="0"/>
                        </a:spcAft>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tc>
                  <a:txBody>
                    <a:bodyPr/>
                    <a:lstStyle/>
                    <a:p>
                      <a:pPr marL="0" indent="0" algn="l" fontAlgn="t">
                        <a:spcBef>
                          <a:spcPts val="0"/>
                        </a:spcBef>
                        <a:spcAft>
                          <a:spcPts val="0"/>
                        </a:spcAft>
                        <a:buFontTx/>
                        <a:buNone/>
                      </a:pPr>
                      <a:r>
                        <a:rPr lang="en-US" sz="1800" b="0" i="0" u="none" strike="noStrike" dirty="0">
                          <a:effectLst/>
                          <a:latin typeface="Arial" panose="020B0604020202020204" pitchFamily="34" charset="0"/>
                          <a:cs typeface="Arial" panose="020B0604020202020204" pitchFamily="34" charset="0"/>
                        </a:rPr>
                        <a:t>Out of a maximum of 4 points, parental empowerment was rated at 3.2, while healthy weight parenting practice was rated at 3.01. A change in increasing parental empowerment is associated with a change in healthy weight parenting practices.</a:t>
                      </a:r>
                    </a:p>
                    <a:p>
                      <a:pPr marL="0" indent="0" algn="l" fontAlgn="t">
                        <a:spcBef>
                          <a:spcPts val="0"/>
                        </a:spcBef>
                        <a:spcAft>
                          <a:spcPts val="0"/>
                        </a:spcAft>
                        <a:buFontTx/>
                        <a:buNone/>
                      </a:pPr>
                      <a:endParaRPr lang="en-GB" sz="1600" b="0" i="0" u="none" strike="noStrike" dirty="0">
                        <a:effectLst/>
                        <a:latin typeface="Arial" panose="020B0604020202020204" pitchFamily="34" charset="0"/>
                        <a:cs typeface="Arial" panose="020B0604020202020204" pitchFamily="34" charset="0"/>
                      </a:endParaRPr>
                    </a:p>
                  </a:txBody>
                  <a:tcPr marL="52177" marR="52177" marT="4831" marB="0"/>
                </a:tc>
                <a:extLst>
                  <a:ext uri="{0D108BD9-81ED-4DB2-BD59-A6C34878D82A}">
                    <a16:rowId xmlns:a16="http://schemas.microsoft.com/office/drawing/2014/main" val="1750155844"/>
                  </a:ext>
                </a:extLst>
              </a:tr>
            </a:tbl>
          </a:graphicData>
        </a:graphic>
      </p:graphicFrame>
      <p:pic>
        <p:nvPicPr>
          <p:cNvPr id="3" name="Slika 2">
            <a:extLst>
              <a:ext uri="{FF2B5EF4-FFF2-40B4-BE49-F238E27FC236}">
                <a16:creationId xmlns:a16="http://schemas.microsoft.com/office/drawing/2014/main" id="{4DF0A7B3-408A-4116-A15E-14C51E62D2CD}"/>
              </a:ext>
            </a:extLst>
          </p:cNvPr>
          <p:cNvPicPr>
            <a:picLocks noChangeAspect="1"/>
          </p:cNvPicPr>
          <p:nvPr/>
        </p:nvPicPr>
        <p:blipFill>
          <a:blip r:embed="rId2"/>
          <a:stretch>
            <a:fillRect/>
          </a:stretch>
        </p:blipFill>
        <p:spPr>
          <a:xfrm>
            <a:off x="675861" y="5023461"/>
            <a:ext cx="1520685" cy="1345551"/>
          </a:xfrm>
          <a:prstGeom prst="rect">
            <a:avLst/>
          </a:prstGeom>
        </p:spPr>
      </p:pic>
    </p:spTree>
    <p:extLst>
      <p:ext uri="{BB962C8B-B14F-4D97-AF65-F5344CB8AC3E}">
        <p14:creationId xmlns:p14="http://schemas.microsoft.com/office/powerpoint/2010/main" val="3413450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Naslov 1">
            <a:extLst>
              <a:ext uri="{FF2B5EF4-FFF2-40B4-BE49-F238E27FC236}">
                <a16:creationId xmlns:a16="http://schemas.microsoft.com/office/drawing/2014/main" id="{BFA101C4-882C-4227-BDE6-3ED71A2C851B}"/>
              </a:ext>
            </a:extLst>
          </p:cNvPr>
          <p:cNvSpPr>
            <a:spLocks noGrp="1"/>
          </p:cNvSpPr>
          <p:nvPr>
            <p:ph type="title"/>
          </p:nvPr>
        </p:nvSpPr>
        <p:spPr>
          <a:xfrm>
            <a:off x="958506" y="800392"/>
            <a:ext cx="10264697" cy="1212102"/>
          </a:xfrm>
        </p:spPr>
        <p:txBody>
          <a:bodyPr>
            <a:normAutofit/>
          </a:bodyPr>
          <a:lstStyle/>
          <a:p>
            <a:r>
              <a:rPr lang="hr-HR" sz="4000" b="1">
                <a:solidFill>
                  <a:srgbClr val="FFFFFF"/>
                </a:solidFill>
                <a:latin typeface="Arial" panose="020B0604020202020204" pitchFamily="34" charset="0"/>
                <a:cs typeface="Arial" panose="020B0604020202020204" pitchFamily="34" charset="0"/>
              </a:rPr>
              <a:t>RESULTS</a:t>
            </a:r>
            <a:endParaRPr lang="en-GB" sz="4000" b="1">
              <a:solidFill>
                <a:srgbClr val="FFFFFF"/>
              </a:solidFill>
              <a:latin typeface="Arial" panose="020B0604020202020204" pitchFamily="34" charset="0"/>
              <a:cs typeface="Arial" panose="020B0604020202020204" pitchFamily="34" charset="0"/>
            </a:endParaRPr>
          </a:p>
        </p:txBody>
      </p:sp>
      <p:sp>
        <p:nvSpPr>
          <p:cNvPr id="3" name="Rezervirano mjesto sadržaja 2">
            <a:extLst>
              <a:ext uri="{FF2B5EF4-FFF2-40B4-BE49-F238E27FC236}">
                <a16:creationId xmlns:a16="http://schemas.microsoft.com/office/drawing/2014/main" id="{249EB373-6014-41B1-A1E7-2EA170B1CE90}"/>
              </a:ext>
            </a:extLst>
          </p:cNvPr>
          <p:cNvSpPr>
            <a:spLocks noGrp="1"/>
          </p:cNvSpPr>
          <p:nvPr>
            <p:ph idx="1"/>
          </p:nvPr>
        </p:nvSpPr>
        <p:spPr>
          <a:xfrm>
            <a:off x="1367624" y="2490436"/>
            <a:ext cx="9708995" cy="3567173"/>
          </a:xfrm>
        </p:spPr>
        <p:txBody>
          <a:bodyPr anchor="ctr">
            <a:normAutofit/>
          </a:bodyPr>
          <a:lstStyle/>
          <a:p>
            <a:endParaRPr lang="en-US" sz="2400" dirty="0"/>
          </a:p>
          <a:p>
            <a:r>
              <a:rPr lang="en-US" sz="2400" dirty="0">
                <a:latin typeface="Arial" panose="020B0604020202020204" pitchFamily="34" charset="0"/>
                <a:cs typeface="Arial" panose="020B0604020202020204" pitchFamily="34" charset="0"/>
              </a:rPr>
              <a:t>Parents should maintain strict rules regarding sleep duration, watching television and the child’s diet in early childhood. The optimal sleep duration of their children in early childhood needs to be 11 - 12 hours a day, not less. It has consequences for the child's less intake of food during the day and less possibility for the child to become obese. Parents who keep their child’s healthy eating habits permanent, because of the prevention of obesity in early childhood, need support in terms of empowerment to persevere. </a:t>
            </a:r>
          </a:p>
          <a:p>
            <a:pPr marL="0" indent="0">
              <a:buNone/>
            </a:pPr>
            <a:endParaRPr lang="en-GB" sz="2400" dirty="0"/>
          </a:p>
        </p:txBody>
      </p:sp>
      <p:pic>
        <p:nvPicPr>
          <p:cNvPr id="4" name="Slika 3">
            <a:extLst>
              <a:ext uri="{FF2B5EF4-FFF2-40B4-BE49-F238E27FC236}">
                <a16:creationId xmlns:a16="http://schemas.microsoft.com/office/drawing/2014/main" id="{46B551E7-6C25-4016-A482-E403C8C20EE9}"/>
              </a:ext>
            </a:extLst>
          </p:cNvPr>
          <p:cNvPicPr>
            <a:picLocks noChangeAspect="1"/>
          </p:cNvPicPr>
          <p:nvPr/>
        </p:nvPicPr>
        <p:blipFill>
          <a:blip r:embed="rId2"/>
          <a:stretch>
            <a:fillRect/>
          </a:stretch>
        </p:blipFill>
        <p:spPr>
          <a:xfrm>
            <a:off x="10421509" y="5179314"/>
            <a:ext cx="1603387" cy="1432684"/>
          </a:xfrm>
          <a:prstGeom prst="rect">
            <a:avLst/>
          </a:prstGeom>
        </p:spPr>
      </p:pic>
    </p:spTree>
    <p:extLst>
      <p:ext uri="{BB962C8B-B14F-4D97-AF65-F5344CB8AC3E}">
        <p14:creationId xmlns:p14="http://schemas.microsoft.com/office/powerpoint/2010/main" val="2885402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Naslov 1">
            <a:extLst>
              <a:ext uri="{FF2B5EF4-FFF2-40B4-BE49-F238E27FC236}">
                <a16:creationId xmlns:a16="http://schemas.microsoft.com/office/drawing/2014/main" id="{3BFC2EC1-7DD9-4645-9918-3576C83FD0CA}"/>
              </a:ext>
            </a:extLst>
          </p:cNvPr>
          <p:cNvSpPr>
            <a:spLocks noGrp="1"/>
          </p:cNvSpPr>
          <p:nvPr>
            <p:ph type="title"/>
          </p:nvPr>
        </p:nvSpPr>
        <p:spPr>
          <a:xfrm>
            <a:off x="958506" y="800392"/>
            <a:ext cx="10264697" cy="1212102"/>
          </a:xfrm>
        </p:spPr>
        <p:txBody>
          <a:bodyPr>
            <a:normAutofit/>
          </a:bodyPr>
          <a:lstStyle/>
          <a:p>
            <a:r>
              <a:rPr lang="hr-HR" sz="4000" b="1">
                <a:solidFill>
                  <a:srgbClr val="FFFFFF"/>
                </a:solidFill>
                <a:latin typeface="Arial" panose="020B0604020202020204" pitchFamily="34" charset="0"/>
                <a:cs typeface="Arial" panose="020B0604020202020204" pitchFamily="34" charset="0"/>
              </a:rPr>
              <a:t>DISCUSSION</a:t>
            </a:r>
            <a:endParaRPr lang="en-GB" sz="4000" b="1">
              <a:solidFill>
                <a:srgbClr val="FFFFFF"/>
              </a:solidFill>
              <a:latin typeface="Arial" panose="020B0604020202020204" pitchFamily="34" charset="0"/>
              <a:cs typeface="Arial" panose="020B0604020202020204" pitchFamily="34" charset="0"/>
            </a:endParaRPr>
          </a:p>
        </p:txBody>
      </p:sp>
      <p:sp>
        <p:nvSpPr>
          <p:cNvPr id="3" name="Rezervirano mjesto sadržaja 2">
            <a:extLst>
              <a:ext uri="{FF2B5EF4-FFF2-40B4-BE49-F238E27FC236}">
                <a16:creationId xmlns:a16="http://schemas.microsoft.com/office/drawing/2014/main" id="{9B6B03B4-4CE8-4993-90B6-9541AA91FF48}"/>
              </a:ext>
            </a:extLst>
          </p:cNvPr>
          <p:cNvSpPr>
            <a:spLocks noGrp="1"/>
          </p:cNvSpPr>
          <p:nvPr>
            <p:ph idx="1"/>
          </p:nvPr>
        </p:nvSpPr>
        <p:spPr>
          <a:xfrm>
            <a:off x="1367624" y="2490436"/>
            <a:ext cx="9708995" cy="3567173"/>
          </a:xfrm>
        </p:spPr>
        <p:txBody>
          <a:bodyPr anchor="ctr">
            <a:normAutofit/>
          </a:bodyPr>
          <a:lstStyle/>
          <a:p>
            <a:r>
              <a:rPr lang="en-US" sz="1500" dirty="0">
                <a:latin typeface="Arial" panose="020B0604020202020204" pitchFamily="34" charset="0"/>
                <a:cs typeface="Arial" panose="020B0604020202020204" pitchFamily="34" charset="0"/>
              </a:rPr>
              <a:t>The limitations of this systematic literature review are the small number of relevant articles for the logical synthesis of the findings of primary research, on which a lot of time was spent. It is also the reason for changing the initial research topic during the research process itself. This resulted in a selection of articles in which two primary surveys were conducted in the Northeast of England and the third did not specify the exact area. It is therefore questionable whether the results of this research can be presented as relevant to the UK. </a:t>
            </a:r>
          </a:p>
          <a:p>
            <a:r>
              <a:rPr lang="en-US" sz="1500" dirty="0">
                <a:latin typeface="Arial" panose="020B0604020202020204" pitchFamily="34" charset="0"/>
                <a:cs typeface="Arial" panose="020B0604020202020204" pitchFamily="34" charset="0"/>
              </a:rPr>
              <a:t>These findings are important for the health and social care field because their implementation in practice could decrease the total cost of treating obesity in early childhood, and reduce hospital admissions (GOV.UK, 2022). </a:t>
            </a:r>
          </a:p>
          <a:p>
            <a:r>
              <a:rPr lang="en-US" sz="1500" dirty="0">
                <a:latin typeface="Arial" panose="020B0604020202020204" pitchFamily="34" charset="0"/>
                <a:cs typeface="Arial" panose="020B0604020202020204" pitchFamily="34" charset="0"/>
              </a:rPr>
              <a:t>Recommendation: According to this research, an important part of the intervention to reduce obesity in early childhood in the UK could be the development of various parenting empowerment programs through health and social care organizations. One of these programs could be based on raising awareness and educating parents about the impact of children’s sleep duration in early childhood on obesity. Parental intervention would consist of the use of such programs by parents and the implementation of the information obtained in everyday life. For the effective implementation of the program, the mutual relationship between parents as drivers of change and their children should be considered (Danford, Schultz &amp; Marvicsin, 2015).</a:t>
            </a:r>
          </a:p>
          <a:p>
            <a:pPr marL="0" indent="0">
              <a:buNone/>
            </a:pPr>
            <a:endParaRPr lang="en-GB" sz="1500" dirty="0"/>
          </a:p>
        </p:txBody>
      </p:sp>
      <p:pic>
        <p:nvPicPr>
          <p:cNvPr id="4" name="Slika 3">
            <a:extLst>
              <a:ext uri="{FF2B5EF4-FFF2-40B4-BE49-F238E27FC236}">
                <a16:creationId xmlns:a16="http://schemas.microsoft.com/office/drawing/2014/main" id="{18B82139-A498-4272-A8F9-57CBBE874375}"/>
              </a:ext>
            </a:extLst>
          </p:cNvPr>
          <p:cNvPicPr>
            <a:picLocks noChangeAspect="1"/>
          </p:cNvPicPr>
          <p:nvPr/>
        </p:nvPicPr>
        <p:blipFill>
          <a:blip r:embed="rId2"/>
          <a:stretch>
            <a:fillRect/>
          </a:stretch>
        </p:blipFill>
        <p:spPr>
          <a:xfrm>
            <a:off x="10676687" y="5466673"/>
            <a:ext cx="1296467" cy="1181869"/>
          </a:xfrm>
          <a:prstGeom prst="rect">
            <a:avLst/>
          </a:prstGeom>
        </p:spPr>
      </p:pic>
    </p:spTree>
    <p:extLst>
      <p:ext uri="{BB962C8B-B14F-4D97-AF65-F5344CB8AC3E}">
        <p14:creationId xmlns:p14="http://schemas.microsoft.com/office/powerpoint/2010/main" val="2814068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Naslov 1">
            <a:extLst>
              <a:ext uri="{FF2B5EF4-FFF2-40B4-BE49-F238E27FC236}">
                <a16:creationId xmlns:a16="http://schemas.microsoft.com/office/drawing/2014/main" id="{6D9DFEC2-E95A-4AA0-83B0-E3AFCE766683}"/>
              </a:ext>
            </a:extLst>
          </p:cNvPr>
          <p:cNvSpPr>
            <a:spLocks noGrp="1"/>
          </p:cNvSpPr>
          <p:nvPr>
            <p:ph type="title"/>
          </p:nvPr>
        </p:nvSpPr>
        <p:spPr>
          <a:xfrm>
            <a:off x="958506" y="800392"/>
            <a:ext cx="10264697" cy="1212102"/>
          </a:xfrm>
        </p:spPr>
        <p:txBody>
          <a:bodyPr>
            <a:normAutofit/>
          </a:bodyPr>
          <a:lstStyle/>
          <a:p>
            <a:r>
              <a:rPr lang="hr-HR" sz="4000" b="1">
                <a:solidFill>
                  <a:srgbClr val="FFFFFF"/>
                </a:solidFill>
                <a:latin typeface="Arial" panose="020B0604020202020204" pitchFamily="34" charset="0"/>
                <a:cs typeface="Arial" panose="020B0604020202020204" pitchFamily="34" charset="0"/>
              </a:rPr>
              <a:t>CONCLUSION</a:t>
            </a:r>
            <a:endParaRPr lang="en-GB" sz="4000" b="1">
              <a:solidFill>
                <a:srgbClr val="FFFFFF"/>
              </a:solidFill>
              <a:latin typeface="Arial" panose="020B0604020202020204" pitchFamily="34" charset="0"/>
              <a:cs typeface="Arial" panose="020B0604020202020204" pitchFamily="34" charset="0"/>
            </a:endParaRPr>
          </a:p>
        </p:txBody>
      </p:sp>
      <p:sp>
        <p:nvSpPr>
          <p:cNvPr id="3" name="Rezervirano mjesto sadržaja 2">
            <a:extLst>
              <a:ext uri="{FF2B5EF4-FFF2-40B4-BE49-F238E27FC236}">
                <a16:creationId xmlns:a16="http://schemas.microsoft.com/office/drawing/2014/main" id="{0F0009B6-6FCA-4F1A-8151-1B669DDF5349}"/>
              </a:ext>
            </a:extLst>
          </p:cNvPr>
          <p:cNvSpPr>
            <a:spLocks noGrp="1"/>
          </p:cNvSpPr>
          <p:nvPr>
            <p:ph idx="1"/>
          </p:nvPr>
        </p:nvSpPr>
        <p:spPr>
          <a:xfrm>
            <a:off x="1367624" y="2490436"/>
            <a:ext cx="9708995" cy="3567173"/>
          </a:xfrm>
        </p:spPr>
        <p:txBody>
          <a:bodyPr anchor="ctr">
            <a:normAutofit fontScale="92500" lnSpcReduction="20000"/>
          </a:bodyPr>
          <a:lstStyle/>
          <a:p>
            <a:r>
              <a:rPr lang="en-US" sz="1800" dirty="0">
                <a:latin typeface="Arial" panose="020B0604020202020204" pitchFamily="34" charset="0"/>
                <a:cs typeface="Arial" panose="020B0604020202020204" pitchFamily="34" charset="0"/>
              </a:rPr>
              <a:t>Obesity is a big problem in the UK that burdens the HNS. </a:t>
            </a:r>
          </a:p>
          <a:p>
            <a:r>
              <a:rPr lang="en-US" sz="1800" dirty="0">
                <a:latin typeface="Arial" panose="020B0604020202020204" pitchFamily="34" charset="0"/>
                <a:cs typeface="Arial" panose="020B0604020202020204" pitchFamily="34" charset="0"/>
              </a:rPr>
              <a:t>Prevention should begin in early childhood. Parents have a significant role </a:t>
            </a:r>
          </a:p>
          <a:p>
            <a:r>
              <a:rPr lang="en-US" sz="1800" dirty="0">
                <a:latin typeface="Arial" panose="020B0604020202020204" pitchFamily="34" charset="0"/>
                <a:cs typeface="Arial" panose="020B0604020202020204" pitchFamily="34" charset="0"/>
              </a:rPr>
              <a:t>in adopting a child’s healthy eating habits in early childhood. Parental</a:t>
            </a:r>
          </a:p>
          <a:p>
            <a:r>
              <a:rPr lang="en-US" sz="1800" dirty="0">
                <a:latin typeface="Arial" panose="020B0604020202020204" pitchFamily="34" charset="0"/>
                <a:cs typeface="Arial" panose="020B0604020202020204" pitchFamily="34" charset="0"/>
              </a:rPr>
              <a:t> rules affect the prevention of obesity. The sleep duration in early childhood</a:t>
            </a:r>
          </a:p>
          <a:p>
            <a:r>
              <a:rPr lang="en-US" sz="1800" dirty="0">
                <a:latin typeface="Arial" panose="020B0604020202020204" pitchFamily="34" charset="0"/>
                <a:cs typeface="Arial" panose="020B0604020202020204" pitchFamily="34" charset="0"/>
              </a:rPr>
              <a:t> affects a child's food intake during the day. Parents should insist on optimal</a:t>
            </a:r>
          </a:p>
          <a:p>
            <a:r>
              <a:rPr lang="en-US" sz="1800" dirty="0">
                <a:latin typeface="Arial" panose="020B0604020202020204" pitchFamily="34" charset="0"/>
                <a:cs typeface="Arial" panose="020B0604020202020204" pitchFamily="34" charset="0"/>
              </a:rPr>
              <a:t> sleep duration to prevent the development of obesity in the early childhood. Parental</a:t>
            </a:r>
          </a:p>
          <a:p>
            <a:r>
              <a:rPr lang="en-US" sz="1800" dirty="0">
                <a:latin typeface="Arial" panose="020B0604020202020204" pitchFamily="34" charset="0"/>
                <a:cs typeface="Arial" panose="020B0604020202020204" pitchFamily="34" charset="0"/>
              </a:rPr>
              <a:t> rules are significantly related to sleep duration, watching television and healthy eating </a:t>
            </a:r>
          </a:p>
          <a:p>
            <a:r>
              <a:rPr lang="en-US" sz="1800" dirty="0">
                <a:latin typeface="Arial" panose="020B0604020202020204" pitchFamily="34" charset="0"/>
                <a:cs typeface="Arial" panose="020B0604020202020204" pitchFamily="34" charset="0"/>
              </a:rPr>
              <a:t> in early childhood. For Parents who maintaining a child’s healthy eating habits in early</a:t>
            </a:r>
          </a:p>
          <a:p>
            <a:r>
              <a:rPr lang="en-US" sz="1800" dirty="0">
                <a:latin typeface="Arial" panose="020B0604020202020204" pitchFamily="34" charset="0"/>
                <a:cs typeface="Arial" panose="020B0604020202020204" pitchFamily="34" charset="0"/>
              </a:rPr>
              <a:t> childhood need empowerment support.</a:t>
            </a:r>
          </a:p>
          <a:p>
            <a:r>
              <a:rPr lang="en-US" sz="1800" dirty="0">
                <a:latin typeface="Arial" panose="020B0604020202020204" pitchFamily="34" charset="0"/>
                <a:cs typeface="Arial" panose="020B0604020202020204" pitchFamily="34" charset="0"/>
              </a:rPr>
              <a:t> To reduce obesity in the UK, the government should introduce programs for parents</a:t>
            </a:r>
          </a:p>
          <a:p>
            <a:r>
              <a:rPr lang="en-US" sz="1800" dirty="0">
                <a:latin typeface="Arial" panose="020B0604020202020204" pitchFamily="34" charset="0"/>
                <a:cs typeface="Arial" panose="020B0604020202020204" pitchFamily="34" charset="0"/>
              </a:rPr>
              <a:t> that associate early childhood obesity with sleep duration.</a:t>
            </a:r>
          </a:p>
          <a:p>
            <a:pPr marL="0" indent="0">
              <a:buNone/>
            </a:pPr>
            <a:endParaRPr lang="en-GB" sz="1300" dirty="0"/>
          </a:p>
        </p:txBody>
      </p:sp>
      <p:pic>
        <p:nvPicPr>
          <p:cNvPr id="4" name="Slika 3">
            <a:extLst>
              <a:ext uri="{FF2B5EF4-FFF2-40B4-BE49-F238E27FC236}">
                <a16:creationId xmlns:a16="http://schemas.microsoft.com/office/drawing/2014/main" id="{F8C4DFA5-B52C-401E-A6A1-7E5264AA4CF7}"/>
              </a:ext>
            </a:extLst>
          </p:cNvPr>
          <p:cNvPicPr>
            <a:picLocks noChangeAspect="1"/>
          </p:cNvPicPr>
          <p:nvPr/>
        </p:nvPicPr>
        <p:blipFill>
          <a:blip r:embed="rId2"/>
          <a:stretch>
            <a:fillRect/>
          </a:stretch>
        </p:blipFill>
        <p:spPr>
          <a:xfrm>
            <a:off x="10161728" y="4930768"/>
            <a:ext cx="1603387" cy="1432684"/>
          </a:xfrm>
          <a:prstGeom prst="rect">
            <a:avLst/>
          </a:prstGeom>
        </p:spPr>
      </p:pic>
    </p:spTree>
    <p:extLst>
      <p:ext uri="{BB962C8B-B14F-4D97-AF65-F5344CB8AC3E}">
        <p14:creationId xmlns:p14="http://schemas.microsoft.com/office/powerpoint/2010/main" val="173603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1098468" y="885651"/>
            <a:ext cx="3229803" cy="4624603"/>
          </a:xfrm>
        </p:spPr>
        <p:txBody>
          <a:bodyPr>
            <a:normAutofit/>
          </a:bodyPr>
          <a:lstStyle/>
          <a:p>
            <a:r>
              <a:rPr lang="en-GB" b="1" dirty="0">
                <a:solidFill>
                  <a:srgbClr val="FFFFFF"/>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4978708" y="885651"/>
            <a:ext cx="6525220" cy="4616849"/>
          </a:xfrm>
        </p:spPr>
        <p:txBody>
          <a:bodyPr anchor="ctr">
            <a:normAutofit/>
          </a:bodyPr>
          <a:lstStyle/>
          <a:p>
            <a:r>
              <a:rPr lang="en-US" sz="1300">
                <a:latin typeface="Arial" panose="020B0604020202020204" pitchFamily="34" charset="0"/>
                <a:cs typeface="Arial" panose="020B0604020202020204" pitchFamily="34" charset="0"/>
              </a:rPr>
              <a:t>Danford, C., Schultz, C. and Marvicsin, D., (2015). Parental roles in the development of obesity in children: challenges and opportunities. </a:t>
            </a:r>
            <a:r>
              <a:rPr lang="en-US" sz="1300" i="1">
                <a:latin typeface="Arial" panose="020B0604020202020204" pitchFamily="34" charset="0"/>
                <a:cs typeface="Arial" panose="020B0604020202020204" pitchFamily="34" charset="0"/>
              </a:rPr>
              <a:t>Research and Reports in Biology,</a:t>
            </a:r>
            <a:r>
              <a:rPr lang="hr-HR" sz="1300">
                <a:latin typeface="Arial" panose="020B0604020202020204" pitchFamily="34" charset="0"/>
                <a:cs typeface="Arial" panose="020B0604020202020204" pitchFamily="34" charset="0"/>
              </a:rPr>
              <a:t> </a:t>
            </a:r>
            <a:r>
              <a:rPr lang="en-US" sz="1300">
                <a:latin typeface="Arial" panose="020B0604020202020204" pitchFamily="34" charset="0"/>
                <a:cs typeface="Arial" panose="020B0604020202020204" pitchFamily="34" charset="0"/>
              </a:rPr>
              <a:t>V(6), p.p.39-53.</a:t>
            </a:r>
          </a:p>
          <a:p>
            <a:r>
              <a:rPr lang="en-US" sz="1300">
                <a:latin typeface="Arial" panose="020B0604020202020204" pitchFamily="34" charset="0"/>
                <a:cs typeface="Arial" panose="020B0604020202020204" pitchFamily="34" charset="0"/>
              </a:rPr>
              <a:t>Fisher, A. </a:t>
            </a:r>
            <a:r>
              <a:rPr lang="en-US" sz="1300" i="1">
                <a:latin typeface="Arial" panose="020B0604020202020204" pitchFamily="34" charset="0"/>
                <a:cs typeface="Arial" panose="020B0604020202020204" pitchFamily="34" charset="0"/>
              </a:rPr>
              <a:t>et al</a:t>
            </a:r>
            <a:r>
              <a:rPr lang="en-US" sz="1300">
                <a:latin typeface="Arial" panose="020B0604020202020204" pitchFamily="34" charset="0"/>
                <a:cs typeface="Arial" panose="020B0604020202020204" pitchFamily="34" charset="0"/>
              </a:rPr>
              <a:t>. (2014) ‘Sleep and energy intake in early childhood’, </a:t>
            </a:r>
            <a:r>
              <a:rPr lang="en-US" sz="1300" i="1">
                <a:latin typeface="Arial" panose="020B0604020202020204" pitchFamily="34" charset="0"/>
                <a:cs typeface="Arial" panose="020B0604020202020204" pitchFamily="34" charset="0"/>
              </a:rPr>
              <a:t>International journal of obesity</a:t>
            </a:r>
            <a:r>
              <a:rPr lang="en-US" sz="1300">
                <a:latin typeface="Arial" panose="020B0604020202020204" pitchFamily="34" charset="0"/>
                <a:cs typeface="Arial" panose="020B0604020202020204" pitchFamily="34" charset="0"/>
              </a:rPr>
              <a:t>. V 38(7), pp. 926–929. </a:t>
            </a:r>
          </a:p>
          <a:p>
            <a:r>
              <a:rPr lang="en-US" sz="1300">
                <a:latin typeface="Arial" panose="020B0604020202020204" pitchFamily="34" charset="0"/>
                <a:cs typeface="Arial" panose="020B0604020202020204" pitchFamily="34" charset="0"/>
              </a:rPr>
              <a:t>Formulate Health.</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2021</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 </a:t>
            </a:r>
            <a:r>
              <a:rPr lang="en-US" sz="1300" i="1">
                <a:latin typeface="Arial" panose="020B0604020202020204" pitchFamily="34" charset="0"/>
                <a:cs typeface="Arial" panose="020B0604020202020204" pitchFamily="34" charset="0"/>
              </a:rPr>
              <a:t>Obesity Statistics UK 2021 - How Many People are Obese?. </a:t>
            </a:r>
            <a:r>
              <a:rPr lang="en-US" sz="1300">
                <a:latin typeface="Arial" panose="020B0604020202020204" pitchFamily="34" charset="0"/>
                <a:cs typeface="Arial" panose="020B0604020202020204" pitchFamily="34" charset="0"/>
              </a:rPr>
              <a:t>[online] Available at: &lt;https://www.formulatehealth.com/blog/obesity-statistics-uk&gt; </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Accessed 2 April 2022</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a:t>
            </a:r>
            <a:endParaRPr lang="hr-HR" sz="1300">
              <a:latin typeface="Arial" panose="020B0604020202020204" pitchFamily="34" charset="0"/>
              <a:cs typeface="Arial" panose="020B0604020202020204" pitchFamily="34" charset="0"/>
            </a:endParaRPr>
          </a:p>
          <a:p>
            <a:r>
              <a:rPr lang="en-US" sz="1300">
                <a:latin typeface="Arial" panose="020B0604020202020204" pitchFamily="34" charset="0"/>
                <a:cs typeface="Arial" panose="020B0604020202020204" pitchFamily="34" charset="0"/>
              </a:rPr>
              <a:t>Gago, C.</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M. </a:t>
            </a:r>
            <a:r>
              <a:rPr lang="en-US" sz="1300" i="1">
                <a:latin typeface="Arial" panose="020B0604020202020204" pitchFamily="34" charset="0"/>
                <a:cs typeface="Arial" panose="020B0604020202020204" pitchFamily="34" charset="0"/>
              </a:rPr>
              <a:t>et al. </a:t>
            </a:r>
            <a:r>
              <a:rPr lang="en-US" sz="1300">
                <a:latin typeface="Arial" panose="020B0604020202020204" pitchFamily="34" charset="0"/>
                <a:cs typeface="Arial" panose="020B0604020202020204" pitchFamily="34" charset="0"/>
              </a:rPr>
              <a:t>(2022) ‘Exploring a theory of change: Are increases in parental empowerment associated with healthier weight-related parenting practices?’,</a:t>
            </a:r>
            <a:r>
              <a:rPr lang="hr-HR" sz="1300">
                <a:latin typeface="Arial" panose="020B0604020202020204" pitchFamily="34" charset="0"/>
                <a:cs typeface="Arial" panose="020B0604020202020204" pitchFamily="34" charset="0"/>
              </a:rPr>
              <a:t> </a:t>
            </a:r>
            <a:r>
              <a:rPr lang="en-US" sz="1300" i="1">
                <a:latin typeface="Arial" panose="020B0604020202020204" pitchFamily="34" charset="0"/>
                <a:cs typeface="Arial" panose="020B0604020202020204" pitchFamily="34" charset="0"/>
              </a:rPr>
              <a:t>Social science &amp; medicine </a:t>
            </a:r>
            <a:r>
              <a:rPr lang="en-US" sz="1300">
                <a:latin typeface="Arial" panose="020B0604020202020204" pitchFamily="34" charset="0"/>
                <a:cs typeface="Arial" panose="020B0604020202020204" pitchFamily="34" charset="0"/>
              </a:rPr>
              <a:t>(1982),</a:t>
            </a:r>
            <a:r>
              <a:rPr lang="hr-HR" sz="1300">
                <a:latin typeface="Arial" panose="020B0604020202020204" pitchFamily="34" charset="0"/>
                <a:cs typeface="Arial" panose="020B0604020202020204" pitchFamily="34" charset="0"/>
              </a:rPr>
              <a:t> V(</a:t>
            </a:r>
            <a:r>
              <a:rPr lang="en-US" sz="1300">
                <a:latin typeface="Arial" panose="020B0604020202020204" pitchFamily="34" charset="0"/>
                <a:cs typeface="Arial" panose="020B0604020202020204" pitchFamily="34" charset="0"/>
              </a:rPr>
              <a:t>296</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 pp. 114761–114761.</a:t>
            </a:r>
          </a:p>
          <a:p>
            <a:r>
              <a:rPr lang="en-US" sz="1300">
                <a:latin typeface="Arial" panose="020B0604020202020204" pitchFamily="34" charset="0"/>
                <a:cs typeface="Arial" panose="020B0604020202020204" pitchFamily="34" charset="0"/>
              </a:rPr>
              <a:t>GOV.UK</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 (2022). </a:t>
            </a:r>
            <a:r>
              <a:rPr lang="en-US" sz="1300" i="1">
                <a:latin typeface="Arial" panose="020B0604020202020204" pitchFamily="34" charset="0"/>
                <a:cs typeface="Arial" panose="020B0604020202020204" pitchFamily="34" charset="0"/>
              </a:rPr>
              <a:t>Tackling obesity: empowering adults and children to live healthier lives</a:t>
            </a:r>
            <a:r>
              <a:rPr lang="en-US" sz="1300">
                <a:latin typeface="Arial" panose="020B0604020202020204" pitchFamily="34" charset="0"/>
                <a:cs typeface="Arial" panose="020B0604020202020204" pitchFamily="34" charset="0"/>
              </a:rPr>
              <a:t>. [online] Available at: &lt;https://www.gov.uk/government/publications/tackling-obesity-government-strategy/tackling-obesity-empowering-adults-and-children-to-live-healthier-lives&gt; </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Accessed 3 April 2022</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a:t>
            </a:r>
            <a:endParaRPr lang="hr-HR" sz="1300">
              <a:latin typeface="Arial" panose="020B0604020202020204" pitchFamily="34" charset="0"/>
              <a:cs typeface="Arial" panose="020B0604020202020204" pitchFamily="34" charset="0"/>
            </a:endParaRPr>
          </a:p>
          <a:p>
            <a:r>
              <a:rPr lang="en-US" sz="1300">
                <a:latin typeface="Arial" panose="020B0604020202020204" pitchFamily="34" charset="0"/>
                <a:cs typeface="Arial" panose="020B0604020202020204" pitchFamily="34" charset="0"/>
              </a:rPr>
              <a:t>J</a:t>
            </a:r>
            <a:r>
              <a:rPr lang="hr-HR" sz="1300">
                <a:latin typeface="Arial" panose="020B0604020202020204" pitchFamily="34" charset="0"/>
                <a:cs typeface="Arial" panose="020B0604020202020204" pitchFamily="34" charset="0"/>
              </a:rPr>
              <a:t>ones</a:t>
            </a:r>
            <a:r>
              <a:rPr lang="en-US" sz="1300">
                <a:latin typeface="Arial" panose="020B0604020202020204" pitchFamily="34" charset="0"/>
                <a:cs typeface="Arial" panose="020B0604020202020204" pitchFamily="34" charset="0"/>
              </a:rPr>
              <a:t>, C.</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H.</a:t>
            </a:r>
            <a:r>
              <a:rPr lang="hr-HR"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D. </a:t>
            </a:r>
            <a:r>
              <a:rPr lang="en-US" sz="1300" i="1">
                <a:latin typeface="Arial" panose="020B0604020202020204" pitchFamily="34" charset="0"/>
                <a:cs typeface="Arial" panose="020B0604020202020204" pitchFamily="34" charset="0"/>
              </a:rPr>
              <a:t>et al</a:t>
            </a:r>
            <a:r>
              <a:rPr lang="en-US" sz="1300">
                <a:latin typeface="Arial" panose="020B0604020202020204" pitchFamily="34" charset="0"/>
                <a:cs typeface="Arial" panose="020B0604020202020204" pitchFamily="34" charset="0"/>
              </a:rPr>
              <a:t>. (2014) ‘</a:t>
            </a:r>
            <a:r>
              <a:rPr lang="hr-HR" sz="1300">
                <a:latin typeface="Arial" panose="020B0604020202020204" pitchFamily="34" charset="0"/>
                <a:cs typeface="Arial" panose="020B0604020202020204" pitchFamily="34" charset="0"/>
              </a:rPr>
              <a:t>Could parental rules play a role in the association between short sleep and obesity in young children</a:t>
            </a:r>
            <a:r>
              <a:rPr lang="en-US" sz="1300">
                <a:latin typeface="Arial" panose="020B0604020202020204" pitchFamily="34" charset="0"/>
                <a:cs typeface="Arial" panose="020B0604020202020204" pitchFamily="34" charset="0"/>
              </a:rPr>
              <a:t>?’, </a:t>
            </a:r>
            <a:r>
              <a:rPr lang="en-US" sz="1300" i="1">
                <a:latin typeface="Arial" panose="020B0604020202020204" pitchFamily="34" charset="0"/>
                <a:cs typeface="Arial" panose="020B0604020202020204" pitchFamily="34" charset="0"/>
              </a:rPr>
              <a:t>Journal of biosocial science</a:t>
            </a:r>
            <a:r>
              <a:rPr lang="en-US" sz="1300">
                <a:latin typeface="Arial" panose="020B0604020202020204" pitchFamily="34" charset="0"/>
                <a:cs typeface="Arial" panose="020B0604020202020204" pitchFamily="34" charset="0"/>
              </a:rPr>
              <a:t>, 46(3), pp. 405–418. </a:t>
            </a:r>
            <a:endParaRPr lang="hr-HR" sz="130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pic>
        <p:nvPicPr>
          <p:cNvPr id="4" name="Slika 3">
            <a:extLst>
              <a:ext uri="{FF2B5EF4-FFF2-40B4-BE49-F238E27FC236}">
                <a16:creationId xmlns:a16="http://schemas.microsoft.com/office/drawing/2014/main" id="{C59DBFC0-9628-40AA-8C8F-4B395B965F02}"/>
              </a:ext>
            </a:extLst>
          </p:cNvPr>
          <p:cNvPicPr>
            <a:picLocks noChangeAspect="1"/>
          </p:cNvPicPr>
          <p:nvPr/>
        </p:nvPicPr>
        <p:blipFill>
          <a:blip r:embed="rId2"/>
          <a:stretch>
            <a:fillRect/>
          </a:stretch>
        </p:blipFill>
        <p:spPr>
          <a:xfrm>
            <a:off x="10840959" y="5810500"/>
            <a:ext cx="680481" cy="716342"/>
          </a:xfrm>
          <a:prstGeom prst="rect">
            <a:avLst/>
          </a:prstGeom>
        </p:spPr>
      </p:pic>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Tema sustav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3781</TotalTime>
  <Words>1610</Words>
  <Application>Microsoft Office PowerPoint</Application>
  <PresentationFormat>Široki zaslon</PresentationFormat>
  <Paragraphs>128</Paragraphs>
  <Slides>9</Slides>
  <Notes>0</Notes>
  <HiddenSlides>0</HiddenSlides>
  <MMClips>0</MMClips>
  <ScaleCrop>false</ScaleCrop>
  <HeadingPairs>
    <vt:vector size="6" baseType="variant">
      <vt:variant>
        <vt:lpstr>Korišteni fontovi</vt:lpstr>
      </vt:variant>
      <vt:variant>
        <vt:i4>3</vt:i4>
      </vt:variant>
      <vt:variant>
        <vt:lpstr>Tema</vt:lpstr>
      </vt:variant>
      <vt:variant>
        <vt:i4>1</vt:i4>
      </vt:variant>
      <vt:variant>
        <vt:lpstr>Naslovi slajdova</vt:lpstr>
      </vt:variant>
      <vt:variant>
        <vt:i4>9</vt:i4>
      </vt:variant>
    </vt:vector>
  </HeadingPairs>
  <TitlesOfParts>
    <vt:vector size="13" baseType="lpstr">
      <vt:lpstr>Arial</vt:lpstr>
      <vt:lpstr>Calibri</vt:lpstr>
      <vt:lpstr>Calibri Light</vt:lpstr>
      <vt:lpstr>Tema sustava Office</vt:lpstr>
      <vt:lpstr> Module: Introduction to Research (BMHP5005)  Assessment 2: Viva Voce</vt:lpstr>
      <vt:lpstr>       Introduction </vt:lpstr>
      <vt:lpstr>          Methods</vt:lpstr>
      <vt:lpstr> Literature Review</vt:lpstr>
      <vt:lpstr> Literature Review</vt:lpstr>
      <vt:lpstr>RESULTS</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Bozica</cp:lastModifiedBy>
  <cp:revision>90</cp:revision>
  <dcterms:created xsi:type="dcterms:W3CDTF">2020-04-30T09:56:57Z</dcterms:created>
  <dcterms:modified xsi:type="dcterms:W3CDTF">2022-04-12T11:23:07Z</dcterms:modified>
</cp:coreProperties>
</file>