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793" r:id="rId3"/>
    <p:sldId id="711" r:id="rId4"/>
    <p:sldId id="794" r:id="rId5"/>
    <p:sldId id="799" r:id="rId6"/>
    <p:sldId id="800" r:id="rId7"/>
    <p:sldId id="802" r:id="rId8"/>
    <p:sldId id="801" r:id="rId9"/>
    <p:sldId id="803" r:id="rId10"/>
    <p:sldId id="795" r:id="rId11"/>
    <p:sldId id="328" r:id="rId12"/>
    <p:sldId id="585" r:id="rId13"/>
    <p:sldId id="798" r:id="rId14"/>
    <p:sldId id="258" r:id="rId15"/>
    <p:sldId id="788" r:id="rId16"/>
    <p:sldId id="805" r:id="rId17"/>
    <p:sldId id="808" r:id="rId18"/>
    <p:sldId id="809" r:id="rId19"/>
    <p:sldId id="807" r:id="rId20"/>
    <p:sldId id="80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BAEC8-932F-4D15-9A12-CA28681F4F3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676B108-555F-4030-98AC-16D51C0B4512}">
      <dgm:prSet/>
      <dgm:spPr/>
      <dgm:t>
        <a:bodyPr/>
        <a:lstStyle/>
        <a:p>
          <a:r>
            <a:rPr lang="en-GB"/>
            <a:t>Working in pairs or small groups, select and organisation you are familiar with.</a:t>
          </a:r>
          <a:endParaRPr lang="en-US"/>
        </a:p>
      </dgm:t>
    </dgm:pt>
    <dgm:pt modelId="{1C400A22-6C74-4831-B489-B67D45787B09}" type="parTrans" cxnId="{8AB82744-3F0B-472B-877A-2462CF52FB1F}">
      <dgm:prSet/>
      <dgm:spPr/>
      <dgm:t>
        <a:bodyPr/>
        <a:lstStyle/>
        <a:p>
          <a:endParaRPr lang="en-US"/>
        </a:p>
      </dgm:t>
    </dgm:pt>
    <dgm:pt modelId="{38F9A14D-92C6-492C-9791-2836D93BE1FA}" type="sibTrans" cxnId="{8AB82744-3F0B-472B-877A-2462CF52FB1F}">
      <dgm:prSet/>
      <dgm:spPr/>
      <dgm:t>
        <a:bodyPr/>
        <a:lstStyle/>
        <a:p>
          <a:endParaRPr lang="en-US"/>
        </a:p>
      </dgm:t>
    </dgm:pt>
    <dgm:pt modelId="{9229F690-A883-41FD-BAA8-1114C8CAFAB6}">
      <dgm:prSet/>
      <dgm:spPr/>
      <dgm:t>
        <a:bodyPr/>
        <a:lstStyle/>
        <a:p>
          <a:r>
            <a:rPr lang="en-GB"/>
            <a:t>List as many different aspects of the customer experience that you can.</a:t>
          </a:r>
          <a:endParaRPr lang="en-US"/>
        </a:p>
      </dgm:t>
    </dgm:pt>
    <dgm:pt modelId="{255317AD-E9C5-4DFD-8B00-3D7F405B8AC2}" type="parTrans" cxnId="{5142C06B-2612-4E3D-BAFC-DF5B10160BA8}">
      <dgm:prSet/>
      <dgm:spPr/>
      <dgm:t>
        <a:bodyPr/>
        <a:lstStyle/>
        <a:p>
          <a:endParaRPr lang="en-US"/>
        </a:p>
      </dgm:t>
    </dgm:pt>
    <dgm:pt modelId="{F8F9EB02-746A-4110-810D-A4DC12228F9D}" type="sibTrans" cxnId="{5142C06B-2612-4E3D-BAFC-DF5B10160BA8}">
      <dgm:prSet/>
      <dgm:spPr/>
      <dgm:t>
        <a:bodyPr/>
        <a:lstStyle/>
        <a:p>
          <a:endParaRPr lang="en-US"/>
        </a:p>
      </dgm:t>
    </dgm:pt>
    <dgm:pt modelId="{004AD588-6AEE-474C-B34A-0E121F0D6CB0}">
      <dgm:prSet/>
      <dgm:spPr/>
      <dgm:t>
        <a:bodyPr/>
        <a:lstStyle/>
        <a:p>
          <a:r>
            <a:rPr lang="en-GB"/>
            <a:t>Which aspects do you think are most important for customer retention and loyalty? </a:t>
          </a:r>
          <a:endParaRPr lang="en-US"/>
        </a:p>
      </dgm:t>
    </dgm:pt>
    <dgm:pt modelId="{5206162F-046F-4955-9240-08CD6B5E38B8}" type="parTrans" cxnId="{435C7130-4494-44B1-8F6F-98B057F4FD47}">
      <dgm:prSet/>
      <dgm:spPr/>
      <dgm:t>
        <a:bodyPr/>
        <a:lstStyle/>
        <a:p>
          <a:endParaRPr lang="en-US"/>
        </a:p>
      </dgm:t>
    </dgm:pt>
    <dgm:pt modelId="{BA4B6185-7E8D-4EB4-B5FB-B1BDD3E633B7}" type="sibTrans" cxnId="{435C7130-4494-44B1-8F6F-98B057F4FD47}">
      <dgm:prSet/>
      <dgm:spPr/>
      <dgm:t>
        <a:bodyPr/>
        <a:lstStyle/>
        <a:p>
          <a:endParaRPr lang="en-US"/>
        </a:p>
      </dgm:t>
    </dgm:pt>
    <dgm:pt modelId="{EF57F1DF-4C31-441E-B9C1-191569FD58EA}" type="pres">
      <dgm:prSet presAssocID="{609BAEC8-932F-4D15-9A12-CA28681F4F3C}" presName="linear" presStyleCnt="0">
        <dgm:presLayoutVars>
          <dgm:animLvl val="lvl"/>
          <dgm:resizeHandles val="exact"/>
        </dgm:presLayoutVars>
      </dgm:prSet>
      <dgm:spPr/>
    </dgm:pt>
    <dgm:pt modelId="{D761392D-94DF-4DEC-B648-72ED9782D06C}" type="pres">
      <dgm:prSet presAssocID="{1676B108-555F-4030-98AC-16D51C0B4512}" presName="parentText" presStyleLbl="node1" presStyleIdx="0" presStyleCnt="3">
        <dgm:presLayoutVars>
          <dgm:chMax val="0"/>
          <dgm:bulletEnabled val="1"/>
        </dgm:presLayoutVars>
      </dgm:prSet>
      <dgm:spPr/>
    </dgm:pt>
    <dgm:pt modelId="{5EFE936F-A979-4707-8ECD-D910D4543706}" type="pres">
      <dgm:prSet presAssocID="{38F9A14D-92C6-492C-9791-2836D93BE1FA}" presName="spacer" presStyleCnt="0"/>
      <dgm:spPr/>
    </dgm:pt>
    <dgm:pt modelId="{8189E5DF-A238-4CDA-88E8-8ADCCB873C90}" type="pres">
      <dgm:prSet presAssocID="{9229F690-A883-41FD-BAA8-1114C8CAFAB6}" presName="parentText" presStyleLbl="node1" presStyleIdx="1" presStyleCnt="3">
        <dgm:presLayoutVars>
          <dgm:chMax val="0"/>
          <dgm:bulletEnabled val="1"/>
        </dgm:presLayoutVars>
      </dgm:prSet>
      <dgm:spPr/>
    </dgm:pt>
    <dgm:pt modelId="{ABF26F00-36E8-4FD6-8EA5-7DD5EC2F9566}" type="pres">
      <dgm:prSet presAssocID="{F8F9EB02-746A-4110-810D-A4DC12228F9D}" presName="spacer" presStyleCnt="0"/>
      <dgm:spPr/>
    </dgm:pt>
    <dgm:pt modelId="{8C6FB25A-B60A-4DA2-9A13-DAE96A7BB91B}" type="pres">
      <dgm:prSet presAssocID="{004AD588-6AEE-474C-B34A-0E121F0D6CB0}" presName="parentText" presStyleLbl="node1" presStyleIdx="2" presStyleCnt="3">
        <dgm:presLayoutVars>
          <dgm:chMax val="0"/>
          <dgm:bulletEnabled val="1"/>
        </dgm:presLayoutVars>
      </dgm:prSet>
      <dgm:spPr/>
    </dgm:pt>
  </dgm:ptLst>
  <dgm:cxnLst>
    <dgm:cxn modelId="{50016322-FAA5-406C-B7C4-1FDAC139D274}" type="presOf" srcId="{9229F690-A883-41FD-BAA8-1114C8CAFAB6}" destId="{8189E5DF-A238-4CDA-88E8-8ADCCB873C90}" srcOrd="0" destOrd="0" presId="urn:microsoft.com/office/officeart/2005/8/layout/vList2"/>
    <dgm:cxn modelId="{435C7130-4494-44B1-8F6F-98B057F4FD47}" srcId="{609BAEC8-932F-4D15-9A12-CA28681F4F3C}" destId="{004AD588-6AEE-474C-B34A-0E121F0D6CB0}" srcOrd="2" destOrd="0" parTransId="{5206162F-046F-4955-9240-08CD6B5E38B8}" sibTransId="{BA4B6185-7E8D-4EB4-B5FB-B1BDD3E633B7}"/>
    <dgm:cxn modelId="{1B6F315F-C1F8-446A-9868-78C8EBA5A3C4}" type="presOf" srcId="{609BAEC8-932F-4D15-9A12-CA28681F4F3C}" destId="{EF57F1DF-4C31-441E-B9C1-191569FD58EA}" srcOrd="0" destOrd="0" presId="urn:microsoft.com/office/officeart/2005/8/layout/vList2"/>
    <dgm:cxn modelId="{8AB82744-3F0B-472B-877A-2462CF52FB1F}" srcId="{609BAEC8-932F-4D15-9A12-CA28681F4F3C}" destId="{1676B108-555F-4030-98AC-16D51C0B4512}" srcOrd="0" destOrd="0" parTransId="{1C400A22-6C74-4831-B489-B67D45787B09}" sibTransId="{38F9A14D-92C6-492C-9791-2836D93BE1FA}"/>
    <dgm:cxn modelId="{592D1F6A-60B9-4AF4-A3A3-916E4CBFEFC2}" type="presOf" srcId="{1676B108-555F-4030-98AC-16D51C0B4512}" destId="{D761392D-94DF-4DEC-B648-72ED9782D06C}" srcOrd="0" destOrd="0" presId="urn:microsoft.com/office/officeart/2005/8/layout/vList2"/>
    <dgm:cxn modelId="{5142C06B-2612-4E3D-BAFC-DF5B10160BA8}" srcId="{609BAEC8-932F-4D15-9A12-CA28681F4F3C}" destId="{9229F690-A883-41FD-BAA8-1114C8CAFAB6}" srcOrd="1" destOrd="0" parTransId="{255317AD-E9C5-4DFD-8B00-3D7F405B8AC2}" sibTransId="{F8F9EB02-746A-4110-810D-A4DC12228F9D}"/>
    <dgm:cxn modelId="{814241C7-5502-469C-86E1-14803EFD692A}" type="presOf" srcId="{004AD588-6AEE-474C-B34A-0E121F0D6CB0}" destId="{8C6FB25A-B60A-4DA2-9A13-DAE96A7BB91B}" srcOrd="0" destOrd="0" presId="urn:microsoft.com/office/officeart/2005/8/layout/vList2"/>
    <dgm:cxn modelId="{770C3B61-E78A-4543-BA25-AC4A60EB7763}" type="presParOf" srcId="{EF57F1DF-4C31-441E-B9C1-191569FD58EA}" destId="{D761392D-94DF-4DEC-B648-72ED9782D06C}" srcOrd="0" destOrd="0" presId="urn:microsoft.com/office/officeart/2005/8/layout/vList2"/>
    <dgm:cxn modelId="{3E465133-923A-48FC-97FF-F8A9194611EC}" type="presParOf" srcId="{EF57F1DF-4C31-441E-B9C1-191569FD58EA}" destId="{5EFE936F-A979-4707-8ECD-D910D4543706}" srcOrd="1" destOrd="0" presId="urn:microsoft.com/office/officeart/2005/8/layout/vList2"/>
    <dgm:cxn modelId="{C6D5F2F6-4BB8-4F4D-941A-F3A211520805}" type="presParOf" srcId="{EF57F1DF-4C31-441E-B9C1-191569FD58EA}" destId="{8189E5DF-A238-4CDA-88E8-8ADCCB873C90}" srcOrd="2" destOrd="0" presId="urn:microsoft.com/office/officeart/2005/8/layout/vList2"/>
    <dgm:cxn modelId="{7818CB1E-32C1-4300-B2DC-B6A70F8152A9}" type="presParOf" srcId="{EF57F1DF-4C31-441E-B9C1-191569FD58EA}" destId="{ABF26F00-36E8-4FD6-8EA5-7DD5EC2F9566}" srcOrd="3" destOrd="0" presId="urn:microsoft.com/office/officeart/2005/8/layout/vList2"/>
    <dgm:cxn modelId="{F383C8C7-730C-4116-A2D3-87EE11D95083}" type="presParOf" srcId="{EF57F1DF-4C31-441E-B9C1-191569FD58EA}" destId="{8C6FB25A-B60A-4DA2-9A13-DAE96A7BB91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colorful3" csCatId="colorful" phldr="1"/>
      <dgm:spPr/>
      <dgm:t>
        <a:bodyPr/>
        <a:lstStyle/>
        <a:p>
          <a:endParaRPr lang="en-GB"/>
        </a:p>
      </dgm:t>
    </dgm:pt>
    <dgm:pt modelId="{D474FC03-FB5F-4844-BB25-46AB0C9067EF}">
      <dgm:prSet phldrT="[Text]" custT="1"/>
      <dgm:spPr>
        <a:solidFill>
          <a:schemeClr val="accent5">
            <a:lumMod val="75000"/>
          </a:schemeClr>
        </a:solidFill>
      </dgm:spPr>
      <dgm:t>
        <a:bodyPr/>
        <a:lstStyle/>
        <a:p>
          <a:r>
            <a:rPr lang="en-GB" sz="2300" kern="1200" dirty="0"/>
            <a:t>The </a:t>
          </a:r>
          <a:r>
            <a:rPr lang="en-GB" sz="2200" kern="1200" dirty="0">
              <a:solidFill>
                <a:prstClr val="white"/>
              </a:solidFill>
              <a:latin typeface="Calibri" panose="020F0502020204030204"/>
              <a:ea typeface="+mn-ea"/>
              <a:cs typeface="+mn-cs"/>
            </a:rPr>
            <a:t>Marketing</a:t>
          </a:r>
          <a:r>
            <a:rPr lang="en-GB" sz="2300" kern="1200" dirty="0"/>
            <a:t> Mix </a:t>
          </a:r>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a:solidFill>
          <a:schemeClr val="accent2">
            <a:lumMod val="60000"/>
            <a:lumOff val="40000"/>
          </a:schemeClr>
        </a:solidFill>
      </dgm:spPr>
      <dgm:t>
        <a:bodyPr/>
        <a:lstStyle/>
        <a:p>
          <a:r>
            <a:rPr lang="en-GB" dirty="0"/>
            <a:t>Price</a:t>
          </a:r>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a:solidFill>
          <a:schemeClr val="accent6">
            <a:lumMod val="60000"/>
            <a:lumOff val="40000"/>
          </a:schemeClr>
        </a:solidFill>
      </dgm:spPr>
      <dgm:t>
        <a:bodyPr/>
        <a:lstStyle/>
        <a:p>
          <a:r>
            <a:rPr lang="en-GB" dirty="0"/>
            <a:t>Place</a:t>
          </a:r>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a:solidFill>
          <a:srgbClr val="00B0F0"/>
        </a:solidFill>
      </dgm:spPr>
      <dgm:t>
        <a:bodyPr/>
        <a:lstStyle/>
        <a:p>
          <a:r>
            <a:rPr lang="en-GB" dirty="0"/>
            <a:t>Promotion</a:t>
          </a:r>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a:solidFill>
          <a:srgbClr val="FFC000"/>
        </a:solidFill>
      </dgm:spPr>
      <dgm:t>
        <a:bodyPr/>
        <a:lstStyle/>
        <a:p>
          <a:r>
            <a:rPr lang="en-GB" dirty="0"/>
            <a:t>People</a:t>
          </a:r>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a:solidFill>
          <a:srgbClr val="002060"/>
        </a:solidFill>
      </dgm:spPr>
      <dgm:t>
        <a:bodyPr/>
        <a:lstStyle/>
        <a:p>
          <a:r>
            <a:rPr lang="en-GB" dirty="0"/>
            <a:t>Physical Evidence</a:t>
          </a:r>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a:solidFill>
          <a:srgbClr val="7030A0"/>
        </a:solidFill>
      </dgm:spPr>
      <dgm:t>
        <a:bodyPr/>
        <a:lstStyle/>
        <a:p>
          <a:r>
            <a:rPr lang="en-GB" dirty="0"/>
            <a:t>Process</a:t>
          </a:r>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a:solidFill>
          <a:srgbClr val="00B050"/>
        </a:solidFill>
      </dgm:spPr>
      <dgm:t>
        <a:bodyPr/>
        <a:lstStyle/>
        <a:p>
          <a:r>
            <a:rPr lang="en-GB" dirty="0"/>
            <a:t>Product</a:t>
          </a:r>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pt>
    <dgm:pt modelId="{464BB93C-E643-4BA8-B140-055B780CA51B}" type="pres">
      <dgm:prSet presAssocID="{D474FC03-FB5F-4844-BB25-46AB0C9067EF}" presName="centerShape" presStyleLbl="node0" presStyleIdx="0" presStyleCnt="1"/>
      <dgm:spPr/>
    </dgm:pt>
    <dgm:pt modelId="{AB669D11-CC15-4C2B-BA40-62D040574708}" type="pres">
      <dgm:prSet presAssocID="{9D3374BD-6228-49D9-BCC5-1D81558DDFD8}" presName="Name9" presStyleLbl="parChTrans1D2" presStyleIdx="0" presStyleCnt="7"/>
      <dgm:spPr/>
    </dgm:pt>
    <dgm:pt modelId="{8B8B1592-DC90-4EC4-AFB3-FB3CC8A12609}" type="pres">
      <dgm:prSet presAssocID="{9D3374BD-6228-49D9-BCC5-1D81558DDFD8}" presName="connTx" presStyleLbl="parChTrans1D2" presStyleIdx="0" presStyleCnt="7"/>
      <dgm:spPr/>
    </dgm:pt>
    <dgm:pt modelId="{B317BCC4-CC22-4D93-A218-F9D6209E4DE5}" type="pres">
      <dgm:prSet presAssocID="{B874792E-F756-4A8F-8582-CA78E800EE4B}" presName="node" presStyleLbl="node1" presStyleIdx="0" presStyleCnt="7">
        <dgm:presLayoutVars>
          <dgm:bulletEnabled val="1"/>
        </dgm:presLayoutVars>
      </dgm:prSet>
      <dgm:spPr/>
    </dgm:pt>
    <dgm:pt modelId="{56D3D988-9544-4F4B-A1FC-9246567773DB}" type="pres">
      <dgm:prSet presAssocID="{E1DE898E-9AFE-4DB7-BDFF-9A3CD13797FC}" presName="Name9" presStyleLbl="parChTrans1D2" presStyleIdx="1" presStyleCnt="7"/>
      <dgm:spPr/>
    </dgm:pt>
    <dgm:pt modelId="{7CAF2A42-F8B9-48B2-9539-CCF598AF276B}" type="pres">
      <dgm:prSet presAssocID="{E1DE898E-9AFE-4DB7-BDFF-9A3CD13797FC}" presName="connTx" presStyleLbl="parChTrans1D2" presStyleIdx="1" presStyleCnt="7"/>
      <dgm:spPr/>
    </dgm:pt>
    <dgm:pt modelId="{6B56FA9E-9857-4911-96F6-5CA5DF45B070}" type="pres">
      <dgm:prSet presAssocID="{5809BC67-BE73-4A70-99BD-3DD4AE2FBEF5}" presName="node" presStyleLbl="node1" presStyleIdx="1" presStyleCnt="7">
        <dgm:presLayoutVars>
          <dgm:bulletEnabled val="1"/>
        </dgm:presLayoutVars>
      </dgm:prSet>
      <dgm:spPr/>
    </dgm:pt>
    <dgm:pt modelId="{D47893D1-64E4-4CB5-9C7E-71C27302A771}" type="pres">
      <dgm:prSet presAssocID="{D343E480-D269-4497-9C2D-C278172DF963}" presName="Name9" presStyleLbl="parChTrans1D2" presStyleIdx="2" presStyleCnt="7"/>
      <dgm:spPr/>
    </dgm:pt>
    <dgm:pt modelId="{5AF4BDF1-5FE2-44A3-BE4C-3FC94C07443D}" type="pres">
      <dgm:prSet presAssocID="{D343E480-D269-4497-9C2D-C278172DF963}" presName="connTx" presStyleLbl="parChTrans1D2" presStyleIdx="2" presStyleCnt="7"/>
      <dgm:spPr/>
    </dgm:pt>
    <dgm:pt modelId="{D967BE9B-17FF-42EB-8FBD-60CE3D74D52B}" type="pres">
      <dgm:prSet presAssocID="{50A35554-8765-4675-AC20-833EAEE32E19}" presName="node" presStyleLbl="node1" presStyleIdx="2" presStyleCnt="7">
        <dgm:presLayoutVars>
          <dgm:bulletEnabled val="1"/>
        </dgm:presLayoutVars>
      </dgm:prSet>
      <dgm:spPr/>
    </dgm:pt>
    <dgm:pt modelId="{5A1ADD2E-19A8-4567-A058-825756AF9230}" type="pres">
      <dgm:prSet presAssocID="{FFB70820-9C7F-41F8-98F5-9A3F2B0D43A8}" presName="Name9" presStyleLbl="parChTrans1D2" presStyleIdx="3" presStyleCnt="7"/>
      <dgm:spPr/>
    </dgm:pt>
    <dgm:pt modelId="{71D0712F-248E-435F-98A9-6AD644ABEE79}" type="pres">
      <dgm:prSet presAssocID="{FFB70820-9C7F-41F8-98F5-9A3F2B0D43A8}" presName="connTx" presStyleLbl="parChTrans1D2" presStyleIdx="3" presStyleCnt="7"/>
      <dgm:spPr/>
    </dgm:pt>
    <dgm:pt modelId="{1D6A8D1E-0B88-4766-BAC0-3DA63DEE64EB}" type="pres">
      <dgm:prSet presAssocID="{8AFFFE8C-7599-4F43-BAA7-0C70BD320BC5}" presName="node" presStyleLbl="node1" presStyleIdx="3" presStyleCnt="7">
        <dgm:presLayoutVars>
          <dgm:bulletEnabled val="1"/>
        </dgm:presLayoutVars>
      </dgm:prSet>
      <dgm:spPr/>
    </dgm:pt>
    <dgm:pt modelId="{D5A3A8D9-72EA-44DA-ADF9-714C503E24C3}" type="pres">
      <dgm:prSet presAssocID="{91971DC2-2005-439A-9C16-97FEB1284476}" presName="Name9" presStyleLbl="parChTrans1D2" presStyleIdx="4" presStyleCnt="7"/>
      <dgm:spPr/>
    </dgm:pt>
    <dgm:pt modelId="{F70D9FCF-26C4-4B5C-BD2F-B0B3C424A74E}" type="pres">
      <dgm:prSet presAssocID="{91971DC2-2005-439A-9C16-97FEB1284476}" presName="connTx" presStyleLbl="parChTrans1D2" presStyleIdx="4" presStyleCnt="7"/>
      <dgm:spPr/>
    </dgm:pt>
    <dgm:pt modelId="{A7537A05-70BE-47AD-B49F-569A88E135D9}" type="pres">
      <dgm:prSet presAssocID="{3CEFB16C-C631-4069-A0D9-6BC744C59F55}" presName="node" presStyleLbl="node1" presStyleIdx="4" presStyleCnt="7">
        <dgm:presLayoutVars>
          <dgm:bulletEnabled val="1"/>
        </dgm:presLayoutVars>
      </dgm:prSet>
      <dgm:spPr/>
    </dgm:pt>
    <dgm:pt modelId="{57D0B9FE-59A7-46D0-9C96-945BF5BE7015}" type="pres">
      <dgm:prSet presAssocID="{B399EF40-DB95-405D-9387-5871301B490F}" presName="Name9" presStyleLbl="parChTrans1D2" presStyleIdx="5" presStyleCnt="7"/>
      <dgm:spPr/>
    </dgm:pt>
    <dgm:pt modelId="{A79BD667-A71E-40B9-A91F-61B67BE9C1EE}" type="pres">
      <dgm:prSet presAssocID="{B399EF40-DB95-405D-9387-5871301B490F}" presName="connTx" presStyleLbl="parChTrans1D2" presStyleIdx="5" presStyleCnt="7"/>
      <dgm:spPr/>
    </dgm:pt>
    <dgm:pt modelId="{CE8E241A-672C-4A43-A8EC-5068470DAA4E}" type="pres">
      <dgm:prSet presAssocID="{40A73B34-E41E-464B-A4F8-33B3EBD2BCDE}" presName="node" presStyleLbl="node1" presStyleIdx="5" presStyleCnt="7">
        <dgm:presLayoutVars>
          <dgm:bulletEnabled val="1"/>
        </dgm:presLayoutVars>
      </dgm:prSet>
      <dgm:spPr/>
    </dgm:pt>
    <dgm:pt modelId="{3A834412-CE13-4227-96F4-C877B3E8C315}" type="pres">
      <dgm:prSet presAssocID="{27A9D322-6A5C-4520-AC12-4D22851E6BB5}" presName="Name9" presStyleLbl="parChTrans1D2" presStyleIdx="6" presStyleCnt="7"/>
      <dgm:spPr/>
    </dgm:pt>
    <dgm:pt modelId="{EF80799B-03E9-4CCA-B163-FCBB09EA42CC}" type="pres">
      <dgm:prSet presAssocID="{27A9D322-6A5C-4520-AC12-4D22851E6BB5}" presName="connTx" presStyleLbl="parChTrans1D2" presStyleIdx="6" presStyleCnt="7"/>
      <dgm:spPr/>
    </dgm:pt>
    <dgm:pt modelId="{398B0D17-4FC0-4717-86B1-FFAC8A098E4A}" type="pres">
      <dgm:prSet presAssocID="{A4103EFB-585A-41DA-B671-E14DD4D173BC}" presName="node" presStyleLbl="node1" presStyleIdx="6" presStyleCnt="7">
        <dgm:presLayoutVars>
          <dgm:bulletEnabled val="1"/>
        </dgm:presLayoutVars>
      </dgm:prSet>
      <dgm:spPr/>
    </dgm:pt>
  </dgm:ptLst>
  <dgm:cxnLst>
    <dgm:cxn modelId="{EC32E001-6168-4A84-8BBE-C51CDAB37650}" type="presOf" srcId="{B399EF40-DB95-405D-9387-5871301B490F}" destId="{57D0B9FE-59A7-46D0-9C96-945BF5BE7015}" srcOrd="0"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FD1AD025-6C25-4DFA-A90A-70BB50C1363F}" type="presOf" srcId="{E1DE898E-9AFE-4DB7-BDFF-9A3CD13797FC}" destId="{7CAF2A42-F8B9-48B2-9539-CCF598AF276B}" srcOrd="1"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6626C740-5287-40CB-BFC4-6DF967C47333}" type="presOf" srcId="{FFB70820-9C7F-41F8-98F5-9A3F2B0D43A8}" destId="{71D0712F-248E-435F-98A9-6AD644ABEE79}" srcOrd="1" destOrd="0" presId="urn:microsoft.com/office/officeart/2005/8/layout/radial1"/>
    <dgm:cxn modelId="{43E2B967-D3E7-4785-AC73-E6BA2DB65104}" type="presOf" srcId="{8AFFFE8C-7599-4F43-BAA7-0C70BD320BC5}" destId="{1D6A8D1E-0B88-4766-BAC0-3DA63DEE64EB}" srcOrd="0"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6303952-78F2-47EA-970E-7A869DD74DC9}" type="presOf" srcId="{FFB70820-9C7F-41F8-98F5-9A3F2B0D43A8}" destId="{5A1ADD2E-19A8-4567-A058-825756AF9230}"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9524FF54-CCB2-44B2-8738-8853CA84C5B6}" type="presOf" srcId="{91971DC2-2005-439A-9C16-97FEB1284476}" destId="{F70D9FCF-26C4-4B5C-BD2F-B0B3C424A74E}" srcOrd="1"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E1B33285-B3C4-4D13-B818-143874B1C751}" type="presOf" srcId="{27A9D322-6A5C-4520-AC12-4D22851E6BB5}" destId="{EF80799B-03E9-4CCA-B163-FCBB09EA42CC}" srcOrd="1"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DF7EC298-DB0B-4AC1-9F64-6291E25CCEC8}" type="presOf" srcId="{40A73B34-E41E-464B-A4F8-33B3EBD2BCDE}" destId="{CE8E241A-672C-4A43-A8EC-5068470DAA4E}"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A07D6FC9-9501-444E-847B-91219350666D}" type="presOf" srcId="{9D3374BD-6228-49D9-BCC5-1D81558DDFD8}" destId="{AB669D11-CC15-4C2B-BA40-62D040574708}"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8EFEB3E0-DCF7-480C-B70A-2AD6F9DCB780}" srcId="{D474FC03-FB5F-4844-BB25-46AB0C9067EF}" destId="{3CEFB16C-C631-4069-A0D9-6BC744C59F55}" srcOrd="4" destOrd="0" parTransId="{91971DC2-2005-439A-9C16-97FEB1284476}" sibTransId="{8EC7AF66-3094-4938-8DBA-0C5906F95DF4}"/>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8BE4FD-CBD1-454D-9FF3-B9CB1D03B97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64FE3D4-EF1C-4D76-A30B-0FD01411530F}">
      <dgm:prSet/>
      <dgm:spPr/>
      <dgm:t>
        <a:bodyPr/>
        <a:lstStyle/>
        <a:p>
          <a:r>
            <a:rPr lang="en-US" dirty="0"/>
            <a:t>Working with the same group and company as previously</a:t>
          </a:r>
        </a:p>
      </dgm:t>
    </dgm:pt>
    <dgm:pt modelId="{67341FB2-C1CF-4079-A8EE-6EF254564557}" type="parTrans" cxnId="{6D93412C-4321-44FF-859F-4D0E83F203F8}">
      <dgm:prSet/>
      <dgm:spPr/>
      <dgm:t>
        <a:bodyPr/>
        <a:lstStyle/>
        <a:p>
          <a:endParaRPr lang="en-US"/>
        </a:p>
      </dgm:t>
    </dgm:pt>
    <dgm:pt modelId="{DC5E7EE5-FF72-4D3C-83F7-DB30C3759681}" type="sibTrans" cxnId="{6D93412C-4321-44FF-859F-4D0E83F203F8}">
      <dgm:prSet/>
      <dgm:spPr/>
      <dgm:t>
        <a:bodyPr/>
        <a:lstStyle/>
        <a:p>
          <a:endParaRPr lang="en-US"/>
        </a:p>
      </dgm:t>
    </dgm:pt>
    <dgm:pt modelId="{CE856964-6BE5-44ED-92CA-9A608B5F5A6F}">
      <dgm:prSet/>
      <dgm:spPr/>
      <dgm:t>
        <a:bodyPr/>
        <a:lstStyle/>
        <a:p>
          <a:r>
            <a:rPr lang="en-US" dirty="0"/>
            <a:t>Identify aspects of the customer experience that differentiate the company from competitors </a:t>
          </a:r>
        </a:p>
      </dgm:t>
    </dgm:pt>
    <dgm:pt modelId="{18E9B2AA-8694-4DEF-8668-28FD7870AE81}" type="parTrans" cxnId="{7A1B0921-63F0-45CC-9A11-DCED519E88A6}">
      <dgm:prSet/>
      <dgm:spPr/>
      <dgm:t>
        <a:bodyPr/>
        <a:lstStyle/>
        <a:p>
          <a:endParaRPr lang="en-US"/>
        </a:p>
      </dgm:t>
    </dgm:pt>
    <dgm:pt modelId="{3781844C-FA09-4149-8C7B-6A446ED235AA}" type="sibTrans" cxnId="{7A1B0921-63F0-45CC-9A11-DCED519E88A6}">
      <dgm:prSet/>
      <dgm:spPr/>
      <dgm:t>
        <a:bodyPr/>
        <a:lstStyle/>
        <a:p>
          <a:endParaRPr lang="en-US"/>
        </a:p>
      </dgm:t>
    </dgm:pt>
    <dgm:pt modelId="{9AE82950-912C-4C34-80F3-1EB8E7DD466C}">
      <dgm:prSet/>
      <dgm:spPr/>
      <dgm:t>
        <a:bodyPr/>
        <a:lstStyle/>
        <a:p>
          <a:r>
            <a:rPr lang="en-US" dirty="0"/>
            <a:t>How do you think this helps to achieves customer centrality and sustainable customer relationships? </a:t>
          </a:r>
        </a:p>
      </dgm:t>
    </dgm:pt>
    <dgm:pt modelId="{A00EF38F-C473-499C-9155-251242581DA7}" type="parTrans" cxnId="{F0793248-F7A6-4177-B9DA-69753512ADC8}">
      <dgm:prSet/>
      <dgm:spPr/>
      <dgm:t>
        <a:bodyPr/>
        <a:lstStyle/>
        <a:p>
          <a:endParaRPr lang="en-US"/>
        </a:p>
      </dgm:t>
    </dgm:pt>
    <dgm:pt modelId="{12DF6FE1-AEC7-4995-90BB-43DB0FA9A356}" type="sibTrans" cxnId="{F0793248-F7A6-4177-B9DA-69753512ADC8}">
      <dgm:prSet/>
      <dgm:spPr/>
      <dgm:t>
        <a:bodyPr/>
        <a:lstStyle/>
        <a:p>
          <a:endParaRPr lang="en-US"/>
        </a:p>
      </dgm:t>
    </dgm:pt>
    <dgm:pt modelId="{C9FEF9FB-65E2-419C-A002-01365BB6C75F}" type="pres">
      <dgm:prSet presAssocID="{908BE4FD-CBD1-454D-9FF3-B9CB1D03B979}" presName="linear" presStyleCnt="0">
        <dgm:presLayoutVars>
          <dgm:animLvl val="lvl"/>
          <dgm:resizeHandles val="exact"/>
        </dgm:presLayoutVars>
      </dgm:prSet>
      <dgm:spPr/>
    </dgm:pt>
    <dgm:pt modelId="{7DB9F83F-C700-4491-86E3-4B9EF463F2AB}" type="pres">
      <dgm:prSet presAssocID="{D64FE3D4-EF1C-4D76-A30B-0FD01411530F}" presName="parentText" presStyleLbl="node1" presStyleIdx="0" presStyleCnt="3">
        <dgm:presLayoutVars>
          <dgm:chMax val="0"/>
          <dgm:bulletEnabled val="1"/>
        </dgm:presLayoutVars>
      </dgm:prSet>
      <dgm:spPr/>
    </dgm:pt>
    <dgm:pt modelId="{8E42B01F-CFE6-46CA-8885-6C6932C648AF}" type="pres">
      <dgm:prSet presAssocID="{DC5E7EE5-FF72-4D3C-83F7-DB30C3759681}" presName="spacer" presStyleCnt="0"/>
      <dgm:spPr/>
    </dgm:pt>
    <dgm:pt modelId="{35D6661C-B299-47F2-92C6-B1131BE19F62}" type="pres">
      <dgm:prSet presAssocID="{CE856964-6BE5-44ED-92CA-9A608B5F5A6F}" presName="parentText" presStyleLbl="node1" presStyleIdx="1" presStyleCnt="3">
        <dgm:presLayoutVars>
          <dgm:chMax val="0"/>
          <dgm:bulletEnabled val="1"/>
        </dgm:presLayoutVars>
      </dgm:prSet>
      <dgm:spPr/>
    </dgm:pt>
    <dgm:pt modelId="{291EA502-7F94-41C4-A8F2-039DCC4A0EBF}" type="pres">
      <dgm:prSet presAssocID="{3781844C-FA09-4149-8C7B-6A446ED235AA}" presName="spacer" presStyleCnt="0"/>
      <dgm:spPr/>
    </dgm:pt>
    <dgm:pt modelId="{A3F43839-D766-413E-94FA-EE81CC16132D}" type="pres">
      <dgm:prSet presAssocID="{9AE82950-912C-4C34-80F3-1EB8E7DD466C}" presName="parentText" presStyleLbl="node1" presStyleIdx="2" presStyleCnt="3" custLinFactNeighborX="-313" custLinFactNeighborY="54272">
        <dgm:presLayoutVars>
          <dgm:chMax val="0"/>
          <dgm:bulletEnabled val="1"/>
        </dgm:presLayoutVars>
      </dgm:prSet>
      <dgm:spPr/>
    </dgm:pt>
  </dgm:ptLst>
  <dgm:cxnLst>
    <dgm:cxn modelId="{F7C4F800-E3EC-4AD9-81BD-8682C36A4B12}" type="presOf" srcId="{908BE4FD-CBD1-454D-9FF3-B9CB1D03B979}" destId="{C9FEF9FB-65E2-419C-A002-01365BB6C75F}" srcOrd="0" destOrd="0" presId="urn:microsoft.com/office/officeart/2005/8/layout/vList2"/>
    <dgm:cxn modelId="{F31C781A-D9DB-4CCE-99D2-5366B9BD7B2E}" type="presOf" srcId="{9AE82950-912C-4C34-80F3-1EB8E7DD466C}" destId="{A3F43839-D766-413E-94FA-EE81CC16132D}" srcOrd="0" destOrd="0" presId="urn:microsoft.com/office/officeart/2005/8/layout/vList2"/>
    <dgm:cxn modelId="{7A1B0921-63F0-45CC-9A11-DCED519E88A6}" srcId="{908BE4FD-CBD1-454D-9FF3-B9CB1D03B979}" destId="{CE856964-6BE5-44ED-92CA-9A608B5F5A6F}" srcOrd="1" destOrd="0" parTransId="{18E9B2AA-8694-4DEF-8668-28FD7870AE81}" sibTransId="{3781844C-FA09-4149-8C7B-6A446ED235AA}"/>
    <dgm:cxn modelId="{6D93412C-4321-44FF-859F-4D0E83F203F8}" srcId="{908BE4FD-CBD1-454D-9FF3-B9CB1D03B979}" destId="{D64FE3D4-EF1C-4D76-A30B-0FD01411530F}" srcOrd="0" destOrd="0" parTransId="{67341FB2-C1CF-4079-A8EE-6EF254564557}" sibTransId="{DC5E7EE5-FF72-4D3C-83F7-DB30C3759681}"/>
    <dgm:cxn modelId="{F0793248-F7A6-4177-B9DA-69753512ADC8}" srcId="{908BE4FD-CBD1-454D-9FF3-B9CB1D03B979}" destId="{9AE82950-912C-4C34-80F3-1EB8E7DD466C}" srcOrd="2" destOrd="0" parTransId="{A00EF38F-C473-499C-9155-251242581DA7}" sibTransId="{12DF6FE1-AEC7-4995-90BB-43DB0FA9A356}"/>
    <dgm:cxn modelId="{E02D774B-0381-4DD8-AF17-91DB53E0CFE5}" type="presOf" srcId="{CE856964-6BE5-44ED-92CA-9A608B5F5A6F}" destId="{35D6661C-B299-47F2-92C6-B1131BE19F62}" srcOrd="0" destOrd="0" presId="urn:microsoft.com/office/officeart/2005/8/layout/vList2"/>
    <dgm:cxn modelId="{FA1263D5-E990-4FF9-B37B-C5BAB1E33F68}" type="presOf" srcId="{D64FE3D4-EF1C-4D76-A30B-0FD01411530F}" destId="{7DB9F83F-C700-4491-86E3-4B9EF463F2AB}" srcOrd="0" destOrd="0" presId="urn:microsoft.com/office/officeart/2005/8/layout/vList2"/>
    <dgm:cxn modelId="{EAF5D89B-CEB0-470A-9393-98EB1A749BFC}" type="presParOf" srcId="{C9FEF9FB-65E2-419C-A002-01365BB6C75F}" destId="{7DB9F83F-C700-4491-86E3-4B9EF463F2AB}" srcOrd="0" destOrd="0" presId="urn:microsoft.com/office/officeart/2005/8/layout/vList2"/>
    <dgm:cxn modelId="{43A78880-72D1-4F1D-9B64-88F27030C5A8}" type="presParOf" srcId="{C9FEF9FB-65E2-419C-A002-01365BB6C75F}" destId="{8E42B01F-CFE6-46CA-8885-6C6932C648AF}" srcOrd="1" destOrd="0" presId="urn:microsoft.com/office/officeart/2005/8/layout/vList2"/>
    <dgm:cxn modelId="{084EF72A-A829-4A7A-8BD1-AA4F411F3B2E}" type="presParOf" srcId="{C9FEF9FB-65E2-419C-A002-01365BB6C75F}" destId="{35D6661C-B299-47F2-92C6-B1131BE19F62}" srcOrd="2" destOrd="0" presId="urn:microsoft.com/office/officeart/2005/8/layout/vList2"/>
    <dgm:cxn modelId="{D1382882-660D-4237-8BA2-F0E00632B126}" type="presParOf" srcId="{C9FEF9FB-65E2-419C-A002-01365BB6C75F}" destId="{291EA502-7F94-41C4-A8F2-039DCC4A0EBF}" srcOrd="3" destOrd="0" presId="urn:microsoft.com/office/officeart/2005/8/layout/vList2"/>
    <dgm:cxn modelId="{BAD502FF-5EC4-44E5-B16E-91A4C8AB9E12}" type="presParOf" srcId="{C9FEF9FB-65E2-419C-A002-01365BB6C75F}" destId="{A3F43839-D766-413E-94FA-EE81CC1613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C05533-A3C0-4F50-B936-94DABD6959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DDE85A8-67CA-48DC-BC45-C7D88DF3E709}">
      <dgm:prSet/>
      <dgm:spPr/>
      <dgm:t>
        <a:bodyPr/>
        <a:lstStyle/>
        <a:p>
          <a:r>
            <a:rPr lang="en-GB" b="1" dirty="0"/>
            <a:t>1. Customer Expectations: The Starting Point</a:t>
          </a:r>
          <a:endParaRPr lang="en-US" dirty="0"/>
        </a:p>
      </dgm:t>
    </dgm:pt>
    <dgm:pt modelId="{A0B5AFAA-2045-4DEF-A116-BC8731A66650}" type="parTrans" cxnId="{3BF752E7-7E18-4E4F-9A1D-2F435266359F}">
      <dgm:prSet/>
      <dgm:spPr/>
      <dgm:t>
        <a:bodyPr/>
        <a:lstStyle/>
        <a:p>
          <a:endParaRPr lang="en-US"/>
        </a:p>
      </dgm:t>
    </dgm:pt>
    <dgm:pt modelId="{D0D8EF28-119E-4F12-A8E3-CD919A026704}" type="sibTrans" cxnId="{3BF752E7-7E18-4E4F-9A1D-2F435266359F}">
      <dgm:prSet/>
      <dgm:spPr/>
      <dgm:t>
        <a:bodyPr/>
        <a:lstStyle/>
        <a:p>
          <a:endParaRPr lang="en-US"/>
        </a:p>
      </dgm:t>
    </dgm:pt>
    <dgm:pt modelId="{06C6BC4D-C141-48BA-8B7D-8EFE4910D64B}">
      <dgm:prSet/>
      <dgm:spPr/>
      <dgm:t>
        <a:bodyPr/>
        <a:lstStyle/>
        <a:p>
          <a:r>
            <a:rPr lang="en-GB" b="1"/>
            <a:t>2. Customer Experience: Meeting (or Exceeding) Expectations</a:t>
          </a:r>
          <a:endParaRPr lang="en-US"/>
        </a:p>
      </dgm:t>
    </dgm:pt>
    <dgm:pt modelId="{EC16ADF6-EF87-430E-8C58-B51BED708671}" type="parTrans" cxnId="{58151844-BF45-4324-952E-428D2333EB8C}">
      <dgm:prSet/>
      <dgm:spPr/>
      <dgm:t>
        <a:bodyPr/>
        <a:lstStyle/>
        <a:p>
          <a:endParaRPr lang="en-US"/>
        </a:p>
      </dgm:t>
    </dgm:pt>
    <dgm:pt modelId="{CB862137-E6A1-42E3-B46B-86BC375C886E}" type="sibTrans" cxnId="{58151844-BF45-4324-952E-428D2333EB8C}">
      <dgm:prSet/>
      <dgm:spPr/>
      <dgm:t>
        <a:bodyPr/>
        <a:lstStyle/>
        <a:p>
          <a:endParaRPr lang="en-US"/>
        </a:p>
      </dgm:t>
    </dgm:pt>
    <dgm:pt modelId="{085DAD56-423E-49AA-9591-215B26EF8AB4}">
      <dgm:prSet/>
      <dgm:spPr/>
      <dgm:t>
        <a:bodyPr/>
        <a:lstStyle/>
        <a:p>
          <a:r>
            <a:rPr lang="en-GB" b="1"/>
            <a:t>3. Customer Engagement: The Result of Great Experiences</a:t>
          </a:r>
          <a:endParaRPr lang="en-US"/>
        </a:p>
      </dgm:t>
    </dgm:pt>
    <dgm:pt modelId="{0BC20F5C-E635-472B-9310-3B7D2590CA0C}" type="parTrans" cxnId="{D39485F4-96BB-485C-B857-087FC4A793B0}">
      <dgm:prSet/>
      <dgm:spPr/>
      <dgm:t>
        <a:bodyPr/>
        <a:lstStyle/>
        <a:p>
          <a:endParaRPr lang="en-US"/>
        </a:p>
      </dgm:t>
    </dgm:pt>
    <dgm:pt modelId="{49D6AE1C-D3A4-4B73-8AAB-F2F35430E582}" type="sibTrans" cxnId="{D39485F4-96BB-485C-B857-087FC4A793B0}">
      <dgm:prSet/>
      <dgm:spPr/>
      <dgm:t>
        <a:bodyPr/>
        <a:lstStyle/>
        <a:p>
          <a:endParaRPr lang="en-US"/>
        </a:p>
      </dgm:t>
    </dgm:pt>
    <dgm:pt modelId="{C36FC42C-50E5-48B9-B4B4-0ECD3F23483B}" type="pres">
      <dgm:prSet presAssocID="{06C05533-A3C0-4F50-B936-94DABD69595B}" presName="linear" presStyleCnt="0">
        <dgm:presLayoutVars>
          <dgm:animLvl val="lvl"/>
          <dgm:resizeHandles val="exact"/>
        </dgm:presLayoutVars>
      </dgm:prSet>
      <dgm:spPr/>
    </dgm:pt>
    <dgm:pt modelId="{36D790B3-44F5-4CFA-A54C-5577FF635630}" type="pres">
      <dgm:prSet presAssocID="{5DDE85A8-67CA-48DC-BC45-C7D88DF3E709}" presName="parentText" presStyleLbl="node1" presStyleIdx="0" presStyleCnt="3">
        <dgm:presLayoutVars>
          <dgm:chMax val="0"/>
          <dgm:bulletEnabled val="1"/>
        </dgm:presLayoutVars>
      </dgm:prSet>
      <dgm:spPr/>
    </dgm:pt>
    <dgm:pt modelId="{C871F9F9-6891-4F74-9727-ED2ED48EEE32}" type="pres">
      <dgm:prSet presAssocID="{D0D8EF28-119E-4F12-A8E3-CD919A026704}" presName="spacer" presStyleCnt="0"/>
      <dgm:spPr/>
    </dgm:pt>
    <dgm:pt modelId="{EF9F0D5A-3547-4713-A314-2AFCC38B1603}" type="pres">
      <dgm:prSet presAssocID="{06C6BC4D-C141-48BA-8B7D-8EFE4910D64B}" presName="parentText" presStyleLbl="node1" presStyleIdx="1" presStyleCnt="3">
        <dgm:presLayoutVars>
          <dgm:chMax val="0"/>
          <dgm:bulletEnabled val="1"/>
        </dgm:presLayoutVars>
      </dgm:prSet>
      <dgm:spPr/>
    </dgm:pt>
    <dgm:pt modelId="{84231E84-C064-4FC9-9649-16809364E652}" type="pres">
      <dgm:prSet presAssocID="{CB862137-E6A1-42E3-B46B-86BC375C886E}" presName="spacer" presStyleCnt="0"/>
      <dgm:spPr/>
    </dgm:pt>
    <dgm:pt modelId="{CE050346-3A24-4795-B392-0193E1B9BF22}" type="pres">
      <dgm:prSet presAssocID="{085DAD56-423E-49AA-9591-215B26EF8AB4}" presName="parentText" presStyleLbl="node1" presStyleIdx="2" presStyleCnt="3">
        <dgm:presLayoutVars>
          <dgm:chMax val="0"/>
          <dgm:bulletEnabled val="1"/>
        </dgm:presLayoutVars>
      </dgm:prSet>
      <dgm:spPr/>
    </dgm:pt>
  </dgm:ptLst>
  <dgm:cxnLst>
    <dgm:cxn modelId="{B6866E23-6E95-4B8F-AEB9-A4BB6E7C0082}" type="presOf" srcId="{06C6BC4D-C141-48BA-8B7D-8EFE4910D64B}" destId="{EF9F0D5A-3547-4713-A314-2AFCC38B1603}" srcOrd="0" destOrd="0" presId="urn:microsoft.com/office/officeart/2005/8/layout/vList2"/>
    <dgm:cxn modelId="{58151844-BF45-4324-952E-428D2333EB8C}" srcId="{06C05533-A3C0-4F50-B936-94DABD69595B}" destId="{06C6BC4D-C141-48BA-8B7D-8EFE4910D64B}" srcOrd="1" destOrd="0" parTransId="{EC16ADF6-EF87-430E-8C58-B51BED708671}" sibTransId="{CB862137-E6A1-42E3-B46B-86BC375C886E}"/>
    <dgm:cxn modelId="{3B84A96F-8437-4D8E-8ABA-2C91C82EB85A}" type="presOf" srcId="{06C05533-A3C0-4F50-B936-94DABD69595B}" destId="{C36FC42C-50E5-48B9-B4B4-0ECD3F23483B}" srcOrd="0" destOrd="0" presId="urn:microsoft.com/office/officeart/2005/8/layout/vList2"/>
    <dgm:cxn modelId="{6892FA80-A46A-4F3F-94B7-A14481AB0EC4}" type="presOf" srcId="{5DDE85A8-67CA-48DC-BC45-C7D88DF3E709}" destId="{36D790B3-44F5-4CFA-A54C-5577FF635630}" srcOrd="0" destOrd="0" presId="urn:microsoft.com/office/officeart/2005/8/layout/vList2"/>
    <dgm:cxn modelId="{3BF752E7-7E18-4E4F-9A1D-2F435266359F}" srcId="{06C05533-A3C0-4F50-B936-94DABD69595B}" destId="{5DDE85A8-67CA-48DC-BC45-C7D88DF3E709}" srcOrd="0" destOrd="0" parTransId="{A0B5AFAA-2045-4DEF-A116-BC8731A66650}" sibTransId="{D0D8EF28-119E-4F12-A8E3-CD919A026704}"/>
    <dgm:cxn modelId="{D3F9B1EF-F292-4744-87CF-21B55A0BF4F7}" type="presOf" srcId="{085DAD56-423E-49AA-9591-215B26EF8AB4}" destId="{CE050346-3A24-4795-B392-0193E1B9BF22}" srcOrd="0" destOrd="0" presId="urn:microsoft.com/office/officeart/2005/8/layout/vList2"/>
    <dgm:cxn modelId="{D39485F4-96BB-485C-B857-087FC4A793B0}" srcId="{06C05533-A3C0-4F50-B936-94DABD69595B}" destId="{085DAD56-423E-49AA-9591-215B26EF8AB4}" srcOrd="2" destOrd="0" parTransId="{0BC20F5C-E635-472B-9310-3B7D2590CA0C}" sibTransId="{49D6AE1C-D3A4-4B73-8AAB-F2F35430E582}"/>
    <dgm:cxn modelId="{ACF16235-0A16-47C5-B608-E6534F313933}" type="presParOf" srcId="{C36FC42C-50E5-48B9-B4B4-0ECD3F23483B}" destId="{36D790B3-44F5-4CFA-A54C-5577FF635630}" srcOrd="0" destOrd="0" presId="urn:microsoft.com/office/officeart/2005/8/layout/vList2"/>
    <dgm:cxn modelId="{DB2D252D-3EA7-4610-8FB6-86216055895F}" type="presParOf" srcId="{C36FC42C-50E5-48B9-B4B4-0ECD3F23483B}" destId="{C871F9F9-6891-4F74-9727-ED2ED48EEE32}" srcOrd="1" destOrd="0" presId="urn:microsoft.com/office/officeart/2005/8/layout/vList2"/>
    <dgm:cxn modelId="{94B8F8B4-C9E3-4BD2-9C41-BBF3B68CB5B0}" type="presParOf" srcId="{C36FC42C-50E5-48B9-B4B4-0ECD3F23483B}" destId="{EF9F0D5A-3547-4713-A314-2AFCC38B1603}" srcOrd="2" destOrd="0" presId="urn:microsoft.com/office/officeart/2005/8/layout/vList2"/>
    <dgm:cxn modelId="{319061A1-6791-40DB-B420-A58A787F9906}" type="presParOf" srcId="{C36FC42C-50E5-48B9-B4B4-0ECD3F23483B}" destId="{84231E84-C064-4FC9-9649-16809364E652}" srcOrd="3" destOrd="0" presId="urn:microsoft.com/office/officeart/2005/8/layout/vList2"/>
    <dgm:cxn modelId="{F06A8FC6-F2D6-4856-BF41-222EAFAE18E9}" type="presParOf" srcId="{C36FC42C-50E5-48B9-B4B4-0ECD3F23483B}" destId="{CE050346-3A24-4795-B392-0193E1B9BF2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1392D-94DF-4DEC-B648-72ED9782D06C}">
      <dsp:nvSpPr>
        <dsp:cNvPr id="0" name=""/>
        <dsp:cNvSpPr/>
      </dsp:nvSpPr>
      <dsp:spPr>
        <a:xfrm>
          <a:off x="0" y="77551"/>
          <a:ext cx="6900512" cy="17341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Working in pairs or small groups, select and organisation you are familiar with.</a:t>
          </a:r>
          <a:endParaRPr lang="en-US" sz="3100" kern="1200"/>
        </a:p>
      </dsp:txBody>
      <dsp:txXfrm>
        <a:off x="84655" y="162206"/>
        <a:ext cx="6731202" cy="1564849"/>
      </dsp:txXfrm>
    </dsp:sp>
    <dsp:sp modelId="{8189E5DF-A238-4CDA-88E8-8ADCCB873C90}">
      <dsp:nvSpPr>
        <dsp:cNvPr id="0" name=""/>
        <dsp:cNvSpPr/>
      </dsp:nvSpPr>
      <dsp:spPr>
        <a:xfrm>
          <a:off x="0" y="1900990"/>
          <a:ext cx="6900512" cy="17341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List as many different aspects of the customer experience that you can.</a:t>
          </a:r>
          <a:endParaRPr lang="en-US" sz="3100" kern="1200"/>
        </a:p>
      </dsp:txBody>
      <dsp:txXfrm>
        <a:off x="84655" y="1985645"/>
        <a:ext cx="6731202" cy="1564849"/>
      </dsp:txXfrm>
    </dsp:sp>
    <dsp:sp modelId="{8C6FB25A-B60A-4DA2-9A13-DAE96A7BB91B}">
      <dsp:nvSpPr>
        <dsp:cNvPr id="0" name=""/>
        <dsp:cNvSpPr/>
      </dsp:nvSpPr>
      <dsp:spPr>
        <a:xfrm>
          <a:off x="0" y="3724430"/>
          <a:ext cx="6900512" cy="17341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Which aspects do you think are most important for customer retention and loyalty? </a:t>
          </a:r>
          <a:endParaRPr lang="en-US" sz="3100" kern="1200"/>
        </a:p>
      </dsp:txBody>
      <dsp:txXfrm>
        <a:off x="84655" y="3809085"/>
        <a:ext cx="6731202" cy="15648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4986286" y="2670727"/>
          <a:ext cx="1762414" cy="1762414"/>
        </a:xfrm>
        <a:prstGeom prst="ellipse">
          <a:avLst/>
        </a:prstGeom>
        <a:solidFill>
          <a:schemeClr val="accent5">
            <a:lumMod val="75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The </a:t>
          </a:r>
          <a:r>
            <a:rPr lang="en-GB" sz="2200" kern="1200" dirty="0">
              <a:solidFill>
                <a:prstClr val="white"/>
              </a:solidFill>
              <a:latin typeface="Calibri" panose="020F0502020204030204"/>
              <a:ea typeface="+mn-ea"/>
              <a:cs typeface="+mn-cs"/>
            </a:rPr>
            <a:t>Marketing</a:t>
          </a:r>
          <a:r>
            <a:rPr lang="en-GB" sz="2300" kern="1200" dirty="0"/>
            <a:t> Mix </a:t>
          </a:r>
        </a:p>
      </dsp:txBody>
      <dsp:txXfrm>
        <a:off x="5244386" y="2928827"/>
        <a:ext cx="1246214" cy="1246214"/>
      </dsp:txXfrm>
    </dsp:sp>
    <dsp:sp modelId="{AB669D11-CC15-4C2B-BA40-62D040574708}">
      <dsp:nvSpPr>
        <dsp:cNvPr id="0" name=""/>
        <dsp:cNvSpPr/>
      </dsp:nvSpPr>
      <dsp:spPr>
        <a:xfrm rot="16200000">
          <a:off x="5426075" y="221579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5423" y="2207238"/>
        <a:ext cx="44141" cy="44141"/>
      </dsp:txXfrm>
    </dsp:sp>
    <dsp:sp modelId="{B317BCC4-CC22-4D93-A218-F9D6209E4DE5}">
      <dsp:nvSpPr>
        <dsp:cNvPr id="0" name=""/>
        <dsp:cNvSpPr/>
      </dsp:nvSpPr>
      <dsp:spPr>
        <a:xfrm>
          <a:off x="4986286" y="25476"/>
          <a:ext cx="1762414" cy="1762414"/>
        </a:xfrm>
        <a:prstGeom prst="ellipse">
          <a:avLst/>
        </a:prstGeom>
        <a:solidFill>
          <a:schemeClr val="accent2">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Price</a:t>
          </a:r>
        </a:p>
      </dsp:txBody>
      <dsp:txXfrm>
        <a:off x="5244386" y="283576"/>
        <a:ext cx="1246214" cy="1246214"/>
      </dsp:txXfrm>
    </dsp:sp>
    <dsp:sp modelId="{56D3D988-9544-4F4B-A1FC-9246567773DB}">
      <dsp:nvSpPr>
        <dsp:cNvPr id="0" name=""/>
        <dsp:cNvSpPr/>
      </dsp:nvSpPr>
      <dsp:spPr>
        <a:xfrm rot="19285714">
          <a:off x="6460146"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79493" y="2705220"/>
        <a:ext cx="44141" cy="44141"/>
      </dsp:txXfrm>
    </dsp:sp>
    <dsp:sp modelId="{6B56FA9E-9857-4911-96F6-5CA5DF45B070}">
      <dsp:nvSpPr>
        <dsp:cNvPr id="0" name=""/>
        <dsp:cNvSpPr/>
      </dsp:nvSpPr>
      <dsp:spPr>
        <a:xfrm>
          <a:off x="7054427" y="1021440"/>
          <a:ext cx="1762414" cy="1762414"/>
        </a:xfrm>
        <a:prstGeom prst="ellipse">
          <a:avLst/>
        </a:prstGeom>
        <a:solidFill>
          <a:schemeClr val="accent6">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Place</a:t>
          </a:r>
        </a:p>
      </dsp:txBody>
      <dsp:txXfrm>
        <a:off x="7312527" y="1279540"/>
        <a:ext cx="1246214" cy="1246214"/>
      </dsp:txXfrm>
    </dsp:sp>
    <dsp:sp modelId="{D47893D1-64E4-4CB5-9C7E-71C27302A771}">
      <dsp:nvSpPr>
        <dsp:cNvPr id="0" name=""/>
        <dsp:cNvSpPr/>
      </dsp:nvSpPr>
      <dsp:spPr>
        <a:xfrm rot="771429">
          <a:off x="6715540"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34887" y="3824176"/>
        <a:ext cx="44141" cy="44141"/>
      </dsp:txXfrm>
    </dsp:sp>
    <dsp:sp modelId="{D967BE9B-17FF-42EB-8FBD-60CE3D74D52B}">
      <dsp:nvSpPr>
        <dsp:cNvPr id="0" name=""/>
        <dsp:cNvSpPr/>
      </dsp:nvSpPr>
      <dsp:spPr>
        <a:xfrm>
          <a:off x="7565215" y="3259351"/>
          <a:ext cx="1762414" cy="1762414"/>
        </a:xfrm>
        <a:prstGeom prst="ellipse">
          <a:avLst/>
        </a:prstGeom>
        <a:solidFill>
          <a:srgbClr val="00B0F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Promotion</a:t>
          </a:r>
        </a:p>
      </dsp:txBody>
      <dsp:txXfrm>
        <a:off x="7823315" y="3517451"/>
        <a:ext cx="1246214" cy="1246214"/>
      </dsp:txXfrm>
    </dsp:sp>
    <dsp:sp modelId="{5A1ADD2E-19A8-4567-A058-825756AF9230}">
      <dsp:nvSpPr>
        <dsp:cNvPr id="0" name=""/>
        <dsp:cNvSpPr/>
      </dsp:nvSpPr>
      <dsp:spPr>
        <a:xfrm rot="3857143">
          <a:off x="5999941"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19288" y="4721508"/>
        <a:ext cx="44141" cy="44141"/>
      </dsp:txXfrm>
    </dsp:sp>
    <dsp:sp modelId="{1D6A8D1E-0B88-4766-BAC0-3DA63DEE64EB}">
      <dsp:nvSpPr>
        <dsp:cNvPr id="0" name=""/>
        <dsp:cNvSpPr/>
      </dsp:nvSpPr>
      <dsp:spPr>
        <a:xfrm>
          <a:off x="6134018" y="5054016"/>
          <a:ext cx="1762414" cy="1762414"/>
        </a:xfrm>
        <a:prstGeom prst="ellipse">
          <a:avLst/>
        </a:prstGeom>
        <a:solidFill>
          <a:srgbClr val="FFC00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People</a:t>
          </a:r>
        </a:p>
      </dsp:txBody>
      <dsp:txXfrm>
        <a:off x="6392118" y="5312116"/>
        <a:ext cx="1246214" cy="1246214"/>
      </dsp:txXfrm>
    </dsp:sp>
    <dsp:sp modelId="{D5A3A8D9-72EA-44DA-ADF9-714C503E24C3}">
      <dsp:nvSpPr>
        <dsp:cNvPr id="0" name=""/>
        <dsp:cNvSpPr/>
      </dsp:nvSpPr>
      <dsp:spPr>
        <a:xfrm rot="6942857">
          <a:off x="4852210"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71557" y="4721508"/>
        <a:ext cx="44141" cy="44141"/>
      </dsp:txXfrm>
    </dsp:sp>
    <dsp:sp modelId="{A7537A05-70BE-47AD-B49F-569A88E135D9}">
      <dsp:nvSpPr>
        <dsp:cNvPr id="0" name=""/>
        <dsp:cNvSpPr/>
      </dsp:nvSpPr>
      <dsp:spPr>
        <a:xfrm>
          <a:off x="3838555" y="5054016"/>
          <a:ext cx="1762414" cy="1762414"/>
        </a:xfrm>
        <a:prstGeom prst="ellipse">
          <a:avLst/>
        </a:prstGeom>
        <a:solidFill>
          <a:srgbClr val="00206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Physical Evidence</a:t>
          </a:r>
        </a:p>
      </dsp:txBody>
      <dsp:txXfrm>
        <a:off x="4096655" y="5312116"/>
        <a:ext cx="1246214" cy="1246214"/>
      </dsp:txXfrm>
    </dsp:sp>
    <dsp:sp modelId="{57D0B9FE-59A7-46D0-9C96-945BF5BE7015}">
      <dsp:nvSpPr>
        <dsp:cNvPr id="0" name=""/>
        <dsp:cNvSpPr/>
      </dsp:nvSpPr>
      <dsp:spPr>
        <a:xfrm rot="10028571">
          <a:off x="4136611"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55958" y="3824176"/>
        <a:ext cx="44141" cy="44141"/>
      </dsp:txXfrm>
    </dsp:sp>
    <dsp:sp modelId="{CE8E241A-672C-4A43-A8EC-5068470DAA4E}">
      <dsp:nvSpPr>
        <dsp:cNvPr id="0" name=""/>
        <dsp:cNvSpPr/>
      </dsp:nvSpPr>
      <dsp:spPr>
        <a:xfrm>
          <a:off x="2407357" y="3259351"/>
          <a:ext cx="1762414" cy="1762414"/>
        </a:xfrm>
        <a:prstGeom prst="ellipse">
          <a:avLst/>
        </a:prstGeom>
        <a:solidFill>
          <a:srgbClr val="7030A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Process</a:t>
          </a:r>
        </a:p>
      </dsp:txBody>
      <dsp:txXfrm>
        <a:off x="2665457" y="3517451"/>
        <a:ext cx="1246214" cy="1246214"/>
      </dsp:txXfrm>
    </dsp:sp>
    <dsp:sp modelId="{3A834412-CE13-4227-96F4-C877B3E8C315}">
      <dsp:nvSpPr>
        <dsp:cNvPr id="0" name=""/>
        <dsp:cNvSpPr/>
      </dsp:nvSpPr>
      <dsp:spPr>
        <a:xfrm rot="13114286">
          <a:off x="4392005"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11352" y="2705220"/>
        <a:ext cx="44141" cy="44141"/>
      </dsp:txXfrm>
    </dsp:sp>
    <dsp:sp modelId="{398B0D17-4FC0-4717-86B1-FFAC8A098E4A}">
      <dsp:nvSpPr>
        <dsp:cNvPr id="0" name=""/>
        <dsp:cNvSpPr/>
      </dsp:nvSpPr>
      <dsp:spPr>
        <a:xfrm>
          <a:off x="2918145" y="1021440"/>
          <a:ext cx="1762414" cy="1762414"/>
        </a:xfrm>
        <a:prstGeom prst="ellipse">
          <a:avLst/>
        </a:prstGeom>
        <a:solidFill>
          <a:srgbClr val="00B050"/>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Product</a:t>
          </a:r>
        </a:p>
      </dsp:txBody>
      <dsp:txXfrm>
        <a:off x="3176245" y="1279540"/>
        <a:ext cx="1246214" cy="1246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9F83F-C700-4491-86E3-4B9EF463F2AB}">
      <dsp:nvSpPr>
        <dsp:cNvPr id="0" name=""/>
        <dsp:cNvSpPr/>
      </dsp:nvSpPr>
      <dsp:spPr>
        <a:xfrm>
          <a:off x="0" y="184463"/>
          <a:ext cx="6499265" cy="17901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Working with the same group and company as previously</a:t>
          </a:r>
        </a:p>
      </dsp:txBody>
      <dsp:txXfrm>
        <a:off x="87385" y="271848"/>
        <a:ext cx="6324495" cy="1615330"/>
      </dsp:txXfrm>
    </dsp:sp>
    <dsp:sp modelId="{35D6661C-B299-47F2-92C6-B1131BE19F62}">
      <dsp:nvSpPr>
        <dsp:cNvPr id="0" name=""/>
        <dsp:cNvSpPr/>
      </dsp:nvSpPr>
      <dsp:spPr>
        <a:xfrm>
          <a:off x="0" y="2066723"/>
          <a:ext cx="6499265" cy="17901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Identify aspects of the customer experience that differentiate the company from competitors </a:t>
          </a:r>
        </a:p>
      </dsp:txBody>
      <dsp:txXfrm>
        <a:off x="87385" y="2154108"/>
        <a:ext cx="6324495" cy="1615330"/>
      </dsp:txXfrm>
    </dsp:sp>
    <dsp:sp modelId="{A3F43839-D766-413E-94FA-EE81CC16132D}">
      <dsp:nvSpPr>
        <dsp:cNvPr id="0" name=""/>
        <dsp:cNvSpPr/>
      </dsp:nvSpPr>
      <dsp:spPr>
        <a:xfrm>
          <a:off x="0" y="3999000"/>
          <a:ext cx="6499265" cy="17901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How do you think this helps to achieves customer centrality and sustainable customer relationships? </a:t>
          </a:r>
        </a:p>
      </dsp:txBody>
      <dsp:txXfrm>
        <a:off x="87385" y="4086385"/>
        <a:ext cx="6324495" cy="16153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790B3-44F5-4CFA-A54C-5577FF635630}">
      <dsp:nvSpPr>
        <dsp:cNvPr id="0" name=""/>
        <dsp:cNvSpPr/>
      </dsp:nvSpPr>
      <dsp:spPr>
        <a:xfrm>
          <a:off x="0" y="566640"/>
          <a:ext cx="8022093"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1" kern="1200" dirty="0"/>
            <a:t>1. Customer Expectations: The Starting Point</a:t>
          </a:r>
          <a:endParaRPr lang="en-US" sz="4300" kern="1200" dirty="0"/>
        </a:p>
      </dsp:txBody>
      <dsp:txXfrm>
        <a:off x="83502" y="650142"/>
        <a:ext cx="7855089" cy="1543536"/>
      </dsp:txXfrm>
    </dsp:sp>
    <dsp:sp modelId="{EF9F0D5A-3547-4713-A314-2AFCC38B1603}">
      <dsp:nvSpPr>
        <dsp:cNvPr id="0" name=""/>
        <dsp:cNvSpPr/>
      </dsp:nvSpPr>
      <dsp:spPr>
        <a:xfrm>
          <a:off x="0" y="2401020"/>
          <a:ext cx="8022093"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1" kern="1200"/>
            <a:t>2. Customer Experience: Meeting (or Exceeding) Expectations</a:t>
          </a:r>
          <a:endParaRPr lang="en-US" sz="4300" kern="1200"/>
        </a:p>
      </dsp:txBody>
      <dsp:txXfrm>
        <a:off x="83502" y="2484522"/>
        <a:ext cx="7855089" cy="1543536"/>
      </dsp:txXfrm>
    </dsp:sp>
    <dsp:sp modelId="{CE050346-3A24-4795-B392-0193E1B9BF22}">
      <dsp:nvSpPr>
        <dsp:cNvPr id="0" name=""/>
        <dsp:cNvSpPr/>
      </dsp:nvSpPr>
      <dsp:spPr>
        <a:xfrm>
          <a:off x="0" y="4235400"/>
          <a:ext cx="8022093"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1" kern="1200"/>
            <a:t>3. Customer Engagement: The Result of Great Experiences</a:t>
          </a:r>
          <a:endParaRPr lang="en-US" sz="4300" kern="1200"/>
        </a:p>
      </dsp:txBody>
      <dsp:txXfrm>
        <a:off x="83502" y="4318902"/>
        <a:ext cx="7855089" cy="15435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E6655-B63E-4B9A-B45A-258F02790AB0}"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522E0-3C74-4DC9-A8C0-A332FB396B33}" type="slidenum">
              <a:rPr lang="en-GB" smtClean="0"/>
              <a:t>‹#›</a:t>
            </a:fld>
            <a:endParaRPr lang="en-GB"/>
          </a:p>
        </p:txBody>
      </p:sp>
    </p:spTree>
    <p:extLst>
      <p:ext uri="{BB962C8B-B14F-4D97-AF65-F5344CB8AC3E}">
        <p14:creationId xmlns:p14="http://schemas.microsoft.com/office/powerpoint/2010/main" val="276821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14D91FD-395B-487B-9363-7D3465EF9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71C45A0F-468E-40F4-9A39-D820271542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79884C0C-F09F-4AB2-A1ED-B95A93E2E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17D6A2-573E-4E03-BF5D-2A2F40AD9909}" type="slidenum">
              <a:rPr lang="en-GB" altLang="en-US" smtClean="0"/>
              <a:pPr/>
              <a:t>11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AB0A-FAA9-9F31-D563-804991480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BE5DE-35BC-F821-45C3-27153F232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DF97D-107E-AD69-35FD-62441176ECA6}"/>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5" name="Footer Placeholder 4">
            <a:extLst>
              <a:ext uri="{FF2B5EF4-FFF2-40B4-BE49-F238E27FC236}">
                <a16:creationId xmlns:a16="http://schemas.microsoft.com/office/drawing/2014/main" id="{F0111666-62BD-9E40-6E17-6DC277FB1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89360-8C95-BC14-64FF-C173DB04421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59560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1B3F-7A90-0DD3-7D77-4B63FF2997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018E8-AAE1-5BC9-517F-02D57AFB67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8BFFC-959C-7416-D7A6-D4C20D1D6DDC}"/>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5" name="Footer Placeholder 4">
            <a:extLst>
              <a:ext uri="{FF2B5EF4-FFF2-40B4-BE49-F238E27FC236}">
                <a16:creationId xmlns:a16="http://schemas.microsoft.com/office/drawing/2014/main" id="{B1B00310-4355-D81A-AFF8-6B1A65C51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BC52D-961C-0314-B5B0-E0C6311A90A1}"/>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1330560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7691-B3F7-1372-227E-ABB969D85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EE47B-24B0-4FD6-7CA6-86F7E3B97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D83E5-2B83-E0A6-076F-DB1828F53D36}"/>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5" name="Footer Placeholder 4">
            <a:extLst>
              <a:ext uri="{FF2B5EF4-FFF2-40B4-BE49-F238E27FC236}">
                <a16:creationId xmlns:a16="http://schemas.microsoft.com/office/drawing/2014/main" id="{6A66865D-3B2F-964E-B2E2-561460B45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4179F-CEC2-C88C-12E2-2915CCE39E24}"/>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3533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4F1-CB3B-354F-42E7-4166FE5C7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9732F-0E9F-EB1B-FFE3-83356B596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05FBD-1488-0A8C-21A4-7F8B522F4C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AE69C5-F9AF-FF8D-9062-C9B477504BE2}"/>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6" name="Footer Placeholder 5">
            <a:extLst>
              <a:ext uri="{FF2B5EF4-FFF2-40B4-BE49-F238E27FC236}">
                <a16:creationId xmlns:a16="http://schemas.microsoft.com/office/drawing/2014/main" id="{BCE46516-37D5-BCB9-F646-183109A67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31797-677E-6A3E-A544-80670DEBD16B}"/>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17236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6DF4-B8E1-81A3-7E18-98B9D4D4B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B5626-E400-420E-CC95-E527FF68EA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FF04B-8B5D-27A7-48E5-28F08DD2E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D1AD6-6A53-B68A-67B7-DC0C77E28E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64D9-F57F-8A35-D429-01A79C00FF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24EF6-0C53-0C6F-6B52-41070D7993B6}"/>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8" name="Footer Placeholder 7">
            <a:extLst>
              <a:ext uri="{FF2B5EF4-FFF2-40B4-BE49-F238E27FC236}">
                <a16:creationId xmlns:a16="http://schemas.microsoft.com/office/drawing/2014/main" id="{F2173F7F-2D1A-D85D-45F5-2980059129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5BBF0B-0AD3-DB19-6E67-2AF5B789734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8332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4573-D710-CB00-B469-1CFD124F3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AA496-EF0C-959C-B887-C8A991D7D540}"/>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4" name="Footer Placeholder 3">
            <a:extLst>
              <a:ext uri="{FF2B5EF4-FFF2-40B4-BE49-F238E27FC236}">
                <a16:creationId xmlns:a16="http://schemas.microsoft.com/office/drawing/2014/main" id="{2A7CD239-F939-B3BE-7D42-F3C80A6DD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19321-1905-1913-82E9-D5B47015E646}"/>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4288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0DAF1-99EC-3672-D8BF-059AC1E5F14C}"/>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3" name="Footer Placeholder 2">
            <a:extLst>
              <a:ext uri="{FF2B5EF4-FFF2-40B4-BE49-F238E27FC236}">
                <a16:creationId xmlns:a16="http://schemas.microsoft.com/office/drawing/2014/main" id="{369C0944-1079-BE85-E79F-3EC2A6547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D8775F-6AB7-873F-C646-83D1F322B17F}"/>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144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E46-BC0F-02A4-1303-A51508834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88AA5-807F-3044-9C33-888434DC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8B232-4247-C30B-9671-21613EBB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8B897-AB24-80F9-7D50-7F52358C0413}"/>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6" name="Footer Placeholder 5">
            <a:extLst>
              <a:ext uri="{FF2B5EF4-FFF2-40B4-BE49-F238E27FC236}">
                <a16:creationId xmlns:a16="http://schemas.microsoft.com/office/drawing/2014/main" id="{C02F479D-25BE-1007-A1EE-9332C101C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4B2C0-9F96-1740-073E-30461D057217}"/>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05682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D876-CCB5-C234-421A-D5B2FC22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085D9-DF52-E757-FC76-3497E07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B302E2-C713-7AB2-6EE1-BA70050DC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14F96-16D1-EFEC-0CC9-0BAE4DFEE81D}"/>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6" name="Footer Placeholder 5">
            <a:extLst>
              <a:ext uri="{FF2B5EF4-FFF2-40B4-BE49-F238E27FC236}">
                <a16:creationId xmlns:a16="http://schemas.microsoft.com/office/drawing/2014/main" id="{2C7E9F9D-5229-94C1-3D0C-9221E427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9BA92-E5EB-DDC7-450A-BB448232473C}"/>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761265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056A-B29A-32A6-597C-7E3AB93EE0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E2022-D366-BD40-E5BD-3790392484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C5774-C453-029D-9FF5-3512FB212082}"/>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5" name="Footer Placeholder 4">
            <a:extLst>
              <a:ext uri="{FF2B5EF4-FFF2-40B4-BE49-F238E27FC236}">
                <a16:creationId xmlns:a16="http://schemas.microsoft.com/office/drawing/2014/main" id="{A477CE25-7BDD-7C54-6FA0-A37AC16CE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76C03-6750-416A-1322-CC85B2EBF6DA}"/>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5302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76142-E850-BFBD-8A45-410758779C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4F28C-3035-A81C-D168-1E666E48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32CAD-D894-9B18-A56F-6DDFA0257418}"/>
              </a:ext>
            </a:extLst>
          </p:cNvPr>
          <p:cNvSpPr>
            <a:spLocks noGrp="1"/>
          </p:cNvSpPr>
          <p:nvPr>
            <p:ph type="dt" sz="half" idx="10"/>
          </p:nvPr>
        </p:nvSpPr>
        <p:spPr/>
        <p:txBody>
          <a:bodyPr/>
          <a:lstStyle/>
          <a:p>
            <a:fld id="{F65838FE-5B71-45AB-BE21-773D18999CCB}" type="datetimeFigureOut">
              <a:rPr lang="en-GB" smtClean="0"/>
              <a:t>20/10/2024</a:t>
            </a:fld>
            <a:endParaRPr lang="en-GB"/>
          </a:p>
        </p:txBody>
      </p:sp>
      <p:sp>
        <p:nvSpPr>
          <p:cNvPr id="5" name="Footer Placeholder 4">
            <a:extLst>
              <a:ext uri="{FF2B5EF4-FFF2-40B4-BE49-F238E27FC236}">
                <a16:creationId xmlns:a16="http://schemas.microsoft.com/office/drawing/2014/main" id="{129B82B0-58DC-2FDC-C63F-E3E70551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D5A10-E861-E4E0-2F30-CAC5FEA3749E}"/>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721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07E01-BB48-C4B6-2C11-6540972BC7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24625-29D1-8F9B-4449-534ED62A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A47B4-9E2F-3080-99C7-59B5EB551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838FE-5B71-45AB-BE21-773D18999CCB}" type="datetimeFigureOut">
              <a:rPr lang="en-GB" smtClean="0"/>
              <a:t>20/10/2024</a:t>
            </a:fld>
            <a:endParaRPr lang="en-GB"/>
          </a:p>
        </p:txBody>
      </p:sp>
      <p:sp>
        <p:nvSpPr>
          <p:cNvPr id="5" name="Footer Placeholder 4">
            <a:extLst>
              <a:ext uri="{FF2B5EF4-FFF2-40B4-BE49-F238E27FC236}">
                <a16:creationId xmlns:a16="http://schemas.microsoft.com/office/drawing/2014/main" id="{BA0247C3-00A8-1A32-F3C0-815DC4A1A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E7529B-2D50-78D2-0A31-C5671923E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27BCB-1351-44CB-B973-D1C67A8C302D}" type="slidenum">
              <a:rPr lang="en-GB" smtClean="0"/>
              <a:t>‹#›</a:t>
            </a:fld>
            <a:endParaRPr lang="en-GB"/>
          </a:p>
        </p:txBody>
      </p:sp>
    </p:spTree>
    <p:extLst>
      <p:ext uri="{BB962C8B-B14F-4D97-AF65-F5344CB8AC3E}">
        <p14:creationId xmlns:p14="http://schemas.microsoft.com/office/powerpoint/2010/main" val="2864593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oE04ZQ6cu3E?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EJi7FgNCvmU?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data-panda.com/post/porters-generic-strateg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695F6-D239-5A9D-E294-9D0BA6932EB8}"/>
              </a:ext>
            </a:extLst>
          </p:cNvPr>
          <p:cNvSpPr>
            <a:spLocks noGrp="1"/>
          </p:cNvSpPr>
          <p:nvPr>
            <p:ph type="ctrTitle"/>
          </p:nvPr>
        </p:nvSpPr>
        <p:spPr>
          <a:xfrm>
            <a:off x="1314824" y="735106"/>
            <a:ext cx="10053763" cy="2928470"/>
          </a:xfrm>
        </p:spPr>
        <p:txBody>
          <a:bodyPr anchor="b">
            <a:normAutofit/>
          </a:bodyPr>
          <a:lstStyle/>
          <a:p>
            <a:pPr algn="l"/>
            <a:r>
              <a:rPr lang="en-GB" sz="4800" b="1">
                <a:solidFill>
                  <a:srgbClr val="FFFFFF"/>
                </a:solidFill>
                <a:effectLst>
                  <a:outerShdw blurRad="38100" dist="38100" dir="2700000" algn="tl">
                    <a:srgbClr val="000000">
                      <a:alpha val="43137"/>
                    </a:srgbClr>
                  </a:outerShdw>
                </a:effectLst>
              </a:rPr>
              <a:t>BMSW5007</a:t>
            </a:r>
            <a:br>
              <a:rPr lang="en-GB" sz="4800" b="1">
                <a:solidFill>
                  <a:srgbClr val="FFFFFF"/>
                </a:solidFill>
                <a:effectLst>
                  <a:outerShdw blurRad="38100" dist="38100" dir="2700000" algn="tl">
                    <a:srgbClr val="000000">
                      <a:alpha val="43137"/>
                    </a:srgbClr>
                  </a:outerShdw>
                </a:effectLst>
              </a:rPr>
            </a:br>
            <a:r>
              <a:rPr lang="en-GB" sz="4800" b="1">
                <a:solidFill>
                  <a:srgbClr val="FFFFFF"/>
                </a:solidFill>
                <a:effectLst>
                  <a:outerShdw blurRad="38100" dist="38100" dir="2700000" algn="tl">
                    <a:srgbClr val="000000">
                      <a:alpha val="43137"/>
                    </a:srgbClr>
                  </a:outerShdw>
                </a:effectLst>
              </a:rPr>
              <a:t>Building a Sustainable Marketing Relationship</a:t>
            </a:r>
          </a:p>
        </p:txBody>
      </p:sp>
      <p:sp>
        <p:nvSpPr>
          <p:cNvPr id="3" name="Subtitle 2">
            <a:extLst>
              <a:ext uri="{FF2B5EF4-FFF2-40B4-BE49-F238E27FC236}">
                <a16:creationId xmlns:a16="http://schemas.microsoft.com/office/drawing/2014/main" id="{9EEF594E-E3FA-EECD-FFD5-3130486A292E}"/>
              </a:ext>
            </a:extLst>
          </p:cNvPr>
          <p:cNvSpPr>
            <a:spLocks noGrp="1"/>
          </p:cNvSpPr>
          <p:nvPr>
            <p:ph type="subTitle" idx="1"/>
          </p:nvPr>
        </p:nvSpPr>
        <p:spPr>
          <a:xfrm>
            <a:off x="1350682" y="4870824"/>
            <a:ext cx="10005951" cy="1458258"/>
          </a:xfrm>
        </p:spPr>
        <p:txBody>
          <a:bodyPr anchor="ctr">
            <a:normAutofit/>
          </a:bodyPr>
          <a:lstStyle/>
          <a:p>
            <a:pPr algn="l"/>
            <a:r>
              <a:rPr lang="en-GB" dirty="0"/>
              <a:t>LECTURE 4</a:t>
            </a:r>
          </a:p>
          <a:p>
            <a:pPr algn="l"/>
            <a:r>
              <a:rPr lang="en-GB" dirty="0"/>
              <a:t>MEETING CUSTOMER NEEDS </a:t>
            </a:r>
          </a:p>
        </p:txBody>
      </p:sp>
    </p:spTree>
    <p:extLst>
      <p:ext uri="{BB962C8B-B14F-4D97-AF65-F5344CB8AC3E}">
        <p14:creationId xmlns:p14="http://schemas.microsoft.com/office/powerpoint/2010/main" val="248583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ngled view of a shopping cart in yellow and pink background">
            <a:extLst>
              <a:ext uri="{FF2B5EF4-FFF2-40B4-BE49-F238E27FC236}">
                <a16:creationId xmlns:a16="http://schemas.microsoft.com/office/drawing/2014/main" id="{62917EF8-0911-3B43-A262-D4A935A728D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021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0C4B6-0881-A72E-FBFE-DA5608A31A9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a:solidFill>
                  <a:schemeClr val="tx1">
                    <a:lumMod val="85000"/>
                    <a:lumOff val="15000"/>
                  </a:schemeClr>
                </a:solidFill>
                <a:effectLst>
                  <a:outerShdw blurRad="38100" dist="38100" dir="2700000" algn="tl">
                    <a:srgbClr val="000000">
                      <a:alpha val="43137"/>
                    </a:srgbClr>
                  </a:outerShdw>
                </a:effectLst>
              </a:rPr>
              <a:t>What are Customer Needs?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8389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a:bodyPr>
          <a:lstStyle/>
          <a:p>
            <a:r>
              <a:rPr lang="en-GB" sz="4000" b="1" dirty="0">
                <a:effectLst>
                  <a:outerShdw blurRad="38100" dist="38100" dir="2700000" algn="tl">
                    <a:srgbClr val="000000">
                      <a:alpha val="43137"/>
                    </a:srgbClr>
                  </a:outerShdw>
                </a:effectLst>
                <a:latin typeface="+mn-lt"/>
              </a:rPr>
              <a:t>Customer Needs</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1" y="1341120"/>
            <a:ext cx="4955540" cy="4898959"/>
          </a:xfrm>
        </p:spPr>
        <p:txBody>
          <a:bodyPr anchor="ctr">
            <a:normAutofit lnSpcReduction="10000"/>
          </a:bodyPr>
          <a:lstStyle/>
          <a:p>
            <a:r>
              <a:rPr lang="en-GB" sz="2400" dirty="0">
                <a:solidFill>
                  <a:srgbClr val="213343"/>
                </a:solidFill>
              </a:rPr>
              <a:t>A</a:t>
            </a:r>
            <a:r>
              <a:rPr lang="en-GB" sz="2400" b="0" i="0" dirty="0">
                <a:solidFill>
                  <a:srgbClr val="213343"/>
                </a:solidFill>
                <a:effectLst/>
              </a:rPr>
              <a:t> vital component to </a:t>
            </a:r>
            <a:r>
              <a:rPr lang="en-GB" sz="2400" dirty="0">
                <a:solidFill>
                  <a:srgbClr val="213343"/>
                </a:solidFill>
              </a:rPr>
              <a:t>organisational </a:t>
            </a:r>
            <a:r>
              <a:rPr lang="en-GB" sz="2400" b="0" i="0" dirty="0">
                <a:solidFill>
                  <a:srgbClr val="213343"/>
                </a:solidFill>
                <a:effectLst/>
              </a:rPr>
              <a:t>growth is at every business's fingertips — it's customers.</a:t>
            </a:r>
          </a:p>
          <a:p>
            <a:pPr marL="0" indent="0">
              <a:buNone/>
            </a:pPr>
            <a:r>
              <a:rPr lang="en-GB" sz="2400" b="0" i="0" dirty="0">
                <a:solidFill>
                  <a:srgbClr val="213343"/>
                </a:solidFill>
                <a:effectLst/>
              </a:rPr>
              <a:t> </a:t>
            </a:r>
          </a:p>
          <a:p>
            <a:r>
              <a:rPr lang="en-GB" sz="2400" b="0" i="0" dirty="0">
                <a:solidFill>
                  <a:srgbClr val="213343"/>
                </a:solidFill>
                <a:effectLst/>
              </a:rPr>
              <a:t>Honing in on customer needs can improve the longevity and progress of your business. </a:t>
            </a:r>
          </a:p>
          <a:p>
            <a:endParaRPr lang="en-GB" sz="2400" b="0" i="0" dirty="0">
              <a:solidFill>
                <a:srgbClr val="213343"/>
              </a:solidFill>
              <a:effectLst/>
            </a:endParaRPr>
          </a:p>
          <a:p>
            <a:r>
              <a:rPr lang="en-GB" sz="2400" b="0" i="0" dirty="0">
                <a:solidFill>
                  <a:srgbClr val="213343"/>
                </a:solidFill>
                <a:effectLst/>
              </a:rPr>
              <a:t>Happy customers result in higher retention rates, lifetime value, and brand reach as they spread the word in their social circles.</a:t>
            </a:r>
          </a:p>
          <a:p>
            <a:pPr marL="0" indent="0" algn="r">
              <a:buNone/>
            </a:pPr>
            <a:r>
              <a:rPr lang="en-GB" sz="2400" dirty="0">
                <a:solidFill>
                  <a:srgbClr val="213343"/>
                </a:solidFill>
              </a:rPr>
              <a:t>(HubSpot, 2024)</a:t>
            </a:r>
            <a:endParaRPr lang="en-GB" sz="2400" dirty="0"/>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3</a:t>
            </a:fld>
            <a:endParaRPr lang="en-US">
              <a:solidFill>
                <a:srgbClr val="FFFFFF"/>
              </a:solidFill>
            </a:endParaRPr>
          </a:p>
        </p:txBody>
      </p:sp>
      <p:pic>
        <p:nvPicPr>
          <p:cNvPr id="4" name="Picture 2" descr="What is a Customer Need?">
            <a:extLst>
              <a:ext uri="{FF2B5EF4-FFF2-40B4-BE49-F238E27FC236}">
                <a16:creationId xmlns:a16="http://schemas.microsoft.com/office/drawing/2014/main" id="{2C132153-0C2F-9707-282E-B1A4916655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2585" y="617921"/>
            <a:ext cx="6439415" cy="6240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82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a:bodyPr>
          <a:lstStyle/>
          <a:p>
            <a:r>
              <a:rPr lang="en-GB" sz="4000" b="1" dirty="0">
                <a:effectLst>
                  <a:outerShdw blurRad="38100" dist="38100" dir="2700000" algn="tl">
                    <a:srgbClr val="000000">
                      <a:alpha val="43137"/>
                    </a:srgbClr>
                  </a:outerShdw>
                </a:effectLst>
                <a:latin typeface="+mn-lt"/>
              </a:rPr>
              <a:t>Customer Needs</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1" y="1651000"/>
            <a:ext cx="4955540" cy="4589079"/>
          </a:xfrm>
        </p:spPr>
        <p:txBody>
          <a:bodyPr anchor="ctr">
            <a:normAutofit/>
          </a:bodyPr>
          <a:lstStyle/>
          <a:p>
            <a:pPr algn="l" fontAlgn="base"/>
            <a:r>
              <a:rPr lang="en-GB" sz="2400" b="0" i="0" dirty="0">
                <a:solidFill>
                  <a:srgbClr val="213343"/>
                </a:solidFill>
                <a:effectLst/>
              </a:rPr>
              <a:t>Creating a customer-centric company that truly listens to customer needs is vital for customer retention and loyalty.</a:t>
            </a:r>
          </a:p>
          <a:p>
            <a:pPr algn="l" fontAlgn="base"/>
            <a:endParaRPr lang="en-GB" sz="2400" dirty="0">
              <a:solidFill>
                <a:srgbClr val="213343"/>
              </a:solidFill>
            </a:endParaRPr>
          </a:p>
          <a:p>
            <a:pPr algn="l" fontAlgn="base"/>
            <a:r>
              <a:rPr lang="en-GB" sz="2400" b="0" i="0" dirty="0">
                <a:solidFill>
                  <a:srgbClr val="213343"/>
                </a:solidFill>
                <a:effectLst/>
              </a:rPr>
              <a:t>Below are the most common types of customer needs — most of which work in tandem with one another to drive a purchasing decisions and loyalty.</a:t>
            </a: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4</a:t>
            </a:fld>
            <a:endParaRPr lang="en-US">
              <a:solidFill>
                <a:srgbClr val="FFFFFF"/>
              </a:solidFill>
            </a:endParaRPr>
          </a:p>
        </p:txBody>
      </p:sp>
      <p:pic>
        <p:nvPicPr>
          <p:cNvPr id="4" name="Picture 2" descr="What is a Customer Need?">
            <a:extLst>
              <a:ext uri="{FF2B5EF4-FFF2-40B4-BE49-F238E27FC236}">
                <a16:creationId xmlns:a16="http://schemas.microsoft.com/office/drawing/2014/main" id="{2C132153-0C2F-9707-282E-B1A4916655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2585" y="617921"/>
            <a:ext cx="6439415" cy="6240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301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838200" y="365125"/>
            <a:ext cx="1051560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838200" y="1452880"/>
            <a:ext cx="10515600" cy="4917440"/>
          </a:xfrm>
        </p:spPr>
        <p:txBody>
          <a:bodyPr>
            <a:normAutofit fontScale="85000" lnSpcReduction="20000"/>
          </a:bodyPr>
          <a:lstStyle/>
          <a:p>
            <a:pPr marL="0" indent="0">
              <a:buNone/>
            </a:pPr>
            <a:r>
              <a:rPr lang="en-GB" b="1" dirty="0"/>
              <a:t>1. Product/Service Quality</a:t>
            </a:r>
            <a:endParaRPr lang="en-GB" dirty="0"/>
          </a:p>
          <a:p>
            <a:pPr lvl="1"/>
            <a:r>
              <a:rPr lang="en-GB" dirty="0"/>
              <a:t>Customers expect the product or service to meet the promised standards. </a:t>
            </a:r>
          </a:p>
          <a:p>
            <a:pPr marL="457200" indent="-457200">
              <a:buFont typeface="+mj-lt"/>
              <a:buAutoNum type="arabicPeriod"/>
            </a:pPr>
            <a:r>
              <a:rPr lang="en-GB" b="1" dirty="0"/>
              <a:t>Value for Money</a:t>
            </a:r>
            <a:endParaRPr lang="en-GB" dirty="0"/>
          </a:p>
          <a:p>
            <a:pPr lvl="1"/>
            <a:r>
              <a:rPr lang="en-GB" dirty="0"/>
              <a:t>Customers expect to get good value for the price they pay. This doesn’t always mean the cheapest option but rather that the cost aligns with the quality, performance, and benefits of the product or service.</a:t>
            </a:r>
          </a:p>
          <a:p>
            <a:pPr>
              <a:buFont typeface="+mj-lt"/>
              <a:buAutoNum type="arabicPeriod"/>
            </a:pPr>
            <a:r>
              <a:rPr lang="en-GB" b="1" dirty="0"/>
              <a:t>Convenience</a:t>
            </a:r>
            <a:endParaRPr lang="en-GB" dirty="0"/>
          </a:p>
          <a:p>
            <a:pPr lvl="1"/>
            <a:r>
              <a:rPr lang="en-GB" dirty="0"/>
              <a:t>In today’s fast-paced environment, customers expect convenience in shopping and service experiences. This includes factors like easy access to products, simple navigation in-store or online, efficient delivery, and quick customer service resolution.</a:t>
            </a:r>
          </a:p>
          <a:p>
            <a:pPr lvl="1"/>
            <a:r>
              <a:rPr lang="en-GB" dirty="0"/>
              <a:t>Customers prefer businesses that save them time and make purchasing easy.</a:t>
            </a:r>
          </a:p>
          <a:p>
            <a:pPr>
              <a:buFont typeface="+mj-lt"/>
              <a:buAutoNum type="arabicPeriod"/>
            </a:pPr>
            <a:r>
              <a:rPr lang="en-GB" b="1" dirty="0"/>
              <a:t>Personalisation</a:t>
            </a:r>
            <a:endParaRPr lang="en-GB" dirty="0"/>
          </a:p>
          <a:p>
            <a:pPr lvl="1"/>
            <a:r>
              <a:rPr lang="en-GB" dirty="0"/>
              <a:t>Customers now expect personalised experiences based on their preferences and previous interactions. They expect businesses to remember their preferences, recommend relevant products, and provide offers tailored to their needs.</a:t>
            </a:r>
          </a:p>
          <a:p>
            <a:pPr lvl="1"/>
            <a:r>
              <a:rPr lang="en-GB" dirty="0"/>
              <a:t>Personalised marketing and service help customers feel valued and understood.</a:t>
            </a:r>
          </a:p>
          <a:p>
            <a:endParaRPr lang="en-GB" dirty="0"/>
          </a:p>
        </p:txBody>
      </p:sp>
    </p:spTree>
    <p:extLst>
      <p:ext uri="{BB962C8B-B14F-4D97-AF65-F5344CB8AC3E}">
        <p14:creationId xmlns:p14="http://schemas.microsoft.com/office/powerpoint/2010/main" val="3235507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599440" y="365125"/>
            <a:ext cx="1075436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447040" y="1259840"/>
            <a:ext cx="11145520" cy="4917123"/>
          </a:xfrm>
        </p:spPr>
        <p:txBody>
          <a:bodyPr>
            <a:normAutofit fontScale="77500" lnSpcReduction="20000"/>
          </a:bodyPr>
          <a:lstStyle/>
          <a:p>
            <a:pPr marL="0" indent="0">
              <a:buNone/>
            </a:pPr>
            <a:endParaRPr lang="en-GB" b="1" dirty="0"/>
          </a:p>
          <a:p>
            <a:pPr marL="0" indent="0">
              <a:buNone/>
            </a:pPr>
            <a:r>
              <a:rPr lang="en-GB" b="1" dirty="0"/>
              <a:t>5. Consistency</a:t>
            </a:r>
            <a:endParaRPr lang="en-GB" dirty="0"/>
          </a:p>
          <a:p>
            <a:pPr lvl="1"/>
            <a:r>
              <a:rPr lang="en-GB" dirty="0"/>
              <a:t>Customers expect consistent quality and service across all interactions with a brand – online or in-store, or at different times of day. </a:t>
            </a:r>
          </a:p>
          <a:p>
            <a:pPr lvl="1"/>
            <a:r>
              <a:rPr lang="en-GB" dirty="0"/>
              <a:t>Inconsistent experiences can lead to frustration and erode trust.</a:t>
            </a:r>
          </a:p>
          <a:p>
            <a:pPr marL="0" indent="0">
              <a:buNone/>
            </a:pPr>
            <a:r>
              <a:rPr lang="en-GB" b="1" dirty="0"/>
              <a:t>6. Transparency and Honesty</a:t>
            </a:r>
            <a:endParaRPr lang="en-GB" dirty="0"/>
          </a:p>
          <a:p>
            <a:pPr lvl="1"/>
            <a:r>
              <a:rPr lang="en-GB" dirty="0"/>
              <a:t>Customers expect clear, honest communication from brands. This includes accurate product descriptions, transparent pricing, and realistic timelines for deliveries or services.</a:t>
            </a:r>
          </a:p>
          <a:p>
            <a:pPr lvl="1"/>
            <a:r>
              <a:rPr lang="en-GB" dirty="0"/>
              <a:t>Hidden fees, misleading information, or overpromising can lead to a loss of trust and customer dissatisfaction.</a:t>
            </a:r>
          </a:p>
          <a:p>
            <a:pPr marL="0" indent="0">
              <a:buNone/>
            </a:pPr>
            <a:r>
              <a:rPr lang="en-GB" b="1" dirty="0"/>
              <a:t>7. Customer Service Excellence</a:t>
            </a:r>
            <a:endParaRPr lang="en-GB" dirty="0"/>
          </a:p>
          <a:p>
            <a:pPr lvl="1"/>
            <a:r>
              <a:rPr lang="en-GB" dirty="0"/>
              <a:t>Customers expect quick, helpful, and friendly customer service. Online, by phone, or in-store, they want their issues to be resolved efficiently.</a:t>
            </a:r>
          </a:p>
          <a:p>
            <a:pPr lvl="1"/>
            <a:r>
              <a:rPr lang="en-GB" dirty="0"/>
              <a:t>Businesses are expected to be approachable and responsive to inquiries or complaints, with staff that is knowledgeable and empathetic.</a:t>
            </a:r>
          </a:p>
          <a:p>
            <a:pPr marL="0" indent="0">
              <a:buNone/>
            </a:pPr>
            <a:r>
              <a:rPr lang="en-GB" b="1" dirty="0"/>
              <a:t>8. Speed and Efficiency</a:t>
            </a:r>
            <a:endParaRPr lang="en-GB" dirty="0"/>
          </a:p>
          <a:p>
            <a:pPr lvl="1"/>
            <a:r>
              <a:rPr lang="en-GB" dirty="0"/>
              <a:t>Modern customers have high expectations regarding speed. They expect quick response times from customer support and fast delivery services.</a:t>
            </a:r>
          </a:p>
          <a:p>
            <a:pPr marL="457200" lvl="1" indent="0">
              <a:buNone/>
            </a:pPr>
            <a:endParaRPr lang="en-GB" dirty="0"/>
          </a:p>
          <a:p>
            <a:endParaRPr lang="en-GB" dirty="0"/>
          </a:p>
        </p:txBody>
      </p:sp>
    </p:spTree>
    <p:extLst>
      <p:ext uri="{BB962C8B-B14F-4D97-AF65-F5344CB8AC3E}">
        <p14:creationId xmlns:p14="http://schemas.microsoft.com/office/powerpoint/2010/main" val="1167631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838200" y="365125"/>
            <a:ext cx="1051560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838200" y="1259840"/>
            <a:ext cx="10515600" cy="4917123"/>
          </a:xfrm>
        </p:spPr>
        <p:txBody>
          <a:bodyPr>
            <a:normAutofit fontScale="85000" lnSpcReduction="10000"/>
          </a:bodyPr>
          <a:lstStyle/>
          <a:p>
            <a:pPr marL="0" indent="0">
              <a:buNone/>
            </a:pPr>
            <a:endParaRPr lang="en-GB" b="1" dirty="0"/>
          </a:p>
          <a:p>
            <a:pPr marL="0" indent="0">
              <a:buNone/>
            </a:pPr>
            <a:r>
              <a:rPr lang="en-GB" b="1" dirty="0"/>
              <a:t>9. Omnichannel Experience</a:t>
            </a:r>
            <a:endParaRPr lang="en-GB" dirty="0"/>
          </a:p>
          <a:p>
            <a:pPr lvl="1"/>
            <a:r>
              <a:rPr lang="en-GB" dirty="0"/>
              <a:t>Customers expect a seamless experience across multiple channels, whether they’re shopping online, on a mobile app, or in-store. They expect these channels to be interconnected so they can switch between them.</a:t>
            </a:r>
          </a:p>
          <a:p>
            <a:pPr marL="0" indent="0">
              <a:buNone/>
            </a:pPr>
            <a:r>
              <a:rPr lang="en-GB" b="1" dirty="0"/>
              <a:t>10. Ethical Practices and Sustainability</a:t>
            </a:r>
            <a:endParaRPr lang="en-GB" dirty="0"/>
          </a:p>
          <a:p>
            <a:pPr lvl="1"/>
            <a:r>
              <a:rPr lang="en-GB" dirty="0"/>
              <a:t>Increasingly, customers expect companies to be socially responsible and environmentally conscious. They want to support brands that have ethical business practices, such as fair labour standards, reducing carbon footprints, and contributing to societal causes.</a:t>
            </a:r>
          </a:p>
          <a:p>
            <a:pPr lvl="1"/>
            <a:r>
              <a:rPr lang="en-GB" dirty="0"/>
              <a:t>Transparency about a company’s sustainability efforts can build loyalty among customers who value environmental and social responsibility.</a:t>
            </a:r>
          </a:p>
          <a:p>
            <a:pPr marL="0" indent="0">
              <a:buNone/>
            </a:pPr>
            <a:r>
              <a:rPr lang="en-GB" b="1" dirty="0"/>
              <a:t>11. Innovation</a:t>
            </a:r>
            <a:endParaRPr lang="en-GB" dirty="0"/>
          </a:p>
          <a:p>
            <a:pPr lvl="1"/>
            <a:r>
              <a:rPr lang="en-GB" dirty="0"/>
              <a:t>Customers expect companies to stay up-to-date with the latest technologies and innovations, Continuously improving their products, services, and processes.</a:t>
            </a:r>
          </a:p>
          <a:p>
            <a:pPr lvl="1"/>
            <a:r>
              <a:rPr lang="en-GB" dirty="0"/>
              <a:t>This also means staying current with trends such as user-friendly apps, or artificial intelligence (AI).</a:t>
            </a:r>
          </a:p>
          <a:p>
            <a:pPr marL="0" indent="0">
              <a:buNone/>
            </a:pPr>
            <a:endParaRPr lang="en-GB" dirty="0"/>
          </a:p>
        </p:txBody>
      </p:sp>
    </p:spTree>
    <p:extLst>
      <p:ext uri="{BB962C8B-B14F-4D97-AF65-F5344CB8AC3E}">
        <p14:creationId xmlns:p14="http://schemas.microsoft.com/office/powerpoint/2010/main" val="2786688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838200" y="365125"/>
            <a:ext cx="10515600" cy="894715"/>
          </a:xfrm>
        </p:spPr>
        <p:txBody>
          <a:bodyPr/>
          <a:lstStyle/>
          <a:p>
            <a:r>
              <a:rPr lang="en-GB" b="1" dirty="0">
                <a:effectLst>
                  <a:outerShdw blurRad="38100" dist="38100" dir="2700000" algn="tl">
                    <a:srgbClr val="000000">
                      <a:alpha val="43137"/>
                    </a:srgbClr>
                  </a:outerShdw>
                </a:effectLst>
                <a:latin typeface="+mn-lt"/>
              </a:rPr>
              <a:t>Key Types of Customer Expectations</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838200" y="1259840"/>
            <a:ext cx="10515600" cy="4917123"/>
          </a:xfrm>
        </p:spPr>
        <p:txBody>
          <a:bodyPr>
            <a:normAutofit lnSpcReduction="10000"/>
          </a:bodyPr>
          <a:lstStyle/>
          <a:p>
            <a:pPr marL="0" indent="0">
              <a:buNone/>
            </a:pPr>
            <a:endParaRPr lang="en-GB" b="1" dirty="0"/>
          </a:p>
          <a:p>
            <a:pPr marL="0" indent="0">
              <a:buNone/>
            </a:pPr>
            <a:r>
              <a:rPr lang="en-GB" b="1" dirty="0"/>
              <a:t>12. Flexibility and Customisation</a:t>
            </a:r>
            <a:endParaRPr lang="en-GB" dirty="0"/>
          </a:p>
          <a:p>
            <a:pPr lvl="1"/>
            <a:r>
              <a:rPr lang="en-GB" dirty="0"/>
              <a:t>Customers often expect flexibility in how they can interact with a brand, such as choosing payment methods, delivery options, or even customised product features.</a:t>
            </a:r>
          </a:p>
          <a:p>
            <a:pPr lvl="1"/>
            <a:r>
              <a:rPr lang="en-GB" dirty="0"/>
              <a:t>Offering customisable products or flexible return policies can greatly enhance customer satisfaction by giving them more control over their choices.</a:t>
            </a:r>
          </a:p>
          <a:p>
            <a:pPr marL="0" indent="0">
              <a:buNone/>
            </a:pPr>
            <a:r>
              <a:rPr lang="en-GB" b="1" dirty="0"/>
              <a:t>13. Safety and Security</a:t>
            </a:r>
            <a:endParaRPr lang="en-GB" dirty="0"/>
          </a:p>
          <a:p>
            <a:pPr lvl="1"/>
            <a:r>
              <a:rPr lang="en-GB" dirty="0"/>
              <a:t>Particularly in the digital age, customers expect their personal and financial information to be secure. Businesses are expected to protect data with the latest security measures and be transparent about their privacy policies.</a:t>
            </a:r>
          </a:p>
          <a:p>
            <a:pPr lvl="1"/>
            <a:r>
              <a:rPr lang="en-GB" dirty="0"/>
              <a:t>Data breaches or poor handling of customer information can severely damage trust and customer relationships.</a:t>
            </a:r>
          </a:p>
          <a:p>
            <a:endParaRPr lang="en-GB" dirty="0"/>
          </a:p>
        </p:txBody>
      </p:sp>
    </p:spTree>
    <p:extLst>
      <p:ext uri="{BB962C8B-B14F-4D97-AF65-F5344CB8AC3E}">
        <p14:creationId xmlns:p14="http://schemas.microsoft.com/office/powerpoint/2010/main" val="409869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660A6-8D7A-519B-D665-C95F661641BE}"/>
              </a:ext>
            </a:extLst>
          </p:cNvPr>
          <p:cNvSpPr>
            <a:spLocks noGrp="1"/>
          </p:cNvSpPr>
          <p:nvPr>
            <p:ph type="title"/>
          </p:nvPr>
        </p:nvSpPr>
        <p:spPr>
          <a:xfrm>
            <a:off x="635000" y="640823"/>
            <a:ext cx="3418659" cy="5583148"/>
          </a:xfrm>
        </p:spPr>
        <p:txBody>
          <a:bodyPr anchor="ctr">
            <a:normAutofit/>
          </a:bodyPr>
          <a:lstStyle/>
          <a:p>
            <a:r>
              <a:rPr lang="en-GB" sz="5400" b="1">
                <a:effectLst>
                  <a:outerShdw blurRad="38100" dist="38100" dir="2700000" algn="tl">
                    <a:srgbClr val="000000">
                      <a:alpha val="43137"/>
                    </a:srgbClr>
                  </a:outerShdw>
                </a:effectLst>
                <a:latin typeface="+mn-lt"/>
              </a:rPr>
              <a:t>Class Exercise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6471D5-30AE-FAD8-083C-2EEC55887B47}"/>
              </a:ext>
            </a:extLst>
          </p:cNvPr>
          <p:cNvGraphicFramePr>
            <a:graphicFrameLocks noGrp="1"/>
          </p:cNvGraphicFramePr>
          <p:nvPr>
            <p:ph idx="1"/>
            <p:extLst>
              <p:ext uri="{D42A27DB-BD31-4B8C-83A1-F6EECF244321}">
                <p14:modId xmlns:p14="http://schemas.microsoft.com/office/powerpoint/2010/main" val="312996853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213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A909-A963-AD46-7A70-EB7671A9B2E6}"/>
              </a:ext>
            </a:extLst>
          </p:cNvPr>
          <p:cNvSpPr>
            <a:spLocks noGrp="1"/>
          </p:cNvSpPr>
          <p:nvPr>
            <p:ph type="title"/>
          </p:nvPr>
        </p:nvSpPr>
        <p:spPr/>
        <p:txBody>
          <a:bodyPr/>
          <a:lstStyle/>
          <a:p>
            <a:endParaRPr lang="en-GB"/>
          </a:p>
        </p:txBody>
      </p:sp>
      <p:pic>
        <p:nvPicPr>
          <p:cNvPr id="4" name="Online Media 3" title="Understanding Customer Needs | Starbucks Examples">
            <a:hlinkClick r:id="" action="ppaction://media"/>
            <a:extLst>
              <a:ext uri="{FF2B5EF4-FFF2-40B4-BE49-F238E27FC236}">
                <a16:creationId xmlns:a16="http://schemas.microsoft.com/office/drawing/2014/main" id="{799D8213-1273-714F-C018-DBB769E2E52F}"/>
              </a:ext>
            </a:extLst>
          </p:cNvPr>
          <p:cNvPicPr>
            <a:picLocks noGrp="1" noRot="1" noChangeAspect="1"/>
          </p:cNvPicPr>
          <p:nvPr>
            <p:ph idx="1"/>
            <a:videoFile r:link="rId1"/>
          </p:nvPr>
        </p:nvPicPr>
        <p:blipFill>
          <a:blip r:embed="rId3"/>
          <a:stretch>
            <a:fillRect/>
          </a:stretch>
        </p:blipFill>
        <p:spPr>
          <a:xfrm>
            <a:off x="0" y="-28518"/>
            <a:ext cx="12187705" cy="6886518"/>
          </a:xfrm>
          <a:prstGeom prst="rect">
            <a:avLst/>
          </a:prstGeom>
        </p:spPr>
      </p:pic>
    </p:spTree>
    <p:extLst>
      <p:ext uri="{BB962C8B-B14F-4D97-AF65-F5344CB8AC3E}">
        <p14:creationId xmlns:p14="http://schemas.microsoft.com/office/powerpoint/2010/main" val="395112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2BD4C00-9062-436B-9B4B-6941ED9F8B01}"/>
              </a:ext>
            </a:extLst>
          </p:cNvPr>
          <p:cNvSpPr>
            <a:spLocks noGrp="1"/>
          </p:cNvSpPr>
          <p:nvPr>
            <p:ph type="title"/>
          </p:nvPr>
        </p:nvSpPr>
        <p:spPr>
          <a:xfrm>
            <a:off x="597408" y="642594"/>
            <a:ext cx="10527792" cy="1371600"/>
          </a:xfrm>
        </p:spPr>
        <p:txBody>
          <a:bodyPr>
            <a:noAutofit/>
          </a:bodyPr>
          <a:lstStyle/>
          <a:p>
            <a:r>
              <a:rPr lang="en-GB" altLang="en-US" sz="6000" b="1" dirty="0">
                <a:latin typeface="Arial" panose="020B0604020202020204" pitchFamily="34" charset="0"/>
                <a:cs typeface="Arial" panose="020B0604020202020204" pitchFamily="34" charset="0"/>
              </a:rPr>
              <a:t>The Marketing</a:t>
            </a:r>
            <a:br>
              <a:rPr lang="en-GB" altLang="en-US" sz="6000" b="1" dirty="0">
                <a:latin typeface="Arial" panose="020B0604020202020204" pitchFamily="34" charset="0"/>
                <a:cs typeface="Arial" panose="020B0604020202020204" pitchFamily="34" charset="0"/>
              </a:rPr>
            </a:br>
            <a:r>
              <a:rPr lang="en-GB" altLang="en-US" sz="6000" b="1" dirty="0">
                <a:latin typeface="Arial" panose="020B0604020202020204" pitchFamily="34" charset="0"/>
                <a:cs typeface="Arial" panose="020B0604020202020204" pitchFamily="34" charset="0"/>
              </a:rPr>
              <a:t>Mix (7Ps)</a:t>
            </a:r>
          </a:p>
        </p:txBody>
      </p:sp>
      <p:sp>
        <p:nvSpPr>
          <p:cNvPr id="2" name="Content Placeholder 1">
            <a:extLst>
              <a:ext uri="{FF2B5EF4-FFF2-40B4-BE49-F238E27FC236}">
                <a16:creationId xmlns:a16="http://schemas.microsoft.com/office/drawing/2014/main" id="{DDFA4DC1-C2C9-BE6A-1C42-DDF7F174417A}"/>
              </a:ext>
            </a:extLst>
          </p:cNvPr>
          <p:cNvSpPr>
            <a:spLocks noGrp="1"/>
          </p:cNvSpPr>
          <p:nvPr>
            <p:ph idx="1"/>
          </p:nvPr>
        </p:nvSpPr>
        <p:spPr>
          <a:xfrm>
            <a:off x="597408" y="2438400"/>
            <a:ext cx="4803648" cy="3514344"/>
          </a:xfrm>
        </p:spPr>
        <p:txBody>
          <a:bodyPr>
            <a:normAutofit/>
          </a:bodyPr>
          <a:lstStyle/>
          <a:p>
            <a:r>
              <a:rPr lang="en-GB" sz="2400" b="0" i="0" dirty="0">
                <a:solidFill>
                  <a:srgbClr val="4D5156"/>
                </a:solidFill>
                <a:effectLst/>
                <a:latin typeface="arial" panose="020B0604020202020204" pitchFamily="34" charset="0"/>
              </a:rPr>
              <a:t>The marketing mix is the set of controllable elements or variables that a company uses to influence and meet the needs of its target customers in the most effective and efficient way possible.</a:t>
            </a:r>
            <a:endParaRPr lang="en-GB" sz="2400" dirty="0"/>
          </a:p>
        </p:txBody>
      </p:sp>
      <p:graphicFrame>
        <p:nvGraphicFramePr>
          <p:cNvPr id="4" name="Diagram 3">
            <a:extLst>
              <a:ext uri="{FF2B5EF4-FFF2-40B4-BE49-F238E27FC236}">
                <a16:creationId xmlns:a16="http://schemas.microsoft.com/office/drawing/2014/main" id="{2166D4F1-5B5C-49CA-9A15-602E42781FD4}"/>
              </a:ext>
            </a:extLst>
          </p:cNvPr>
          <p:cNvGraphicFramePr/>
          <p:nvPr>
            <p:extLst>
              <p:ext uri="{D42A27DB-BD31-4B8C-83A1-F6EECF244321}">
                <p14:modId xmlns:p14="http://schemas.microsoft.com/office/powerpoint/2010/main" val="2161119418"/>
              </p:ext>
            </p:extLst>
          </p:nvPr>
        </p:nvGraphicFramePr>
        <p:xfrm>
          <a:off x="2591755" y="16092"/>
          <a:ext cx="11734988" cy="6841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533081" y="159067"/>
            <a:ext cx="6974502" cy="6417190"/>
          </a:xfrm>
          <a:prstGeom prst="rect">
            <a:avLst/>
          </a:prstGeom>
        </p:spPr>
      </p:pic>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3600" b="1" cap="all" spc="-100" dirty="0">
                <a:latin typeface="Arial" panose="020B0604020202020204" pitchFamily="34" charset="0"/>
                <a:cs typeface="Arial" panose="020B0604020202020204" pitchFamily="34" charset="0"/>
              </a:rPr>
              <a:t>Marketing mix decisions</a:t>
            </a:r>
          </a:p>
        </p:txBody>
      </p: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a:xfrm>
            <a:off x="640229" y="6391656"/>
            <a:ext cx="5852160" cy="228600"/>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mn-lt"/>
              <a:ea typeface="+mn-ea"/>
              <a:cs typeface="+mn-cs"/>
            </a:endParaRP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a:xfrm>
            <a:off x="10793013" y="6392314"/>
            <a:ext cx="1005840"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12</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2121174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424F1-977B-33AF-7EA7-8D51ADBC10FA}"/>
              </a:ext>
            </a:extLst>
          </p:cNvPr>
          <p:cNvSpPr>
            <a:spLocks noGrp="1"/>
          </p:cNvSpPr>
          <p:nvPr>
            <p:ph type="title"/>
          </p:nvPr>
        </p:nvSpPr>
        <p:spPr/>
        <p:txBody>
          <a:bodyPr/>
          <a:lstStyle/>
          <a:p>
            <a:endParaRPr lang="en-GB"/>
          </a:p>
        </p:txBody>
      </p:sp>
      <p:pic>
        <p:nvPicPr>
          <p:cNvPr id="4" name="Online Media 3" title="What is Customer Loyalty? | Starbucks Examples">
            <a:hlinkClick r:id="" action="ppaction://media"/>
            <a:extLst>
              <a:ext uri="{FF2B5EF4-FFF2-40B4-BE49-F238E27FC236}">
                <a16:creationId xmlns:a16="http://schemas.microsoft.com/office/drawing/2014/main" id="{AC4175D9-0756-32D3-E3E1-EB204B2DD5F7}"/>
              </a:ext>
            </a:extLst>
          </p:cNvPr>
          <p:cNvPicPr>
            <a:picLocks noGrp="1" noRot="1" noChangeAspect="1"/>
          </p:cNvPicPr>
          <p:nvPr>
            <p:ph idx="1"/>
            <a:videoFile r:link="rId1"/>
          </p:nvPr>
        </p:nvPicPr>
        <p:blipFill>
          <a:blip r:embed="rId3"/>
          <a:stretch>
            <a:fillRect/>
          </a:stretch>
        </p:blipFill>
        <p:spPr>
          <a:xfrm>
            <a:off x="0" y="-28518"/>
            <a:ext cx="12187705" cy="6886518"/>
          </a:xfrm>
          <a:prstGeom prst="rect">
            <a:avLst/>
          </a:prstGeom>
        </p:spPr>
      </p:pic>
    </p:spTree>
    <p:extLst>
      <p:ext uri="{BB962C8B-B14F-4D97-AF65-F5344CB8AC3E}">
        <p14:creationId xmlns:p14="http://schemas.microsoft.com/office/powerpoint/2010/main" val="3493623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Importance of Differentiation in Building Customer</a:t>
            </a:r>
            <a:br>
              <a:rPr lang="en-GB" sz="4000" b="1" u="sng" dirty="0">
                <a:solidFill>
                  <a:srgbClr val="FFFFFF"/>
                </a:solidFill>
                <a:latin typeface="+mn-lt"/>
              </a:rPr>
            </a:br>
            <a:r>
              <a:rPr lang="en-GB" sz="4000" b="1" u="sng" dirty="0">
                <a:solidFill>
                  <a:srgbClr val="FFFFFF"/>
                </a:solidFill>
                <a:latin typeface="+mn-lt"/>
              </a:rPr>
              <a:t>Relationships</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162560"/>
            <a:ext cx="8022093" cy="6685302"/>
          </a:xfrm>
        </p:spPr>
        <p:txBody>
          <a:bodyPr anchor="ctr">
            <a:normAutofit/>
          </a:bodyPr>
          <a:lstStyle/>
          <a:p>
            <a:r>
              <a:rPr lang="en-GB" b="1" dirty="0"/>
              <a:t>Differentiation</a:t>
            </a:r>
            <a:r>
              <a:rPr lang="en-GB" dirty="0"/>
              <a:t> is a marketing and business strategy where a company develops unique features, products, or services that distinguish it from its competitors. </a:t>
            </a:r>
          </a:p>
          <a:p>
            <a:r>
              <a:rPr lang="en-GB" dirty="0"/>
              <a:t>The goal of differentiation is to create a </a:t>
            </a:r>
            <a:r>
              <a:rPr lang="en-GB" b="1" dirty="0"/>
              <a:t>competitive advantage</a:t>
            </a:r>
            <a:r>
              <a:rPr lang="en-GB" dirty="0"/>
              <a:t> by offering something distinct that customers perceive as valuable and that they cannot easily get from other businesses.</a:t>
            </a:r>
          </a:p>
          <a:p>
            <a:r>
              <a:rPr lang="en-GB" dirty="0"/>
              <a:t>By differentiating itself, a company can attract and retain customers who are willing to choose its offerings over others, even if its prices are higher or competitors offer similar products.</a:t>
            </a:r>
          </a:p>
          <a:p>
            <a:pPr marL="457200" lvl="1" indent="0">
              <a:buNone/>
            </a:pPr>
            <a:endParaRPr lang="en-GB" dirty="0"/>
          </a:p>
        </p:txBody>
      </p:sp>
    </p:spTree>
    <p:extLst>
      <p:ext uri="{BB962C8B-B14F-4D97-AF65-F5344CB8AC3E}">
        <p14:creationId xmlns:p14="http://schemas.microsoft.com/office/powerpoint/2010/main" val="1296694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05671CB-3581-D5A7-6A40-2DF748B4046E}"/>
              </a:ext>
            </a:extLst>
          </p:cNvPr>
          <p:cNvSpPr>
            <a:spLocks noGrp="1"/>
          </p:cNvSpPr>
          <p:nvPr>
            <p:ph type="title"/>
          </p:nvPr>
        </p:nvSpPr>
        <p:spPr>
          <a:xfrm>
            <a:off x="479394" y="1070800"/>
            <a:ext cx="3939688" cy="5583126"/>
          </a:xfrm>
        </p:spPr>
        <p:txBody>
          <a:bodyPr>
            <a:normAutofit/>
          </a:bodyPr>
          <a:lstStyle/>
          <a:p>
            <a:pPr algn="r"/>
            <a:r>
              <a:rPr lang="en-GB" sz="8000" b="1" dirty="0">
                <a:effectLst>
                  <a:outerShdw blurRad="38100" dist="38100" dir="2700000" algn="tl">
                    <a:srgbClr val="000000">
                      <a:alpha val="43137"/>
                    </a:srgbClr>
                  </a:outerShdw>
                </a:effectLst>
                <a:latin typeface="+mn-lt"/>
              </a:rPr>
              <a:t>Exercise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10A359-1812-88F5-FED1-F52CC53125B5}"/>
              </a:ext>
            </a:extLst>
          </p:cNvPr>
          <p:cNvGraphicFramePr>
            <a:graphicFrameLocks noGrp="1"/>
          </p:cNvGraphicFramePr>
          <p:nvPr>
            <p:ph idx="1"/>
            <p:extLst>
              <p:ext uri="{D42A27DB-BD31-4B8C-83A1-F6EECF244321}">
                <p14:modId xmlns:p14="http://schemas.microsoft.com/office/powerpoint/2010/main" val="2999706885"/>
              </p:ext>
            </p:extLst>
          </p:nvPr>
        </p:nvGraphicFramePr>
        <p:xfrm>
          <a:off x="5108535" y="736600"/>
          <a:ext cx="6499265" cy="5923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564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Consider which strategy Tesco is using to meet customer needs</a:t>
            </a:r>
          </a:p>
        </p:txBody>
      </p:sp>
      <p:pic>
        <p:nvPicPr>
          <p:cNvPr id="4" name="Picture 2" descr="Product management knowledge: Porter Generic Strategies!">
            <a:extLst>
              <a:ext uri="{FF2B5EF4-FFF2-40B4-BE49-F238E27FC236}">
                <a16:creationId xmlns:a16="http://schemas.microsoft.com/office/drawing/2014/main" id="{A0BE2BD7-F109-8C5F-6C4A-A56EE8A1CA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38600" y="497086"/>
            <a:ext cx="8021638" cy="6016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3553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Customer Expectations,  Experience and Engagement</a:t>
            </a:r>
          </a:p>
        </p:txBody>
      </p:sp>
      <p:graphicFrame>
        <p:nvGraphicFramePr>
          <p:cNvPr id="22" name="Content Placeholder 2">
            <a:extLst>
              <a:ext uri="{FF2B5EF4-FFF2-40B4-BE49-F238E27FC236}">
                <a16:creationId xmlns:a16="http://schemas.microsoft.com/office/drawing/2014/main" id="{7058AF18-D6DA-7853-15C3-0B46BE487011}"/>
              </a:ext>
            </a:extLst>
          </p:cNvPr>
          <p:cNvGraphicFramePr>
            <a:graphicFrameLocks noGrp="1"/>
          </p:cNvGraphicFramePr>
          <p:nvPr>
            <p:ph idx="1"/>
          </p:nvPr>
        </p:nvGraphicFramePr>
        <p:xfrm>
          <a:off x="4037826" y="335280"/>
          <a:ext cx="8022093" cy="65125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0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Customer Expectations,  Experience and Engagement</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335280"/>
            <a:ext cx="8022093" cy="6512582"/>
          </a:xfrm>
        </p:spPr>
        <p:txBody>
          <a:bodyPr anchor="ctr">
            <a:normAutofit fontScale="92500" lnSpcReduction="10000"/>
          </a:bodyPr>
          <a:lstStyle/>
          <a:p>
            <a:pPr marL="0" indent="0">
              <a:buNone/>
            </a:pPr>
            <a:r>
              <a:rPr lang="en-GB" b="1" dirty="0"/>
              <a:t>1. Customer Expectations: The Starting Point</a:t>
            </a:r>
          </a:p>
          <a:p>
            <a:r>
              <a:rPr lang="en-GB" dirty="0"/>
              <a:t>How customers anticipate their interactions with a brand, product, or service. These expectations are shaped by past experiences, word-of-mouth, advertising, and industry standards.</a:t>
            </a:r>
          </a:p>
          <a:p>
            <a:pPr marL="0" indent="0">
              <a:buNone/>
            </a:pPr>
            <a:endParaRPr lang="en-GB" dirty="0"/>
          </a:p>
          <a:p>
            <a:pPr marL="0" indent="0">
              <a:buNone/>
            </a:pPr>
            <a:r>
              <a:rPr lang="en-GB" b="1" dirty="0"/>
              <a:t>2. Customer Experience: Meeting (or Exceeding) Expectations</a:t>
            </a:r>
          </a:p>
          <a:p>
            <a:r>
              <a:rPr lang="en-GB" b="1" dirty="0"/>
              <a:t>Customer experience (CX)</a:t>
            </a:r>
            <a:r>
              <a:rPr lang="en-GB" dirty="0"/>
              <a:t> is the </a:t>
            </a:r>
            <a:r>
              <a:rPr lang="en-GB" b="1" dirty="0"/>
              <a:t>sum of all interactions</a:t>
            </a:r>
            <a:r>
              <a:rPr lang="en-GB" dirty="0"/>
              <a:t> a customer has with a brand, from initial awareness to post-purchase support. </a:t>
            </a:r>
          </a:p>
          <a:p>
            <a:r>
              <a:rPr lang="en-GB" dirty="0"/>
              <a:t>It reflects how well the company delivers on customer expectations. </a:t>
            </a:r>
          </a:p>
          <a:p>
            <a:r>
              <a:rPr lang="en-GB" dirty="0"/>
              <a:t>A positive or negative customer experience is shaped by how well the brand aligns with, meets, or exceeds the customer’s expectations at various touchpoints.</a:t>
            </a:r>
          </a:p>
          <a:p>
            <a:pPr marL="457200" lvl="1" indent="0">
              <a:buNone/>
            </a:pPr>
            <a:endParaRPr lang="en-GB" dirty="0"/>
          </a:p>
        </p:txBody>
      </p:sp>
    </p:spTree>
    <p:extLst>
      <p:ext uri="{BB962C8B-B14F-4D97-AF65-F5344CB8AC3E}">
        <p14:creationId xmlns:p14="http://schemas.microsoft.com/office/powerpoint/2010/main" val="3118551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132081" y="586855"/>
            <a:ext cx="3536007" cy="3387497"/>
          </a:xfrm>
        </p:spPr>
        <p:txBody>
          <a:bodyPr anchor="b">
            <a:normAutofit/>
          </a:bodyPr>
          <a:lstStyle/>
          <a:p>
            <a:r>
              <a:rPr lang="en-GB" sz="4000" b="1" u="sng" dirty="0">
                <a:solidFill>
                  <a:srgbClr val="FFFFFF"/>
                </a:solidFill>
                <a:latin typeface="+mn-lt"/>
              </a:rPr>
              <a:t>Customer Expectations,  Experience and Engagement</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162560"/>
            <a:ext cx="8022093" cy="6685302"/>
          </a:xfrm>
        </p:spPr>
        <p:txBody>
          <a:bodyPr anchor="ctr">
            <a:normAutofit/>
          </a:bodyPr>
          <a:lstStyle/>
          <a:p>
            <a:pPr marL="0" indent="0">
              <a:buNone/>
            </a:pPr>
            <a:r>
              <a:rPr lang="en-GB" b="1" dirty="0"/>
              <a:t>3. Customer Engagement: The Result of Great Experiences</a:t>
            </a:r>
          </a:p>
          <a:p>
            <a:r>
              <a:rPr lang="en-GB" b="1" dirty="0"/>
              <a:t>Customer engagement</a:t>
            </a:r>
            <a:r>
              <a:rPr lang="en-GB" dirty="0"/>
              <a:t> refers to the </a:t>
            </a:r>
            <a:r>
              <a:rPr lang="en-GB" b="1" dirty="0"/>
              <a:t>emotional and behavioural connection</a:t>
            </a:r>
            <a:r>
              <a:rPr lang="en-GB" dirty="0"/>
              <a:t> customers have with a brand. </a:t>
            </a:r>
          </a:p>
          <a:p>
            <a:endParaRPr lang="en-GB" sz="1000" dirty="0"/>
          </a:p>
          <a:p>
            <a:r>
              <a:rPr lang="en-GB" dirty="0"/>
              <a:t>Engaged customers interact with the brand more frequently and deeply. </a:t>
            </a:r>
          </a:p>
          <a:p>
            <a:endParaRPr lang="en-GB" sz="1000" dirty="0"/>
          </a:p>
          <a:p>
            <a:r>
              <a:rPr lang="en-GB" dirty="0"/>
              <a:t>Engaged customers are more likely to be loyal, make repeat purchases, and advocate for the brand.</a:t>
            </a:r>
          </a:p>
          <a:p>
            <a:pPr marL="457200" lvl="1" indent="0">
              <a:buNone/>
            </a:pPr>
            <a:endParaRPr lang="en-GB" dirty="0"/>
          </a:p>
        </p:txBody>
      </p:sp>
    </p:spTree>
    <p:extLst>
      <p:ext uri="{BB962C8B-B14F-4D97-AF65-F5344CB8AC3E}">
        <p14:creationId xmlns:p14="http://schemas.microsoft.com/office/powerpoint/2010/main" val="1288516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80E90-7E78-335F-E2D7-BCE416183C99}"/>
              </a:ext>
            </a:extLst>
          </p:cNvPr>
          <p:cNvSpPr>
            <a:spLocks noGrp="1"/>
          </p:cNvSpPr>
          <p:nvPr>
            <p:ph type="title"/>
          </p:nvPr>
        </p:nvSpPr>
        <p:spPr>
          <a:xfrm>
            <a:off x="822961" y="294538"/>
            <a:ext cx="10444590" cy="1033669"/>
          </a:xfrm>
        </p:spPr>
        <p:txBody>
          <a:bodyPr>
            <a:normAutofit/>
          </a:bodyPr>
          <a:lstStyle/>
          <a:p>
            <a:r>
              <a:rPr lang="en-GB" sz="4000" b="1" dirty="0">
                <a:solidFill>
                  <a:srgbClr val="FFFFFF"/>
                </a:solidFill>
                <a:effectLst>
                  <a:outerShdw blurRad="38100" dist="38100" dir="2700000" algn="tl">
                    <a:srgbClr val="000000">
                      <a:alpha val="43137"/>
                    </a:srgbClr>
                  </a:outerShdw>
                </a:effectLst>
              </a:rPr>
              <a:t>Further Resources</a:t>
            </a:r>
          </a:p>
        </p:txBody>
      </p:sp>
      <p:sp>
        <p:nvSpPr>
          <p:cNvPr id="3" name="Content Placeholder 2">
            <a:extLst>
              <a:ext uri="{FF2B5EF4-FFF2-40B4-BE49-F238E27FC236}">
                <a16:creationId xmlns:a16="http://schemas.microsoft.com/office/drawing/2014/main" id="{C93A3B11-7E75-81EA-A438-BBFCB5222A74}"/>
              </a:ext>
            </a:extLst>
          </p:cNvPr>
          <p:cNvSpPr>
            <a:spLocks noGrp="1"/>
          </p:cNvSpPr>
          <p:nvPr>
            <p:ph idx="1"/>
          </p:nvPr>
        </p:nvSpPr>
        <p:spPr>
          <a:xfrm>
            <a:off x="673101" y="2108200"/>
            <a:ext cx="10422530" cy="3893355"/>
          </a:xfrm>
        </p:spPr>
        <p:txBody>
          <a:bodyPr anchor="ctr">
            <a:normAutofit/>
          </a:bodyPr>
          <a:lstStyle/>
          <a:p>
            <a:r>
              <a:rPr lang="en-GB" sz="1400" dirty="0">
                <a:hlinkClick r:id="rId2"/>
              </a:rPr>
              <a:t>Product management knowledge: Porter Generic Strategies! (data-panda.com)</a:t>
            </a:r>
            <a:endParaRPr lang="en-GB" sz="2000" dirty="0"/>
          </a:p>
        </p:txBody>
      </p:sp>
    </p:spTree>
    <p:extLst>
      <p:ext uri="{BB962C8B-B14F-4D97-AF65-F5344CB8AC3E}">
        <p14:creationId xmlns:p14="http://schemas.microsoft.com/office/powerpoint/2010/main" val="3342888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1202</Words>
  <Application>Microsoft Office PowerPoint</Application>
  <PresentationFormat>Widescreen</PresentationFormat>
  <Paragraphs>106</Paragraphs>
  <Slides>20</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vt:lpstr>
      <vt:lpstr>Calibri</vt:lpstr>
      <vt:lpstr>Calibri Light</vt:lpstr>
      <vt:lpstr>Office Theme</vt:lpstr>
      <vt:lpstr>BMSW5007 Building a Sustainable Marketing Relationship</vt:lpstr>
      <vt:lpstr>What are Customer Needs?</vt:lpstr>
      <vt:lpstr>Customer Needs</vt:lpstr>
      <vt:lpstr>Customer Needs</vt:lpstr>
      <vt:lpstr>Key Types of Customer Expectations</vt:lpstr>
      <vt:lpstr>Key Types of Customer Expectations</vt:lpstr>
      <vt:lpstr>Key Types of Customer Expectations</vt:lpstr>
      <vt:lpstr>Key Types of Customer Expectations</vt:lpstr>
      <vt:lpstr>Class Exercise</vt:lpstr>
      <vt:lpstr>PowerPoint Presentation</vt:lpstr>
      <vt:lpstr>The Marketing Mix (7Ps)</vt:lpstr>
      <vt:lpstr>Marketing mix decisions</vt:lpstr>
      <vt:lpstr>PowerPoint Presentation</vt:lpstr>
      <vt:lpstr>Importance of Differentiation in Building Customer Relationships</vt:lpstr>
      <vt:lpstr>Exercise</vt:lpstr>
      <vt:lpstr>Consider which strategy Tesco is using to meet customer needs</vt:lpstr>
      <vt:lpstr>Customer Expectations,  Experience and Engagement</vt:lpstr>
      <vt:lpstr>Customer Expectations,  Experience and Engagement</vt:lpstr>
      <vt:lpstr>Customer Expectations,  Experience and Engagement</vt:lpstr>
      <vt:lpstr>Further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Building a Sustainable Marketing Relationship</dc:title>
  <dc:creator>Gwyneth Jones</dc:creator>
  <cp:lastModifiedBy>Gwyneth Jones</cp:lastModifiedBy>
  <cp:revision>36</cp:revision>
  <dcterms:created xsi:type="dcterms:W3CDTF">2024-10-06T19:32:27Z</dcterms:created>
  <dcterms:modified xsi:type="dcterms:W3CDTF">2024-10-20T22:56:58Z</dcterms:modified>
</cp:coreProperties>
</file>