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58" r:id="rId5"/>
    <p:sldId id="278" r:id="rId6"/>
    <p:sldId id="279" r:id="rId7"/>
    <p:sldId id="280" r:id="rId8"/>
    <p:sldId id="281" r:id="rId9"/>
    <p:sldId id="282" r:id="rId10"/>
    <p:sldId id="283" r:id="rId11"/>
    <p:sldId id="284" r:id="rId12"/>
    <p:sldId id="285" r:id="rId13"/>
    <p:sldId id="286" r:id="rId14"/>
    <p:sldId id="287" r:id="rId15"/>
    <p:sldId id="288" r:id="rId16"/>
    <p:sldId id="290" r:id="rId17"/>
    <p:sldId id="291" r:id="rId18"/>
    <p:sldId id="292" r:id="rId19"/>
    <p:sldId id="293" r:id="rId20"/>
    <p:sldId id="294" r:id="rId21"/>
    <p:sldId id="295" r:id="rId22"/>
    <p:sldId id="29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6: </a:t>
            </a:r>
            <a:r>
              <a:rPr lang="en-GB" sz="3200" dirty="0"/>
              <a:t>The Need for Harmony and Well-being</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The Need for Harmony and Well-being</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80DF-DE07-84E4-4BF3-7A4176A44CFF}"/>
              </a:ext>
            </a:extLst>
          </p:cNvPr>
          <p:cNvSpPr>
            <a:spLocks noGrp="1"/>
          </p:cNvSpPr>
          <p:nvPr>
            <p:ph type="title"/>
          </p:nvPr>
        </p:nvSpPr>
        <p:spPr/>
        <p:txBody>
          <a:bodyPr/>
          <a:lstStyle/>
          <a:p>
            <a:pPr algn="ctr"/>
            <a:r>
              <a:rPr lang="en-GB" dirty="0"/>
              <a:t>The Need for Harmony and Well-being</a:t>
            </a:r>
          </a:p>
        </p:txBody>
      </p:sp>
      <p:sp>
        <p:nvSpPr>
          <p:cNvPr id="3" name="Content Placeholder 2">
            <a:extLst>
              <a:ext uri="{FF2B5EF4-FFF2-40B4-BE49-F238E27FC236}">
                <a16:creationId xmlns:a16="http://schemas.microsoft.com/office/drawing/2014/main" id="{736DF809-151B-C118-5496-301B84BB59C9}"/>
              </a:ext>
            </a:extLst>
          </p:cNvPr>
          <p:cNvSpPr>
            <a:spLocks noGrp="1"/>
          </p:cNvSpPr>
          <p:nvPr>
            <p:ph idx="1"/>
          </p:nvPr>
        </p:nvSpPr>
        <p:spPr/>
        <p:txBody>
          <a:bodyPr>
            <a:normAutofit fontScale="92500" lnSpcReduction="20000"/>
          </a:bodyPr>
          <a:lstStyle/>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we look at the world around us, there are many contributing factors that result in imbalances in the world, thereby resulting in imbalances in individual wellbeing, and vice versa.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These imbalances occur across social, cultural, and environmental dimensions, creating conditions that are unsustainable in the long term.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Such are also manifest in imbalances affecting individual well-being, as we have seen with epidemic and pandemic levels of infectious diseases, long term illness, as well as mental illness.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Restoring well-being and harmony to individuals and to our world therefore require an approach that emphasizes sustainability- promoting well-being and harmony not only in the short term but also in the long term, thereby taking into account the interests not only of the present but of the future. </a:t>
            </a:r>
          </a:p>
          <a:p>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turn, well-being and harmony enhance sustainability, thereby creating synergistic relationships between humanity and the world around us.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1328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A63F-3AFB-AB6B-C38E-81819F92FDF0}"/>
              </a:ext>
            </a:extLst>
          </p:cNvPr>
          <p:cNvSpPr>
            <a:spLocks noGrp="1"/>
          </p:cNvSpPr>
          <p:nvPr>
            <p:ph type="title"/>
          </p:nvPr>
        </p:nvSpPr>
        <p:spPr/>
        <p:txBody>
          <a:bodyPr/>
          <a:lstStyle/>
          <a:p>
            <a:pPr algn="ctr"/>
            <a:r>
              <a:rPr lang="en-GB" dirty="0"/>
              <a:t>Historical Perspectives- The Scientific Revolution</a:t>
            </a:r>
          </a:p>
        </p:txBody>
      </p:sp>
      <p:sp>
        <p:nvSpPr>
          <p:cNvPr id="3" name="Content Placeholder 2">
            <a:extLst>
              <a:ext uri="{FF2B5EF4-FFF2-40B4-BE49-F238E27FC236}">
                <a16:creationId xmlns:a16="http://schemas.microsoft.com/office/drawing/2014/main" id="{368E79E7-2488-FBE2-EB49-03FDC1899EC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Scientific Revolution of the 16</a:t>
            </a:r>
            <a:r>
              <a:rPr lang="en-US" sz="2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17</a:t>
            </a:r>
            <a:r>
              <a:rPr lang="en-US" sz="2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centuries emphasized a mechanistic and reductionist approach to understanding the world, as well as an empiricism which underscored the observation of truths on the physical plane while excluding that of the spiritual, limiting our understanding of the world only to that which we physically experience.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However significant and momentous their roles in changing the way humanity approached the world, their ideas, whether intentionally or unintentionally so, also challenged the spiritual nature of the world, creating a dichotomy between science and religion, reason and faith, that is in essence one of the greatest schisms of humankind. </a:t>
            </a:r>
            <a:endParaRPr lang="en-GB" sz="2400" dirty="0"/>
          </a:p>
        </p:txBody>
      </p:sp>
    </p:spTree>
    <p:extLst>
      <p:ext uri="{BB962C8B-B14F-4D97-AF65-F5344CB8AC3E}">
        <p14:creationId xmlns:p14="http://schemas.microsoft.com/office/powerpoint/2010/main" val="955591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4D93F-4A03-F8B4-F26B-18144A65EE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F7A689-E36F-EE07-EED5-506755CC4420}"/>
              </a:ext>
            </a:extLst>
          </p:cNvPr>
          <p:cNvSpPr>
            <a:spLocks noGrp="1"/>
          </p:cNvSpPr>
          <p:nvPr>
            <p:ph type="title"/>
          </p:nvPr>
        </p:nvSpPr>
        <p:spPr/>
        <p:txBody>
          <a:bodyPr/>
          <a:lstStyle/>
          <a:p>
            <a:pPr algn="ctr"/>
            <a:r>
              <a:rPr lang="en-GB" dirty="0"/>
              <a:t>Historical Perspectives- The Scientific Revolution</a:t>
            </a:r>
          </a:p>
        </p:txBody>
      </p:sp>
      <p:sp>
        <p:nvSpPr>
          <p:cNvPr id="3" name="Content Placeholder 2">
            <a:extLst>
              <a:ext uri="{FF2B5EF4-FFF2-40B4-BE49-F238E27FC236}">
                <a16:creationId xmlns:a16="http://schemas.microsoft.com/office/drawing/2014/main" id="{91BBED94-D629-61D8-42FF-F15C700AF59C}"/>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Descartes’ idea of reducing living things to their parts contributed to early studies of physiology, in which the functions of the body were likened the mechanisms of a machine. Francis Bacon directly challenged the works of Plato, Aristotle, and humanists such as Paracelsus. He laid the foundation for the scientific method in works such as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The Advancement of Learning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(1605), which emphasized empirical observation as a core element of scientific investigation. </a:t>
            </a:r>
          </a:p>
        </p:txBody>
      </p:sp>
    </p:spTree>
    <p:extLst>
      <p:ext uri="{BB962C8B-B14F-4D97-AF65-F5344CB8AC3E}">
        <p14:creationId xmlns:p14="http://schemas.microsoft.com/office/powerpoint/2010/main" val="156406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56934-1B49-A2B9-3984-6B860A9ECB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3EBC3-B9D3-59CC-2371-423198C35C21}"/>
              </a:ext>
            </a:extLst>
          </p:cNvPr>
          <p:cNvSpPr>
            <a:spLocks noGrp="1"/>
          </p:cNvSpPr>
          <p:nvPr>
            <p:ph type="title"/>
          </p:nvPr>
        </p:nvSpPr>
        <p:spPr/>
        <p:txBody>
          <a:bodyPr/>
          <a:lstStyle/>
          <a:p>
            <a:pPr algn="ctr"/>
            <a:r>
              <a:rPr lang="en-GB" dirty="0"/>
              <a:t>Historical Perspectives- the European Enlightenment</a:t>
            </a:r>
          </a:p>
        </p:txBody>
      </p:sp>
      <p:sp>
        <p:nvSpPr>
          <p:cNvPr id="3" name="Content Placeholder 2">
            <a:extLst>
              <a:ext uri="{FF2B5EF4-FFF2-40B4-BE49-F238E27FC236}">
                <a16:creationId xmlns:a16="http://schemas.microsoft.com/office/drawing/2014/main" id="{1AD38A12-BCB7-FA6B-D805-16440AA0A14D}"/>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From the Scientific Revolution emerged the European Enlightenment of the 18</a:t>
            </a:r>
            <a:r>
              <a:rPr lang="en-US" sz="2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century, which championed scientific and intellectual knowledge as the key to progress while questioning ancient philosophies of the cosmos and all that came before the advent of science. Man replaced God and spirituality as the center of human consciousness. Works of the Enlightenment built up the notion of the “science of man,” such as J.O. de La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Mettrie’s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Man a Machine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(1748).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615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01DD7-B887-E77B-8BD4-CDE2BF8B0B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90C71C-FD7B-21C7-55BE-EE2C53288E96}"/>
              </a:ext>
            </a:extLst>
          </p:cNvPr>
          <p:cNvSpPr>
            <a:spLocks noGrp="1"/>
          </p:cNvSpPr>
          <p:nvPr>
            <p:ph type="title"/>
          </p:nvPr>
        </p:nvSpPr>
        <p:spPr/>
        <p:txBody>
          <a:bodyPr/>
          <a:lstStyle/>
          <a:p>
            <a:pPr algn="ctr"/>
            <a:r>
              <a:rPr lang="en-GB" dirty="0"/>
              <a:t>Historical Perspectives- the European Enlightenment</a:t>
            </a:r>
          </a:p>
        </p:txBody>
      </p:sp>
      <p:sp>
        <p:nvSpPr>
          <p:cNvPr id="3" name="Content Placeholder 2">
            <a:extLst>
              <a:ext uri="{FF2B5EF4-FFF2-40B4-BE49-F238E27FC236}">
                <a16:creationId xmlns:a16="http://schemas.microsoft.com/office/drawing/2014/main" id="{D2CF1AF0-0293-1F34-A371-7AE6588A6C11}"/>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From the Scientific Revolution emerged the European Enlightenment of the 18</a:t>
            </a:r>
            <a:r>
              <a:rPr lang="en-US" sz="24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century, which championed scientific and intellectual knowledge as the key to progress while questioning ancient philosophies of the cosmos and all that came before the advent of science. Man replaced God and spirituality as the center of human consciousness. Works of the Enlightenment built up the notion of the “science of man,” such as J.O. de La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Mettrie’s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Man a Machine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(1748).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74912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52350-6639-405A-8AEE-760F9E6C0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9C487-7D31-B7F3-0DB3-FE03B522EF06}"/>
              </a:ext>
            </a:extLst>
          </p:cNvPr>
          <p:cNvSpPr>
            <a:spLocks noGrp="1"/>
          </p:cNvSpPr>
          <p:nvPr>
            <p:ph type="title"/>
          </p:nvPr>
        </p:nvSpPr>
        <p:spPr/>
        <p:txBody>
          <a:bodyPr/>
          <a:lstStyle/>
          <a:p>
            <a:pPr algn="ctr"/>
            <a:r>
              <a:rPr lang="en-GB" dirty="0"/>
              <a:t>Historical Perspectives- the Industrial Revolution</a:t>
            </a:r>
          </a:p>
        </p:txBody>
      </p:sp>
      <p:sp>
        <p:nvSpPr>
          <p:cNvPr id="3" name="Content Placeholder 2">
            <a:extLst>
              <a:ext uri="{FF2B5EF4-FFF2-40B4-BE49-F238E27FC236}">
                <a16:creationId xmlns:a16="http://schemas.microsoft.com/office/drawing/2014/main" id="{20283054-63C1-6D9E-5483-82DAACB0018D}"/>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These movements and the Industrial Revolution of the 19</a:t>
            </a:r>
            <a:r>
              <a:rPr lang="en-US" sz="2400" baseline="30000" dirty="0">
                <a:effectLst/>
                <a:latin typeface="Times New Roman" panose="02020603050405020304" pitchFamily="18" charset="0"/>
                <a:ea typeface="Calibri" panose="020F0502020204030204" pitchFamily="34" charset="0"/>
              </a:rPr>
              <a:t>th</a:t>
            </a:r>
            <a:r>
              <a:rPr lang="en-US" sz="2400" dirty="0">
                <a:effectLst/>
                <a:latin typeface="Times New Roman" panose="02020603050405020304" pitchFamily="18" charset="0"/>
                <a:ea typeface="Calibri" panose="020F0502020204030204" pitchFamily="34" charset="0"/>
              </a:rPr>
              <a:t> and 20</a:t>
            </a:r>
            <a:r>
              <a:rPr lang="en-US" sz="2400" baseline="30000" dirty="0">
                <a:effectLst/>
                <a:latin typeface="Times New Roman" panose="02020603050405020304" pitchFamily="18" charset="0"/>
                <a:ea typeface="Calibri" panose="020F0502020204030204" pitchFamily="34" charset="0"/>
              </a:rPr>
              <a:t>th</a:t>
            </a:r>
            <a:r>
              <a:rPr lang="en-US" sz="2400" dirty="0">
                <a:effectLst/>
                <a:latin typeface="Times New Roman" panose="02020603050405020304" pitchFamily="18" charset="0"/>
                <a:ea typeface="Calibri" panose="020F0502020204030204" pitchFamily="34" charset="0"/>
              </a:rPr>
              <a:t> centuries ushered in what we know today as the modern era. On the one hand, these world-changing movements brought about the many innovations and technologies that we enjoy today, extending not only life but improving the quality of life.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37971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19F56-E90D-D1E0-FEBD-571EE849D7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B52FA4-9492-FB0D-96C2-0E66B3F8652D}"/>
              </a:ext>
            </a:extLst>
          </p:cNvPr>
          <p:cNvSpPr>
            <a:spLocks noGrp="1"/>
          </p:cNvSpPr>
          <p:nvPr>
            <p:ph type="title"/>
          </p:nvPr>
        </p:nvSpPr>
        <p:spPr/>
        <p:txBody>
          <a:bodyPr/>
          <a:lstStyle/>
          <a:p>
            <a:pPr algn="ctr"/>
            <a:r>
              <a:rPr lang="en-GB" dirty="0"/>
              <a:t>Historical Perspectives</a:t>
            </a:r>
          </a:p>
        </p:txBody>
      </p:sp>
      <p:sp>
        <p:nvSpPr>
          <p:cNvPr id="3" name="Content Placeholder 2">
            <a:extLst>
              <a:ext uri="{FF2B5EF4-FFF2-40B4-BE49-F238E27FC236}">
                <a16:creationId xmlns:a16="http://schemas.microsoft.com/office/drawing/2014/main" id="{1E63B12C-ECDC-B0E2-670C-A3BB0DE4AC16}"/>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 the other, it has excluded and sidelined what is at the heart of our existence on earth- the question and meaning of our spiritual existence. This included a separation from the spiritual in the world around us- the spiritual in Nature and also our harmony with Nature; a sense that we are not simply a part of the Nature and the Universe around us but have an ability to separate ourselves from the rest of existence, and even to conquer it through our scientific prowess.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0625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6A0B0-8468-F80C-E116-2A69C9B7BB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A10696-8360-11CD-D3D3-59000182F1AC}"/>
              </a:ext>
            </a:extLst>
          </p:cNvPr>
          <p:cNvSpPr>
            <a:spLocks noGrp="1"/>
          </p:cNvSpPr>
          <p:nvPr>
            <p:ph type="title"/>
          </p:nvPr>
        </p:nvSpPr>
        <p:spPr/>
        <p:txBody>
          <a:bodyPr/>
          <a:lstStyle/>
          <a:p>
            <a:pPr algn="ctr"/>
            <a:r>
              <a:rPr lang="en-GB" dirty="0"/>
              <a:t>Historical Perspectives</a:t>
            </a:r>
          </a:p>
        </p:txBody>
      </p:sp>
      <p:sp>
        <p:nvSpPr>
          <p:cNvPr id="3" name="Content Placeholder 2">
            <a:extLst>
              <a:ext uri="{FF2B5EF4-FFF2-40B4-BE49-F238E27FC236}">
                <a16:creationId xmlns:a16="http://schemas.microsoft.com/office/drawing/2014/main" id="{7C644DAE-E22C-1EA6-3B49-71C6B4C9F284}"/>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separation from our very roots and interconnectedness with existence all around us has led to the creation of great imbalances within our own individual physical, emotional, and spiritual psyches, as well as with the world around us, not only amongst humanity but also with the many other living creatures that we share this world with. </a:t>
            </a:r>
          </a:p>
        </p:txBody>
      </p:sp>
    </p:spTree>
    <p:extLst>
      <p:ext uri="{BB962C8B-B14F-4D97-AF65-F5344CB8AC3E}">
        <p14:creationId xmlns:p14="http://schemas.microsoft.com/office/powerpoint/2010/main" val="1237941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594C5-99D9-2571-499F-A47ACF164B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B62A30-8E9A-0FC7-BC99-8FACBBE6A308}"/>
              </a:ext>
            </a:extLst>
          </p:cNvPr>
          <p:cNvSpPr>
            <a:spLocks noGrp="1"/>
          </p:cNvSpPr>
          <p:nvPr>
            <p:ph type="title"/>
          </p:nvPr>
        </p:nvSpPr>
        <p:spPr/>
        <p:txBody>
          <a:bodyPr/>
          <a:lstStyle/>
          <a:p>
            <a:pPr algn="ctr"/>
            <a:r>
              <a:rPr lang="en-GB" dirty="0"/>
              <a:t>Historical Perspectives</a:t>
            </a:r>
          </a:p>
        </p:txBody>
      </p:sp>
      <p:sp>
        <p:nvSpPr>
          <p:cNvPr id="3" name="Content Placeholder 2">
            <a:extLst>
              <a:ext uri="{FF2B5EF4-FFF2-40B4-BE49-F238E27FC236}">
                <a16:creationId xmlns:a16="http://schemas.microsoft.com/office/drawing/2014/main" id="{ADC78F27-35C3-EE4F-A219-F8F7647D08C6}"/>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Our separation from a sense of interconnectedness and harmony with Nature has led to environmental challenges such as the overexploitation of natural resources, pollution, destruction of the ozone layer, the poisoning and destruction of our environment by industrial chemicals. </a:t>
            </a:r>
          </a:p>
        </p:txBody>
      </p:sp>
    </p:spTree>
    <p:extLst>
      <p:ext uri="{BB962C8B-B14F-4D97-AF65-F5344CB8AC3E}">
        <p14:creationId xmlns:p14="http://schemas.microsoft.com/office/powerpoint/2010/main" val="2590668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43B14-B32A-0E6D-4755-1C1355A7A2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1D0FB5-3A0D-32FE-173F-F7BE576907B2}"/>
              </a:ext>
            </a:extLst>
          </p:cNvPr>
          <p:cNvSpPr>
            <a:spLocks noGrp="1"/>
          </p:cNvSpPr>
          <p:nvPr>
            <p:ph type="title"/>
          </p:nvPr>
        </p:nvSpPr>
        <p:spPr/>
        <p:txBody>
          <a:bodyPr/>
          <a:lstStyle/>
          <a:p>
            <a:pPr algn="ctr"/>
            <a:r>
              <a:rPr lang="en-GB" dirty="0"/>
              <a:t>Historical Perspectives</a:t>
            </a:r>
          </a:p>
        </p:txBody>
      </p:sp>
      <p:sp>
        <p:nvSpPr>
          <p:cNvPr id="3" name="Content Placeholder 2">
            <a:extLst>
              <a:ext uri="{FF2B5EF4-FFF2-40B4-BE49-F238E27FC236}">
                <a16:creationId xmlns:a16="http://schemas.microsoft.com/office/drawing/2014/main" id="{DD39CE07-FFFC-B930-CAD0-85FA7A3BACFF}"/>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imbalance is apparent as well in imbalances in human health and well-being- a separation, fragmentation, and disharmony with the outer environment contribute to imbalances in our physical, emotional, and spiritual well-being, resulting in both physical and mental ailments.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0327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DBADD-86A9-C17D-2F5D-745F103D63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738316-DA13-7DD2-AF13-2ECF9F20C55E}"/>
              </a:ext>
            </a:extLst>
          </p:cNvPr>
          <p:cNvSpPr>
            <a:spLocks noGrp="1"/>
          </p:cNvSpPr>
          <p:nvPr>
            <p:ph type="title"/>
          </p:nvPr>
        </p:nvSpPr>
        <p:spPr/>
        <p:txBody>
          <a:bodyPr/>
          <a:lstStyle/>
          <a:p>
            <a:pPr algn="ctr"/>
            <a:r>
              <a:rPr lang="en-GB" dirty="0"/>
              <a:t>The Need for Well-being and Harmony</a:t>
            </a:r>
          </a:p>
        </p:txBody>
      </p:sp>
      <p:sp>
        <p:nvSpPr>
          <p:cNvPr id="3" name="Content Placeholder 2">
            <a:extLst>
              <a:ext uri="{FF2B5EF4-FFF2-40B4-BE49-F238E27FC236}">
                <a16:creationId xmlns:a16="http://schemas.microsoft.com/office/drawing/2014/main" id="{E43DE148-1E3C-CBDB-0B2F-4A4CD8AEA365}"/>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 is a need for restoring well-being and harmony, within the self and with the outer world. </a:t>
            </a:r>
          </a:p>
          <a:p>
            <a:pPr>
              <a:lnSpc>
                <a:spcPct val="107000"/>
              </a:lnSpc>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reintegration of what we know to be timeless principles as derived from timeless traditions with ever advancing innovations, technology, and novel discoveries of our time. </a:t>
            </a:r>
          </a:p>
          <a:p>
            <a:pPr>
              <a:lnSpc>
                <a:spcPct val="107000"/>
              </a:lnSpc>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return to and a focus on a sense of wholeness and oneness with Nature, with Humanity, a sense of harmony with our surroundings, our environment, our communities, so that we flow through life in a way that aligns with the universe around us-- and the universe as reflected within each of us.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6099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830D9-2651-952E-0FF9-1191F52BA9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981326-D350-AEF3-B235-9DAD1650C843}"/>
              </a:ext>
            </a:extLst>
          </p:cNvPr>
          <p:cNvSpPr>
            <a:spLocks noGrp="1"/>
          </p:cNvSpPr>
          <p:nvPr>
            <p:ph type="title"/>
          </p:nvPr>
        </p:nvSpPr>
        <p:spPr/>
        <p:txBody>
          <a:bodyPr/>
          <a:lstStyle/>
          <a:p>
            <a:pPr algn="ctr"/>
            <a:r>
              <a:rPr lang="en-GB" dirty="0"/>
              <a:t>Sustainability</a:t>
            </a:r>
          </a:p>
        </p:txBody>
      </p:sp>
      <p:sp>
        <p:nvSpPr>
          <p:cNvPr id="3" name="Content Placeholder 2">
            <a:extLst>
              <a:ext uri="{FF2B5EF4-FFF2-40B4-BE49-F238E27FC236}">
                <a16:creationId xmlns:a16="http://schemas.microsoft.com/office/drawing/2014/main" id="{CAC4CC4B-AB75-F7F4-DEFC-DF1E2A2538DB}"/>
              </a:ext>
            </a:extLst>
          </p:cNvPr>
          <p:cNvSpPr>
            <a:spLocks noGrp="1"/>
          </p:cNvSpPr>
          <p:nvPr>
            <p:ph idx="1"/>
          </p:nvPr>
        </p:nvSpPr>
        <p:spPr/>
        <p:txBody>
          <a:bodyPr>
            <a:normAutofit/>
          </a:bodyPr>
          <a:lstStyle/>
          <a:p>
            <a:pPr>
              <a:lnSpc>
                <a:spcPct val="107000"/>
              </a:lnSpc>
              <a:spcAft>
                <a:spcPts val="800"/>
              </a:spcAft>
            </a:pPr>
            <a:r>
              <a:rPr lang="en-US" dirty="0">
                <a:effectLst/>
                <a:latin typeface="Times New Roman" panose="02020603050405020304" pitchFamily="18" charset="0"/>
                <a:ea typeface="Calibri" panose="020F0502020204030204" pitchFamily="34" charset="0"/>
              </a:rPr>
              <a:t>The key to creating solutions to maintain well-being and harmony is sustainability. </a:t>
            </a:r>
          </a:p>
          <a:p>
            <a:pPr>
              <a:lnSpc>
                <a:spcPct val="107000"/>
              </a:lnSpc>
              <a:spcAft>
                <a:spcPts val="800"/>
              </a:spcAft>
            </a:pPr>
            <a:r>
              <a:rPr lang="en-US" dirty="0">
                <a:effectLst/>
                <a:latin typeface="Times New Roman" panose="02020603050405020304" pitchFamily="18" charset="0"/>
                <a:ea typeface="Calibri" panose="020F0502020204030204" pitchFamily="34" charset="0"/>
              </a:rPr>
              <a:t>Sustainability, as defined by the </a:t>
            </a:r>
            <a:r>
              <a:rPr lang="en-US" i="1" dirty="0">
                <a:effectLst/>
                <a:latin typeface="Times New Roman" panose="02020603050405020304" pitchFamily="18" charset="0"/>
                <a:ea typeface="Calibri" panose="020F0502020204030204" pitchFamily="34" charset="0"/>
              </a:rPr>
              <a:t>Oxford English Dictionary</a:t>
            </a:r>
            <a:r>
              <a:rPr lang="en-US" dirty="0">
                <a:effectLst/>
                <a:latin typeface="Times New Roman" panose="02020603050405020304" pitchFamily="18" charset="0"/>
                <a:ea typeface="Calibri" panose="020F0502020204030204" pitchFamily="34" charset="0"/>
              </a:rPr>
              <a:t>, means “keeping something going continuously.”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28654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2998C2-CD1C-7DB3-B226-383D4E6E3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AB3D8-67E7-C3AF-86E2-5FD501123948}"/>
              </a:ext>
            </a:extLst>
          </p:cNvPr>
          <p:cNvSpPr>
            <a:spLocks noGrp="1"/>
          </p:cNvSpPr>
          <p:nvPr>
            <p:ph type="title"/>
          </p:nvPr>
        </p:nvSpPr>
        <p:spPr/>
        <p:txBody>
          <a:bodyPr/>
          <a:lstStyle/>
          <a:p>
            <a:pPr algn="ctr"/>
            <a:r>
              <a:rPr lang="en-GB" dirty="0"/>
              <a:t>Sustainability</a:t>
            </a:r>
          </a:p>
        </p:txBody>
      </p:sp>
      <p:sp>
        <p:nvSpPr>
          <p:cNvPr id="3" name="Content Placeholder 2">
            <a:extLst>
              <a:ext uri="{FF2B5EF4-FFF2-40B4-BE49-F238E27FC236}">
                <a16:creationId xmlns:a16="http://schemas.microsoft.com/office/drawing/2014/main" id="{4D682BB6-12D0-2F0E-C458-CA47D777E78B}"/>
              </a:ext>
            </a:extLst>
          </p:cNvPr>
          <p:cNvSpPr>
            <a:spLocks noGrp="1"/>
          </p:cNvSpPr>
          <p:nvPr>
            <p:ph idx="1"/>
          </p:nvPr>
        </p:nvSpPr>
        <p:spPr/>
        <p:txBody>
          <a:bodyPr>
            <a:normAutofit/>
          </a:bodyPr>
          <a:lstStyle/>
          <a:p>
            <a:pPr>
              <a:lnSpc>
                <a:spcPct val="107000"/>
              </a:lnSpc>
              <a:spcAft>
                <a:spcPts val="800"/>
              </a:spcAft>
            </a:pPr>
            <a:r>
              <a:rPr lang="en-US" sz="2800" dirty="0">
                <a:effectLst/>
                <a:latin typeface="Times New Roman" panose="02020603050405020304" pitchFamily="18" charset="0"/>
                <a:ea typeface="Calibri" panose="020F0502020204030204" pitchFamily="34" charset="0"/>
              </a:rPr>
              <a:t>Therefore, sustainable solutions will involve maintaining the active balance of well-being and harmony for not only the short term, but the long term. The 1987 Brundtland Report of the World Commission on Environment and Development defined sustainable development as “one that satisfies the needs of the present without adversely affecting the conditions for future generations.” </a:t>
            </a:r>
          </a:p>
          <a:p>
            <a:pPr>
              <a:lnSpc>
                <a:spcPct val="107000"/>
              </a:lnSpc>
              <a:spcAft>
                <a:spcPts val="800"/>
              </a:spcAft>
            </a:pPr>
            <a:r>
              <a:rPr lang="en-US" dirty="0">
                <a:latin typeface="Times New Roman" panose="02020603050405020304" pitchFamily="18" charset="0"/>
                <a:ea typeface="Calibri" panose="020F0502020204030204" pitchFamily="34" charset="0"/>
              </a:rPr>
              <a:t>H</a:t>
            </a:r>
            <a:r>
              <a:rPr lang="en-US" sz="2800" dirty="0">
                <a:effectLst/>
                <a:latin typeface="Times New Roman" panose="02020603050405020304" pitchFamily="18" charset="0"/>
                <a:ea typeface="Calibri" panose="020F0502020204030204" pitchFamily="34" charset="0"/>
              </a:rPr>
              <a:t>armony and well-being can be achieved in a sustainable manner, if we plan effectively for the long term.</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8013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52F5D-81C9-9517-2719-B0E8C5BF77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970044-FDD8-563F-4B91-27A20E81862D}"/>
              </a:ext>
            </a:extLst>
          </p:cNvPr>
          <p:cNvSpPr>
            <a:spLocks noGrp="1"/>
          </p:cNvSpPr>
          <p:nvPr>
            <p:ph type="title"/>
          </p:nvPr>
        </p:nvSpPr>
        <p:spPr/>
        <p:txBody>
          <a:bodyPr/>
          <a:lstStyle/>
          <a:p>
            <a:pPr algn="ctr"/>
            <a:r>
              <a:rPr lang="en-GB" dirty="0"/>
              <a:t>The Principles of Sustainability</a:t>
            </a:r>
          </a:p>
        </p:txBody>
      </p:sp>
      <p:sp>
        <p:nvSpPr>
          <p:cNvPr id="3" name="Content Placeholder 2">
            <a:extLst>
              <a:ext uri="{FF2B5EF4-FFF2-40B4-BE49-F238E27FC236}">
                <a16:creationId xmlns:a16="http://schemas.microsoft.com/office/drawing/2014/main" id="{C80F82A2-39CA-6687-F794-64458EF1ACB7}"/>
              </a:ext>
            </a:extLst>
          </p:cNvPr>
          <p:cNvSpPr>
            <a:spLocks noGrp="1"/>
          </p:cNvSpPr>
          <p:nvPr>
            <p:ph idx="1"/>
          </p:nvPr>
        </p:nvSpPr>
        <p:spPr/>
        <p:txBody>
          <a:bodyPr>
            <a:normAutofit/>
          </a:bodyPr>
          <a:lstStyle/>
          <a:p>
            <a:pPr marL="342900" indent="-342900">
              <a:lnSpc>
                <a:spcPct val="107000"/>
              </a:lnSpc>
              <a:spcAft>
                <a:spcPts val="800"/>
              </a:spcAft>
              <a:buFont typeface="+mj-lt"/>
              <a:buAutoNum type="arabicParenR"/>
            </a:pPr>
            <a:r>
              <a:rPr lang="en-US" sz="3200" dirty="0">
                <a:effectLst/>
                <a:latin typeface="Times New Roman" panose="02020603050405020304" pitchFamily="18" charset="0"/>
                <a:ea typeface="Calibri" panose="020F0502020204030204" pitchFamily="34" charset="0"/>
              </a:rPr>
              <a:t>Long term </a:t>
            </a:r>
          </a:p>
          <a:p>
            <a:pPr marL="342900" indent="-342900">
              <a:lnSpc>
                <a:spcPct val="107000"/>
              </a:lnSpc>
              <a:spcAft>
                <a:spcPts val="800"/>
              </a:spcAft>
              <a:buFont typeface="+mj-lt"/>
              <a:buAutoNum type="arabicParenR"/>
            </a:pPr>
            <a:r>
              <a:rPr lang="en-US" sz="3200" dirty="0">
                <a:effectLst/>
                <a:latin typeface="Times New Roman" panose="02020603050405020304" pitchFamily="18" charset="0"/>
                <a:ea typeface="Calibri" panose="020F0502020204030204" pitchFamily="34" charset="0"/>
              </a:rPr>
              <a:t>Prevention </a:t>
            </a:r>
          </a:p>
          <a:p>
            <a:pPr marL="342900" indent="-342900">
              <a:lnSpc>
                <a:spcPct val="107000"/>
              </a:lnSpc>
              <a:spcAft>
                <a:spcPts val="800"/>
              </a:spcAft>
              <a:buFont typeface="+mj-lt"/>
              <a:buAutoNum type="arabicParenR"/>
            </a:pPr>
            <a:r>
              <a:rPr lang="en-US" sz="3200" dirty="0">
                <a:effectLst/>
                <a:latin typeface="Times New Roman" panose="02020603050405020304" pitchFamily="18" charset="0"/>
                <a:ea typeface="Calibri" panose="020F0502020204030204" pitchFamily="34" charset="0"/>
              </a:rPr>
              <a:t>Integration </a:t>
            </a:r>
          </a:p>
          <a:p>
            <a:pPr marL="342900" indent="-342900">
              <a:lnSpc>
                <a:spcPct val="107000"/>
              </a:lnSpc>
              <a:spcAft>
                <a:spcPts val="800"/>
              </a:spcAft>
              <a:buFont typeface="+mj-lt"/>
              <a:buAutoNum type="arabicParenR"/>
            </a:pPr>
            <a:r>
              <a:rPr lang="en-US" sz="3200" dirty="0">
                <a:effectLst/>
                <a:latin typeface="Times New Roman" panose="02020603050405020304" pitchFamily="18" charset="0"/>
                <a:ea typeface="Calibri" panose="020F0502020204030204" pitchFamily="34" charset="0"/>
              </a:rPr>
              <a:t>Collaboration </a:t>
            </a:r>
          </a:p>
          <a:p>
            <a:pPr marL="342900" indent="-342900">
              <a:lnSpc>
                <a:spcPct val="107000"/>
              </a:lnSpc>
              <a:spcAft>
                <a:spcPts val="800"/>
              </a:spcAft>
              <a:buFont typeface="+mj-lt"/>
              <a:buAutoNum type="arabicParenR"/>
            </a:pPr>
            <a:r>
              <a:rPr lang="en-US" sz="3200" dirty="0">
                <a:effectLst/>
                <a:latin typeface="Times New Roman" panose="02020603050405020304" pitchFamily="18" charset="0"/>
                <a:ea typeface="Calibri" panose="020F0502020204030204" pitchFamily="34" charset="0"/>
              </a:rPr>
              <a:t>Involvement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79037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C22B5-0CB0-9735-B36E-85F8AE65DF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E84CE7-0B84-FC8A-FAFE-675B9DAC9E26}"/>
              </a:ext>
            </a:extLst>
          </p:cNvPr>
          <p:cNvSpPr>
            <a:spLocks noGrp="1"/>
          </p:cNvSpPr>
          <p:nvPr>
            <p:ph type="title"/>
          </p:nvPr>
        </p:nvSpPr>
        <p:spPr/>
        <p:txBody>
          <a:bodyPr/>
          <a:lstStyle/>
          <a:p>
            <a:pPr algn="ctr"/>
            <a:r>
              <a:rPr lang="en-GB" dirty="0"/>
              <a:t>Sustainability</a:t>
            </a:r>
          </a:p>
        </p:txBody>
      </p:sp>
      <p:sp>
        <p:nvSpPr>
          <p:cNvPr id="3" name="Content Placeholder 2">
            <a:extLst>
              <a:ext uri="{FF2B5EF4-FFF2-40B4-BE49-F238E27FC236}">
                <a16:creationId xmlns:a16="http://schemas.microsoft.com/office/drawing/2014/main" id="{DD2136AA-657E-F278-5643-FC4A661E2D9B}"/>
              </a:ext>
            </a:extLst>
          </p:cNvPr>
          <p:cNvSpPr>
            <a:spLocks noGrp="1"/>
          </p:cNvSpPr>
          <p:nvPr>
            <p:ph idx="1"/>
          </p:nvPr>
        </p:nvSpPr>
        <p:spPr/>
        <p:txBody>
          <a:bodyPr>
            <a:normAutofit/>
          </a:bodyPr>
          <a:lstStyle/>
          <a:p>
            <a:pPr algn="ctr">
              <a:lnSpc>
                <a:spcPct val="107000"/>
              </a:lnSpc>
              <a:spcAft>
                <a:spcPts val="800"/>
              </a:spcAft>
            </a:pPr>
            <a:r>
              <a:rPr lang="en-US" sz="3200" dirty="0">
                <a:effectLst/>
                <a:latin typeface="Times New Roman" panose="02020603050405020304" pitchFamily="18" charset="0"/>
                <a:ea typeface="Calibri" panose="020F0502020204030204" pitchFamily="34" charset="0"/>
              </a:rPr>
              <a:t>We seek to implement sustainable policies that are also aligned with the principles of well-being and harmony, so that not only are we mindful of the limits of resources and technology but we are also mindful of the impact of human activity on the individual and on our immediate surroundings, on our communities, and on nature.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32578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8BFD-E28A-C08E-D423-E5B542189D9F}"/>
              </a:ext>
            </a:extLst>
          </p:cNvPr>
          <p:cNvSpPr>
            <a:spLocks noGrp="1"/>
          </p:cNvSpPr>
          <p:nvPr>
            <p:ph type="title"/>
          </p:nvPr>
        </p:nvSpPr>
        <p:spPr/>
        <p:txBody>
          <a:bodyPr/>
          <a:lstStyle/>
          <a:p>
            <a:pPr algn="ctr"/>
            <a:r>
              <a:rPr lang="en-GB" dirty="0"/>
              <a:t>The Principles of Harmony</a:t>
            </a:r>
          </a:p>
        </p:txBody>
      </p:sp>
      <p:sp>
        <p:nvSpPr>
          <p:cNvPr id="3" name="Content Placeholder 2">
            <a:extLst>
              <a:ext uri="{FF2B5EF4-FFF2-40B4-BE49-F238E27FC236}">
                <a16:creationId xmlns:a16="http://schemas.microsoft.com/office/drawing/2014/main" id="{886B6CEA-BA07-3BDC-D644-F41FE90DECC0}"/>
              </a:ext>
            </a:extLst>
          </p:cNvPr>
          <p:cNvSpPr>
            <a:spLocks noGrp="1"/>
          </p:cNvSpPr>
          <p:nvPr>
            <p:ph idx="1"/>
          </p:nvPr>
        </p:nvSpPr>
        <p:spPr/>
        <p:txBody>
          <a:bodyPr>
            <a:normAutofit fontScale="92500"/>
          </a:bodyPr>
          <a:lstStyle/>
          <a:p>
            <a:r>
              <a:rPr lang="en-US" sz="2400" b="1" u="sng" dirty="0">
                <a:effectLst/>
                <a:latin typeface="Times New Roman" panose="02020603050405020304" pitchFamily="18" charset="0"/>
                <a:ea typeface="Calibri" panose="020F0502020204030204" pitchFamily="34" charset="0"/>
              </a:rPr>
              <a:t>Mutual interconnectedness</a:t>
            </a:r>
            <a:r>
              <a:rPr lang="en-US" sz="2400" u="sng" dirty="0">
                <a:effectLst/>
                <a:latin typeface="Times New Roman" panose="02020603050405020304" pitchFamily="18" charset="0"/>
                <a:ea typeface="Calibri" panose="020F0502020204030204" pitchFamily="34" charset="0"/>
              </a:rPr>
              <a:t>: </a:t>
            </a:r>
            <a:r>
              <a:rPr lang="en-US" sz="2400" dirty="0">
                <a:effectLst/>
                <a:latin typeface="Times New Roman" panose="02020603050405020304" pitchFamily="18" charset="0"/>
                <a:ea typeface="Calibri" panose="020F0502020204030204" pitchFamily="34" charset="0"/>
              </a:rPr>
              <a:t>The natural world and the universe are interconnected in an orderly manner, manifest in mathematical, geometric, and divine proportions. From ancient times to the present, philosophers have demonstrated that order in our world is manifest in the relationships between parts and from the parts to the whole.</a:t>
            </a:r>
          </a:p>
          <a:p>
            <a:r>
              <a:rPr lang="en-US" sz="2400" b="1" u="sng" dirty="0">
                <a:effectLst/>
                <a:latin typeface="Times New Roman" panose="02020603050405020304" pitchFamily="18" charset="0"/>
                <a:ea typeface="Calibri" panose="020F0502020204030204" pitchFamily="34" charset="0"/>
              </a:rPr>
              <a:t>Wholeness</a:t>
            </a:r>
            <a:r>
              <a:rPr lang="en-US" sz="2400" u="sng" dirty="0">
                <a:effectLst/>
                <a:latin typeface="Times New Roman" panose="02020603050405020304" pitchFamily="18" charset="0"/>
                <a:ea typeface="Calibri" panose="020F0502020204030204" pitchFamily="34" charset="0"/>
              </a:rPr>
              <a:t>:</a:t>
            </a:r>
            <a:r>
              <a:rPr lang="en-US" sz="2400" dirty="0">
                <a:effectLst/>
                <a:latin typeface="Times New Roman" panose="02020603050405020304" pitchFamily="18" charset="0"/>
                <a:ea typeface="Calibri" panose="020F0502020204030204" pitchFamily="34" charset="0"/>
              </a:rPr>
              <a:t> Our interconnectedness and the resonance of our souls with our surroundings, from the natural world around us to the planets of the solar system, demonstrate that we are indeed one with nature and one with the universe. The whole of the Universe is contained in the human mind, body, and soul.</a:t>
            </a:r>
            <a:endParaRPr lang="en-US" sz="2400" dirty="0">
              <a:latin typeface="Times New Roman" panose="02020603050405020304" pitchFamily="18" charset="0"/>
              <a:ea typeface="Calibri" panose="020F0502020204030204" pitchFamily="34" charset="0"/>
            </a:endParaRPr>
          </a:p>
          <a:p>
            <a:r>
              <a:rPr lang="en-US" sz="2400" b="1" u="sng" dirty="0">
                <a:effectLst/>
                <a:latin typeface="Times New Roman" panose="02020603050405020304" pitchFamily="18" charset="0"/>
                <a:ea typeface="SimSun" panose="02010600030101010101" pitchFamily="2" charset="-122"/>
                <a:cs typeface="Times New Roman" panose="02020603050405020304" pitchFamily="18" charset="0"/>
              </a:rPr>
              <a:t>Beauty</a:t>
            </a:r>
            <a:r>
              <a:rPr lang="en-US" sz="2400" u="sng" dirty="0">
                <a:effectLst/>
                <a:latin typeface="Times New Roman" panose="02020603050405020304" pitchFamily="18" charset="0"/>
                <a:ea typeface="SimSun" panose="02010600030101010101" pitchFamily="2" charset="-122"/>
                <a:cs typeface="Times New Roman" panose="02020603050405020304" pitchFamily="18" charset="0"/>
              </a:rPr>
              <a:t>:</a:t>
            </a:r>
            <a:r>
              <a:rPr lang="en-US" sz="2400" dirty="0">
                <a:effectLst/>
                <a:latin typeface="Times New Roman" panose="02020603050405020304" pitchFamily="18" charset="0"/>
                <a:ea typeface="SimSun" panose="02010600030101010101" pitchFamily="2" charset="-122"/>
                <a:cs typeface="Times New Roman" panose="02020603050405020304" pitchFamily="18" charset="0"/>
              </a:rPr>
              <a:t> Beauty is a natural expression of divine proportions, as well as the symmetry and repeated patterns in our environment and in all living things. Creating an environment of inner and outer beauty in harmony with nature and the universe enhances the vibrancy and health of our surroundings, and therefore contributes to enhancing our own well-being.</a:t>
            </a:r>
            <a:endParaRPr lang="en-GB" sz="2400" dirty="0">
              <a:effectLst/>
              <a:latin typeface="Calibri" panose="020F0502020204030204" pitchFamily="34" charset="0"/>
              <a:ea typeface="SimSu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68011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CFD6E-8068-8219-960C-DF1882C36E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82A894-6F5D-B8D5-F536-A15C028F1815}"/>
              </a:ext>
            </a:extLst>
          </p:cNvPr>
          <p:cNvSpPr>
            <a:spLocks noGrp="1"/>
          </p:cNvSpPr>
          <p:nvPr>
            <p:ph type="title"/>
          </p:nvPr>
        </p:nvSpPr>
        <p:spPr/>
        <p:txBody>
          <a:bodyPr/>
          <a:lstStyle/>
          <a:p>
            <a:pPr algn="ctr"/>
            <a:r>
              <a:rPr lang="en-GB" dirty="0"/>
              <a:t>The Principles of Harmony</a:t>
            </a:r>
          </a:p>
        </p:txBody>
      </p:sp>
      <p:sp>
        <p:nvSpPr>
          <p:cNvPr id="3" name="Content Placeholder 2">
            <a:extLst>
              <a:ext uri="{FF2B5EF4-FFF2-40B4-BE49-F238E27FC236}">
                <a16:creationId xmlns:a16="http://schemas.microsoft.com/office/drawing/2014/main" id="{FFACF1AD-1612-041F-03CE-BD942E662040}"/>
              </a:ext>
            </a:extLst>
          </p:cNvPr>
          <p:cNvSpPr>
            <a:spLocks noGrp="1"/>
          </p:cNvSpPr>
          <p:nvPr>
            <p:ph idx="1"/>
          </p:nvPr>
        </p:nvSpPr>
        <p:spPr/>
        <p:txBody>
          <a:bodyPr>
            <a:normAutofit fontScale="92500" lnSpcReduction="20000"/>
          </a:bodyPr>
          <a:lstStyle/>
          <a:p>
            <a:pPr>
              <a:lnSpc>
                <a:spcPct val="107000"/>
              </a:lnSpc>
              <a:spcAft>
                <a:spcPts val="800"/>
              </a:spcAft>
            </a:pPr>
            <a:r>
              <a:rPr lang="en-US" sz="1900" b="1" u="sng" dirty="0">
                <a:effectLst/>
                <a:latin typeface="Times New Roman" panose="02020603050405020304" pitchFamily="18" charset="0"/>
                <a:ea typeface="SimSun" panose="02010600030101010101" pitchFamily="2" charset="-122"/>
                <a:cs typeface="Times New Roman" panose="02020603050405020304" pitchFamily="18" charset="0"/>
              </a:rPr>
              <a:t>Cycles</a:t>
            </a:r>
            <a:r>
              <a:rPr lang="en-US" sz="1900" u="sng" dirty="0">
                <a:effectLst/>
                <a:latin typeface="Times New Roman" panose="02020603050405020304" pitchFamily="18" charset="0"/>
                <a:ea typeface="SimSun" panose="02010600030101010101" pitchFamily="2" charset="-122"/>
                <a:cs typeface="Times New Roman" panose="02020603050405020304" pitchFamily="18" charset="0"/>
              </a:rPr>
              <a:t>:</a:t>
            </a:r>
            <a:r>
              <a:rPr lang="en-US" sz="1900" dirty="0">
                <a:effectLst/>
                <a:latin typeface="Times New Roman" panose="02020603050405020304" pitchFamily="18" charset="0"/>
                <a:ea typeface="SimSun" panose="02010600030101010101" pitchFamily="2" charset="-122"/>
                <a:cs typeface="Times New Roman" panose="02020603050405020304" pitchFamily="18" charset="0"/>
              </a:rPr>
              <a:t> Planetary orbits and rotations, the seasons and life cycles of birth and death, the waxing and waning of the moon, and the ebb and flow of tides are all part of the cyclical nature of a harmonious existence. A cycle of growth is necessarily limited by cycles of decay, then a return to renewal-- a constant rhythm of cyclical increase and decrease. Understanding that the natural world operates in cyclical rather than in linear terms can help us better work in harmony with Nature. Cyclical patterns contribute to a sense of wholeness and interconnectedness.</a:t>
            </a:r>
          </a:p>
          <a:p>
            <a:pPr>
              <a:lnSpc>
                <a:spcPct val="107000"/>
              </a:lnSpc>
              <a:spcAft>
                <a:spcPts val="800"/>
              </a:spcAft>
            </a:pPr>
            <a:r>
              <a:rPr lang="en-US" sz="1900" b="1" u="sng" dirty="0">
                <a:effectLst/>
                <a:latin typeface="Times New Roman" panose="02020603050405020304" pitchFamily="18" charset="0"/>
                <a:ea typeface="SimSun" panose="02010600030101010101" pitchFamily="2" charset="-122"/>
                <a:cs typeface="Times New Roman" panose="02020603050405020304" pitchFamily="18" charset="0"/>
              </a:rPr>
              <a:t>Diversity</a:t>
            </a:r>
            <a:r>
              <a:rPr lang="en-US" sz="1900" u="sng" dirty="0">
                <a:effectLst/>
                <a:latin typeface="Times New Roman" panose="02020603050405020304" pitchFamily="18" charset="0"/>
                <a:ea typeface="SimSun" panose="02010600030101010101" pitchFamily="2" charset="-122"/>
                <a:cs typeface="Times New Roman" panose="02020603050405020304" pitchFamily="18" charset="0"/>
              </a:rPr>
              <a:t>:</a:t>
            </a:r>
            <a:r>
              <a:rPr lang="en-US" sz="1900" dirty="0">
                <a:effectLst/>
                <a:latin typeface="Times New Roman" panose="02020603050405020304" pitchFamily="18" charset="0"/>
                <a:ea typeface="SimSun" panose="02010600030101010101" pitchFamily="2" charset="-122"/>
                <a:cs typeface="Times New Roman" panose="02020603050405020304" pitchFamily="18" charset="0"/>
              </a:rPr>
              <a:t> Order is also preserved by diversity, which is at the very heart of creation. Biodiversity is an important part of the sustainability of life on earth, from mutually symbiotic relations of protection and defense, to predator-prey networks fundamental to sustaining the food chain and survivability of an ecosystem. Biodiversity better supports balance and harmony in the natural habitats of the earth, allowing for increased chances of survival in the event of natural disaster or other types of destruction. Biodiversity helps to ensure a broader range of species survival mechanisms and adaptability to different habitats and environments. In human society, diversity is demonstrated through the existence of a multitude of cultures, faiths, nationalities, and ethnicities, across geographical regions and as shaped by the natural climate, environment, and habitats found in each region. </a:t>
            </a:r>
            <a:endParaRPr lang="en-GB" sz="19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01691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635AC-2039-70A3-3FEC-67F87D3AA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F76BE-32DF-DE2A-7473-E250EA32E7DA}"/>
              </a:ext>
            </a:extLst>
          </p:cNvPr>
          <p:cNvSpPr>
            <a:spLocks noGrp="1"/>
          </p:cNvSpPr>
          <p:nvPr>
            <p:ph type="title"/>
          </p:nvPr>
        </p:nvSpPr>
        <p:spPr/>
        <p:txBody>
          <a:bodyPr/>
          <a:lstStyle/>
          <a:p>
            <a:pPr algn="ctr"/>
            <a:r>
              <a:rPr lang="en-GB" dirty="0"/>
              <a:t>The Principles of Well-Being</a:t>
            </a:r>
          </a:p>
        </p:txBody>
      </p:sp>
      <p:sp>
        <p:nvSpPr>
          <p:cNvPr id="3" name="Content Placeholder 2">
            <a:extLst>
              <a:ext uri="{FF2B5EF4-FFF2-40B4-BE49-F238E27FC236}">
                <a16:creationId xmlns:a16="http://schemas.microsoft.com/office/drawing/2014/main" id="{6F9F3AB8-DC17-B130-EFF6-6F8F212FF61D}"/>
              </a:ext>
            </a:extLst>
          </p:cNvPr>
          <p:cNvSpPr>
            <a:spLocks noGrp="1"/>
          </p:cNvSpPr>
          <p:nvPr>
            <p:ph idx="1"/>
          </p:nvPr>
        </p:nvSpPr>
        <p:spPr/>
        <p:txBody>
          <a:bodyPr>
            <a:normAutofit fontScale="92500" lnSpcReduction="20000"/>
          </a:bodyPr>
          <a:lstStyle/>
          <a:p>
            <a:pPr>
              <a:lnSpc>
                <a:spcPct val="107000"/>
              </a:lnSpc>
              <a:spcAft>
                <a:spcPts val="800"/>
              </a:spcAft>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Connection with Nature: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Our body is a reflection of processes and structures in nature. The branching of our circulatory system from arteries to arterioles and capillaries is the very mirror of the branching of rivers into streams and brooks in nature. Having a connection with and being in harmony with nature has a direct impact on health. Studies show that physical health improves with access to nature, such as parks and other greenspaces. It can reduce blood pressure, decrease the heart rate, improve immunity, and ease the mind, shifting the brain to relaxed alpha waves, as well as increase lifespans. In one study on patient recovery rates, access to natural views was associated with faster rates of recovery as well as easier recoveries with less complications. Being in harmony with nature aligns us with the harmony within.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000" b="1" u="sng" dirty="0">
                <a:effectLst/>
                <a:latin typeface="Times New Roman" panose="02020603050405020304" pitchFamily="18" charset="0"/>
                <a:ea typeface="Calibri" panose="020F0502020204030204" pitchFamily="34" charset="0"/>
              </a:rPr>
              <a:t>Balance: </a:t>
            </a:r>
            <a:r>
              <a:rPr lang="en-US" sz="2000" dirty="0">
                <a:effectLst/>
                <a:latin typeface="Times New Roman" panose="02020603050405020304" pitchFamily="18" charset="0"/>
                <a:ea typeface="Calibri" panose="020F0502020204030204" pitchFamily="34" charset="0"/>
              </a:rPr>
              <a:t>Balance can refer to that kept within our physical body through self-regulation, adaptability, and restoration. Our physical body is capable of self-regulating via physiological processes to keep our internal environment optimal for cellular function. This includes processes that regulate our body temperature, blood glucose, and blood pressure. When our bodies are out of balance due to injury or illness, our physical body is capable of adapting and healing to restore balance and bring us back to a state of physical health. Balance can also be that between the physical, emotional, and spiritual aspects of our health. This state of balance is dependent not only upon our internal state of health but also our harmony with the outer environment around us.</a:t>
            </a:r>
            <a:endParaRPr lang="en-GB" sz="3200" dirty="0"/>
          </a:p>
        </p:txBody>
      </p:sp>
    </p:spTree>
    <p:extLst>
      <p:ext uri="{BB962C8B-B14F-4D97-AF65-F5344CB8AC3E}">
        <p14:creationId xmlns:p14="http://schemas.microsoft.com/office/powerpoint/2010/main" val="2693931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976BA-930D-FE15-2E66-8F7E67E20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477A33-9F88-B19D-C4CD-34DF6E1BFA4D}"/>
              </a:ext>
            </a:extLst>
          </p:cNvPr>
          <p:cNvSpPr>
            <a:spLocks noGrp="1"/>
          </p:cNvSpPr>
          <p:nvPr>
            <p:ph type="title"/>
          </p:nvPr>
        </p:nvSpPr>
        <p:spPr/>
        <p:txBody>
          <a:bodyPr/>
          <a:lstStyle/>
          <a:p>
            <a:pPr algn="ctr"/>
            <a:r>
              <a:rPr lang="en-GB" dirty="0"/>
              <a:t>The Principles of Well-Being</a:t>
            </a:r>
          </a:p>
        </p:txBody>
      </p:sp>
      <p:sp>
        <p:nvSpPr>
          <p:cNvPr id="3" name="Content Placeholder 2">
            <a:extLst>
              <a:ext uri="{FF2B5EF4-FFF2-40B4-BE49-F238E27FC236}">
                <a16:creationId xmlns:a16="http://schemas.microsoft.com/office/drawing/2014/main" id="{A7BB8C06-B454-131B-B640-ED151E68FFB0}"/>
              </a:ext>
            </a:extLst>
          </p:cNvPr>
          <p:cNvSpPr>
            <a:spLocks noGrp="1"/>
          </p:cNvSpPr>
          <p:nvPr>
            <p:ph idx="1"/>
          </p:nvPr>
        </p:nvSpPr>
        <p:spPr/>
        <p:txBody>
          <a:bodyPr>
            <a:normAutofit lnSpcReduction="10000"/>
          </a:bodyPr>
          <a:lstStyle/>
          <a:p>
            <a:pPr>
              <a:lnSpc>
                <a:spcPct val="107000"/>
              </a:lnSpc>
              <a:spcAft>
                <a:spcPts val="800"/>
              </a:spcAft>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Peace: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 sense of well-being and balance suggests a state of peace, harmony, and stability. The spiritual aspect of our selves plays a significant role in helping us connect to a sense of peace, contentment, fulfillment, and stability even as we move through the ups and downs, the highs and lows of daily life, even as we are met with challenges along the way. A sense of inner peace provides a sense of calm and readiness to meet day-to-day challenges with focus, determination, perspective and detachment.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000" b="1" u="sng" dirty="0">
                <a:effectLst/>
                <a:latin typeface="Times New Roman" panose="02020603050405020304" pitchFamily="18" charset="0"/>
                <a:ea typeface="Calibri" panose="020F0502020204030204" pitchFamily="34" charset="0"/>
              </a:rPr>
              <a:t>Centeredness:</a:t>
            </a:r>
            <a:r>
              <a:rPr lang="en-US" sz="2000" dirty="0">
                <a:effectLst/>
                <a:latin typeface="Times New Roman" panose="02020603050405020304" pitchFamily="18" charset="0"/>
                <a:ea typeface="Calibri" panose="020F0502020204030204" pitchFamily="34" charset="0"/>
              </a:rPr>
              <a:t> While it is natural to feel a range of emotions as we move through life, we learn through cultivation of our spiritual and emotional selves that we can choose how we respond to various factors in the external environment around us. A centeredness within can be developed through spiritual cultivation, so that we remain grounded and focused despite the ups and downs that may occur our external environment. A spiritual </a:t>
            </a:r>
            <a:r>
              <a:rPr lang="en-US" sz="2000" dirty="0" err="1">
                <a:effectLst/>
                <a:latin typeface="Times New Roman" panose="02020603050405020304" pitchFamily="18" charset="0"/>
                <a:ea typeface="Calibri" panose="020F0502020204030204" pitchFamily="34" charset="0"/>
              </a:rPr>
              <a:t>groundedness</a:t>
            </a:r>
            <a:r>
              <a:rPr lang="en-US" sz="2000" dirty="0">
                <a:effectLst/>
                <a:latin typeface="Times New Roman" panose="02020603050405020304" pitchFamily="18" charset="0"/>
                <a:ea typeface="Calibri" panose="020F0502020204030204" pitchFamily="34" charset="0"/>
              </a:rPr>
              <a:t> can provide perspective on how we respond to the external world on an emotional level, providing us with more perspective with which to respond in a healthy and productive manner. It is from a centeredness within that we can cultivate and create harmony and connectedness with our external environment, not to mention physical well-being.</a:t>
            </a:r>
            <a:endParaRPr lang="en-GB" sz="3200" dirty="0"/>
          </a:p>
        </p:txBody>
      </p:sp>
    </p:spTree>
    <p:extLst>
      <p:ext uri="{BB962C8B-B14F-4D97-AF65-F5344CB8AC3E}">
        <p14:creationId xmlns:p14="http://schemas.microsoft.com/office/powerpoint/2010/main" val="1250067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DB892-7758-DD8D-3458-8023AEB861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FB941B-D58F-656A-DBCE-9E9F6F91C832}"/>
              </a:ext>
            </a:extLst>
          </p:cNvPr>
          <p:cNvSpPr>
            <a:spLocks noGrp="1"/>
          </p:cNvSpPr>
          <p:nvPr>
            <p:ph type="title"/>
          </p:nvPr>
        </p:nvSpPr>
        <p:spPr/>
        <p:txBody>
          <a:bodyPr/>
          <a:lstStyle/>
          <a:p>
            <a:pPr algn="ctr"/>
            <a:r>
              <a:rPr lang="en-GB" dirty="0"/>
              <a:t>The Principles of Well-Being</a:t>
            </a:r>
          </a:p>
        </p:txBody>
      </p:sp>
      <p:sp>
        <p:nvSpPr>
          <p:cNvPr id="3" name="Content Placeholder 2">
            <a:extLst>
              <a:ext uri="{FF2B5EF4-FFF2-40B4-BE49-F238E27FC236}">
                <a16:creationId xmlns:a16="http://schemas.microsoft.com/office/drawing/2014/main" id="{FC3C79C4-7C6D-0C63-082C-5375C7AD7FE4}"/>
              </a:ext>
            </a:extLst>
          </p:cNvPr>
          <p:cNvSpPr>
            <a:spLocks noGrp="1"/>
          </p:cNvSpPr>
          <p:nvPr>
            <p:ph idx="1"/>
          </p:nvPr>
        </p:nvSpPr>
        <p:spPr/>
        <p:txBody>
          <a:bodyPr>
            <a:normAutofit fontScale="92500" lnSpcReduction="10000"/>
          </a:bodyPr>
          <a:lstStyle/>
          <a:p>
            <a:pPr>
              <a:lnSpc>
                <a:spcPct val="107000"/>
              </a:lnSpc>
              <a:spcAft>
                <a:spcPts val="800"/>
              </a:spcAft>
            </a:pPr>
            <a:r>
              <a:rPr lang="en-US" sz="2400" b="1" u="sng" dirty="0">
                <a:effectLst/>
                <a:latin typeface="Times New Roman" panose="02020603050405020304" pitchFamily="18" charset="0"/>
                <a:ea typeface="Calibri" panose="020F0502020204030204" pitchFamily="34" charset="0"/>
              </a:rPr>
              <a:t>Integration:</a:t>
            </a:r>
            <a:r>
              <a:rPr lang="en-US" sz="2400" dirty="0">
                <a:effectLst/>
                <a:latin typeface="Times New Roman" panose="02020603050405020304" pitchFamily="18" charset="0"/>
                <a:ea typeface="Calibri" panose="020F0502020204030204" pitchFamily="34" charset="0"/>
              </a:rPr>
              <a:t> The physical, spiritual, and emotional dimensions of our selves are highly integrated so that one affects the other and also affects the whole. Health is maintained by sustaining a state of balance in all dimensions of well-being. The state of our emotional and spiritual health can affect our physical health, and vice versa. Spirituality does not necessarily refer to religion but rather a sense of connectedness to something greater than ourselves, a sense of purpose and an awareness that we are all connected in the grand design of the universe and life. </a:t>
            </a:r>
          </a:p>
          <a:p>
            <a:pPr>
              <a:lnSpc>
                <a:spcPct val="107000"/>
              </a:lnSpc>
              <a:spcAft>
                <a:spcPts val="800"/>
              </a:spcAft>
            </a:pPr>
            <a:r>
              <a:rPr lang="en-US" sz="2400" b="1" u="sng" dirty="0">
                <a:effectLst/>
                <a:latin typeface="Times New Roman" panose="02020603050405020304" pitchFamily="18" charset="0"/>
                <a:ea typeface="Calibri" panose="020F0502020204030204" pitchFamily="34" charset="0"/>
              </a:rPr>
              <a:t>Wholeness:</a:t>
            </a:r>
            <a:r>
              <a:rPr lang="en-US" sz="2400" dirty="0">
                <a:effectLst/>
                <a:latin typeface="Times New Roman" panose="02020603050405020304" pitchFamily="18" charset="0"/>
                <a:ea typeface="Calibri" panose="020F0502020204030204" pitchFamily="34" charset="0"/>
              </a:rPr>
              <a:t> The highly interdependent and integrated nature of the various aspects of our health that create an overall sense of wellness. The parts certainly have an effect on one another and also affect the overall whole as well. Well-being is not only dependent upon focus on one aspect of our life, such as physical, emotional, or spiritual health, but on all aspects.</a:t>
            </a:r>
            <a:endParaRPr lang="en-GB" sz="3600" dirty="0"/>
          </a:p>
        </p:txBody>
      </p:sp>
    </p:spTree>
    <p:extLst>
      <p:ext uri="{BB962C8B-B14F-4D97-AF65-F5344CB8AC3E}">
        <p14:creationId xmlns:p14="http://schemas.microsoft.com/office/powerpoint/2010/main" val="725013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2312</Words>
  <Application>Microsoft Office PowerPoint</Application>
  <PresentationFormat>Widescreen</PresentationFormat>
  <Paragraphs>62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Times New Roman</vt:lpstr>
      <vt:lpstr>Office Theme</vt:lpstr>
      <vt:lpstr>Being Human (HPFY3008)</vt:lpstr>
      <vt:lpstr>The Need for Harmony and Well-being</vt:lpstr>
      <vt:lpstr>The Need for Harmony and Well-being</vt:lpstr>
      <vt:lpstr>Historical Perspectives- The Scientific Revolution</vt:lpstr>
      <vt:lpstr>Historical Perspectives- The Scientific Revolution</vt:lpstr>
      <vt:lpstr>Historical Perspectives- the European Enlightenment</vt:lpstr>
      <vt:lpstr>Historical Perspectives- the European Enlightenment</vt:lpstr>
      <vt:lpstr>Historical Perspectives- the Industrial Revolution</vt:lpstr>
      <vt:lpstr>Historical Perspectives</vt:lpstr>
      <vt:lpstr>Historical Perspectives</vt:lpstr>
      <vt:lpstr>Historical Perspectives</vt:lpstr>
      <vt:lpstr>Historical Perspectives</vt:lpstr>
      <vt:lpstr>The Need for Well-being and Harmony</vt:lpstr>
      <vt:lpstr>Sustainability</vt:lpstr>
      <vt:lpstr>Sustainability</vt:lpstr>
      <vt:lpstr>The Principles of Sustainability</vt:lpstr>
      <vt:lpstr>Sustainability</vt:lpstr>
      <vt:lpstr>The Principles of Harmony</vt:lpstr>
      <vt:lpstr>The Principles of Harmony</vt:lpstr>
      <vt:lpstr>The Principles of Well-Being</vt:lpstr>
      <vt:lpstr>The Principles of Well-Being</vt:lpstr>
      <vt:lpstr>The Principles of Well-Being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42</cp:revision>
  <dcterms:created xsi:type="dcterms:W3CDTF">2025-04-11T03:12:47Z</dcterms:created>
  <dcterms:modified xsi:type="dcterms:W3CDTF">2025-04-12T23:34:38Z</dcterms:modified>
</cp:coreProperties>
</file>