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67" r:id="rId2"/>
    <p:sldId id="256" r:id="rId3"/>
    <p:sldId id="257" r:id="rId4"/>
    <p:sldId id="258" r:id="rId5"/>
    <p:sldId id="259" r:id="rId6"/>
    <p:sldId id="260" r:id="rId7"/>
    <p:sldId id="261" r:id="rId8"/>
    <p:sldId id="262" r:id="rId9"/>
    <p:sldId id="263" r:id="rId10"/>
    <p:sldId id="265" r:id="rId11"/>
    <p:sldId id="268" r:id="rId12"/>
    <p:sldId id="266" r:id="rId13"/>
    <p:sldId id="264" r:id="rId14"/>
  </p:sldIdLst>
  <p:sldSz cx="14630400" cy="8229600"/>
  <p:notesSz cx="8229600" cy="14630400"/>
  <p:embeddedFontLst>
    <p:embeddedFont>
      <p:font typeface="Arial Black" panose="020B0A04020102020204" pitchFamily="34" charset="0"/>
      <p:bold r:id="rId16"/>
    </p:embeddedFont>
    <p:embeddedFont>
      <p:font typeface="Georgia" panose="02040502050405020303" pitchFamily="18" charset="0"/>
      <p:regular r:id="rId17"/>
      <p:bold r:id="rId18"/>
      <p:italic r:id="rId19"/>
      <p:boldItalic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5EB"/>
    <a:srgbClr val="E1F2FE"/>
    <a:srgbClr val="C377CF"/>
    <a:srgbClr val="759DFC"/>
    <a:srgbClr val="06248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34B7A3-E03B-AC29-81EE-3F65C2FE673B}" v="678" dt="2026-03-15T11:01:54.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61931" autoAdjust="0"/>
  </p:normalViewPr>
  <p:slideViewPr>
    <p:cSldViewPr snapToGrid="0" snapToObjects="1">
      <p:cViewPr varScale="1">
        <p:scale>
          <a:sx n="58" d="100"/>
          <a:sy n="58" d="100"/>
        </p:scale>
        <p:origin x="67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ynthia Philip D Costa E Afonso (2437224)" userId="S::2437224@student.uwtsd.ac.uk::91def534-15be-4655-b46f-3cf31536ae0f" providerId="AD" clId="Web-{CE34B7A3-E03B-AC29-81EE-3F65C2FE673B}"/>
    <pc:docChg chg="addSld modSld sldOrd">
      <pc:chgData name="Cynthia Philip D Costa E Afonso (2437224)" userId="S::2437224@student.uwtsd.ac.uk::91def534-15be-4655-b46f-3cf31536ae0f" providerId="AD" clId="Web-{CE34B7A3-E03B-AC29-81EE-3F65C2FE673B}" dt="2026-03-15T11:01:54.850" v="459" actId="20577"/>
      <pc:docMkLst>
        <pc:docMk/>
      </pc:docMkLst>
      <pc:sldChg chg="delSp modSp">
        <pc:chgData name="Cynthia Philip D Costa E Afonso (2437224)" userId="S::2437224@student.uwtsd.ac.uk::91def534-15be-4655-b46f-3cf31536ae0f" providerId="AD" clId="Web-{CE34B7A3-E03B-AC29-81EE-3F65C2FE673B}" dt="2026-03-15T10:36:26.155" v="193"/>
        <pc:sldMkLst>
          <pc:docMk/>
          <pc:sldMk cId="0" sldId="256"/>
        </pc:sldMkLst>
        <pc:spChg chg="del">
          <ac:chgData name="Cynthia Philip D Costa E Afonso (2437224)" userId="S::2437224@student.uwtsd.ac.uk::91def534-15be-4655-b46f-3cf31536ae0f" providerId="AD" clId="Web-{CE34B7A3-E03B-AC29-81EE-3F65C2FE673B}" dt="2026-03-15T10:36:26.155" v="193"/>
          <ac:spMkLst>
            <pc:docMk/>
            <pc:sldMk cId="0" sldId="256"/>
            <ac:spMk id="4" creationId="{00000000-0000-0000-0000-000000000000}"/>
          </ac:spMkLst>
        </pc:spChg>
        <pc:spChg chg="del mod">
          <ac:chgData name="Cynthia Philip D Costa E Afonso (2437224)" userId="S::2437224@student.uwtsd.ac.uk::91def534-15be-4655-b46f-3cf31536ae0f" providerId="AD" clId="Web-{CE34B7A3-E03B-AC29-81EE-3F65C2FE673B}" dt="2026-03-15T10:36:21.343" v="192"/>
          <ac:spMkLst>
            <pc:docMk/>
            <pc:sldMk cId="0" sldId="256"/>
            <ac:spMk id="5" creationId="{00000000-0000-0000-0000-000000000000}"/>
          </ac:spMkLst>
        </pc:spChg>
      </pc:sldChg>
      <pc:sldChg chg="modSp">
        <pc:chgData name="Cynthia Philip D Costa E Afonso (2437224)" userId="S::2437224@student.uwtsd.ac.uk::91def534-15be-4655-b46f-3cf31536ae0f" providerId="AD" clId="Web-{CE34B7A3-E03B-AC29-81EE-3F65C2FE673B}" dt="2026-03-15T10:51:39.582" v="303" actId="20577"/>
        <pc:sldMkLst>
          <pc:docMk/>
          <pc:sldMk cId="2981283268" sldId="265"/>
        </pc:sldMkLst>
        <pc:spChg chg="mod">
          <ac:chgData name="Cynthia Philip D Costa E Afonso (2437224)" userId="S::2437224@student.uwtsd.ac.uk::91def534-15be-4655-b46f-3cf31536ae0f" providerId="AD" clId="Web-{CE34B7A3-E03B-AC29-81EE-3F65C2FE673B}" dt="2026-03-15T10:51:39.582" v="303" actId="20577"/>
          <ac:spMkLst>
            <pc:docMk/>
            <pc:sldMk cId="2981283268" sldId="265"/>
            <ac:spMk id="19" creationId="{B34DAD29-D1F6-29DE-AC68-5C334A84C8C4}"/>
          </ac:spMkLst>
        </pc:spChg>
      </pc:sldChg>
      <pc:sldChg chg="addSp delSp modSp new ord">
        <pc:chgData name="Cynthia Philip D Costa E Afonso (2437224)" userId="S::2437224@student.uwtsd.ac.uk::91def534-15be-4655-b46f-3cf31536ae0f" providerId="AD" clId="Web-{CE34B7A3-E03B-AC29-81EE-3F65C2FE673B}" dt="2026-03-15T10:37:42.923" v="216" actId="20577"/>
        <pc:sldMkLst>
          <pc:docMk/>
          <pc:sldMk cId="3100131753" sldId="267"/>
        </pc:sldMkLst>
        <pc:spChg chg="add mod">
          <ac:chgData name="Cynthia Philip D Costa E Afonso (2437224)" userId="S::2437224@student.uwtsd.ac.uk::91def534-15be-4655-b46f-3cf31536ae0f" providerId="AD" clId="Web-{CE34B7A3-E03B-AC29-81EE-3F65C2FE673B}" dt="2026-03-15T10:37:42.923" v="216" actId="20577"/>
          <ac:spMkLst>
            <pc:docMk/>
            <pc:sldMk cId="3100131753" sldId="267"/>
            <ac:spMk id="2" creationId="{60A308EB-B5DA-8460-DA45-CFC453CD90E3}"/>
          </ac:spMkLst>
        </pc:spChg>
        <pc:picChg chg="add del mod">
          <ac:chgData name="Cynthia Philip D Costa E Afonso (2437224)" userId="S::2437224@student.uwtsd.ac.uk::91def534-15be-4655-b46f-3cf31536ae0f" providerId="AD" clId="Web-{CE34B7A3-E03B-AC29-81EE-3F65C2FE673B}" dt="2026-03-15T10:17:47.762" v="8"/>
          <ac:picMkLst>
            <pc:docMk/>
            <pc:sldMk cId="3100131753" sldId="267"/>
            <ac:picMk id="3" creationId="{1910EEB8-D60E-184B-0F78-3800E78D1CE6}"/>
          </ac:picMkLst>
        </pc:picChg>
        <pc:picChg chg="add del mod modCrop">
          <ac:chgData name="Cynthia Philip D Costa E Afonso (2437224)" userId="S::2437224@student.uwtsd.ac.uk::91def534-15be-4655-b46f-3cf31536ae0f" providerId="AD" clId="Web-{CE34B7A3-E03B-AC29-81EE-3F65C2FE673B}" dt="2026-03-15T10:27:04.863" v="14"/>
          <ac:picMkLst>
            <pc:docMk/>
            <pc:sldMk cId="3100131753" sldId="267"/>
            <ac:picMk id="4" creationId="{A55AFAF9-41A8-E92B-657A-FEC1FA72E868}"/>
          </ac:picMkLst>
        </pc:picChg>
        <pc:picChg chg="add mod">
          <ac:chgData name="Cynthia Philip D Costa E Afonso (2437224)" userId="S::2437224@student.uwtsd.ac.uk::91def534-15be-4655-b46f-3cf31536ae0f" providerId="AD" clId="Web-{CE34B7A3-E03B-AC29-81EE-3F65C2FE673B}" dt="2026-03-15T10:31:29.772" v="146" actId="1076"/>
          <ac:picMkLst>
            <pc:docMk/>
            <pc:sldMk cId="3100131753" sldId="267"/>
            <ac:picMk id="5" creationId="{ADCDCE37-AF59-A9FE-758E-0A8465E5FE1C}"/>
          </ac:picMkLst>
        </pc:picChg>
      </pc:sldChg>
      <pc:sldChg chg="addSp delSp modSp new">
        <pc:chgData name="Cynthia Philip D Costa E Afonso (2437224)" userId="S::2437224@student.uwtsd.ac.uk::91def534-15be-4655-b46f-3cf31536ae0f" providerId="AD" clId="Web-{CE34B7A3-E03B-AC29-81EE-3F65C2FE673B}" dt="2026-03-15T11:01:54.850" v="459" actId="20577"/>
        <pc:sldMkLst>
          <pc:docMk/>
          <pc:sldMk cId="947879562" sldId="268"/>
        </pc:sldMkLst>
        <pc:spChg chg="add del mod">
          <ac:chgData name="Cynthia Philip D Costa E Afonso (2437224)" userId="S::2437224@student.uwtsd.ac.uk::91def534-15be-4655-b46f-3cf31536ae0f" providerId="AD" clId="Web-{CE34B7A3-E03B-AC29-81EE-3F65C2FE673B}" dt="2026-03-15T10:44:19.776" v="231"/>
          <ac:spMkLst>
            <pc:docMk/>
            <pc:sldMk cId="947879562" sldId="268"/>
            <ac:spMk id="3" creationId="{F6638CBB-B46D-03CB-EF78-6D4F73F8F9A0}"/>
          </ac:spMkLst>
        </pc:spChg>
        <pc:spChg chg="add del mod">
          <ac:chgData name="Cynthia Philip D Costa E Afonso (2437224)" userId="S::2437224@student.uwtsd.ac.uk::91def534-15be-4655-b46f-3cf31536ae0f" providerId="AD" clId="Web-{CE34B7A3-E03B-AC29-81EE-3F65C2FE673B}" dt="2026-03-15T10:46:41.014" v="237"/>
          <ac:spMkLst>
            <pc:docMk/>
            <pc:sldMk cId="947879562" sldId="268"/>
            <ac:spMk id="5" creationId="{C65B14A9-C1DC-217F-FD34-8374BFCC43BC}"/>
          </ac:spMkLst>
        </pc:spChg>
        <pc:spChg chg="add mod">
          <ac:chgData name="Cynthia Philip D Costa E Afonso (2437224)" userId="S::2437224@student.uwtsd.ac.uk::91def534-15be-4655-b46f-3cf31536ae0f" providerId="AD" clId="Web-{CE34B7A3-E03B-AC29-81EE-3F65C2FE673B}" dt="2026-03-15T11:00:45.159" v="457" actId="20577"/>
          <ac:spMkLst>
            <pc:docMk/>
            <pc:sldMk cId="947879562" sldId="268"/>
            <ac:spMk id="6" creationId="{B93CFE8C-B725-0132-6C09-1524CFF70380}"/>
          </ac:spMkLst>
        </pc:spChg>
        <pc:spChg chg="add del mod">
          <ac:chgData name="Cynthia Philip D Costa E Afonso (2437224)" userId="S::2437224@student.uwtsd.ac.uk::91def534-15be-4655-b46f-3cf31536ae0f" providerId="AD" clId="Web-{CE34B7A3-E03B-AC29-81EE-3F65C2FE673B}" dt="2026-03-15T10:49:20.407" v="288"/>
          <ac:spMkLst>
            <pc:docMk/>
            <pc:sldMk cId="947879562" sldId="268"/>
            <ac:spMk id="7" creationId="{22918185-9E8F-41AF-50C7-3E99E7A73BB9}"/>
          </ac:spMkLst>
        </pc:spChg>
        <pc:spChg chg="add mod">
          <ac:chgData name="Cynthia Philip D Costa E Afonso (2437224)" userId="S::2437224@student.uwtsd.ac.uk::91def534-15be-4655-b46f-3cf31536ae0f" providerId="AD" clId="Web-{CE34B7A3-E03B-AC29-81EE-3F65C2FE673B}" dt="2026-03-15T11:01:54.850" v="459" actId="20577"/>
          <ac:spMkLst>
            <pc:docMk/>
            <pc:sldMk cId="947879562" sldId="268"/>
            <ac:spMk id="9" creationId="{3E8D230C-35E9-1C64-D0BD-C695D9B88574}"/>
          </ac:spMkLst>
        </pc:spChg>
        <pc:spChg chg="add del mod">
          <ac:chgData name="Cynthia Philip D Costa E Afonso (2437224)" userId="S::2437224@student.uwtsd.ac.uk::91def534-15be-4655-b46f-3cf31536ae0f" providerId="AD" clId="Web-{CE34B7A3-E03B-AC29-81EE-3F65C2FE673B}" dt="2026-03-15T10:50:57.471" v="300"/>
          <ac:spMkLst>
            <pc:docMk/>
            <pc:sldMk cId="947879562" sldId="268"/>
            <ac:spMk id="10" creationId="{53C79C04-B389-3646-BA62-32D90EF12F25}"/>
          </ac:spMkLst>
        </pc:spChg>
        <pc:spChg chg="add del">
          <ac:chgData name="Cynthia Philip D Costa E Afonso (2437224)" userId="S::2437224@student.uwtsd.ac.uk::91def534-15be-4655-b46f-3cf31536ae0f" providerId="AD" clId="Web-{CE34B7A3-E03B-AC29-81EE-3F65C2FE673B}" dt="2026-03-15T10:51:47.316" v="305"/>
          <ac:spMkLst>
            <pc:docMk/>
            <pc:sldMk cId="947879562" sldId="268"/>
            <ac:spMk id="12" creationId="{44D52FFC-A245-2245-815F-381CB94E5A30}"/>
          </ac:spMkLst>
        </pc:spChg>
        <pc:picChg chg="add mod">
          <ac:chgData name="Cynthia Philip D Costa E Afonso (2437224)" userId="S::2437224@student.uwtsd.ac.uk::91def534-15be-4655-b46f-3cf31536ae0f" providerId="AD" clId="Web-{CE34B7A3-E03B-AC29-81EE-3F65C2FE673B}" dt="2026-03-15T10:44:47.324" v="234" actId="1076"/>
          <ac:picMkLst>
            <pc:docMk/>
            <pc:sldMk cId="947879562" sldId="268"/>
            <ac:picMk id="2" creationId="{62254B0B-C36F-8868-6258-9C40C1029C4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5492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nhs.uk/conditions/chickenpox/"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who.int/teams/health-product-policy-and-standards/standards-and%20specifications/norms-and-standards/vaccine-standardization/varicella" TargetMode="External"/><Relationship Id="rId5" Type="http://schemas.openxmlformats.org/officeDocument/2006/relationships/hyperlink" Target="https://www.gov.uk/government/publications/varicella-the-green-book-chapter-34" TargetMode="External"/><Relationship Id="rId4" Type="http://schemas.openxmlformats.org/officeDocument/2006/relationships/hyperlink" Target="https://www.gov.uk/government/collections/chickenpox-public-health-management-and-guidanc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200" kern="1200" dirty="0">
                <a:solidFill>
                  <a:schemeClr val="tx1"/>
                </a:solidFill>
                <a:effectLst/>
                <a:latin typeface="+mn-lt"/>
                <a:ea typeface="+mn-ea"/>
                <a:cs typeface="+mn-cs"/>
              </a:rPr>
              <a:t> </a:t>
            </a:r>
            <a:r>
              <a:rPr lang="en-US" dirty="0">
                <a:solidFill>
                  <a:srgbClr val="051D3A"/>
                </a:solidFill>
                <a:latin typeface="+mn-lt"/>
                <a:ea typeface="Funnel Display" pitchFamily="34" charset="-122"/>
                <a:cs typeface="Funnel Display" pitchFamily="34" charset="-120"/>
              </a:rPr>
              <a:t>What are the main approaches and strategies that could be used to measure an infectious disease outbreak?</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Varicella-Zoster Virus (VZV) is the cause of chickenpox which is a highly communicable viral disease (WHO,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It is transmitted by means of respiratory droplets and direct contact with blister fluid, and persons are infectious 12 days before rash to the onset of blister crusting.</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most typical symptoms are itchy rash, fluid filled blisters, fever, headache, and fatigue.</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illness is typically less severe amongst children but can be complicated in the high-risk population like weak immune people and pregnant women (UKHSA, 2023).</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3750"/>
              </a:lnSpc>
            </a:pPr>
            <a:r>
              <a:rPr lang="en-GB" sz="1200" kern="1200" dirty="0">
                <a:solidFill>
                  <a:schemeClr val="tx1"/>
                </a:solidFill>
                <a:effectLst/>
                <a:latin typeface="+mn-lt"/>
                <a:ea typeface="+mn-ea"/>
                <a:cs typeface="+mn-cs"/>
              </a:rPr>
              <a:t> </a:t>
            </a:r>
            <a:r>
              <a:rPr lang="en-US" dirty="0">
                <a:solidFill>
                  <a:srgbClr val="051D3A"/>
                </a:solidFill>
                <a:latin typeface="+mn-lt"/>
                <a:ea typeface="Funnel Display" pitchFamily="34" charset="-122"/>
                <a:cs typeface="Funnel Display" pitchFamily="34" charset="-120"/>
              </a:rPr>
              <a:t>What are the main approaches and strategies that could be used to measure an infectious disease outbreak?</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b="1" kern="1200" dirty="0">
                <a:solidFill>
                  <a:schemeClr val="tx1"/>
                </a:solidFill>
                <a:effectLst/>
                <a:latin typeface="+mn-lt"/>
                <a:ea typeface="+mn-ea"/>
                <a:cs typeface="+mn-cs"/>
              </a:rPr>
              <a:t>Incidence:</a:t>
            </a:r>
            <a:r>
              <a:rPr lang="en-GB" sz="1200" kern="1200" dirty="0">
                <a:solidFill>
                  <a:schemeClr val="tx1"/>
                </a:solidFill>
                <a:effectLst/>
                <a:latin typeface="+mn-lt"/>
                <a:ea typeface="+mn-ea"/>
                <a:cs typeface="+mn-cs"/>
              </a:rPr>
              <a:t> new cases per a period of time; as an example of 30 cases in 150 pupils in a school population (WHO,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b="1" kern="1200" dirty="0">
                <a:solidFill>
                  <a:schemeClr val="tx1"/>
                </a:solidFill>
                <a:effectLst/>
                <a:latin typeface="+mn-lt"/>
                <a:ea typeface="+mn-ea"/>
                <a:cs typeface="+mn-cs"/>
              </a:rPr>
              <a:t>Prevalence:</a:t>
            </a:r>
            <a:r>
              <a:rPr lang="en-GB" sz="1200" kern="1200" dirty="0">
                <a:solidFill>
                  <a:schemeClr val="tx1"/>
                </a:solidFill>
                <a:effectLst/>
                <a:latin typeface="+mn-lt"/>
                <a:ea typeface="+mn-ea"/>
                <a:cs typeface="+mn-cs"/>
              </a:rPr>
              <a:t> the total number of currently existing cases of chicken pox in a particular population at a particular time.</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b="1" kern="1200" dirty="0">
                <a:solidFill>
                  <a:schemeClr val="tx1"/>
                </a:solidFill>
                <a:effectLst/>
                <a:latin typeface="+mn-lt"/>
                <a:ea typeface="+mn-ea"/>
                <a:cs typeface="+mn-cs"/>
              </a:rPr>
              <a:t>Morbidity statistics:</a:t>
            </a:r>
            <a:r>
              <a:rPr lang="en-GB" sz="1200" kern="1200" dirty="0">
                <a:solidFill>
                  <a:schemeClr val="tx1"/>
                </a:solidFill>
                <a:effectLst/>
                <a:latin typeface="+mn-lt"/>
                <a:ea typeface="+mn-ea"/>
                <a:cs typeface="+mn-cs"/>
              </a:rPr>
              <a:t> Over 61,000 varicella inpatient hospitalisations in England in 2004-2017 (NHS,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b="1" kern="1200" dirty="0">
                <a:solidFill>
                  <a:schemeClr val="tx1"/>
                </a:solidFill>
                <a:effectLst/>
                <a:latin typeface="+mn-lt"/>
                <a:ea typeface="+mn-ea"/>
                <a:cs typeface="+mn-cs"/>
              </a:rPr>
              <a:t>Mortality statistics</a:t>
            </a:r>
            <a:r>
              <a:rPr lang="en-GB" sz="1200" kern="1200" dirty="0">
                <a:solidFill>
                  <a:schemeClr val="tx1"/>
                </a:solidFill>
                <a:effectLst/>
                <a:latin typeface="+mn-lt"/>
                <a:ea typeface="+mn-ea"/>
                <a:cs typeface="+mn-cs"/>
              </a:rPr>
              <a:t>: it is estimated that there is an annual mortality of about 4 million hospitalisation, and about 4,000 deaths globally a year as a result of chickenpox complications (WHO, 2023).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b="1" i="1" kern="1200" dirty="0">
                <a:solidFill>
                  <a:schemeClr val="tx1"/>
                </a:solidFill>
                <a:effectLst/>
                <a:latin typeface="+mn-lt"/>
                <a:ea typeface="+mn-ea"/>
                <a:cs typeface="+mn-cs"/>
              </a:rPr>
              <a:t>What are the main approaches and strategies that could  be used to monitor an infectious disease outbreak?</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UK Health Security Agency (UKHSA) is in charge of coordinating surveillance in England (UKHSA,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Surveillance is the process that includes constant gathering and evaluation of health data to identify outbreaks in time.</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It assists in the determination of disease patterns and the safeguarding of the vulnerable groups against infectious illnesses.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primary surveillance methods are passive surveillance, </a:t>
            </a:r>
            <a:r>
              <a:rPr lang="en-GB" sz="1200" kern="1200" dirty="0" err="1">
                <a:solidFill>
                  <a:schemeClr val="tx1"/>
                </a:solidFill>
                <a:effectLst/>
                <a:latin typeface="+mn-lt"/>
                <a:ea typeface="+mn-ea"/>
                <a:cs typeface="+mn-cs"/>
              </a:rPr>
              <a:t>syndromic</a:t>
            </a:r>
            <a:r>
              <a:rPr lang="en-GB" sz="1200" kern="1200" dirty="0">
                <a:solidFill>
                  <a:schemeClr val="tx1"/>
                </a:solidFill>
                <a:effectLst/>
                <a:latin typeface="+mn-lt"/>
                <a:ea typeface="+mn-ea"/>
                <a:cs typeface="+mn-cs"/>
              </a:rPr>
              <a:t> surveillance and active when there is outbreak (UKHSA, 2023).</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What are the main approaches and strategies that could  be used to monitor an infectious disease outbreak?</a:t>
            </a: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Chickenpox has More than 61,000 inpatient varicella admissions in England, 2004- 2017 (NHS,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chickenpox disease is about 38% with entailed complications like pneumonia or skin infections.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symptoms to be tracked by </a:t>
            </a:r>
            <a:r>
              <a:rPr lang="en-GB" sz="1200" kern="1200" dirty="0" err="1">
                <a:solidFill>
                  <a:schemeClr val="tx1"/>
                </a:solidFill>
                <a:effectLst/>
                <a:latin typeface="+mn-lt"/>
                <a:ea typeface="+mn-ea"/>
                <a:cs typeface="+mn-cs"/>
              </a:rPr>
              <a:t>syndromic</a:t>
            </a:r>
            <a:r>
              <a:rPr lang="en-GB" sz="1200" kern="1200" dirty="0">
                <a:solidFill>
                  <a:schemeClr val="tx1"/>
                </a:solidFill>
                <a:effectLst/>
                <a:latin typeface="+mn-lt"/>
                <a:ea typeface="+mn-ea"/>
                <a:cs typeface="+mn-cs"/>
              </a:rPr>
              <a:t> surveillance include rash, fever, which are tracked by GP visits, NHS 111 calls, and emergency department data (UKHSA,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In the UK, vaccination surveillance is conducted according to the recommendations in the UKHSA Green Book to identify the vulnerable population (UKHSA, 2022).</a:t>
            </a:r>
            <a:endParaRPr lang="en-US" sz="1200" kern="1200" dirty="0">
              <a:solidFill>
                <a:schemeClr val="tx1"/>
              </a:solidFill>
              <a:effectLst/>
              <a:latin typeface="+mn-lt"/>
              <a:ea typeface="+mn-ea"/>
              <a:cs typeface="+mn-cs"/>
            </a:endParaRPr>
          </a:p>
          <a:p>
            <a:pPr marL="285750" marR="0" indent="-285750">
              <a:spcBef>
                <a:spcPts val="1200"/>
              </a:spcBef>
              <a:spcAft>
                <a:spcPts val="0"/>
              </a:spcAft>
              <a:buFont typeface="Wingdings" panose="05000000000000000000" pitchFamily="2" charset="2"/>
              <a:buChar char="q"/>
            </a:pPr>
            <a:endPar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3650"/>
              </a:lnSpc>
            </a:pPr>
            <a:r>
              <a:rPr lang="en-US" dirty="0">
                <a:solidFill>
                  <a:srgbClr val="051D3A"/>
                </a:solidFill>
                <a:latin typeface="Arial Black" panose="020B0A04020102020204" pitchFamily="34" charset="0"/>
              </a:rPr>
              <a:t>What are the main approaches and strategies that could be used to control an infectious disease outbreak?</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Green Book guidance on controlling chickenpox recommends immunisation of persons via vaccination (UKHSA,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Isolating infected people strictly contributes to the breaking of the transmission chain during the process of outbreaks.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Some behavioural changes in lifestyle are hand hygiene, respiratory etiquette, and not being in close contact with infected persons.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Separating infected children until the lesions have crusted is useful in stopping further infection.</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3650"/>
              </a:lnSpc>
            </a:pPr>
            <a:r>
              <a:rPr lang="en-US" dirty="0">
                <a:solidFill>
                  <a:srgbClr val="051D3A"/>
                </a:solidFill>
                <a:latin typeface="Arial Black" panose="020B0A04020102020204" pitchFamily="34" charset="0"/>
              </a:rPr>
              <a:t>What are the main approaches and strategies that could be used to control an infectious disease outbreak?</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Antiviral drugs are used to treat severe cases and antibiotics to treat secondary bacterial infections.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Environmental control involves the enhancement of ventilation and washing of the contaminated surfaces within the school and child care centres.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Isolation of infected people to the point that the lesions of chickenpox crust is known as quarantine.</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Wear of personal protective equipment (PPE) e.g. gloves and masks by health professionals attending to infected patients.</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US" sz="1200" b="1" i="1" kern="1200" dirty="0">
                <a:solidFill>
                  <a:schemeClr val="tx1"/>
                </a:solidFill>
                <a:effectLst/>
                <a:latin typeface="+mn-lt"/>
                <a:ea typeface="+mn-ea"/>
                <a:cs typeface="+mn-cs"/>
              </a:rPr>
              <a:t>What policy and strategies are available to  the UK government to maintain public health?</a:t>
            </a:r>
            <a:endParaRPr lang="en-GB"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policies of NHS facilitate disease control and prevention of infectious diseases including chicken pox.</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UK Health Security Agency (UKHSA) provides health protection policies aimed at managing outbreaks (UKHSA, 2023).</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Public health planning and responding to outbreaks is based on national surveillance systems.</a:t>
            </a:r>
            <a:endParaRPr lang="en-US" sz="1200" kern="1200" dirty="0">
              <a:solidFill>
                <a:schemeClr val="tx1"/>
              </a:solidFill>
              <a:effectLst/>
              <a:latin typeface="+mn-lt"/>
              <a:ea typeface="+mn-ea"/>
              <a:cs typeface="+mn-cs"/>
            </a:endParaRPr>
          </a:p>
          <a:p>
            <a:pPr marL="171450" lvl="0" indent="-171450">
              <a:buFont typeface="Wingdings" panose="05000000000000000000" pitchFamily="2" charset="2"/>
              <a:buChar char="q"/>
            </a:pPr>
            <a:r>
              <a:rPr lang="en-GB" sz="1200" kern="1200" dirty="0">
                <a:solidFill>
                  <a:schemeClr val="tx1"/>
                </a:solidFill>
                <a:effectLst/>
                <a:latin typeface="+mn-lt"/>
                <a:ea typeface="+mn-ea"/>
                <a:cs typeface="+mn-cs"/>
              </a:rPr>
              <a:t>The NHS Long Term Plan promotes the disease prevention and empowering the services related to the improvement of the population health (NHS, 2019).</a:t>
            </a:r>
            <a:endParaRPr lang="en-US" sz="1200" kern="1200" dirty="0">
              <a:solidFill>
                <a:schemeClr val="tx1"/>
              </a:solidFill>
              <a:effectLst/>
              <a:latin typeface="+mn-lt"/>
              <a:ea typeface="+mn-ea"/>
              <a:cs typeface="+mn-cs"/>
            </a:endParaRPr>
          </a:p>
          <a:p>
            <a:pPr marL="171450" indent="-171450">
              <a:buFont typeface="Wingdings" panose="05000000000000000000" pitchFamily="2" charset="2"/>
              <a:buChar char="q"/>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604451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What policy and strategies are available to  the UK government to maintain public health?</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promotion of health is aimed at raising awareness to the population concerning infectious diseases.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Promotion of vaccination and early symptom reporting is done through public health campaigns (NHS,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Digital surveillance systems and electronic health records are used to track the outbreaks using digital health systems.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Technology enhances disease surveillance, health organisations share data and detect early outbreak.</a:t>
            </a:r>
          </a:p>
          <a:p>
            <a:pPr marL="0" indent="0">
              <a:buFont typeface="Wingdings" panose="05000000000000000000" pitchFamily="2" charset="2"/>
              <a:buNone/>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757748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1200"/>
              </a:spcBef>
              <a:spcAft>
                <a:spcPts val="0"/>
              </a:spcAft>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conclusion, any effective response toward an outbreak of chickenpox in a school environment necessitates a coordinated measure, surveillance, and control intervention. Through focusing on the morbidity and mortality statistics, health leaders will be able to accurately determine the risk level to the population, and powerful surveillance will be able to identify new cases before they grow into bigger clusters. Strict isolation measures and environmental restrictions are the most effective option of interrupting the transmission chain and safeguarding the most vulnerable. </a:t>
            </a:r>
            <a:r>
              <a:rPr lang="en-GB" sz="1800">
                <a:effectLst/>
                <a:latin typeface="Times New Roman" panose="02020603050405020304" pitchFamily="18" charset="0"/>
                <a:ea typeface="Calibri" panose="020F0502020204030204" pitchFamily="34" charset="0"/>
                <a:cs typeface="Arial" panose="020B0604020202020204" pitchFamily="34" charset="0"/>
              </a:rPr>
              <a:t>Finally, an active and highly coordinated response of public health would not only protect the short-term wellbeing of students and personnel but would also guarantee the sustainability of the local health and social care services in the long-term.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220728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51D3A"/>
                </a:solidFill>
                <a:latin typeface="Arial Black" panose="020B0A04020102020204" pitchFamily="34" charset="0"/>
              </a:rPr>
              <a:t>References:</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NHS (2023) Chickenpox. Available at: </a:t>
            </a:r>
            <a:r>
              <a:rPr lang="en-GB" sz="1200" u="sng" dirty="0">
                <a:solidFill>
                  <a:srgbClr val="0000FF"/>
                </a:solidFill>
                <a:effectLst/>
                <a:ea typeface="Calibri" panose="020F0502020204030204" pitchFamily="34" charset="0"/>
                <a:cs typeface="Arial" panose="020B0604020202020204" pitchFamily="34" charset="0"/>
                <a:hlinkClick r:id="rId3"/>
              </a:rPr>
              <a:t>https://www.nhs.uk/conditions/chickenpox/</a:t>
            </a:r>
            <a:r>
              <a:rPr lang="en-GB" sz="1200" dirty="0">
                <a:effectLst/>
                <a:ea typeface="Calibri" panose="020F0502020204030204" pitchFamily="34" charset="0"/>
                <a:cs typeface="Arial" panose="020B0604020202020204" pitchFamily="34" charset="0"/>
              </a:rPr>
              <a:t> (Accessed: 27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NHS (2026) Chickenpox. Available at: </a:t>
            </a:r>
            <a:r>
              <a:rPr lang="en-GB" sz="1200" u="sng" dirty="0">
                <a:solidFill>
                  <a:srgbClr val="0000FF"/>
                </a:solidFill>
                <a:effectLst/>
                <a:ea typeface="Calibri" panose="020F0502020204030204" pitchFamily="34" charset="0"/>
                <a:cs typeface="Arial" panose="020B0604020202020204" pitchFamily="34" charset="0"/>
                <a:hlinkClick r:id="rId3"/>
              </a:rPr>
              <a:t>https://www.nhs.uk/conditions/chickenpox/</a:t>
            </a:r>
            <a:r>
              <a:rPr lang="en-GB" sz="1200" dirty="0">
                <a:effectLst/>
                <a:ea typeface="Calibri" panose="020F0502020204030204" pitchFamily="34" charset="0"/>
                <a:cs typeface="Arial" panose="020B0604020202020204" pitchFamily="34" charset="0"/>
              </a:rPr>
              <a:t> (Accessed: 27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UK Health Security Agency (2022) Varicella: Guidance and Surveillance Reports. Available at: </a:t>
            </a:r>
            <a:r>
              <a:rPr lang="en-GB" sz="1200" u="sng" dirty="0">
                <a:solidFill>
                  <a:srgbClr val="0000FF"/>
                </a:solidFill>
                <a:effectLst/>
                <a:ea typeface="Calibri" panose="020F0502020204030204" pitchFamily="34" charset="0"/>
                <a:cs typeface="Arial" panose="020B0604020202020204" pitchFamily="34" charset="0"/>
                <a:hlinkClick r:id="rId4"/>
              </a:rPr>
              <a:t>https://www.gov.uk/government/collections/chickenpox-public-health-management-and-guidance</a:t>
            </a:r>
            <a:r>
              <a:rPr lang="en-GB" sz="1200" dirty="0">
                <a:effectLst/>
                <a:ea typeface="Calibri" panose="020F0502020204030204" pitchFamily="34" charset="0"/>
                <a:cs typeface="Arial" panose="020B0604020202020204" pitchFamily="34" charset="0"/>
              </a:rPr>
              <a:t> (Accessed: 28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UK Health Security Agency (2023) Varicella: the green book, chapter 34. Available at: </a:t>
            </a:r>
            <a:r>
              <a:rPr lang="en-GB" sz="1200" u="sng" dirty="0">
                <a:solidFill>
                  <a:srgbClr val="0000FF"/>
                </a:solidFill>
                <a:effectLst/>
                <a:ea typeface="Calibri" panose="020F0502020204030204" pitchFamily="34" charset="0"/>
                <a:cs typeface="Arial" panose="020B0604020202020204" pitchFamily="34" charset="0"/>
                <a:hlinkClick r:id="rId5"/>
              </a:rPr>
              <a:t>https://www.gov.uk/government/publications/varicella-the-green-book-chapter-34</a:t>
            </a:r>
            <a:r>
              <a:rPr lang="en-GB" sz="1200" dirty="0">
                <a:effectLst/>
                <a:ea typeface="Calibri" panose="020F0502020204030204" pitchFamily="34" charset="0"/>
                <a:cs typeface="Arial" panose="020B0604020202020204" pitchFamily="34" charset="0"/>
              </a:rPr>
              <a:t> (Accessed: 28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200" dirty="0">
                <a:effectLst/>
                <a:ea typeface="Calibri" panose="020F0502020204030204" pitchFamily="34" charset="0"/>
                <a:cs typeface="Arial" panose="020B0604020202020204" pitchFamily="34" charset="0"/>
              </a:rPr>
              <a:t>World Health Organization (2023) Varicella (Chickenpox) Fact Sheet. Available at: </a:t>
            </a:r>
            <a:r>
              <a:rPr lang="en-GB" sz="1200" u="sng" dirty="0">
                <a:solidFill>
                  <a:srgbClr val="0000FF"/>
                </a:solidFill>
                <a:effectLst/>
                <a:ea typeface="Calibri" panose="020F0502020204030204" pitchFamily="34" charset="0"/>
                <a:cs typeface="Arial" panose="020B0604020202020204" pitchFamily="34" charset="0"/>
                <a:hlinkClick r:id="rId6"/>
              </a:rPr>
              <a:t>https://www.who.int/teams/health-product-policy-and-standards/standards-and specifications/norms-and-standards/vaccine-standardization/varicella</a:t>
            </a:r>
            <a:r>
              <a:rPr lang="en-GB" sz="1200" dirty="0">
                <a:effectLst/>
                <a:ea typeface="Calibri" panose="020F0502020204030204" pitchFamily="34" charset="0"/>
                <a:cs typeface="Arial" panose="020B0604020202020204" pitchFamily="34" charset="0"/>
              </a:rPr>
              <a:t> (Accessed: 28 February 2026).</a:t>
            </a:r>
          </a:p>
          <a:p>
            <a:pPr marR="0" algn="l">
              <a:lnSpc>
                <a:spcPct val="150000"/>
              </a:lnSpc>
              <a:spcBef>
                <a:spcPts val="600"/>
              </a:spcBef>
              <a:spcAft>
                <a:spcPts val="600"/>
              </a:spcAft>
            </a:pPr>
            <a:endParaRPr lang="en-GB" sz="1200" dirty="0">
              <a:effectLst/>
              <a:ea typeface="Calibri" panose="020F0502020204030204" pitchFamily="34" charset="0"/>
              <a:cs typeface="Arial" panose="020B0604020202020204" pitchFamily="34" charset="0"/>
            </a:endParaRPr>
          </a:p>
          <a:p>
            <a:pPr marL="285750" indent="-285750" algn="justLow">
              <a:lnSpc>
                <a:spcPct val="200000"/>
              </a:lnSpc>
              <a:buFont typeface="Wingdings" panose="05000000000000000000" pitchFamily="2" charset="2"/>
              <a:buChar char="q"/>
            </a:pPr>
            <a:endParaRPr lang="en-US" sz="1050" dirty="0">
              <a:solidFill>
                <a:srgbClr val="2B3541"/>
              </a:solidFill>
              <a:ea typeface="Funnel Sans" pitchFamily="34" charset="-122"/>
              <a:cs typeface="Funnel Sans" pitchFamily="34" charset="-12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06527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5EB"/>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hyperlink" Target="https://effectivechildtherapy.org/therapies/what-is-family-therapy/parents-helping-children-with-homework-at-kitchen-table/" TargetMode="External"/><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conditions/chickenpox/"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hyperlink" Target="https://www.who.int/teams/health-product-policy-and-standards/standards-and%20specifications/norms-and-standards/vaccine-standardization/varicella" TargetMode="External"/><Relationship Id="rId5" Type="http://schemas.openxmlformats.org/officeDocument/2006/relationships/hyperlink" Target="https://www.gov.uk/government/publications/varicella-the-green-book-chapter-34" TargetMode="External"/><Relationship Id="rId4" Type="http://schemas.openxmlformats.org/officeDocument/2006/relationships/hyperlink" Target="https://www.gov.uk/government/collections/chickenpox-public-health-management-and-guid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A308EB-B5DA-8460-DA45-CFC453CD90E3}"/>
              </a:ext>
            </a:extLst>
          </p:cNvPr>
          <p:cNvSpPr txBox="1"/>
          <p:nvPr/>
        </p:nvSpPr>
        <p:spPr>
          <a:xfrm>
            <a:off x="1000125" y="2135448"/>
            <a:ext cx="13211032"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ea typeface="Arial"/>
              <a:cs typeface="Arial"/>
            </a:endParaRPr>
          </a:p>
          <a:p>
            <a:endParaRPr lang="en-US">
              <a:latin typeface="Arial"/>
              <a:ea typeface="Arial"/>
              <a:cs typeface="Arial"/>
            </a:endParaRPr>
          </a:p>
          <a:p>
            <a:endParaRPr lang="en-US">
              <a:latin typeface="Arial"/>
              <a:ea typeface="Arial"/>
              <a:cs typeface="Arial"/>
            </a:endParaRPr>
          </a:p>
          <a:p>
            <a:endParaRPr lang="en-US" sz="1400">
              <a:latin typeface="Arial"/>
              <a:ea typeface="Arial"/>
              <a:cs typeface="Arial"/>
            </a:endParaRPr>
          </a:p>
          <a:p>
            <a:r>
              <a:rPr lang="en-US" sz="2800" b="1" dirty="0">
                <a:latin typeface="Arial"/>
                <a:ea typeface="Arial"/>
                <a:cs typeface="Arial"/>
              </a:rPr>
              <a:t>Student name</a:t>
            </a:r>
            <a:r>
              <a:rPr lang="en-US" sz="2800" dirty="0">
                <a:latin typeface="Arial"/>
                <a:ea typeface="Arial"/>
                <a:cs typeface="Arial"/>
              </a:rPr>
              <a:t>: Christina </a:t>
            </a:r>
            <a:r>
              <a:rPr lang="en-US" sz="2800" dirty="0" err="1">
                <a:latin typeface="Arial"/>
                <a:ea typeface="Arial"/>
                <a:cs typeface="Arial"/>
              </a:rPr>
              <a:t>Yastremska</a:t>
            </a:r>
            <a:r>
              <a:rPr lang="en-US" sz="2800" dirty="0">
                <a:latin typeface="Arial"/>
                <a:ea typeface="Arial"/>
                <a:cs typeface="Arial"/>
              </a:rPr>
              <a:t> 2509328</a:t>
            </a:r>
          </a:p>
          <a:p>
            <a:r>
              <a:rPr lang="en-US" sz="2800">
                <a:latin typeface="Arial"/>
                <a:ea typeface="Arial"/>
                <a:cs typeface="Arial"/>
              </a:rPr>
              <a:t>                          Cynthia D costa E Afonso 2437224</a:t>
            </a:r>
            <a:endParaRPr lang="en-US" sz="2800" dirty="0">
              <a:latin typeface="Arial"/>
              <a:ea typeface="Arial"/>
              <a:cs typeface="Arial"/>
            </a:endParaRPr>
          </a:p>
          <a:p>
            <a:r>
              <a:rPr lang="en-US" sz="2800" dirty="0">
                <a:latin typeface="Arial"/>
                <a:cs typeface="Arial"/>
              </a:rPr>
              <a:t>                          Esther </a:t>
            </a:r>
            <a:r>
              <a:rPr lang="en-US" sz="2800" dirty="0" err="1">
                <a:latin typeface="Arial"/>
                <a:cs typeface="Arial"/>
              </a:rPr>
              <a:t>Okunuga</a:t>
            </a:r>
            <a:r>
              <a:rPr lang="en-US" sz="2800" dirty="0">
                <a:latin typeface="Arial"/>
                <a:cs typeface="Arial"/>
              </a:rPr>
              <a:t> 2509873</a:t>
            </a:r>
          </a:p>
          <a:p>
            <a:r>
              <a:rPr lang="en-US" sz="2800" dirty="0">
                <a:latin typeface="Arial"/>
                <a:cs typeface="Arial"/>
              </a:rPr>
              <a:t>                          Almira </a:t>
            </a:r>
            <a:r>
              <a:rPr lang="en-US" sz="2800" dirty="0" err="1">
                <a:latin typeface="Arial"/>
                <a:cs typeface="Arial"/>
              </a:rPr>
              <a:t>Kokayeva</a:t>
            </a:r>
            <a:r>
              <a:rPr lang="en-US" sz="2800" dirty="0">
                <a:latin typeface="Arial"/>
                <a:cs typeface="Arial"/>
              </a:rPr>
              <a:t> 2513892</a:t>
            </a:r>
          </a:p>
          <a:p>
            <a:endParaRPr lang="en-US" sz="2800" dirty="0">
              <a:latin typeface="Arial"/>
              <a:cs typeface="Arial"/>
            </a:endParaRPr>
          </a:p>
          <a:p>
            <a:r>
              <a:rPr lang="en-US" sz="2800" b="1" dirty="0">
                <a:latin typeface="Arial"/>
              </a:rPr>
              <a:t>Module name</a:t>
            </a:r>
            <a:r>
              <a:rPr lang="en-US" sz="2800" dirty="0">
                <a:latin typeface="Arial"/>
              </a:rPr>
              <a:t>: Introduction to Public </a:t>
            </a:r>
            <a:r>
              <a:rPr lang="en-US" sz="2800">
                <a:latin typeface="Arial"/>
              </a:rPr>
              <a:t>Health</a:t>
            </a:r>
            <a:endParaRPr lang="en-US" sz="2800">
              <a:latin typeface="Arial"/>
              <a:cs typeface="Arial"/>
            </a:endParaRPr>
          </a:p>
          <a:p>
            <a:r>
              <a:rPr lang="en-US" sz="2800" b="1" dirty="0">
                <a:latin typeface="Arial"/>
                <a:ea typeface="Arial"/>
                <a:cs typeface="Arial"/>
              </a:rPr>
              <a:t>Module code</a:t>
            </a:r>
            <a:r>
              <a:rPr lang="en-US" sz="2800">
                <a:latin typeface="Arial"/>
                <a:ea typeface="Arial"/>
                <a:cs typeface="Arial"/>
              </a:rPr>
              <a:t>: LCHS4008_LON</a:t>
            </a:r>
          </a:p>
          <a:p>
            <a:r>
              <a:rPr lang="en-US" sz="2800" b="1">
                <a:latin typeface="Arial"/>
                <a:ea typeface="Arial"/>
                <a:cs typeface="Arial"/>
              </a:rPr>
              <a:t>Lecturer name: Shepherd Ziko</a:t>
            </a:r>
            <a:endParaRPr lang="en-US" sz="3600">
              <a:latin typeface="Arial"/>
              <a:ea typeface="Calibri"/>
              <a:cs typeface="Arial"/>
            </a:endParaRPr>
          </a:p>
          <a:p>
            <a:endParaRPr lang="en-US" sz="3600" dirty="0">
              <a:latin typeface="Arial"/>
              <a:ea typeface="Calibri"/>
              <a:cs typeface="Arial"/>
            </a:endParaRPr>
          </a:p>
          <a:p>
            <a:endParaRPr lang="en-US" sz="3600" dirty="0">
              <a:ea typeface="Calibri"/>
              <a:cs typeface="Calibri"/>
            </a:endParaRPr>
          </a:p>
          <a:p>
            <a:pPr algn="ctr"/>
            <a:endParaRPr lang="en-GB"/>
          </a:p>
        </p:txBody>
      </p:sp>
      <p:pic>
        <p:nvPicPr>
          <p:cNvPr id="5" name="Picture 4" descr="University of wales Logos">
            <a:extLst>
              <a:ext uri="{FF2B5EF4-FFF2-40B4-BE49-F238E27FC236}">
                <a16:creationId xmlns:a16="http://schemas.microsoft.com/office/drawing/2014/main" id="{ADCDCE37-AF59-A9FE-758E-0A8465E5FE1C}"/>
              </a:ext>
            </a:extLst>
          </p:cNvPr>
          <p:cNvPicPr>
            <a:picLocks noChangeAspect="1"/>
          </p:cNvPicPr>
          <p:nvPr/>
        </p:nvPicPr>
        <p:blipFill>
          <a:blip r:embed="rId2"/>
          <a:stretch>
            <a:fillRect/>
          </a:stretch>
        </p:blipFill>
        <p:spPr>
          <a:xfrm>
            <a:off x="1004390" y="350577"/>
            <a:ext cx="4514850" cy="1714500"/>
          </a:xfrm>
          <a:prstGeom prst="rect">
            <a:avLst/>
          </a:prstGeom>
        </p:spPr>
      </p:pic>
    </p:spTree>
    <p:extLst>
      <p:ext uri="{BB962C8B-B14F-4D97-AF65-F5344CB8AC3E}">
        <p14:creationId xmlns:p14="http://schemas.microsoft.com/office/powerpoint/2010/main" val="3100131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1053854" y="2440531"/>
            <a:ext cx="7468553" cy="1408033"/>
          </a:xfrm>
          <a:prstGeom prst="rect">
            <a:avLst/>
          </a:prstGeom>
          <a:noFill/>
          <a:ln/>
        </p:spPr>
        <p:txBody>
          <a:bodyPr wrap="square" lIns="0" tIns="0" rIns="0" bIns="0" rtlCol="0" anchor="t"/>
          <a:lstStyle/>
          <a:p>
            <a:pPr marL="0" indent="0" algn="ctr">
              <a:lnSpc>
                <a:spcPts val="5500"/>
              </a:lnSpc>
              <a:buNone/>
            </a:pPr>
            <a:r>
              <a:rPr lang="en-US" sz="4400" b="1" dirty="0">
                <a:solidFill>
                  <a:srgbClr val="051D3A"/>
                </a:solidFill>
                <a:latin typeface="Georgia" panose="02040502050405020303" pitchFamily="18" charset="0"/>
                <a:ea typeface="Funnel Display" pitchFamily="34" charset="-122"/>
                <a:cs typeface="Funnel Display" pitchFamily="34" charset="-120"/>
              </a:rPr>
              <a:t>Public Health Response to a Chickenpox Outbreak</a:t>
            </a:r>
            <a:endParaRPr lang="en-US" sz="4400" b="1" dirty="0">
              <a:latin typeface="Georgia" panose="02040502050405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0"/>
          <p:cNvSpPr/>
          <p:nvPr/>
        </p:nvSpPr>
        <p:spPr>
          <a:xfrm>
            <a:off x="331998" y="523859"/>
            <a:ext cx="8669233" cy="1868906"/>
          </a:xfrm>
          <a:prstGeom prst="rect">
            <a:avLst/>
          </a:prstGeom>
          <a:noFill/>
          <a:ln/>
        </p:spPr>
        <p:txBody>
          <a:bodyPr wrap="none" lIns="0" tIns="0" rIns="0" bIns="0" rtlCol="0" anchor="t"/>
          <a:lstStyle/>
          <a:p>
            <a:pPr algn="ctr">
              <a:lnSpc>
                <a:spcPts val="3750"/>
              </a:lnSpc>
            </a:pPr>
            <a:r>
              <a:rPr lang="en-US" dirty="0">
                <a:solidFill>
                  <a:srgbClr val="051D3A"/>
                </a:solidFill>
                <a:latin typeface="Arial Black" panose="020B0A04020102020204" pitchFamily="34" charset="0"/>
                <a:ea typeface="Funnel Display" pitchFamily="34" charset="-122"/>
                <a:cs typeface="Funnel Display" pitchFamily="34" charset="-120"/>
              </a:rPr>
              <a:t>What are the main approaches and strategies that could be used </a:t>
            </a:r>
          </a:p>
          <a:p>
            <a:pPr algn="ctr">
              <a:lnSpc>
                <a:spcPts val="3750"/>
              </a:lnSpc>
            </a:pPr>
            <a:r>
              <a:rPr lang="en-US" dirty="0">
                <a:solidFill>
                  <a:srgbClr val="051D3A"/>
                </a:solidFill>
                <a:latin typeface="Arial Black" panose="020B0A04020102020204" pitchFamily="34" charset="0"/>
                <a:ea typeface="Funnel Display" pitchFamily="34" charset="-122"/>
                <a:cs typeface="Funnel Display" pitchFamily="34" charset="-120"/>
              </a:rPr>
              <a:t>to measure an infectious disease outbreak?</a:t>
            </a:r>
            <a:endParaRPr lang="en-US" dirty="0">
              <a:latin typeface="Arial Black" panose="020B0A04020102020204" pitchFamily="34" charset="0"/>
            </a:endParaRPr>
          </a:p>
        </p:txBody>
      </p:sp>
      <p:sp>
        <p:nvSpPr>
          <p:cNvPr id="4" name="Shape 1"/>
          <p:cNvSpPr/>
          <p:nvPr/>
        </p:nvSpPr>
        <p:spPr>
          <a:xfrm>
            <a:off x="491126" y="1593233"/>
            <a:ext cx="8187360" cy="6112508"/>
          </a:xfrm>
          <a:prstGeom prst="roundRect">
            <a:avLst>
              <a:gd name="adj" fmla="val 5302"/>
            </a:avLst>
          </a:prstGeom>
          <a:solidFill>
            <a:srgbClr val="E1F2FE"/>
          </a:solidFill>
          <a:ln w="22860">
            <a:solidFill>
              <a:srgbClr val="D5CDBE"/>
            </a:solidFill>
            <a:prstDash val="solid"/>
          </a:ln>
        </p:spPr>
      </p:sp>
      <p:sp>
        <p:nvSpPr>
          <p:cNvPr id="7" name="Text 4"/>
          <p:cNvSpPr/>
          <p:nvPr/>
        </p:nvSpPr>
        <p:spPr>
          <a:xfrm>
            <a:off x="792308" y="1613426"/>
            <a:ext cx="7584997" cy="5457294"/>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Varicella-Zoster Virus (VZV) is the cause of chickenpox which is a highly communicable viral disease (WHO,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It is transmitted by means of respiratory droplets and direct contact with blister fluid, and persons are infectious 12 days before rash to the onset of blister crusting.</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most typical symptoms are itchy rash, fluid filled blisters, fever, headache, and fatigue.</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illness is typically less severe amongst children but can be complicated in the high-risk population like weak immune people and pregnant women (UKHSA, 2023).</a:t>
            </a:r>
          </a:p>
        </p:txBody>
      </p:sp>
      <p:pic>
        <p:nvPicPr>
          <p:cNvPr id="5" name="Picture 4">
            <a:extLst>
              <a:ext uri="{FF2B5EF4-FFF2-40B4-BE49-F238E27FC236}">
                <a16:creationId xmlns:a16="http://schemas.microsoft.com/office/drawing/2014/main" id="{BCDE5837-5C4B-77B3-FB5F-A58E055216DC}"/>
              </a:ext>
            </a:extLst>
          </p:cNvPr>
          <p:cNvPicPr>
            <a:picLocks noChangeAspect="1"/>
          </p:cNvPicPr>
          <p:nvPr/>
        </p:nvPicPr>
        <p:blipFill>
          <a:blip r:embed="rId3"/>
          <a:stretch>
            <a:fillRect/>
          </a:stretch>
        </p:blipFill>
        <p:spPr>
          <a:xfrm>
            <a:off x="9323977" y="142896"/>
            <a:ext cx="5254878" cy="6897995"/>
          </a:xfrm>
          <a:prstGeom prst="rect">
            <a:avLst/>
          </a:prstGeom>
        </p:spPr>
      </p:pic>
      <p:sp>
        <p:nvSpPr>
          <p:cNvPr id="6" name="Rectangle 5">
            <a:extLst>
              <a:ext uri="{FF2B5EF4-FFF2-40B4-BE49-F238E27FC236}">
                <a16:creationId xmlns:a16="http://schemas.microsoft.com/office/drawing/2014/main" id="{12F9FCEE-30A1-9DD4-90D2-766B1548C96B}"/>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20" name="Shape 1">
            <a:extLst>
              <a:ext uri="{FF2B5EF4-FFF2-40B4-BE49-F238E27FC236}">
                <a16:creationId xmlns:a16="http://schemas.microsoft.com/office/drawing/2014/main" id="{6D5492A3-66ED-0397-354C-9283179174F7}"/>
              </a:ext>
            </a:extLst>
          </p:cNvPr>
          <p:cNvSpPr/>
          <p:nvPr/>
        </p:nvSpPr>
        <p:spPr>
          <a:xfrm>
            <a:off x="623664" y="2102576"/>
            <a:ext cx="8187360" cy="5476026"/>
          </a:xfrm>
          <a:prstGeom prst="roundRect">
            <a:avLst>
              <a:gd name="adj" fmla="val 5302"/>
            </a:avLst>
          </a:prstGeom>
          <a:solidFill>
            <a:srgbClr val="E1F2FE"/>
          </a:solidFill>
          <a:ln w="22860">
            <a:solidFill>
              <a:srgbClr val="D5CDBE"/>
            </a:solidFill>
            <a:prstDash val="solid"/>
          </a:ln>
        </p:spPr>
      </p:sp>
      <p:sp>
        <p:nvSpPr>
          <p:cNvPr id="21" name="Text 4">
            <a:extLst>
              <a:ext uri="{FF2B5EF4-FFF2-40B4-BE49-F238E27FC236}">
                <a16:creationId xmlns:a16="http://schemas.microsoft.com/office/drawing/2014/main" id="{9FCD4914-7D13-12E6-16D0-AAC583885B3A}"/>
              </a:ext>
            </a:extLst>
          </p:cNvPr>
          <p:cNvSpPr/>
          <p:nvPr/>
        </p:nvSpPr>
        <p:spPr>
          <a:xfrm>
            <a:off x="731193" y="2330752"/>
            <a:ext cx="7746855" cy="5247850"/>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b="1" dirty="0">
                <a:solidFill>
                  <a:srgbClr val="2B3541"/>
                </a:solidFill>
                <a:ea typeface="Funnel Sans" pitchFamily="34" charset="-122"/>
                <a:cs typeface="Funnel Sans" pitchFamily="34" charset="-120"/>
              </a:rPr>
              <a:t>Incidence: </a:t>
            </a:r>
            <a:r>
              <a:rPr lang="en-US" dirty="0">
                <a:solidFill>
                  <a:srgbClr val="2B3541"/>
                </a:solidFill>
                <a:ea typeface="Funnel Sans" pitchFamily="34" charset="-122"/>
                <a:cs typeface="Funnel Sans" pitchFamily="34" charset="-120"/>
              </a:rPr>
              <a:t>new cases per a period of time; as an example of 30 cases in 150 pupils in a school population (WHO, 2023).</a:t>
            </a:r>
          </a:p>
          <a:p>
            <a:pPr marL="285750" indent="-285750" algn="justLow">
              <a:lnSpc>
                <a:spcPct val="200000"/>
              </a:lnSpc>
              <a:buFont typeface="Wingdings" panose="05000000000000000000" pitchFamily="2" charset="2"/>
              <a:buChar char="q"/>
            </a:pPr>
            <a:r>
              <a:rPr lang="en-US" b="1" dirty="0">
                <a:solidFill>
                  <a:srgbClr val="2B3541"/>
                </a:solidFill>
                <a:ea typeface="Funnel Sans" pitchFamily="34" charset="-122"/>
                <a:cs typeface="Funnel Sans" pitchFamily="34" charset="-120"/>
              </a:rPr>
              <a:t>Prevalence: </a:t>
            </a:r>
            <a:r>
              <a:rPr lang="en-US" dirty="0">
                <a:solidFill>
                  <a:srgbClr val="2B3541"/>
                </a:solidFill>
                <a:ea typeface="Funnel Sans" pitchFamily="34" charset="-122"/>
                <a:cs typeface="Funnel Sans" pitchFamily="34" charset="-120"/>
              </a:rPr>
              <a:t>the total number of currently existing cases of chicken pox in a particular population at a particular time.</a:t>
            </a:r>
          </a:p>
          <a:p>
            <a:pPr marL="285750" indent="-285750" algn="justLow">
              <a:lnSpc>
                <a:spcPct val="200000"/>
              </a:lnSpc>
              <a:buFont typeface="Wingdings" panose="05000000000000000000" pitchFamily="2" charset="2"/>
              <a:buChar char="q"/>
            </a:pPr>
            <a:r>
              <a:rPr lang="en-US" b="1" dirty="0">
                <a:solidFill>
                  <a:srgbClr val="2B3541"/>
                </a:solidFill>
                <a:ea typeface="Funnel Sans" pitchFamily="34" charset="-122"/>
                <a:cs typeface="Funnel Sans" pitchFamily="34" charset="-120"/>
              </a:rPr>
              <a:t>Morbidity statistics: </a:t>
            </a:r>
            <a:r>
              <a:rPr lang="en-US" dirty="0">
                <a:solidFill>
                  <a:srgbClr val="2B3541"/>
                </a:solidFill>
                <a:ea typeface="Funnel Sans" pitchFamily="34" charset="-122"/>
                <a:cs typeface="Funnel Sans" pitchFamily="34" charset="-120"/>
              </a:rPr>
              <a:t>Over 61,000 varicella inpatient </a:t>
            </a:r>
            <a:r>
              <a:rPr lang="en-US" dirty="0" err="1">
                <a:solidFill>
                  <a:srgbClr val="2B3541"/>
                </a:solidFill>
                <a:ea typeface="Funnel Sans" pitchFamily="34" charset="-122"/>
                <a:cs typeface="Funnel Sans" pitchFamily="34" charset="-120"/>
              </a:rPr>
              <a:t>hospitalisations</a:t>
            </a:r>
            <a:r>
              <a:rPr lang="en-US" dirty="0">
                <a:solidFill>
                  <a:srgbClr val="2B3541"/>
                </a:solidFill>
                <a:ea typeface="Funnel Sans" pitchFamily="34" charset="-122"/>
                <a:cs typeface="Funnel Sans" pitchFamily="34" charset="-120"/>
              </a:rPr>
              <a:t> in England in 2004-2017 (NHS, 2023).</a:t>
            </a:r>
          </a:p>
          <a:p>
            <a:pPr marL="285750" indent="-285750" algn="justLow">
              <a:lnSpc>
                <a:spcPct val="200000"/>
              </a:lnSpc>
              <a:buFont typeface="Wingdings" panose="05000000000000000000" pitchFamily="2" charset="2"/>
              <a:buChar char="q"/>
            </a:pPr>
            <a:r>
              <a:rPr lang="en-US" b="1" dirty="0">
                <a:solidFill>
                  <a:srgbClr val="2B3541"/>
                </a:solidFill>
                <a:ea typeface="Funnel Sans" pitchFamily="34" charset="-122"/>
                <a:cs typeface="Funnel Sans" pitchFamily="34" charset="-120"/>
              </a:rPr>
              <a:t>Mortality statistics: </a:t>
            </a:r>
            <a:r>
              <a:rPr lang="en-US" dirty="0">
                <a:solidFill>
                  <a:srgbClr val="2B3541"/>
                </a:solidFill>
                <a:ea typeface="Funnel Sans" pitchFamily="34" charset="-122"/>
                <a:cs typeface="Funnel Sans" pitchFamily="34" charset="-120"/>
              </a:rPr>
              <a:t>it is estimated that there is an annual mortality of about 4 million hospitalisation, and about 4,000 deaths globally a year as a result of chickenpox complications (WHO, 2023).</a:t>
            </a:r>
          </a:p>
        </p:txBody>
      </p:sp>
      <p:sp>
        <p:nvSpPr>
          <p:cNvPr id="4" name="Text 0">
            <a:extLst>
              <a:ext uri="{FF2B5EF4-FFF2-40B4-BE49-F238E27FC236}">
                <a16:creationId xmlns:a16="http://schemas.microsoft.com/office/drawing/2014/main" id="{55387D84-FB07-0668-7E33-07D588679295}"/>
              </a:ext>
            </a:extLst>
          </p:cNvPr>
          <p:cNvSpPr/>
          <p:nvPr/>
        </p:nvSpPr>
        <p:spPr>
          <a:xfrm>
            <a:off x="474767" y="889277"/>
            <a:ext cx="8669233" cy="1868906"/>
          </a:xfrm>
          <a:prstGeom prst="rect">
            <a:avLst/>
          </a:prstGeom>
          <a:noFill/>
          <a:ln/>
        </p:spPr>
        <p:txBody>
          <a:bodyPr wrap="none" lIns="0" tIns="0" rIns="0" bIns="0" rtlCol="0" anchor="t"/>
          <a:lstStyle/>
          <a:p>
            <a:pPr algn="ctr">
              <a:lnSpc>
                <a:spcPts val="3750"/>
              </a:lnSpc>
            </a:pPr>
            <a:r>
              <a:rPr lang="en-US" dirty="0">
                <a:solidFill>
                  <a:srgbClr val="051D3A"/>
                </a:solidFill>
                <a:latin typeface="Arial Black" panose="020B0A04020102020204" pitchFamily="34" charset="0"/>
                <a:ea typeface="Funnel Display" pitchFamily="34" charset="-122"/>
                <a:cs typeface="Funnel Display" pitchFamily="34" charset="-120"/>
              </a:rPr>
              <a:t>What are the main approaches and strategies that could be used </a:t>
            </a:r>
          </a:p>
          <a:p>
            <a:pPr algn="ctr">
              <a:lnSpc>
                <a:spcPts val="3750"/>
              </a:lnSpc>
            </a:pPr>
            <a:r>
              <a:rPr lang="en-US" dirty="0">
                <a:solidFill>
                  <a:srgbClr val="051D3A"/>
                </a:solidFill>
                <a:latin typeface="Arial Black" panose="020B0A04020102020204" pitchFamily="34" charset="0"/>
                <a:ea typeface="Funnel Display" pitchFamily="34" charset="-122"/>
                <a:cs typeface="Funnel Display" pitchFamily="34" charset="-120"/>
              </a:rPr>
              <a:t>to measure an infectious disease outbreak?</a:t>
            </a:r>
            <a:endParaRPr lang="en-US" dirty="0">
              <a:latin typeface="Arial Black" panose="020B0A040201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3421400" y="582510"/>
            <a:ext cx="11555710" cy="890171"/>
          </a:xfrm>
          <a:prstGeom prst="rect">
            <a:avLst/>
          </a:prstGeom>
          <a:noFill/>
          <a:ln/>
        </p:spPr>
        <p:txBody>
          <a:bodyPr wrap="none" lIns="0" tIns="0" rIns="0" bIns="0" rtlCol="0" anchor="t"/>
          <a:lstStyle/>
          <a:p>
            <a:pPr algn="ctr">
              <a:lnSpc>
                <a:spcPts val="3650"/>
              </a:lnSpc>
            </a:pPr>
            <a:r>
              <a:rPr lang="en-US" dirty="0">
                <a:solidFill>
                  <a:srgbClr val="051D3A"/>
                </a:solidFill>
                <a:latin typeface="Arial Black" panose="020B0A04020102020204" pitchFamily="34" charset="0"/>
              </a:rPr>
              <a:t>What are the main approaches and strategies that could </a:t>
            </a:r>
          </a:p>
          <a:p>
            <a:pPr algn="ctr">
              <a:lnSpc>
                <a:spcPts val="3650"/>
              </a:lnSpc>
            </a:pPr>
            <a:r>
              <a:rPr lang="en-US" dirty="0">
                <a:solidFill>
                  <a:srgbClr val="051D3A"/>
                </a:solidFill>
                <a:latin typeface="Arial Black" panose="020B0A04020102020204" pitchFamily="34" charset="0"/>
              </a:rPr>
              <a:t>be used to monitor an infectious disease outbreak?</a:t>
            </a:r>
          </a:p>
        </p:txBody>
      </p:sp>
      <p:pic>
        <p:nvPicPr>
          <p:cNvPr id="3" name="Image 0" descr="preencoded.png"/>
          <p:cNvPicPr>
            <a:picLocks noChangeAspect="1"/>
          </p:cNvPicPr>
          <p:nvPr/>
        </p:nvPicPr>
        <p:blipFill>
          <a:blip r:embed="rId3"/>
          <a:stretch>
            <a:fillRect/>
          </a:stretch>
        </p:blipFill>
        <p:spPr>
          <a:xfrm>
            <a:off x="888921" y="1443989"/>
            <a:ext cx="4184571" cy="5791221"/>
          </a:xfrm>
          <a:prstGeom prst="rect">
            <a:avLst/>
          </a:prstGeom>
        </p:spPr>
      </p:pic>
      <p:sp>
        <p:nvSpPr>
          <p:cNvPr id="17" name="Shape 1">
            <a:extLst>
              <a:ext uri="{FF2B5EF4-FFF2-40B4-BE49-F238E27FC236}">
                <a16:creationId xmlns:a16="http://schemas.microsoft.com/office/drawing/2014/main" id="{46BBC241-EC6C-68E4-DD7D-BA51005749A7}"/>
              </a:ext>
            </a:extLst>
          </p:cNvPr>
          <p:cNvSpPr/>
          <p:nvPr/>
        </p:nvSpPr>
        <p:spPr>
          <a:xfrm>
            <a:off x="5325828" y="1650301"/>
            <a:ext cx="8187360" cy="5584910"/>
          </a:xfrm>
          <a:prstGeom prst="roundRect">
            <a:avLst>
              <a:gd name="adj" fmla="val 5302"/>
            </a:avLst>
          </a:prstGeom>
          <a:solidFill>
            <a:srgbClr val="E1F2FE"/>
          </a:solidFill>
          <a:ln w="22860">
            <a:solidFill>
              <a:srgbClr val="D5CDBE"/>
            </a:solidFill>
            <a:prstDash val="solid"/>
          </a:ln>
        </p:spPr>
      </p:sp>
      <p:sp>
        <p:nvSpPr>
          <p:cNvPr id="18" name="Text 4">
            <a:extLst>
              <a:ext uri="{FF2B5EF4-FFF2-40B4-BE49-F238E27FC236}">
                <a16:creationId xmlns:a16="http://schemas.microsoft.com/office/drawing/2014/main" id="{2073015A-21A7-933B-677C-4B5EE3F61804}"/>
              </a:ext>
            </a:extLst>
          </p:cNvPr>
          <p:cNvSpPr/>
          <p:nvPr/>
        </p:nvSpPr>
        <p:spPr>
          <a:xfrm>
            <a:off x="5325828" y="1901931"/>
            <a:ext cx="7746855" cy="4620362"/>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UK Health Security Agency (UKHSA) is in charge of coordinating surveillance in England (UKHSA,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Surveillance is the process that includes constant gathering and evaluation of health data to identify outbreaks in time.</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It assists in the determination of disease patterns and the safeguarding of the vulnerable groups against infectious illnesses.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primary surveillance methods are passive surveillance, </a:t>
            </a:r>
            <a:r>
              <a:rPr lang="en-US" dirty="0" err="1">
                <a:solidFill>
                  <a:srgbClr val="2B3541"/>
                </a:solidFill>
                <a:ea typeface="Funnel Sans" pitchFamily="34" charset="-122"/>
                <a:cs typeface="Funnel Sans" pitchFamily="34" charset="-120"/>
              </a:rPr>
              <a:t>syndromic</a:t>
            </a:r>
            <a:r>
              <a:rPr lang="en-US" dirty="0">
                <a:solidFill>
                  <a:srgbClr val="2B3541"/>
                </a:solidFill>
                <a:ea typeface="Funnel Sans" pitchFamily="34" charset="-122"/>
                <a:cs typeface="Funnel Sans" pitchFamily="34" charset="-120"/>
              </a:rPr>
              <a:t> surveillance and active when there is outbreak (UKHSA, 2023).</a:t>
            </a:r>
          </a:p>
        </p:txBody>
      </p:sp>
      <p:sp>
        <p:nvSpPr>
          <p:cNvPr id="19" name="Rectangle 18">
            <a:extLst>
              <a:ext uri="{FF2B5EF4-FFF2-40B4-BE49-F238E27FC236}">
                <a16:creationId xmlns:a16="http://schemas.microsoft.com/office/drawing/2014/main" id="{5A8AFC29-54BA-4A91-06C2-EDFAFAACE4E7}"/>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6" name="Image 1" descr="preencoded.png"/>
          <p:cNvPicPr>
            <a:picLocks noChangeAspect="1"/>
          </p:cNvPicPr>
          <p:nvPr/>
        </p:nvPicPr>
        <p:blipFill>
          <a:blip r:embed="rId3"/>
          <a:stretch>
            <a:fillRect/>
          </a:stretch>
        </p:blipFill>
        <p:spPr>
          <a:xfrm>
            <a:off x="1213660" y="1562549"/>
            <a:ext cx="2128056" cy="1830565"/>
          </a:xfrm>
          <a:prstGeom prst="rect">
            <a:avLst/>
          </a:prstGeom>
        </p:spPr>
      </p:pic>
      <p:pic>
        <p:nvPicPr>
          <p:cNvPr id="9" name="Image 2" descr="preencoded.png"/>
          <p:cNvPicPr>
            <a:picLocks noChangeAspect="1"/>
          </p:cNvPicPr>
          <p:nvPr/>
        </p:nvPicPr>
        <p:blipFill>
          <a:blip r:embed="rId4"/>
          <a:stretch>
            <a:fillRect/>
          </a:stretch>
        </p:blipFill>
        <p:spPr>
          <a:xfrm>
            <a:off x="1274742" y="3601344"/>
            <a:ext cx="2066973" cy="1814500"/>
          </a:xfrm>
          <a:prstGeom prst="rect">
            <a:avLst/>
          </a:prstGeom>
        </p:spPr>
      </p:pic>
      <p:pic>
        <p:nvPicPr>
          <p:cNvPr id="12" name="Image 3" descr="preencoded.png"/>
          <p:cNvPicPr>
            <a:picLocks noChangeAspect="1"/>
          </p:cNvPicPr>
          <p:nvPr/>
        </p:nvPicPr>
        <p:blipFill>
          <a:blip r:embed="rId5"/>
          <a:stretch>
            <a:fillRect/>
          </a:stretch>
        </p:blipFill>
        <p:spPr>
          <a:xfrm>
            <a:off x="1274742" y="5565902"/>
            <a:ext cx="2128056" cy="1886935"/>
          </a:xfrm>
          <a:prstGeom prst="rect">
            <a:avLst/>
          </a:prstGeom>
        </p:spPr>
      </p:pic>
      <p:sp>
        <p:nvSpPr>
          <p:cNvPr id="15" name="Rectangle 14">
            <a:extLst>
              <a:ext uri="{FF2B5EF4-FFF2-40B4-BE49-F238E27FC236}">
                <a16:creationId xmlns:a16="http://schemas.microsoft.com/office/drawing/2014/main" id="{9840C801-237E-CD63-9D69-67D0F6001799}"/>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6" name="Shape 1">
            <a:extLst>
              <a:ext uri="{FF2B5EF4-FFF2-40B4-BE49-F238E27FC236}">
                <a16:creationId xmlns:a16="http://schemas.microsoft.com/office/drawing/2014/main" id="{570468CD-5D2F-D261-E2E0-12B7F3D2F81C}"/>
              </a:ext>
            </a:extLst>
          </p:cNvPr>
          <p:cNvSpPr/>
          <p:nvPr/>
        </p:nvSpPr>
        <p:spPr>
          <a:xfrm>
            <a:off x="3557756" y="2245895"/>
            <a:ext cx="9685408" cy="5206942"/>
          </a:xfrm>
          <a:prstGeom prst="roundRect">
            <a:avLst>
              <a:gd name="adj" fmla="val 5302"/>
            </a:avLst>
          </a:prstGeom>
          <a:solidFill>
            <a:srgbClr val="E1F2FE"/>
          </a:solidFill>
          <a:ln w="22860">
            <a:solidFill>
              <a:srgbClr val="D5CDBE"/>
            </a:solidFill>
            <a:prstDash val="solid"/>
          </a:ln>
        </p:spPr>
      </p:sp>
      <p:sp>
        <p:nvSpPr>
          <p:cNvPr id="17" name="Text 4">
            <a:extLst>
              <a:ext uri="{FF2B5EF4-FFF2-40B4-BE49-F238E27FC236}">
                <a16:creationId xmlns:a16="http://schemas.microsoft.com/office/drawing/2014/main" id="{C8A6A810-325F-7DAC-BFCD-D76504581B22}"/>
              </a:ext>
            </a:extLst>
          </p:cNvPr>
          <p:cNvSpPr/>
          <p:nvPr/>
        </p:nvSpPr>
        <p:spPr>
          <a:xfrm>
            <a:off x="3801763" y="2548722"/>
            <a:ext cx="9197393" cy="4620362"/>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Chickenpox has More than 61,000 inpatient varicella admissions in England, 2004- 2017 (NHS,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chickenpox disease is about 38% with entailed complications like pneumonia or skin infections.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symptoms to be tracked by </a:t>
            </a:r>
            <a:r>
              <a:rPr lang="en-US" dirty="0" err="1">
                <a:solidFill>
                  <a:srgbClr val="2B3541"/>
                </a:solidFill>
                <a:ea typeface="Funnel Sans" pitchFamily="34" charset="-122"/>
                <a:cs typeface="Funnel Sans" pitchFamily="34" charset="-120"/>
              </a:rPr>
              <a:t>syndromic</a:t>
            </a:r>
            <a:r>
              <a:rPr lang="en-US" dirty="0">
                <a:solidFill>
                  <a:srgbClr val="2B3541"/>
                </a:solidFill>
                <a:ea typeface="Funnel Sans" pitchFamily="34" charset="-122"/>
                <a:cs typeface="Funnel Sans" pitchFamily="34" charset="-120"/>
              </a:rPr>
              <a:t> surveillance include rash, fever, which are tracked by GP visits, NHS 111 calls, and emergency department data (UKHSA,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In the UK, vaccination surveillance is conducted according to the recommendations in the UKHSA Green Book to identify the vulnerable population (UKHSA, 2022).</a:t>
            </a:r>
          </a:p>
        </p:txBody>
      </p:sp>
      <p:sp>
        <p:nvSpPr>
          <p:cNvPr id="3" name="Text 0">
            <a:extLst>
              <a:ext uri="{FF2B5EF4-FFF2-40B4-BE49-F238E27FC236}">
                <a16:creationId xmlns:a16="http://schemas.microsoft.com/office/drawing/2014/main" id="{3E4EF55C-A85C-B3E4-9BCA-845BE29CD903}"/>
              </a:ext>
            </a:extLst>
          </p:cNvPr>
          <p:cNvSpPr/>
          <p:nvPr/>
        </p:nvSpPr>
        <p:spPr>
          <a:xfrm>
            <a:off x="3197113" y="1043768"/>
            <a:ext cx="11555710" cy="890171"/>
          </a:xfrm>
          <a:prstGeom prst="rect">
            <a:avLst/>
          </a:prstGeom>
          <a:noFill/>
          <a:ln/>
        </p:spPr>
        <p:txBody>
          <a:bodyPr wrap="none" lIns="0" tIns="0" rIns="0" bIns="0" rtlCol="0" anchor="t"/>
          <a:lstStyle/>
          <a:p>
            <a:pPr algn="ctr">
              <a:lnSpc>
                <a:spcPts val="3650"/>
              </a:lnSpc>
            </a:pPr>
            <a:r>
              <a:rPr lang="en-US" dirty="0">
                <a:solidFill>
                  <a:srgbClr val="051D3A"/>
                </a:solidFill>
                <a:latin typeface="Arial Black" panose="020B0A04020102020204" pitchFamily="34" charset="0"/>
              </a:rPr>
              <a:t>What are the main approaches and strategies that could </a:t>
            </a:r>
          </a:p>
          <a:p>
            <a:pPr algn="ctr">
              <a:lnSpc>
                <a:spcPts val="3650"/>
              </a:lnSpc>
            </a:pPr>
            <a:r>
              <a:rPr lang="en-US" dirty="0">
                <a:solidFill>
                  <a:srgbClr val="051D3A"/>
                </a:solidFill>
                <a:latin typeface="Arial Black" panose="020B0A04020102020204" pitchFamily="34" charset="0"/>
              </a:rPr>
              <a:t>be used to monitor an infectious disease outbreak?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5832877" y="828326"/>
            <a:ext cx="7760375" cy="1042510"/>
          </a:xfrm>
          <a:prstGeom prst="rect">
            <a:avLst/>
          </a:prstGeom>
          <a:noFill/>
          <a:ln/>
        </p:spPr>
        <p:txBody>
          <a:bodyPr wrap="none" lIns="0" tIns="0" rIns="0" bIns="0" rtlCol="0" anchor="t"/>
          <a:lstStyle/>
          <a:p>
            <a:pPr algn="ctr">
              <a:lnSpc>
                <a:spcPts val="3650"/>
              </a:lnSpc>
            </a:pPr>
            <a:r>
              <a:rPr lang="en-US" dirty="0">
                <a:solidFill>
                  <a:srgbClr val="051D3A"/>
                </a:solidFill>
                <a:latin typeface="Arial Black" panose="020B0A04020102020204" pitchFamily="34" charset="0"/>
              </a:rPr>
              <a:t>What are the main approaches and strategies that could be </a:t>
            </a:r>
          </a:p>
          <a:p>
            <a:pPr algn="ctr">
              <a:lnSpc>
                <a:spcPts val="3650"/>
              </a:lnSpc>
            </a:pPr>
            <a:r>
              <a:rPr lang="en-US" dirty="0">
                <a:solidFill>
                  <a:srgbClr val="051D3A"/>
                </a:solidFill>
                <a:latin typeface="Arial Black" panose="020B0A04020102020204" pitchFamily="34" charset="0"/>
              </a:rPr>
              <a:t>used to control an infectious disease outbreak?</a:t>
            </a:r>
          </a:p>
        </p:txBody>
      </p:sp>
      <p:sp>
        <p:nvSpPr>
          <p:cNvPr id="16" name="Rectangle 15">
            <a:extLst>
              <a:ext uri="{FF2B5EF4-FFF2-40B4-BE49-F238E27FC236}">
                <a16:creationId xmlns:a16="http://schemas.microsoft.com/office/drawing/2014/main" id="{1599FC03-E63A-5181-2FDE-A039BFED9A28}"/>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7" name="Shape 1">
            <a:extLst>
              <a:ext uri="{FF2B5EF4-FFF2-40B4-BE49-F238E27FC236}">
                <a16:creationId xmlns:a16="http://schemas.microsoft.com/office/drawing/2014/main" id="{5E30715F-DAA4-10A8-C899-8847787E3FF0}"/>
              </a:ext>
            </a:extLst>
          </p:cNvPr>
          <p:cNvSpPr/>
          <p:nvPr/>
        </p:nvSpPr>
        <p:spPr>
          <a:xfrm>
            <a:off x="5642583" y="2047412"/>
            <a:ext cx="8549234" cy="5524462"/>
          </a:xfrm>
          <a:prstGeom prst="roundRect">
            <a:avLst>
              <a:gd name="adj" fmla="val 5302"/>
            </a:avLst>
          </a:prstGeom>
          <a:solidFill>
            <a:srgbClr val="E1F2FE"/>
          </a:solidFill>
          <a:ln w="22860">
            <a:solidFill>
              <a:srgbClr val="D5CDBE"/>
            </a:solidFill>
            <a:prstDash val="solid"/>
          </a:ln>
        </p:spPr>
      </p:sp>
      <p:sp>
        <p:nvSpPr>
          <p:cNvPr id="18" name="Text 4">
            <a:extLst>
              <a:ext uri="{FF2B5EF4-FFF2-40B4-BE49-F238E27FC236}">
                <a16:creationId xmlns:a16="http://schemas.microsoft.com/office/drawing/2014/main" id="{6083C9DA-8A0C-19E4-8AE3-293E332222D6}"/>
              </a:ext>
            </a:extLst>
          </p:cNvPr>
          <p:cNvSpPr/>
          <p:nvPr/>
        </p:nvSpPr>
        <p:spPr>
          <a:xfrm>
            <a:off x="5895358" y="2054271"/>
            <a:ext cx="8043683" cy="5347003"/>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Green Book guidance on controlling chickenpox recommends </a:t>
            </a:r>
            <a:r>
              <a:rPr lang="en-US" dirty="0" err="1">
                <a:solidFill>
                  <a:srgbClr val="2B3541"/>
                </a:solidFill>
                <a:ea typeface="Funnel Sans" pitchFamily="34" charset="-122"/>
                <a:cs typeface="Funnel Sans" pitchFamily="34" charset="-120"/>
              </a:rPr>
              <a:t>immunisation</a:t>
            </a:r>
            <a:r>
              <a:rPr lang="en-US" dirty="0">
                <a:solidFill>
                  <a:srgbClr val="2B3541"/>
                </a:solidFill>
                <a:ea typeface="Funnel Sans" pitchFamily="34" charset="-122"/>
                <a:cs typeface="Funnel Sans" pitchFamily="34" charset="-120"/>
              </a:rPr>
              <a:t> of persons via vaccination (UKHSA,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Isolating infected people strictly contributes to the breaking of the transmission chain during the process of outbreaks.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Some </a:t>
            </a:r>
            <a:r>
              <a:rPr lang="en-US" dirty="0" err="1">
                <a:solidFill>
                  <a:srgbClr val="2B3541"/>
                </a:solidFill>
                <a:ea typeface="Funnel Sans" pitchFamily="34" charset="-122"/>
                <a:cs typeface="Funnel Sans" pitchFamily="34" charset="-120"/>
              </a:rPr>
              <a:t>behavioural</a:t>
            </a:r>
            <a:r>
              <a:rPr lang="en-US" dirty="0">
                <a:solidFill>
                  <a:srgbClr val="2B3541"/>
                </a:solidFill>
                <a:ea typeface="Funnel Sans" pitchFamily="34" charset="-122"/>
                <a:cs typeface="Funnel Sans" pitchFamily="34" charset="-120"/>
              </a:rPr>
              <a:t> changes in lifestyle are hand hygiene, respiratory etiquette, and not being in close contact with infected persons.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Separating infected children until the lesions have crusted is useful in stopping further infection.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975706" cy="8229600"/>
          </a:xfrm>
          <a:prstGeom prst="rect">
            <a:avLst/>
          </a:prstGeom>
        </p:spPr>
      </p:pic>
      <p:sp>
        <p:nvSpPr>
          <p:cNvPr id="13" name="Shape 1">
            <a:extLst>
              <a:ext uri="{FF2B5EF4-FFF2-40B4-BE49-F238E27FC236}">
                <a16:creationId xmlns:a16="http://schemas.microsoft.com/office/drawing/2014/main" id="{B47C3AB4-439B-69F2-078B-4D89DB62CBB1}"/>
              </a:ext>
            </a:extLst>
          </p:cNvPr>
          <p:cNvSpPr/>
          <p:nvPr/>
        </p:nvSpPr>
        <p:spPr>
          <a:xfrm>
            <a:off x="5221983" y="2105833"/>
            <a:ext cx="8549234" cy="5347003"/>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4" name="Text 4">
            <a:extLst>
              <a:ext uri="{FF2B5EF4-FFF2-40B4-BE49-F238E27FC236}">
                <a16:creationId xmlns:a16="http://schemas.microsoft.com/office/drawing/2014/main" id="{D6DA385D-6ADD-DAE3-D2C3-AD3D2DC7F28D}"/>
              </a:ext>
            </a:extLst>
          </p:cNvPr>
          <p:cNvSpPr/>
          <p:nvPr/>
        </p:nvSpPr>
        <p:spPr>
          <a:xfrm>
            <a:off x="5531810" y="2473000"/>
            <a:ext cx="7929579" cy="5347003"/>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Antiviral drugs are used to treat severe cases and antibiotics to treat secondary bacterial infections.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Environmental control involves the enhancement of ventilation and washing of the contaminated surfaces within the school and child care </a:t>
            </a:r>
            <a:r>
              <a:rPr lang="en-US" dirty="0" err="1">
                <a:solidFill>
                  <a:srgbClr val="2B3541"/>
                </a:solidFill>
                <a:ea typeface="Funnel Sans" pitchFamily="34" charset="-122"/>
                <a:cs typeface="Funnel Sans" pitchFamily="34" charset="-120"/>
              </a:rPr>
              <a:t>centres</a:t>
            </a:r>
            <a:r>
              <a:rPr lang="en-US" dirty="0">
                <a:solidFill>
                  <a:srgbClr val="2B3541"/>
                </a:solidFill>
                <a:ea typeface="Funnel Sans" pitchFamily="34" charset="-122"/>
                <a:cs typeface="Funnel Sans" pitchFamily="34" charset="-120"/>
              </a:rPr>
              <a:t>.</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Isolation of infected people to the point that the lesions of chickenpox crust is known as quarantine.</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Wear of personal protective equipment (PPE) e.g. gloves and masks by health professionals attending to infected patients.</a:t>
            </a:r>
          </a:p>
        </p:txBody>
      </p:sp>
      <p:sp>
        <p:nvSpPr>
          <p:cNvPr id="15" name="Rectangle 14">
            <a:extLst>
              <a:ext uri="{FF2B5EF4-FFF2-40B4-BE49-F238E27FC236}">
                <a16:creationId xmlns:a16="http://schemas.microsoft.com/office/drawing/2014/main" id="{7F354BBD-7FD9-B01D-6983-6914A4AB08C5}"/>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4" name="Text 0">
            <a:extLst>
              <a:ext uri="{FF2B5EF4-FFF2-40B4-BE49-F238E27FC236}">
                <a16:creationId xmlns:a16="http://schemas.microsoft.com/office/drawing/2014/main" id="{FA3EFD52-A2CD-04FC-72B1-3C7444E4F6F6}"/>
              </a:ext>
            </a:extLst>
          </p:cNvPr>
          <p:cNvSpPr/>
          <p:nvPr/>
        </p:nvSpPr>
        <p:spPr>
          <a:xfrm>
            <a:off x="5832877" y="788292"/>
            <a:ext cx="7760375" cy="1042510"/>
          </a:xfrm>
          <a:prstGeom prst="rect">
            <a:avLst/>
          </a:prstGeom>
          <a:noFill/>
          <a:ln/>
        </p:spPr>
        <p:txBody>
          <a:bodyPr wrap="none" lIns="0" tIns="0" rIns="0" bIns="0" rtlCol="0" anchor="t"/>
          <a:lstStyle/>
          <a:p>
            <a:pPr algn="ctr">
              <a:lnSpc>
                <a:spcPts val="3650"/>
              </a:lnSpc>
            </a:pPr>
            <a:r>
              <a:rPr lang="en-US" dirty="0">
                <a:solidFill>
                  <a:srgbClr val="051D3A"/>
                </a:solidFill>
                <a:latin typeface="Arial Black" panose="020B0A04020102020204" pitchFamily="34" charset="0"/>
              </a:rPr>
              <a:t>What are the main approaches and strategies that could be </a:t>
            </a:r>
          </a:p>
          <a:p>
            <a:pPr algn="ctr">
              <a:lnSpc>
                <a:spcPts val="3650"/>
              </a:lnSpc>
            </a:pPr>
            <a:r>
              <a:rPr lang="en-US" dirty="0">
                <a:solidFill>
                  <a:srgbClr val="051D3A"/>
                </a:solidFill>
                <a:latin typeface="Arial Black" panose="020B0A04020102020204" pitchFamily="34" charset="0"/>
              </a:rPr>
              <a:t>used to control an infectious disease outbreak?</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539380-2568-972D-0548-C18D825B3944}"/>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4" name="Text 0">
            <a:extLst>
              <a:ext uri="{FF2B5EF4-FFF2-40B4-BE49-F238E27FC236}">
                <a16:creationId xmlns:a16="http://schemas.microsoft.com/office/drawing/2014/main" id="{7E576054-B048-B17B-EFA0-A94176382D77}"/>
              </a:ext>
            </a:extLst>
          </p:cNvPr>
          <p:cNvSpPr/>
          <p:nvPr/>
        </p:nvSpPr>
        <p:spPr>
          <a:xfrm>
            <a:off x="730584" y="504137"/>
            <a:ext cx="6078620" cy="744249"/>
          </a:xfrm>
          <a:prstGeom prst="rect">
            <a:avLst/>
          </a:prstGeom>
          <a:noFill/>
          <a:ln/>
        </p:spPr>
        <p:txBody>
          <a:bodyPr wrap="none" lIns="0" tIns="0" rIns="0" bIns="0" rtlCol="0" anchor="t"/>
          <a:lstStyle/>
          <a:p>
            <a:pPr algn="ctr">
              <a:lnSpc>
                <a:spcPts val="4100"/>
              </a:lnSpc>
            </a:pPr>
            <a:r>
              <a:rPr lang="en-US" dirty="0">
                <a:solidFill>
                  <a:srgbClr val="051D3A"/>
                </a:solidFill>
                <a:latin typeface="Arial Black" panose="020B0A04020102020204" pitchFamily="34" charset="0"/>
              </a:rPr>
              <a:t>What policy and strategies are available to </a:t>
            </a:r>
          </a:p>
          <a:p>
            <a:pPr algn="ctr">
              <a:lnSpc>
                <a:spcPts val="4100"/>
              </a:lnSpc>
            </a:pPr>
            <a:r>
              <a:rPr lang="en-US" dirty="0">
                <a:solidFill>
                  <a:srgbClr val="051D3A"/>
                </a:solidFill>
                <a:latin typeface="Arial Black" panose="020B0A04020102020204" pitchFamily="34" charset="0"/>
              </a:rPr>
              <a:t>the UK government to maintain public health?</a:t>
            </a:r>
          </a:p>
        </p:txBody>
      </p:sp>
      <p:sp>
        <p:nvSpPr>
          <p:cNvPr id="15" name="Shape 1">
            <a:extLst>
              <a:ext uri="{FF2B5EF4-FFF2-40B4-BE49-F238E27FC236}">
                <a16:creationId xmlns:a16="http://schemas.microsoft.com/office/drawing/2014/main" id="{72CAA952-EBB2-9075-7831-A2A81019EC77}"/>
              </a:ext>
            </a:extLst>
          </p:cNvPr>
          <p:cNvSpPr/>
          <p:nvPr/>
        </p:nvSpPr>
        <p:spPr>
          <a:xfrm>
            <a:off x="417095" y="1651092"/>
            <a:ext cx="6705599" cy="6161413"/>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8" name="Text 4">
            <a:extLst>
              <a:ext uri="{FF2B5EF4-FFF2-40B4-BE49-F238E27FC236}">
                <a16:creationId xmlns:a16="http://schemas.microsoft.com/office/drawing/2014/main" id="{C3B69048-8687-9BBE-69E2-5D78EAB89FB1}"/>
              </a:ext>
            </a:extLst>
          </p:cNvPr>
          <p:cNvSpPr/>
          <p:nvPr/>
        </p:nvSpPr>
        <p:spPr>
          <a:xfrm>
            <a:off x="701743" y="1835190"/>
            <a:ext cx="5997263" cy="5793215"/>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policies of NHS facilitate disease control and prevention of infectious diseases including chicken pox.</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UK Health Security Agency (UKHSA) provides health protection policies aimed at managing outbreaks (UKHSA,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Public health planning and responding to outbreaks is based on national surveillance systems.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NHS Long Term Plan promotes the disease prevention and empowering the services related to the improvement of the population health (NHS, 2019).</a:t>
            </a:r>
          </a:p>
        </p:txBody>
      </p:sp>
      <p:pic>
        <p:nvPicPr>
          <p:cNvPr id="3" name="Picture 2">
            <a:extLst>
              <a:ext uri="{FF2B5EF4-FFF2-40B4-BE49-F238E27FC236}">
                <a16:creationId xmlns:a16="http://schemas.microsoft.com/office/drawing/2014/main" id="{525EFA9D-B92C-5A1A-5088-E3AB2E01A189}"/>
              </a:ext>
            </a:extLst>
          </p:cNvPr>
          <p:cNvPicPr>
            <a:picLocks noChangeAspect="1"/>
          </p:cNvPicPr>
          <p:nvPr/>
        </p:nvPicPr>
        <p:blipFill>
          <a:blip r:embed="rId3"/>
          <a:stretch>
            <a:fillRect/>
          </a:stretch>
        </p:blipFill>
        <p:spPr>
          <a:xfrm>
            <a:off x="7315200" y="0"/>
            <a:ext cx="7315200" cy="8229600"/>
          </a:xfrm>
          <a:prstGeom prst="rect">
            <a:avLst/>
          </a:prstGeom>
        </p:spPr>
      </p:pic>
    </p:spTree>
    <p:extLst>
      <p:ext uri="{BB962C8B-B14F-4D97-AF65-F5344CB8AC3E}">
        <p14:creationId xmlns:p14="http://schemas.microsoft.com/office/powerpoint/2010/main" val="2334802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539380-2568-972D-0548-C18D825B3944}"/>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7" name="Shape 1">
            <a:extLst>
              <a:ext uri="{FF2B5EF4-FFF2-40B4-BE49-F238E27FC236}">
                <a16:creationId xmlns:a16="http://schemas.microsoft.com/office/drawing/2014/main" id="{7205AD34-D9E5-005C-C394-E2B131783B42}"/>
              </a:ext>
            </a:extLst>
          </p:cNvPr>
          <p:cNvSpPr/>
          <p:nvPr/>
        </p:nvSpPr>
        <p:spPr>
          <a:xfrm>
            <a:off x="5669280" y="2495043"/>
            <a:ext cx="8383604" cy="4580530"/>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9" name="Text 4">
            <a:extLst>
              <a:ext uri="{FF2B5EF4-FFF2-40B4-BE49-F238E27FC236}">
                <a16:creationId xmlns:a16="http://schemas.microsoft.com/office/drawing/2014/main" id="{B34DAD29-D1F6-29DE-AC68-5C334A84C8C4}"/>
              </a:ext>
            </a:extLst>
          </p:cNvPr>
          <p:cNvSpPr/>
          <p:nvPr/>
        </p:nvSpPr>
        <p:spPr>
          <a:xfrm>
            <a:off x="5911174" y="2565843"/>
            <a:ext cx="7562932" cy="3691804"/>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promotion of health is aimed at raising awareness to the population concerning infectious diseases.</a:t>
            </a:r>
            <a:endParaRPr lang="en-US">
              <a:ea typeface="Calibri" panose="020F0502020204030204"/>
              <a:cs typeface="Calibri" panose="020F0502020204030204"/>
            </a:endParaRP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Promotion of vaccination and early symptom reporting is done through public health campaigns (NHS, 2023).</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Digital surveillance systems and electronic health records are used to track the outbreaks using digital health systems.</a:t>
            </a:r>
          </a:p>
          <a:p>
            <a:pPr marL="285750" indent="-285750" algn="justLow">
              <a:lnSpc>
                <a:spcPct val="200000"/>
              </a:lnSpc>
              <a:buFont typeface="Wingdings" panose="05000000000000000000" pitchFamily="2" charset="2"/>
              <a:buChar char="q"/>
            </a:pPr>
            <a:r>
              <a:rPr lang="en-US" dirty="0">
                <a:solidFill>
                  <a:srgbClr val="2B3541"/>
                </a:solidFill>
                <a:ea typeface="Funnel Sans"/>
                <a:cs typeface="Funnel Sans" pitchFamily="34" charset="-120"/>
              </a:rPr>
              <a:t>Technology enhances disease surveillance, health </a:t>
            </a:r>
            <a:r>
              <a:rPr lang="en-US" dirty="0" err="1">
                <a:solidFill>
                  <a:srgbClr val="2B3541"/>
                </a:solidFill>
                <a:ea typeface="Funnel Sans"/>
                <a:cs typeface="Funnel Sans" pitchFamily="34" charset="-120"/>
              </a:rPr>
              <a:t>organisations</a:t>
            </a:r>
            <a:r>
              <a:rPr lang="en-US" dirty="0">
                <a:solidFill>
                  <a:srgbClr val="2B3541"/>
                </a:solidFill>
                <a:ea typeface="Funnel Sans"/>
                <a:cs typeface="Funnel Sans" pitchFamily="34" charset="-120"/>
              </a:rPr>
              <a:t> share data and detect early outbreak.</a:t>
            </a:r>
          </a:p>
        </p:txBody>
      </p:sp>
      <p:pic>
        <p:nvPicPr>
          <p:cNvPr id="2" name="Picture 1">
            <a:extLst>
              <a:ext uri="{FF2B5EF4-FFF2-40B4-BE49-F238E27FC236}">
                <a16:creationId xmlns:a16="http://schemas.microsoft.com/office/drawing/2014/main" id="{55CCD575-F49A-BB85-0DA8-84532390ED47}"/>
              </a:ext>
            </a:extLst>
          </p:cNvPr>
          <p:cNvPicPr>
            <a:picLocks noChangeAspect="1"/>
          </p:cNvPicPr>
          <p:nvPr/>
        </p:nvPicPr>
        <p:blipFill>
          <a:blip r:embed="rId3"/>
          <a:stretch>
            <a:fillRect/>
          </a:stretch>
        </p:blipFill>
        <p:spPr>
          <a:xfrm>
            <a:off x="0" y="0"/>
            <a:ext cx="5519652" cy="8362604"/>
          </a:xfrm>
          <a:prstGeom prst="rect">
            <a:avLst/>
          </a:prstGeom>
        </p:spPr>
      </p:pic>
      <p:sp>
        <p:nvSpPr>
          <p:cNvPr id="3" name="Text 0">
            <a:extLst>
              <a:ext uri="{FF2B5EF4-FFF2-40B4-BE49-F238E27FC236}">
                <a16:creationId xmlns:a16="http://schemas.microsoft.com/office/drawing/2014/main" id="{01927116-7CBE-C0FF-02A1-4CB297E1B08D}"/>
              </a:ext>
            </a:extLst>
          </p:cNvPr>
          <p:cNvSpPr/>
          <p:nvPr/>
        </p:nvSpPr>
        <p:spPr>
          <a:xfrm>
            <a:off x="6653330" y="1075543"/>
            <a:ext cx="6078620" cy="1235395"/>
          </a:xfrm>
          <a:prstGeom prst="rect">
            <a:avLst/>
          </a:prstGeom>
          <a:noFill/>
          <a:ln/>
        </p:spPr>
        <p:txBody>
          <a:bodyPr wrap="none" lIns="0" tIns="0" rIns="0" bIns="0" rtlCol="0" anchor="t"/>
          <a:lstStyle/>
          <a:p>
            <a:pPr algn="ctr">
              <a:lnSpc>
                <a:spcPts val="4100"/>
              </a:lnSpc>
            </a:pPr>
            <a:r>
              <a:rPr lang="en-US" dirty="0">
                <a:solidFill>
                  <a:srgbClr val="051D3A"/>
                </a:solidFill>
                <a:latin typeface="Arial Black" panose="020B0A04020102020204" pitchFamily="34" charset="0"/>
              </a:rPr>
              <a:t>What policy and strategies are available to </a:t>
            </a:r>
          </a:p>
          <a:p>
            <a:pPr algn="ctr">
              <a:lnSpc>
                <a:spcPts val="4100"/>
              </a:lnSpc>
            </a:pPr>
            <a:r>
              <a:rPr lang="en-US" dirty="0">
                <a:solidFill>
                  <a:srgbClr val="051D3A"/>
                </a:solidFill>
                <a:latin typeface="Arial Black" panose="020B0A04020102020204" pitchFamily="34" charset="0"/>
              </a:rPr>
              <a:t>the UK government to maintain public health?</a:t>
            </a:r>
          </a:p>
        </p:txBody>
      </p:sp>
    </p:spTree>
    <p:extLst>
      <p:ext uri="{BB962C8B-B14F-4D97-AF65-F5344CB8AC3E}">
        <p14:creationId xmlns:p14="http://schemas.microsoft.com/office/powerpoint/2010/main" val="2981283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family sitting at a table looking at paper&#10;&#10;AI-generated content may be incorrect.">
            <a:extLst>
              <a:ext uri="{FF2B5EF4-FFF2-40B4-BE49-F238E27FC236}">
                <a16:creationId xmlns:a16="http://schemas.microsoft.com/office/drawing/2014/main" id="{62254B0B-C36F-8868-6258-9C40C1029C4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63477" y="-5413"/>
            <a:ext cx="6464808" cy="8213131"/>
          </a:xfrm>
          <a:prstGeom prst="rect">
            <a:avLst/>
          </a:prstGeom>
        </p:spPr>
      </p:pic>
      <p:sp>
        <p:nvSpPr>
          <p:cNvPr id="6" name="TextBox 5">
            <a:extLst>
              <a:ext uri="{FF2B5EF4-FFF2-40B4-BE49-F238E27FC236}">
                <a16:creationId xmlns:a16="http://schemas.microsoft.com/office/drawing/2014/main" id="{B93CFE8C-B725-0132-6C09-1524CFF70380}"/>
              </a:ext>
            </a:extLst>
          </p:cNvPr>
          <p:cNvSpPr txBox="1"/>
          <p:nvPr/>
        </p:nvSpPr>
        <p:spPr>
          <a:xfrm>
            <a:off x="260435" y="669218"/>
            <a:ext cx="756085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lumMod val="49000"/>
                  </a:schemeClr>
                </a:solidFill>
                <a:latin typeface="Arial Black"/>
                <a:ea typeface="Calibri"/>
                <a:cs typeface="Calibri"/>
              </a:rPr>
              <a:t>Health Education Point for Parents During a Chickenpo</a:t>
            </a:r>
            <a:r>
              <a:rPr lang="en-GB">
                <a:solidFill>
                  <a:schemeClr val="tx2">
                    <a:lumMod val="49000"/>
                  </a:schemeClr>
                </a:solidFill>
                <a:latin typeface="Arial Black"/>
                <a:ea typeface="Calibri"/>
                <a:cs typeface="Calibri"/>
              </a:rPr>
              <a:t>x            Outbreak</a:t>
            </a:r>
            <a:endParaRPr lang="en-GB">
              <a:solidFill>
                <a:schemeClr val="tx2">
                  <a:lumMod val="49000"/>
                </a:schemeClr>
              </a:solidFill>
              <a:latin typeface="Arial Black"/>
            </a:endParaRPr>
          </a:p>
        </p:txBody>
      </p:sp>
      <p:sp>
        <p:nvSpPr>
          <p:cNvPr id="9" name="Shape 1">
            <a:extLst>
              <a:ext uri="{FF2B5EF4-FFF2-40B4-BE49-F238E27FC236}">
                <a16:creationId xmlns:a16="http://schemas.microsoft.com/office/drawing/2014/main" id="{3E8D230C-35E9-1C64-D0BD-C695D9B88574}"/>
              </a:ext>
            </a:extLst>
          </p:cNvPr>
          <p:cNvSpPr/>
          <p:nvPr/>
        </p:nvSpPr>
        <p:spPr>
          <a:xfrm>
            <a:off x="223824" y="1839952"/>
            <a:ext cx="7619330" cy="5522225"/>
          </a:xfrm>
          <a:prstGeom prst="roundRect">
            <a:avLst>
              <a:gd name="adj" fmla="val 5302"/>
            </a:avLst>
          </a:prstGeom>
          <a:solidFill>
            <a:srgbClr val="E1F2FE"/>
          </a:solidFill>
          <a:ln w="22860">
            <a:solidFill>
              <a:srgbClr val="D5CDBE"/>
            </a:solidFill>
            <a:prstDash val="solid"/>
          </a:ln>
        </p:spPr>
        <p:txBody>
          <a:bodyPr lIns="91440" tIns="45720" rIns="91440" bIns="45720" anchor="t"/>
          <a:lstStyle/>
          <a:p>
            <a:endParaRPr lang="en-GB" dirty="0">
              <a:ea typeface="Calibri"/>
              <a:cs typeface="Calibri"/>
            </a:endParaRPr>
          </a:p>
          <a:p>
            <a:pPr marL="285750" indent="-285750">
              <a:buFont typeface="Arial"/>
              <a:buChar char="•"/>
            </a:pPr>
            <a:r>
              <a:rPr lang="en-GB" dirty="0">
                <a:solidFill>
                  <a:schemeClr val="tx2">
                    <a:lumMod val="49000"/>
                  </a:schemeClr>
                </a:solidFill>
                <a:ea typeface="Calibri"/>
                <a:cs typeface="Calibri"/>
              </a:rPr>
              <a:t>Recognise early </a:t>
            </a:r>
            <a:r>
              <a:rPr lang="en-GB">
                <a:solidFill>
                  <a:schemeClr val="tx2">
                    <a:lumMod val="49000"/>
                  </a:schemeClr>
                </a:solidFill>
                <a:ea typeface="Calibri"/>
                <a:cs typeface="Calibri"/>
              </a:rPr>
              <a:t>symptoms</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dirty="0">
                <a:solidFill>
                  <a:schemeClr val="tx2">
                    <a:lumMod val="49000"/>
                  </a:schemeClr>
                </a:solidFill>
                <a:ea typeface="Calibri"/>
                <a:cs typeface="Calibri"/>
              </a:rPr>
              <a:t>Keep </a:t>
            </a:r>
            <a:r>
              <a:rPr lang="en-GB">
                <a:solidFill>
                  <a:schemeClr val="tx2">
                    <a:lumMod val="49000"/>
                  </a:schemeClr>
                </a:solidFill>
                <a:ea typeface="Calibri"/>
                <a:cs typeface="Calibri"/>
              </a:rPr>
              <a:t>infected</a:t>
            </a:r>
            <a:r>
              <a:rPr lang="en-GB" dirty="0">
                <a:solidFill>
                  <a:schemeClr val="tx2">
                    <a:lumMod val="49000"/>
                  </a:schemeClr>
                </a:solidFill>
                <a:ea typeface="Calibri"/>
                <a:cs typeface="Calibri"/>
              </a:rPr>
              <a:t> children at home</a:t>
            </a: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Avoid close contact with others </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Frequent handwashing and good hygiene</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dirty="0">
                <a:solidFill>
                  <a:schemeClr val="tx2">
                    <a:lumMod val="49000"/>
                  </a:schemeClr>
                </a:solidFill>
                <a:ea typeface="Calibri"/>
                <a:cs typeface="Calibri"/>
              </a:rPr>
              <a:t>Don't share personal items </a:t>
            </a: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Seek medical advice if needed</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Proper home care</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a:solidFill>
                  <a:schemeClr val="tx2">
                    <a:lumMod val="49000"/>
                  </a:schemeClr>
                </a:solidFill>
                <a:ea typeface="Calibri"/>
                <a:cs typeface="Calibri"/>
              </a:rPr>
              <a:t>Vaccination</a:t>
            </a:r>
            <a:endParaRPr lang="en-GB" dirty="0">
              <a:solidFill>
                <a:schemeClr val="tx2">
                  <a:lumMod val="49000"/>
                </a:schemeClr>
              </a:solidFill>
              <a:ea typeface="Calibri"/>
              <a:cs typeface="Calibri"/>
            </a:endParaRPr>
          </a:p>
          <a:p>
            <a:pPr marL="285750" indent="-285750">
              <a:buFont typeface="Arial"/>
              <a:buChar char="•"/>
            </a:pPr>
            <a:endParaRPr lang="en-GB" dirty="0">
              <a:solidFill>
                <a:schemeClr val="tx2">
                  <a:lumMod val="49000"/>
                </a:schemeClr>
              </a:solidFill>
              <a:ea typeface="Calibri"/>
              <a:cs typeface="Calibri"/>
            </a:endParaRPr>
          </a:p>
          <a:p>
            <a:pPr marL="285750" indent="-285750">
              <a:buFont typeface="Arial"/>
              <a:buChar char="•"/>
            </a:pPr>
            <a:r>
              <a:rPr lang="en-GB" dirty="0">
                <a:solidFill>
                  <a:schemeClr val="tx2">
                    <a:lumMod val="49000"/>
                  </a:schemeClr>
                </a:solidFill>
                <a:ea typeface="Calibri"/>
                <a:cs typeface="Calibri"/>
              </a:rPr>
              <a:t>Inform the school or child </a:t>
            </a:r>
            <a:r>
              <a:rPr lang="en-GB" dirty="0" err="1">
                <a:solidFill>
                  <a:schemeClr val="tx2">
                    <a:lumMod val="49000"/>
                  </a:schemeClr>
                </a:solidFill>
                <a:ea typeface="Calibri"/>
                <a:cs typeface="Calibri"/>
              </a:rPr>
              <a:t>center</a:t>
            </a:r>
            <a:r>
              <a:rPr lang="en-GB" dirty="0">
                <a:solidFill>
                  <a:schemeClr val="tx2">
                    <a:lumMod val="49000"/>
                  </a:schemeClr>
                </a:solidFill>
                <a:ea typeface="Calibri"/>
                <a:cs typeface="Calibri"/>
              </a:rPr>
              <a:t> if child is diagnosed</a:t>
            </a:r>
          </a:p>
          <a:p>
            <a:pPr marL="285750" indent="-285750">
              <a:buFont typeface="Arial"/>
              <a:buChar char="•"/>
            </a:pPr>
            <a:endParaRPr lang="en-GB" dirty="0">
              <a:ea typeface="Calibri"/>
              <a:cs typeface="Calibri"/>
            </a:endParaRPr>
          </a:p>
        </p:txBody>
      </p:sp>
    </p:spTree>
    <p:extLst>
      <p:ext uri="{BB962C8B-B14F-4D97-AF65-F5344CB8AC3E}">
        <p14:creationId xmlns:p14="http://schemas.microsoft.com/office/powerpoint/2010/main" val="947879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539380-2568-972D-0548-C18D825B3944}"/>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6" name="Text 0">
            <a:extLst>
              <a:ext uri="{FF2B5EF4-FFF2-40B4-BE49-F238E27FC236}">
                <a16:creationId xmlns:a16="http://schemas.microsoft.com/office/drawing/2014/main" id="{F6C83650-0EB4-A13A-10F8-D8A78ADAB1BF}"/>
              </a:ext>
            </a:extLst>
          </p:cNvPr>
          <p:cNvSpPr/>
          <p:nvPr/>
        </p:nvSpPr>
        <p:spPr>
          <a:xfrm>
            <a:off x="3755229" y="1030301"/>
            <a:ext cx="6571889" cy="1195534"/>
          </a:xfrm>
          <a:prstGeom prst="rect">
            <a:avLst/>
          </a:prstGeom>
          <a:noFill/>
          <a:ln/>
        </p:spPr>
        <p:txBody>
          <a:bodyPr wrap="none" lIns="0" tIns="0" rIns="0" bIns="0" rtlCol="0" anchor="t"/>
          <a:lstStyle/>
          <a:p>
            <a:pPr marL="0" indent="0" algn="ctr">
              <a:lnSpc>
                <a:spcPts val="4100"/>
              </a:lnSpc>
              <a:buNone/>
            </a:pPr>
            <a:r>
              <a:rPr lang="en-US" sz="2400" dirty="0">
                <a:solidFill>
                  <a:srgbClr val="051D3A"/>
                </a:solidFill>
                <a:latin typeface="Arial Black" panose="020B0A04020102020204" pitchFamily="34" charset="0"/>
              </a:rPr>
              <a:t>Conclusion</a:t>
            </a:r>
          </a:p>
        </p:txBody>
      </p:sp>
      <p:sp>
        <p:nvSpPr>
          <p:cNvPr id="17" name="Shape 1">
            <a:extLst>
              <a:ext uri="{FF2B5EF4-FFF2-40B4-BE49-F238E27FC236}">
                <a16:creationId xmlns:a16="http://schemas.microsoft.com/office/drawing/2014/main" id="{7205AD34-D9E5-005C-C394-E2B131783B42}"/>
              </a:ext>
            </a:extLst>
          </p:cNvPr>
          <p:cNvSpPr/>
          <p:nvPr/>
        </p:nvSpPr>
        <p:spPr>
          <a:xfrm>
            <a:off x="2413840" y="1780150"/>
            <a:ext cx="9503463" cy="4821382"/>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9" name="Text 4">
            <a:extLst>
              <a:ext uri="{FF2B5EF4-FFF2-40B4-BE49-F238E27FC236}">
                <a16:creationId xmlns:a16="http://schemas.microsoft.com/office/drawing/2014/main" id="{B34DAD29-D1F6-29DE-AC68-5C334A84C8C4}"/>
              </a:ext>
            </a:extLst>
          </p:cNvPr>
          <p:cNvSpPr/>
          <p:nvPr/>
        </p:nvSpPr>
        <p:spPr>
          <a:xfrm>
            <a:off x="2713097" y="2204099"/>
            <a:ext cx="9057725" cy="5347003"/>
          </a:xfrm>
          <a:prstGeom prst="rect">
            <a:avLst/>
          </a:prstGeom>
          <a:noFill/>
          <a:ln/>
        </p:spPr>
        <p:txBody>
          <a:bodyPr wrap="square" lIns="0" tIns="0" rIns="0" bIns="0" rtlCol="0" anchor="t"/>
          <a:lstStyle/>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need to have a coordinated measure, surveillance, and control intervention will require any effective response to an outbreak of chickenpox in a school setting.</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By prioritising morbidity and mortality statistics, health leaders can clearly understand the level of risks, and can detect new cases before they develop into large clusters.</a:t>
            </a:r>
          </a:p>
          <a:p>
            <a:pPr marL="285750" indent="-285750" algn="justLow">
              <a:lnSpc>
                <a:spcPct val="200000"/>
              </a:lnSpc>
              <a:buFont typeface="Wingdings" panose="05000000000000000000" pitchFamily="2" charset="2"/>
              <a:buChar char="q"/>
            </a:pPr>
            <a:r>
              <a:rPr lang="en-US" dirty="0">
                <a:solidFill>
                  <a:srgbClr val="2B3541"/>
                </a:solidFill>
                <a:ea typeface="Funnel Sans" pitchFamily="34" charset="-122"/>
                <a:cs typeface="Funnel Sans" pitchFamily="34" charset="-120"/>
              </a:rPr>
              <a:t>The best alternative that can interrupt the transmission chain and protect the most vulnerable is strict isolation measures and environmental restrictions.</a:t>
            </a:r>
          </a:p>
        </p:txBody>
      </p:sp>
    </p:spTree>
    <p:extLst>
      <p:ext uri="{BB962C8B-B14F-4D97-AF65-F5344CB8AC3E}">
        <p14:creationId xmlns:p14="http://schemas.microsoft.com/office/powerpoint/2010/main" val="933123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8DBF04A-0DC7-71AC-43D2-8B2D4B0C5146}"/>
              </a:ext>
            </a:extLst>
          </p:cNvPr>
          <p:cNvSpPr/>
          <p:nvPr/>
        </p:nvSpPr>
        <p:spPr>
          <a:xfrm>
            <a:off x="12556104" y="7452837"/>
            <a:ext cx="2074296" cy="712043"/>
          </a:xfrm>
          <a:prstGeom prst="rect">
            <a:avLst/>
          </a:prstGeom>
          <a:solidFill>
            <a:srgbClr val="FAF5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AF5EB"/>
              </a:solidFill>
            </a:endParaRPr>
          </a:p>
        </p:txBody>
      </p:sp>
      <p:sp>
        <p:nvSpPr>
          <p:cNvPr id="14" name="Text 0">
            <a:extLst>
              <a:ext uri="{FF2B5EF4-FFF2-40B4-BE49-F238E27FC236}">
                <a16:creationId xmlns:a16="http://schemas.microsoft.com/office/drawing/2014/main" id="{02445EC5-53A6-5724-C01B-78239FB9C6AA}"/>
              </a:ext>
            </a:extLst>
          </p:cNvPr>
          <p:cNvSpPr/>
          <p:nvPr/>
        </p:nvSpPr>
        <p:spPr>
          <a:xfrm>
            <a:off x="3677167" y="667327"/>
            <a:ext cx="7088099" cy="1195534"/>
          </a:xfrm>
          <a:prstGeom prst="rect">
            <a:avLst/>
          </a:prstGeom>
          <a:noFill/>
          <a:ln/>
        </p:spPr>
        <p:txBody>
          <a:bodyPr wrap="none" lIns="0" tIns="0" rIns="0" bIns="0" rtlCol="0" anchor="t"/>
          <a:lstStyle/>
          <a:p>
            <a:pPr marL="0" indent="0" algn="ctr">
              <a:lnSpc>
                <a:spcPts val="4100"/>
              </a:lnSpc>
              <a:buNone/>
            </a:pPr>
            <a:r>
              <a:rPr lang="en-US" sz="2400" dirty="0">
                <a:solidFill>
                  <a:srgbClr val="051D3A"/>
                </a:solidFill>
                <a:latin typeface="Arial Black" panose="020B0A04020102020204" pitchFamily="34" charset="0"/>
              </a:rPr>
              <a:t>References</a:t>
            </a:r>
          </a:p>
        </p:txBody>
      </p:sp>
      <p:sp>
        <p:nvSpPr>
          <p:cNvPr id="15" name="Shape 1">
            <a:extLst>
              <a:ext uri="{FF2B5EF4-FFF2-40B4-BE49-F238E27FC236}">
                <a16:creationId xmlns:a16="http://schemas.microsoft.com/office/drawing/2014/main" id="{EAFE7A9C-3FFB-1C82-3E06-35FA29BA28B4}"/>
              </a:ext>
            </a:extLst>
          </p:cNvPr>
          <p:cNvSpPr/>
          <p:nvPr/>
        </p:nvSpPr>
        <p:spPr>
          <a:xfrm>
            <a:off x="559506" y="1462358"/>
            <a:ext cx="12876236" cy="5304883"/>
          </a:xfrm>
          <a:prstGeom prst="roundRect">
            <a:avLst>
              <a:gd name="adj" fmla="val 5302"/>
            </a:avLst>
          </a:prstGeom>
          <a:solidFill>
            <a:srgbClr val="E1F2FE"/>
          </a:solidFill>
          <a:ln w="22860">
            <a:solidFill>
              <a:srgbClr val="D5CDBE"/>
            </a:solidFill>
            <a:prstDash val="solid"/>
          </a:ln>
        </p:spPr>
        <p:txBody>
          <a:bodyPr/>
          <a:lstStyle/>
          <a:p>
            <a:endParaRPr lang="en-GB" dirty="0"/>
          </a:p>
        </p:txBody>
      </p:sp>
      <p:sp>
        <p:nvSpPr>
          <p:cNvPr id="16" name="Text 4">
            <a:extLst>
              <a:ext uri="{FF2B5EF4-FFF2-40B4-BE49-F238E27FC236}">
                <a16:creationId xmlns:a16="http://schemas.microsoft.com/office/drawing/2014/main" id="{1FEA89A6-D147-6E3E-04B4-57F3EE8351A3}"/>
              </a:ext>
            </a:extLst>
          </p:cNvPr>
          <p:cNvSpPr/>
          <p:nvPr/>
        </p:nvSpPr>
        <p:spPr>
          <a:xfrm>
            <a:off x="905246" y="1744210"/>
            <a:ext cx="12184755" cy="4741178"/>
          </a:xfrm>
          <a:prstGeom prst="rect">
            <a:avLst/>
          </a:prstGeom>
          <a:noFill/>
          <a:ln/>
        </p:spPr>
        <p:txBody>
          <a:bodyPr wrap="square" lIns="0" tIns="0" rIns="0" bIns="0" rtlCol="0" anchor="t"/>
          <a:lstStyle/>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NHS (2023) Chickenpox. Available at: </a:t>
            </a:r>
            <a:r>
              <a:rPr lang="en-GB" sz="1800" u="sng" dirty="0">
                <a:solidFill>
                  <a:srgbClr val="0000FF"/>
                </a:solidFill>
                <a:effectLst/>
                <a:ea typeface="Calibri" panose="020F0502020204030204" pitchFamily="34" charset="0"/>
                <a:cs typeface="Arial" panose="020B0604020202020204" pitchFamily="34" charset="0"/>
                <a:hlinkClick r:id="rId3"/>
              </a:rPr>
              <a:t>https://www.nhs.uk/conditions/chickenpox/</a:t>
            </a:r>
            <a:r>
              <a:rPr lang="en-GB" sz="1800" dirty="0">
                <a:effectLst/>
                <a:ea typeface="Calibri" panose="020F0502020204030204" pitchFamily="34" charset="0"/>
                <a:cs typeface="Arial" panose="020B0604020202020204" pitchFamily="34" charset="0"/>
              </a:rPr>
              <a:t> (Accessed: 27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NHS (2026) Chickenpox. Available at: </a:t>
            </a:r>
            <a:r>
              <a:rPr lang="en-GB" sz="1800" u="sng" dirty="0">
                <a:solidFill>
                  <a:srgbClr val="0000FF"/>
                </a:solidFill>
                <a:effectLst/>
                <a:ea typeface="Calibri" panose="020F0502020204030204" pitchFamily="34" charset="0"/>
                <a:cs typeface="Arial" panose="020B0604020202020204" pitchFamily="34" charset="0"/>
                <a:hlinkClick r:id="rId3"/>
              </a:rPr>
              <a:t>https://www.nhs.uk/conditions/chickenpox/</a:t>
            </a:r>
            <a:r>
              <a:rPr lang="en-GB" sz="1800" dirty="0">
                <a:effectLst/>
                <a:ea typeface="Calibri" panose="020F0502020204030204" pitchFamily="34" charset="0"/>
                <a:cs typeface="Arial" panose="020B0604020202020204" pitchFamily="34" charset="0"/>
              </a:rPr>
              <a:t> (Accessed: 27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UK Health Security Agency (2022) Varicella: Guidance and Surveillance Reports. Available at: </a:t>
            </a:r>
            <a:r>
              <a:rPr lang="en-GB" sz="1800" u="sng" dirty="0">
                <a:solidFill>
                  <a:srgbClr val="0000FF"/>
                </a:solidFill>
                <a:effectLst/>
                <a:ea typeface="Calibri" panose="020F0502020204030204" pitchFamily="34" charset="0"/>
                <a:cs typeface="Arial" panose="020B0604020202020204" pitchFamily="34" charset="0"/>
                <a:hlinkClick r:id="rId4"/>
              </a:rPr>
              <a:t>https://www.gov.uk/government/collections/chickenpox-public-health-management-and-guidance</a:t>
            </a:r>
            <a:r>
              <a:rPr lang="en-GB" sz="1800" dirty="0">
                <a:effectLst/>
                <a:ea typeface="Calibri" panose="020F0502020204030204" pitchFamily="34" charset="0"/>
                <a:cs typeface="Arial" panose="020B0604020202020204" pitchFamily="34" charset="0"/>
              </a:rPr>
              <a:t> (Accessed: 28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UK Health Security Agency (2023) Varicella: the green book, chapter 34. Available at: </a:t>
            </a:r>
            <a:r>
              <a:rPr lang="en-GB" sz="1800" u="sng" dirty="0">
                <a:solidFill>
                  <a:srgbClr val="0000FF"/>
                </a:solidFill>
                <a:effectLst/>
                <a:ea typeface="Calibri" panose="020F0502020204030204" pitchFamily="34" charset="0"/>
                <a:cs typeface="Arial" panose="020B0604020202020204" pitchFamily="34" charset="0"/>
                <a:hlinkClick r:id="rId5"/>
              </a:rPr>
              <a:t>https://www.gov.uk/government/publications/varicella-the-green-book-chapter-34</a:t>
            </a:r>
            <a:r>
              <a:rPr lang="en-GB" sz="1800" dirty="0">
                <a:effectLst/>
                <a:ea typeface="Calibri" panose="020F0502020204030204" pitchFamily="34" charset="0"/>
                <a:cs typeface="Arial" panose="020B0604020202020204" pitchFamily="34" charset="0"/>
              </a:rPr>
              <a:t> (Accessed: 28 February 2026).</a:t>
            </a:r>
          </a:p>
          <a:p>
            <a:pPr marL="285750" marR="0" indent="-285750" algn="justLow">
              <a:lnSpc>
                <a:spcPct val="150000"/>
              </a:lnSpc>
              <a:spcBef>
                <a:spcPts val="600"/>
              </a:spcBef>
              <a:spcAft>
                <a:spcPts val="600"/>
              </a:spcAft>
              <a:buFont typeface="Wingdings" panose="05000000000000000000" pitchFamily="2" charset="2"/>
              <a:buChar char="q"/>
            </a:pPr>
            <a:r>
              <a:rPr lang="en-GB" sz="1800" dirty="0">
                <a:effectLst/>
                <a:ea typeface="Calibri" panose="020F0502020204030204" pitchFamily="34" charset="0"/>
                <a:cs typeface="Arial" panose="020B0604020202020204" pitchFamily="34" charset="0"/>
              </a:rPr>
              <a:t>World Health Organization (2023) Varicella (Chickenpox) Fact Sheet. Available at: </a:t>
            </a:r>
            <a:r>
              <a:rPr lang="en-GB" sz="1800" u="sng" dirty="0">
                <a:solidFill>
                  <a:srgbClr val="0000FF"/>
                </a:solidFill>
                <a:effectLst/>
                <a:ea typeface="Calibri" panose="020F0502020204030204" pitchFamily="34" charset="0"/>
                <a:cs typeface="Arial" panose="020B0604020202020204" pitchFamily="34" charset="0"/>
                <a:hlinkClick r:id="rId6"/>
              </a:rPr>
              <a:t>https://www.who.int/teams/health-product-policy-and-standards/standards-and specifications/norms-and-standards/vaccine-standardization/varicella</a:t>
            </a:r>
            <a:r>
              <a:rPr lang="en-GB" sz="1800" dirty="0">
                <a:effectLst/>
                <a:ea typeface="Calibri" panose="020F0502020204030204" pitchFamily="34" charset="0"/>
                <a:cs typeface="Arial" panose="020B0604020202020204" pitchFamily="34" charset="0"/>
              </a:rPr>
              <a:t> (Accessed: 28 February 2026).</a:t>
            </a:r>
          </a:p>
          <a:p>
            <a:pPr marR="0" algn="l">
              <a:lnSpc>
                <a:spcPct val="150000"/>
              </a:lnSpc>
              <a:spcBef>
                <a:spcPts val="600"/>
              </a:spcBef>
              <a:spcAft>
                <a:spcPts val="600"/>
              </a:spcAft>
            </a:pPr>
            <a:endParaRPr lang="en-GB" sz="1800" dirty="0">
              <a:effectLst/>
              <a:ea typeface="Calibri" panose="020F0502020204030204" pitchFamily="34" charset="0"/>
              <a:cs typeface="Arial" panose="020B0604020202020204" pitchFamily="34" charset="0"/>
            </a:endParaRPr>
          </a:p>
          <a:p>
            <a:pPr marL="285750" indent="-285750" algn="justLow">
              <a:lnSpc>
                <a:spcPct val="200000"/>
              </a:lnSpc>
              <a:buFont typeface="Wingdings" panose="05000000000000000000" pitchFamily="2" charset="2"/>
              <a:buChar char="q"/>
            </a:pPr>
            <a:endParaRPr lang="en-US" sz="1400" dirty="0">
              <a:solidFill>
                <a:srgbClr val="2B3541"/>
              </a:solidFill>
              <a:ea typeface="Funnel Sans" pitchFamily="34" charset="-122"/>
              <a:cs typeface="Funnel Sans" pitchFamily="34" charset="-120"/>
            </a:endParaRPr>
          </a:p>
        </p:txBody>
      </p:sp>
    </p:spTree>
    <p:extLst>
      <p:ext uri="{BB962C8B-B14F-4D97-AF65-F5344CB8AC3E}">
        <p14:creationId xmlns:p14="http://schemas.microsoft.com/office/powerpoint/2010/main" val="2288679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2227</Words>
  <Application>Microsoft Office PowerPoint</Application>
  <PresentationFormat>Custom</PresentationFormat>
  <Paragraphs>121</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AUTHOR</cp:lastModifiedBy>
  <cp:revision>270</cp:revision>
  <dcterms:created xsi:type="dcterms:W3CDTF">2026-02-23T18:47:10Z</dcterms:created>
  <dcterms:modified xsi:type="dcterms:W3CDTF">2026-03-15T11:02:04Z</dcterms:modified>
</cp:coreProperties>
</file>