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0" r:id="rId1"/>
  </p:sldMasterIdLst>
  <p:notesMasterIdLst>
    <p:notesMasterId r:id="rId21"/>
  </p:notesMasterIdLst>
  <p:sldIdLst>
    <p:sldId id="256" r:id="rId2"/>
    <p:sldId id="272" r:id="rId3"/>
    <p:sldId id="273" r:id="rId4"/>
    <p:sldId id="275" r:id="rId5"/>
    <p:sldId id="257" r:id="rId6"/>
    <p:sldId id="264" r:id="rId7"/>
    <p:sldId id="265" r:id="rId8"/>
    <p:sldId id="266" r:id="rId9"/>
    <p:sldId id="258" r:id="rId10"/>
    <p:sldId id="259" r:id="rId11"/>
    <p:sldId id="260" r:id="rId12"/>
    <p:sldId id="261" r:id="rId13"/>
    <p:sldId id="262" r:id="rId14"/>
    <p:sldId id="263" r:id="rId15"/>
    <p:sldId id="267" r:id="rId16"/>
    <p:sldId id="268" r:id="rId17"/>
    <p:sldId id="269" r:id="rId18"/>
    <p:sldId id="270" r:id="rId19"/>
    <p:sldId id="271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/>
    <p:restoredTop sz="94579"/>
  </p:normalViewPr>
  <p:slideViewPr>
    <p:cSldViewPr snapToGrid="0" snapToObjects="1">
      <p:cViewPr varScale="1">
        <p:scale>
          <a:sx n="86" d="100"/>
          <a:sy n="86" d="100"/>
        </p:scale>
        <p:origin x="160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B8F0DD-8045-5E44-86D5-07D355E555F8}" type="datetimeFigureOut">
              <a:rPr lang="en-US" smtClean="0"/>
              <a:t>3/21/18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ACB50A-7A5C-DC44-A81A-269B82D52B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269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y-GB" altLang="x-none">
              <a:ea typeface="ＭＳ Ｐゴシック" charset="-128"/>
            </a:endParaRPr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9C3D38A1-3493-C943-BBD2-5B19487055B9}" type="slidenum">
              <a:rPr lang="cy-GB" altLang="x-none" sz="1200"/>
              <a:pPr eaLnBrk="1" hangingPunct="1"/>
              <a:t>15</a:t>
            </a:fld>
            <a:endParaRPr lang="cy-GB" altLang="x-none" sz="1200"/>
          </a:p>
        </p:txBody>
      </p:sp>
    </p:spTree>
    <p:extLst>
      <p:ext uri="{BB962C8B-B14F-4D97-AF65-F5344CB8AC3E}">
        <p14:creationId xmlns:p14="http://schemas.microsoft.com/office/powerpoint/2010/main" val="1747876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y-GB" altLang="x-none">
              <a:ea typeface="ＭＳ Ｐゴシック" charset="-128"/>
            </a:endParaRPr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7B672B53-512D-0745-8724-4FCAE32668EB}" type="slidenum">
              <a:rPr lang="cy-GB" altLang="x-none" sz="1200"/>
              <a:pPr eaLnBrk="1" hangingPunct="1"/>
              <a:t>16</a:t>
            </a:fld>
            <a:endParaRPr lang="cy-GB" altLang="x-none" sz="1200"/>
          </a:p>
        </p:txBody>
      </p:sp>
    </p:spTree>
    <p:extLst>
      <p:ext uri="{BB962C8B-B14F-4D97-AF65-F5344CB8AC3E}">
        <p14:creationId xmlns:p14="http://schemas.microsoft.com/office/powerpoint/2010/main" val="159189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481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y-GB" altLang="x-none">
              <a:ea typeface="ＭＳ Ｐゴシック" charset="-128"/>
            </a:endParaRP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927B454E-004A-7D4F-8B7E-D267010FB661}" type="slidenum">
              <a:rPr lang="cy-GB" altLang="x-none" sz="1200"/>
              <a:pPr eaLnBrk="1" hangingPunct="1"/>
              <a:t>18</a:t>
            </a:fld>
            <a:endParaRPr lang="cy-GB" altLang="x-none" sz="1200"/>
          </a:p>
        </p:txBody>
      </p:sp>
    </p:spTree>
    <p:extLst>
      <p:ext uri="{BB962C8B-B14F-4D97-AF65-F5344CB8AC3E}">
        <p14:creationId xmlns:p14="http://schemas.microsoft.com/office/powerpoint/2010/main" val="523532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686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y-GB" altLang="x-none">
              <a:ea typeface="ＭＳ Ｐゴシック" charset="-128"/>
            </a:endParaRPr>
          </a:p>
        </p:txBody>
      </p:sp>
      <p:sp>
        <p:nvSpPr>
          <p:cNvPr id="3686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4E2C9C73-626D-7A4B-BB37-584449D9AEB6}" type="slidenum">
              <a:rPr lang="cy-GB" altLang="x-none" sz="1200"/>
              <a:pPr eaLnBrk="1" hangingPunct="1"/>
              <a:t>19</a:t>
            </a:fld>
            <a:endParaRPr lang="cy-GB" altLang="x-none" sz="1200"/>
          </a:p>
        </p:txBody>
      </p:sp>
    </p:spTree>
    <p:extLst>
      <p:ext uri="{BB962C8B-B14F-4D97-AF65-F5344CB8AC3E}">
        <p14:creationId xmlns:p14="http://schemas.microsoft.com/office/powerpoint/2010/main" val="1798687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DB3CC-F982-40F9-8DD6-BCC9AFBF44BD}" type="datetime1">
              <a:rPr lang="en-US" smtClean="0"/>
              <a:pPr/>
              <a:t>3/21/18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08867-0964-49C4-9DE5-8FBB189497BC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DAE5B-B07C-441A-8026-C23A427A74DC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1D5B8-D9C5-419F-913D-2186935717ED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F952F-F888-4FB8-9CB7-51D5F02FA3C8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8DB32-6162-43C0-9325-230E0A9B0177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19B57-0E9E-4DE4-A7F5-9A169EF1CEE0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8F86C-0F1B-4333-B99B-B3B2B1F87225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40D7FCD9-7699-43D6-8D62-436E2DD234FF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71C1A-CAFA-43FD-A579-55B116A1448A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BC03-21BF-4F6B-A3BE-29C937D452B1}" type="datetime1">
              <a:rPr lang="en-US" smtClean="0"/>
              <a:pPr/>
              <a:t>3/21/18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FC3EB-42FB-4C38-8CAE-7A1293B83421}" type="datetime1">
              <a:rPr lang="en-US" smtClean="0"/>
              <a:pPr/>
              <a:t>3/21/18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C5B1FEA-406A-7749-A5C3-DDCB5F67A4C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937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ECAD5002C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cap="none" dirty="0" err="1" smtClean="0"/>
              <a:t>Dydd</a:t>
            </a:r>
            <a:r>
              <a:rPr lang="en-US" sz="2000" cap="none" dirty="0" smtClean="0"/>
              <a:t> </a:t>
            </a:r>
            <a:r>
              <a:rPr lang="en-US" sz="2000" cap="none" dirty="0" err="1" smtClean="0"/>
              <a:t>Iau</a:t>
            </a:r>
            <a:r>
              <a:rPr lang="en-US" sz="2000" cap="none" dirty="0" smtClean="0"/>
              <a:t>, </a:t>
            </a:r>
            <a:r>
              <a:rPr lang="en-US" sz="2000" cap="none" dirty="0" err="1" smtClean="0"/>
              <a:t>Mawrth</a:t>
            </a:r>
            <a:r>
              <a:rPr lang="en-US" sz="2000" cap="none" dirty="0" smtClean="0"/>
              <a:t> 1af 2018</a:t>
            </a:r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3108703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Lleoliadau</a:t>
            </a:r>
            <a:r>
              <a:rPr lang="en-US" dirty="0"/>
              <a:t> 	</a:t>
            </a:r>
            <a:r>
              <a:rPr lang="en-US" dirty="0" smtClean="0"/>
              <a:t>- pa </a:t>
            </a:r>
            <a:r>
              <a:rPr lang="en-US" dirty="0" err="1" smtClean="0"/>
              <a:t>fath</a:t>
            </a:r>
            <a:r>
              <a:rPr lang="en-US" dirty="0" smtClean="0"/>
              <a:t> o </a:t>
            </a:r>
            <a:r>
              <a:rPr lang="en-US" dirty="0" err="1" smtClean="0"/>
              <a:t>brofiadau</a:t>
            </a:r>
            <a:r>
              <a:rPr lang="en-US" dirty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gyffredinol</a:t>
            </a:r>
            <a:r>
              <a:rPr lang="en-US" dirty="0" smtClean="0"/>
              <a:t>?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- pa </a:t>
            </a:r>
            <a:r>
              <a:rPr lang="en-US" dirty="0" err="1" smtClean="0"/>
              <a:t>fath</a:t>
            </a:r>
            <a:r>
              <a:rPr lang="en-US" dirty="0" smtClean="0"/>
              <a:t> o </a:t>
            </a:r>
            <a:r>
              <a:rPr lang="en-US" dirty="0" err="1" smtClean="0"/>
              <a:t>brofiadau</a:t>
            </a:r>
            <a:r>
              <a:rPr lang="en-US" dirty="0" smtClean="0"/>
              <a:t> </a:t>
            </a:r>
            <a:r>
              <a:rPr lang="en-US" dirty="0" err="1" smtClean="0"/>
              <a:t>ieithyddol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phlant</a:t>
            </a:r>
            <a:r>
              <a:rPr lang="en-US" dirty="0" smtClean="0"/>
              <a:t>?	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</a:t>
            </a:r>
            <a:r>
              <a:rPr lang="en-US" dirty="0" err="1" smtClean="0"/>
              <a:t>gydag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?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-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gallwch</a:t>
            </a:r>
            <a:r>
              <a:rPr lang="en-US" dirty="0" smtClean="0"/>
              <a:t> chi </a:t>
            </a:r>
            <a:r>
              <a:rPr lang="en-US" dirty="0" err="1" smtClean="0"/>
              <a:t>wella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darpar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?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- </a:t>
            </a:r>
            <a:r>
              <a:rPr lang="en-US" dirty="0" err="1" smtClean="0"/>
              <a:t>sut</a:t>
            </a:r>
            <a:r>
              <a:rPr lang="en-US" dirty="0" smtClean="0"/>
              <a:t> gall y </a:t>
            </a:r>
            <a:r>
              <a:rPr lang="en-US" dirty="0" err="1" smtClean="0"/>
              <a:t>sesiynau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weddill</a:t>
            </a:r>
            <a:r>
              <a:rPr lang="en-US" dirty="0" smtClean="0"/>
              <a:t> (5) </a:t>
            </a:r>
            <a:r>
              <a:rPr lang="en-US" dirty="0" err="1" smtClean="0"/>
              <a:t>helpu</a:t>
            </a:r>
            <a:r>
              <a:rPr lang="en-US" dirty="0" smtClean="0"/>
              <a:t>?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3485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CYFLE I ADFYFYRIO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Ydych</a:t>
            </a:r>
            <a:r>
              <a:rPr lang="en-US" dirty="0" smtClean="0"/>
              <a:t> chi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manteisio’n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r>
              <a:rPr lang="en-US" dirty="0" smtClean="0"/>
              <a:t>?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BLOGIAU </a:t>
            </a:r>
          </a:p>
        </p:txBody>
      </p:sp>
    </p:spTree>
    <p:extLst>
      <p:ext uri="{BB962C8B-B14F-4D97-AF65-F5344CB8AC3E}">
        <p14:creationId xmlns:p14="http://schemas.microsoft.com/office/powerpoint/2010/main" val="94663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PORTFFOLIO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Pwysigrwydd</a:t>
            </a:r>
            <a:r>
              <a:rPr lang="en-US" dirty="0" smtClean="0"/>
              <a:t> y </a:t>
            </a:r>
            <a:r>
              <a:rPr lang="en-US" dirty="0" err="1" smtClean="0"/>
              <a:t>blogiau</a:t>
            </a:r>
            <a:r>
              <a:rPr lang="en-US" dirty="0" smtClean="0"/>
              <a:t> –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gyflwyno</a:t>
            </a:r>
            <a:r>
              <a:rPr lang="en-US" dirty="0" smtClean="0"/>
              <a:t> - 9 </a:t>
            </a:r>
            <a:r>
              <a:rPr lang="en-US" dirty="0" err="1" smtClean="0"/>
              <a:t>Mawrth</a:t>
            </a:r>
            <a:r>
              <a:rPr lang="en-US" dirty="0" smtClean="0"/>
              <a:t> 2018</a:t>
            </a:r>
          </a:p>
          <a:p>
            <a:endParaRPr lang="en-US" dirty="0"/>
          </a:p>
          <a:p>
            <a:r>
              <a:rPr lang="en-US" dirty="0" err="1" smtClean="0"/>
              <a:t>Tasg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– </a:t>
            </a: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stori</a:t>
            </a:r>
            <a:r>
              <a:rPr lang="en-US" dirty="0" smtClean="0"/>
              <a:t> a </a:t>
            </a:r>
            <a:r>
              <a:rPr lang="en-US" dirty="0" err="1" smtClean="0"/>
              <a:t>gweithgaredd</a:t>
            </a:r>
            <a:endParaRPr lang="en-US" dirty="0" smtClean="0"/>
          </a:p>
          <a:p>
            <a:pPr lvl="1"/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gwestiynau</a:t>
            </a:r>
            <a:r>
              <a:rPr lang="en-US" dirty="0" smtClean="0"/>
              <a:t>?</a:t>
            </a:r>
          </a:p>
          <a:p>
            <a:pPr lvl="1"/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anawsterau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800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Pa </a:t>
            </a:r>
            <a:r>
              <a:rPr lang="en-US" dirty="0" err="1" smtClean="0"/>
              <a:t>lythrennau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dyblu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200" dirty="0" smtClean="0"/>
              <a:t>n</a:t>
            </a:r>
          </a:p>
          <a:p>
            <a:r>
              <a:rPr lang="en-US" sz="2200" dirty="0" smtClean="0"/>
              <a:t>r</a:t>
            </a:r>
          </a:p>
          <a:p>
            <a:endParaRPr lang="en-US" sz="2200" dirty="0"/>
          </a:p>
          <a:p>
            <a:endParaRPr lang="en-US" sz="2200" dirty="0" smtClean="0"/>
          </a:p>
          <a:p>
            <a:pPr lvl="1"/>
            <a:r>
              <a:rPr lang="en-US" sz="2200" dirty="0" smtClean="0"/>
              <a:t>YN UNIG!</a:t>
            </a:r>
            <a:endParaRPr lang="en-US" sz="2200" dirty="0"/>
          </a:p>
          <a:p>
            <a:r>
              <a:rPr lang="en-US" dirty="0" smtClean="0"/>
              <a:t>Mae ‘n’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dyblu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aml</a:t>
            </a:r>
            <a:r>
              <a:rPr lang="en-US" dirty="0" smtClean="0"/>
              <a:t> nag ‘r’</a:t>
            </a:r>
          </a:p>
        </p:txBody>
      </p:sp>
    </p:spTree>
    <p:extLst>
      <p:ext uri="{BB962C8B-B14F-4D97-AF65-F5344CB8AC3E}">
        <p14:creationId xmlns:p14="http://schemas.microsoft.com/office/powerpoint/2010/main" val="83135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</a:t>
            </a:r>
            <a:r>
              <a:rPr lang="en-US" cap="none" dirty="0"/>
              <a:t>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</a:t>
            </a:r>
            <a:r>
              <a:rPr lang="en-US" dirty="0" err="1" smtClean="0"/>
              <a:t>nn</a:t>
            </a:r>
            <a:r>
              <a:rPr lang="en-US" dirty="0" smtClean="0"/>
              <a:t>’ ac ‘</a:t>
            </a:r>
            <a:r>
              <a:rPr lang="en-US" dirty="0" err="1" smtClean="0"/>
              <a:t>rr</a:t>
            </a:r>
            <a:r>
              <a:rPr lang="en-US" dirty="0" smtClean="0"/>
              <a:t>’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unsill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Un </a:t>
            </a:r>
            <a:r>
              <a:rPr lang="en-US" dirty="0" err="1" smtClean="0"/>
              <a:t>rheswm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 &gt; </a:t>
            </a:r>
            <a:r>
              <a:rPr lang="en-US" dirty="0" err="1" smtClean="0"/>
              <a:t>osgoi</a:t>
            </a:r>
            <a:r>
              <a:rPr lang="en-US" dirty="0" smtClean="0"/>
              <a:t> </a:t>
            </a:r>
            <a:r>
              <a:rPr lang="en-US" dirty="0" err="1" smtClean="0"/>
              <a:t>amwysedd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r>
              <a:rPr lang="en-US" dirty="0" err="1" smtClean="0"/>
              <a:t>yn</a:t>
            </a:r>
            <a:r>
              <a:rPr lang="en-US" dirty="0" smtClean="0"/>
              <a:t>	</a:t>
            </a:r>
            <a:r>
              <a:rPr lang="en-US" dirty="0" err="1" smtClean="0"/>
              <a:t>ynn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dyn</a:t>
            </a:r>
            <a:r>
              <a:rPr lang="en-US" dirty="0" smtClean="0"/>
              <a:t> 	</a:t>
            </a:r>
            <a:r>
              <a:rPr lang="en-US" dirty="0" err="1" smtClean="0"/>
              <a:t>dynn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myr</a:t>
            </a:r>
            <a:r>
              <a:rPr lang="en-US" dirty="0" smtClean="0"/>
              <a:t>	</a:t>
            </a:r>
            <a:r>
              <a:rPr lang="en-US" dirty="0" err="1" smtClean="0"/>
              <a:t>myrr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yr</a:t>
            </a:r>
            <a:r>
              <a:rPr lang="en-US" dirty="0"/>
              <a:t>	</a:t>
            </a:r>
            <a:r>
              <a:rPr lang="en-US" dirty="0" err="1" smtClean="0"/>
              <a:t>yrr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402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 GOBEN - GWAHANIAETHU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576874"/>
              </p:ext>
            </p:extLst>
          </p:nvPr>
        </p:nvGraphicFramePr>
        <p:xfrm>
          <a:off x="1524000" y="2802023"/>
          <a:ext cx="6096000" cy="3253579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524000"/>
                <a:gridCol w="1498524"/>
                <a:gridCol w="1549476"/>
                <a:gridCol w="1524000"/>
              </a:tblGrid>
              <a:tr h="3253579">
                <a:tc>
                  <a:txBody>
                    <a:bodyPr/>
                    <a:lstStyle/>
                    <a:p>
                      <a:r>
                        <a:rPr lang="en-US" dirty="0" smtClean="0"/>
                        <a:t>‘n’</a:t>
                      </a:r>
                    </a:p>
                    <a:p>
                      <a:endParaRPr lang="en-US" dirty="0" smtClean="0"/>
                    </a:p>
                    <a:p>
                      <a:r>
                        <a:rPr lang="en-US" dirty="0" err="1" smtClean="0"/>
                        <a:t>canu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cynydd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gwanaf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gynau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tanau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tonau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‘</a:t>
                      </a:r>
                      <a:r>
                        <a:rPr lang="en-US" dirty="0" err="1" smtClean="0"/>
                        <a:t>nn</a:t>
                      </a:r>
                      <a:r>
                        <a:rPr lang="en-US" dirty="0" smtClean="0"/>
                        <a:t>’</a:t>
                      </a:r>
                    </a:p>
                    <a:p>
                      <a:endParaRPr lang="en-US" dirty="0" smtClean="0"/>
                    </a:p>
                    <a:p>
                      <a:r>
                        <a:rPr lang="en-US" dirty="0" err="1" smtClean="0"/>
                        <a:t>cannu</a:t>
                      </a:r>
                      <a:endParaRPr lang="en-US" dirty="0" smtClean="0"/>
                    </a:p>
                    <a:p>
                      <a:r>
                        <a:rPr lang="pl-PL" dirty="0" err="1" smtClean="0"/>
                        <a:t>cynnydd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gwannaf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gynnau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tannau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tonnau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‘r’</a:t>
                      </a:r>
                    </a:p>
                    <a:p>
                      <a:endParaRPr lang="en-US" dirty="0" smtClean="0"/>
                    </a:p>
                    <a:p>
                      <a:r>
                        <a:rPr lang="en-US" dirty="0" smtClean="0"/>
                        <a:t>tori</a:t>
                      </a:r>
                    </a:p>
                    <a:p>
                      <a:r>
                        <a:rPr lang="en-US" dirty="0" err="1" smtClean="0"/>
                        <a:t>tyrau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‘</a:t>
                      </a:r>
                      <a:r>
                        <a:rPr lang="en-US" dirty="0" err="1" smtClean="0"/>
                        <a:t>rr</a:t>
                      </a:r>
                      <a:r>
                        <a:rPr lang="en-US" dirty="0" smtClean="0"/>
                        <a:t>’</a:t>
                      </a:r>
                    </a:p>
                    <a:p>
                      <a:endParaRPr lang="en-US" dirty="0" smtClean="0"/>
                    </a:p>
                    <a:p>
                      <a:r>
                        <a:rPr lang="en-US" dirty="0" err="1" smtClean="0"/>
                        <a:t>torri</a:t>
                      </a:r>
                      <a:endParaRPr lang="en-US" dirty="0" smtClean="0"/>
                    </a:p>
                    <a:p>
                      <a:r>
                        <a:rPr lang="en-US" dirty="0" err="1" smtClean="0"/>
                        <a:t>tyrrau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2353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 GOBEN – HYD Y LLAFARIAD</a:t>
            </a:r>
          </a:p>
          <a:p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/>
              <a:t> </a:t>
            </a:r>
            <a:r>
              <a:rPr lang="en-US" dirty="0" err="1" smtClean="0"/>
              <a:t>llafariad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r>
              <a:rPr lang="en-US" dirty="0" smtClean="0"/>
              <a:t> </a:t>
            </a:r>
            <a:r>
              <a:rPr lang="en-US" dirty="0" err="1" smtClean="0"/>
              <a:t>unsill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gorffen</a:t>
            </a:r>
            <a:r>
              <a:rPr lang="en-US" dirty="0" smtClean="0"/>
              <a:t> </a:t>
            </a:r>
            <a:r>
              <a:rPr lang="en-US" dirty="0" err="1" smtClean="0"/>
              <a:t>gydag</a:t>
            </a:r>
            <a:r>
              <a:rPr lang="en-US" dirty="0" smtClean="0"/>
              <a:t> ‘n’ </a:t>
            </a:r>
            <a:r>
              <a:rPr lang="en-US" dirty="0" err="1" smtClean="0"/>
              <a:t>neu</a:t>
            </a:r>
            <a:r>
              <a:rPr lang="en-US" dirty="0" smtClean="0"/>
              <a:t> ‘r’ </a:t>
            </a:r>
            <a:r>
              <a:rPr lang="en-US" dirty="0" err="1" smtClean="0"/>
              <a:t>yn</a:t>
            </a:r>
            <a:r>
              <a:rPr lang="en-US" dirty="0" smtClean="0"/>
              <a:t> FYR, </a:t>
            </a:r>
            <a:r>
              <a:rPr lang="en-US" dirty="0" err="1" smtClean="0"/>
              <a:t>bydd</a:t>
            </a:r>
            <a:r>
              <a:rPr lang="en-US" dirty="0" smtClean="0"/>
              <a:t> </a:t>
            </a:r>
            <a:r>
              <a:rPr lang="en-US" dirty="0" err="1" smtClean="0"/>
              <a:t>dwy</a:t>
            </a:r>
            <a:r>
              <a:rPr lang="en-US" dirty="0" smtClean="0"/>
              <a:t> ‘n’ </a:t>
            </a:r>
            <a:r>
              <a:rPr lang="en-US" dirty="0" err="1" smtClean="0"/>
              <a:t>neu</a:t>
            </a:r>
            <a:r>
              <a:rPr lang="en-US" dirty="0" smtClean="0"/>
              <a:t> ‘r’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goben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r>
              <a:rPr lang="en-US" dirty="0" smtClean="0"/>
              <a:t>pen	</a:t>
            </a:r>
            <a:r>
              <a:rPr lang="en-US" dirty="0" err="1" smtClean="0"/>
              <a:t>pennau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rhan</a:t>
            </a:r>
            <a:r>
              <a:rPr lang="en-US" dirty="0" smtClean="0"/>
              <a:t>	</a:t>
            </a:r>
            <a:r>
              <a:rPr lang="en-US" dirty="0" err="1" smtClean="0"/>
              <a:t>rhannau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tor	</a:t>
            </a:r>
            <a:r>
              <a:rPr lang="en-US" dirty="0" err="1" smtClean="0"/>
              <a:t>torri</a:t>
            </a:r>
            <a:endParaRPr lang="en-US" dirty="0" smtClean="0"/>
          </a:p>
          <a:p>
            <a:pPr marL="0" indent="0">
              <a:buNone/>
            </a:pPr>
            <a:r>
              <a:rPr lang="en-US" dirty="0" err="1" smtClean="0"/>
              <a:t>twr</a:t>
            </a:r>
            <a:r>
              <a:rPr lang="en-US" dirty="0" smtClean="0"/>
              <a:t> 	</a:t>
            </a:r>
            <a:r>
              <a:rPr lang="en-US" dirty="0" err="1" smtClean="0"/>
              <a:t>tyrru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974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2209800"/>
            <a:ext cx="8244039" cy="3916363"/>
          </a:xfrm>
        </p:spPr>
        <p:txBody>
          <a:bodyPr>
            <a:normAutofit/>
          </a:bodyPr>
          <a:lstStyle/>
          <a:p>
            <a:pPr lvl="0"/>
            <a:r>
              <a:rPr lang="cy-GB" sz="2400" dirty="0" smtClean="0"/>
              <a:t>Mae </a:t>
            </a:r>
            <a:r>
              <a:rPr lang="cy-GB" sz="2400" b="1" dirty="0"/>
              <a:t>“n”</a:t>
            </a:r>
            <a:r>
              <a:rPr lang="cy-GB" sz="2400" dirty="0"/>
              <a:t> yn dyblu ar ôl </a:t>
            </a:r>
            <a:r>
              <a:rPr lang="cy-GB" sz="2400" b="1" dirty="0"/>
              <a:t>an </a:t>
            </a:r>
            <a:r>
              <a:rPr lang="en-US" sz="2400" b="1" dirty="0" smtClean="0"/>
              <a:t>– (</a:t>
            </a:r>
            <a:r>
              <a:rPr lang="en-US" sz="2400" b="1" dirty="0" err="1" smtClean="0"/>
              <a:t>yn</a:t>
            </a:r>
            <a:r>
              <a:rPr lang="en-US" sz="2400" b="1" dirty="0" smtClean="0"/>
              <a:t> y </a:t>
            </a:r>
            <a:r>
              <a:rPr lang="en-US" sz="2400" b="1" dirty="0" err="1" smtClean="0"/>
              <a:t>rhagoben</a:t>
            </a:r>
            <a:r>
              <a:rPr lang="en-US" sz="2400" b="1" dirty="0" smtClean="0"/>
              <a:t>)</a:t>
            </a:r>
            <a:endParaRPr lang="cy-GB" sz="2400" b="1" dirty="0" smtClean="0"/>
          </a:p>
          <a:p>
            <a:pPr lvl="0"/>
            <a:endParaRPr lang="en-GB" sz="2400" dirty="0"/>
          </a:p>
          <a:p>
            <a:pPr marL="0" indent="0">
              <a:buNone/>
            </a:pPr>
            <a:r>
              <a:rPr lang="cy-GB" sz="2400" b="1" dirty="0"/>
              <a:t>an + t = </a:t>
            </a:r>
            <a:r>
              <a:rPr lang="cy-GB" sz="2400" b="1" dirty="0" smtClean="0"/>
              <a:t>annh</a:t>
            </a:r>
            <a:r>
              <a:rPr lang="cy-GB" sz="2400" b="1" dirty="0"/>
              <a:t> </a:t>
            </a:r>
            <a:r>
              <a:rPr lang="cy-GB" sz="2400" b="1" dirty="0" smtClean="0"/>
              <a:t>       </a:t>
            </a:r>
            <a:r>
              <a:rPr lang="cy-GB" sz="2400" dirty="0" smtClean="0"/>
              <a:t>	an </a:t>
            </a:r>
            <a:r>
              <a:rPr lang="cy-GB" sz="2400" dirty="0"/>
              <a:t>+ tebyg = </a:t>
            </a:r>
            <a:r>
              <a:rPr lang="cy-GB" sz="2400" dirty="0" smtClean="0"/>
              <a:t>a</a:t>
            </a:r>
            <a:r>
              <a:rPr lang="cy-GB" sz="2400" b="1" dirty="0" smtClean="0"/>
              <a:t>nnh</a:t>
            </a:r>
            <a:r>
              <a:rPr lang="cy-GB" sz="2400" dirty="0" smtClean="0"/>
              <a:t>ebyg</a:t>
            </a:r>
            <a:endParaRPr lang="en-GB" sz="2400" dirty="0"/>
          </a:p>
          <a:p>
            <a:pPr marL="0" indent="0">
              <a:buNone/>
            </a:pPr>
            <a:r>
              <a:rPr lang="cy-GB" sz="2400" b="1" dirty="0" smtClean="0"/>
              <a:t>an </a:t>
            </a:r>
            <a:r>
              <a:rPr lang="cy-GB" sz="2400" b="1" dirty="0"/>
              <a:t>+ d = ann  </a:t>
            </a:r>
            <a:r>
              <a:rPr lang="cy-GB" sz="2400" b="1" dirty="0" smtClean="0"/>
              <a:t>  	</a:t>
            </a:r>
            <a:r>
              <a:rPr lang="cy-GB" sz="2400" dirty="0" smtClean="0"/>
              <a:t>an </a:t>
            </a:r>
            <a:r>
              <a:rPr lang="cy-GB" sz="2400" dirty="0"/>
              <a:t>+ dymunol </a:t>
            </a:r>
            <a:r>
              <a:rPr lang="cy-GB" sz="2400" dirty="0" smtClean="0"/>
              <a:t>= a</a:t>
            </a:r>
            <a:r>
              <a:rPr lang="cy-GB" sz="2400" b="1" dirty="0" smtClean="0"/>
              <a:t>nn</a:t>
            </a:r>
            <a:r>
              <a:rPr lang="cy-GB" sz="2400" dirty="0" smtClean="0"/>
              <a:t>ymunol</a:t>
            </a:r>
            <a:endParaRPr lang="en-GB" sz="2400" dirty="0"/>
          </a:p>
          <a:p>
            <a:pPr marL="0" indent="0">
              <a:buNone/>
            </a:pPr>
            <a:r>
              <a:rPr lang="cy-GB" sz="2400" b="1" dirty="0" smtClean="0"/>
              <a:t>an </a:t>
            </a:r>
            <a:r>
              <a:rPr lang="cy-GB" sz="2400" b="1" dirty="0"/>
              <a:t>+ n = </a:t>
            </a:r>
            <a:r>
              <a:rPr lang="cy-GB" sz="2400" b="1" dirty="0" smtClean="0"/>
              <a:t>ann</a:t>
            </a:r>
            <a:r>
              <a:rPr lang="cy-GB" sz="2400" b="1" dirty="0"/>
              <a:t> </a:t>
            </a:r>
            <a:r>
              <a:rPr lang="cy-GB" sz="2400" b="1" dirty="0" smtClean="0"/>
              <a:t>      	</a:t>
            </a:r>
            <a:r>
              <a:rPr lang="cy-GB" sz="2400" dirty="0" smtClean="0"/>
              <a:t>an </a:t>
            </a:r>
            <a:r>
              <a:rPr lang="cy-GB" sz="2400" dirty="0"/>
              <a:t>+ naturiol = a</a:t>
            </a:r>
            <a:r>
              <a:rPr lang="cy-GB" sz="2400" b="1" dirty="0"/>
              <a:t>nn</a:t>
            </a:r>
            <a:r>
              <a:rPr lang="cy-GB" sz="2400" dirty="0"/>
              <a:t>aturiol</a:t>
            </a:r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59014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2400" b="1" dirty="0"/>
              <a:t>an + tr =anhr	</a:t>
            </a:r>
            <a:endParaRPr lang="cy-GB" sz="2400" b="1" dirty="0" smtClean="0"/>
          </a:p>
          <a:p>
            <a:endParaRPr lang="cy-GB" sz="2400" b="1" dirty="0"/>
          </a:p>
          <a:p>
            <a:r>
              <a:rPr lang="cy-GB" sz="2400" dirty="0" smtClean="0"/>
              <a:t>e.e</a:t>
            </a:r>
            <a:r>
              <a:rPr lang="cy-GB" sz="2400" dirty="0"/>
              <a:t>. an + trefn = a</a:t>
            </a:r>
            <a:r>
              <a:rPr lang="cy-GB" sz="2400" b="1" dirty="0"/>
              <a:t>nhr</a:t>
            </a:r>
            <a:r>
              <a:rPr lang="cy-GB" sz="2400" dirty="0"/>
              <a:t>efn</a:t>
            </a: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17330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y-GB" sz="2400" dirty="0"/>
              <a:t>Mae’r </a:t>
            </a:r>
            <a:r>
              <a:rPr lang="cy-GB" sz="2400" b="1" dirty="0"/>
              <a:t>“n”</a:t>
            </a:r>
            <a:r>
              <a:rPr lang="cy-GB" sz="2400" dirty="0"/>
              <a:t> yn dyblu wrth ychwanegu sillaf at eiriau sy’n gorffen gyda </a:t>
            </a:r>
            <a:r>
              <a:rPr lang="en-US" sz="2400" b="1" dirty="0" smtClean="0"/>
              <a:t>–</a:t>
            </a:r>
            <a:r>
              <a:rPr lang="cy-GB" sz="2400" b="1" dirty="0" smtClean="0"/>
              <a:t>nt:</a:t>
            </a:r>
          </a:p>
          <a:p>
            <a:pPr lvl="0"/>
            <a:endParaRPr lang="en-GB" sz="2400" dirty="0"/>
          </a:p>
          <a:p>
            <a:pPr marL="0" indent="0">
              <a:buNone/>
            </a:pPr>
            <a:r>
              <a:rPr lang="cy-GB" sz="2400" dirty="0" smtClean="0"/>
              <a:t>llwyddiant </a:t>
            </a:r>
            <a:r>
              <a:rPr lang="cy-GB" sz="2400" dirty="0"/>
              <a:t>– llwyddia</a:t>
            </a:r>
            <a:r>
              <a:rPr lang="cy-GB" sz="2400" b="1" dirty="0"/>
              <a:t>nn</a:t>
            </a:r>
            <a:r>
              <a:rPr lang="cy-GB" sz="2400" dirty="0"/>
              <a:t>au; </a:t>
            </a:r>
            <a:endParaRPr lang="cy-GB" sz="2400" dirty="0" smtClean="0"/>
          </a:p>
          <a:p>
            <a:pPr marL="0" indent="0">
              <a:buNone/>
            </a:pPr>
            <a:r>
              <a:rPr lang="cy-GB" sz="2400" dirty="0" smtClean="0"/>
              <a:t>peiriant </a:t>
            </a:r>
            <a:r>
              <a:rPr lang="cy-GB" sz="2400" dirty="0"/>
              <a:t>– peiria</a:t>
            </a:r>
            <a:r>
              <a:rPr lang="cy-GB" sz="2400" b="1" dirty="0"/>
              <a:t>nn</a:t>
            </a:r>
            <a:r>
              <a:rPr lang="cy-GB" sz="2400" dirty="0"/>
              <a:t>au; </a:t>
            </a:r>
            <a:endParaRPr lang="cy-GB" sz="2400" dirty="0" smtClean="0"/>
          </a:p>
          <a:p>
            <a:pPr marL="0" indent="0">
              <a:buNone/>
            </a:pPr>
            <a:r>
              <a:rPr lang="cy-GB" sz="2400" dirty="0" smtClean="0"/>
              <a:t>diwylliant </a:t>
            </a:r>
            <a:r>
              <a:rPr lang="cy-GB" sz="2400" dirty="0"/>
              <a:t>– diwyllia</a:t>
            </a:r>
            <a:r>
              <a:rPr lang="cy-GB" sz="2400" b="1" dirty="0"/>
              <a:t>nn</a:t>
            </a:r>
            <a:r>
              <a:rPr lang="cy-GB" sz="2400" dirty="0"/>
              <a:t>ol</a:t>
            </a:r>
            <a:endParaRPr lang="en-GB" sz="2400" dirty="0"/>
          </a:p>
          <a:p>
            <a:pPr marL="0" indent="0">
              <a:buNone/>
            </a:pPr>
            <a:r>
              <a:rPr lang="cy-GB" sz="2400" dirty="0"/>
              <a:t> </a:t>
            </a:r>
            <a:endParaRPr lang="en-GB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1309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5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y-GB" sz="2400" dirty="0"/>
              <a:t>Mae’r “</a:t>
            </a:r>
            <a:r>
              <a:rPr lang="cy-GB" sz="2400" b="1" dirty="0"/>
              <a:t>n”</a:t>
            </a:r>
            <a:r>
              <a:rPr lang="cy-GB" sz="2400" dirty="0"/>
              <a:t> yn dyblu os ydym yn ychwanegu sillaf at air sy’n gorffen gyda </a:t>
            </a:r>
            <a:r>
              <a:rPr lang="cy-GB" sz="2400" b="1" dirty="0"/>
              <a:t>-en</a:t>
            </a:r>
            <a:r>
              <a:rPr lang="cy-GB" sz="2400" dirty="0"/>
              <a:t> neu </a:t>
            </a:r>
            <a:r>
              <a:rPr lang="cy-GB" sz="2400" b="1" dirty="0"/>
              <a:t>-yn</a:t>
            </a:r>
            <a:r>
              <a:rPr lang="cy-GB" sz="2400" dirty="0"/>
              <a:t>:</a:t>
            </a:r>
            <a:endParaRPr lang="en-GB" sz="2400" dirty="0"/>
          </a:p>
          <a:p>
            <a:pPr marL="0" indent="0">
              <a:buNone/>
            </a:pPr>
            <a:r>
              <a:rPr lang="cy-GB" sz="2400" dirty="0"/>
              <a:t>llythyren – </a:t>
            </a:r>
            <a:r>
              <a:rPr lang="cy-GB" sz="2400" dirty="0" smtClean="0"/>
              <a:t>llythre</a:t>
            </a:r>
            <a:r>
              <a:rPr lang="cy-GB" sz="2400" b="1" dirty="0" smtClean="0"/>
              <a:t>nn</a:t>
            </a:r>
            <a:r>
              <a:rPr lang="cy-GB" sz="2400" dirty="0" smtClean="0"/>
              <a:t>au</a:t>
            </a:r>
            <a:endParaRPr lang="cy-GB" sz="2400" dirty="0"/>
          </a:p>
          <a:p>
            <a:pPr marL="0" indent="0">
              <a:buNone/>
            </a:pPr>
            <a:r>
              <a:rPr lang="cy-GB" sz="2400" dirty="0" smtClean="0"/>
              <a:t>llyfryn </a:t>
            </a:r>
            <a:r>
              <a:rPr lang="cy-GB" sz="2400" dirty="0"/>
              <a:t>– </a:t>
            </a:r>
            <a:r>
              <a:rPr lang="cy-GB" sz="2400" dirty="0" smtClean="0"/>
              <a:t>llyfry</a:t>
            </a:r>
            <a:r>
              <a:rPr lang="cy-GB" sz="2400" b="1" dirty="0" smtClean="0"/>
              <a:t>nn</a:t>
            </a:r>
            <a:r>
              <a:rPr lang="cy-GB" sz="2400" dirty="0" smtClean="0"/>
              <a:t>au</a:t>
            </a:r>
            <a:endParaRPr lang="cy-GB" sz="2400" dirty="0"/>
          </a:p>
          <a:p>
            <a:pPr marL="0" indent="0">
              <a:buNone/>
            </a:pPr>
            <a:r>
              <a:rPr lang="cy-GB" sz="2400" dirty="0" smtClean="0"/>
              <a:t>dogfen </a:t>
            </a:r>
            <a:r>
              <a:rPr lang="cy-GB" sz="2400" dirty="0"/>
              <a:t>– </a:t>
            </a:r>
            <a:r>
              <a:rPr lang="cy-GB" sz="2400" dirty="0" smtClean="0"/>
              <a:t>dogfe</a:t>
            </a:r>
            <a:r>
              <a:rPr lang="cy-GB" sz="2400" b="1" dirty="0" smtClean="0"/>
              <a:t>nn</a:t>
            </a:r>
            <a:r>
              <a:rPr lang="cy-GB" sz="2400" dirty="0" smtClean="0"/>
              <a:t>au</a:t>
            </a:r>
            <a:endParaRPr lang="cy-GB" sz="2400" dirty="0"/>
          </a:p>
          <a:p>
            <a:pPr marL="0" indent="0">
              <a:buNone/>
            </a:pPr>
            <a:r>
              <a:rPr lang="cy-GB" sz="2400" dirty="0" smtClean="0"/>
              <a:t>offeryn </a:t>
            </a:r>
            <a:r>
              <a:rPr lang="en-US" sz="2400" dirty="0" smtClean="0"/>
              <a:t>–</a:t>
            </a:r>
            <a:r>
              <a:rPr lang="cy-GB" sz="2400" dirty="0" smtClean="0"/>
              <a:t> offery</a:t>
            </a:r>
            <a:r>
              <a:rPr lang="cy-GB" sz="2400" b="1" dirty="0" smtClean="0"/>
              <a:t>nn</a:t>
            </a:r>
            <a:r>
              <a:rPr lang="cy-GB" sz="2400" dirty="0" smtClean="0"/>
              <a:t>au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cy-GB" sz="2400" dirty="0"/>
              <a:t>*Mae </a:t>
            </a:r>
            <a:r>
              <a:rPr lang="cy-GB" sz="2400" b="1" dirty="0"/>
              <a:t>emyn</a:t>
            </a:r>
            <a:r>
              <a:rPr lang="cy-GB" sz="2400" dirty="0"/>
              <a:t>, </a:t>
            </a:r>
            <a:r>
              <a:rPr lang="cy-GB" sz="2400" b="1" dirty="0"/>
              <a:t>gwenyn</a:t>
            </a:r>
            <a:r>
              <a:rPr lang="cy-GB" sz="2400" dirty="0"/>
              <a:t> a </a:t>
            </a:r>
            <a:r>
              <a:rPr lang="cy-GB" sz="2400" b="1" dirty="0"/>
              <a:t>telyn</a:t>
            </a:r>
            <a:r>
              <a:rPr lang="cy-GB" sz="2400" dirty="0"/>
              <a:t> yn eithriadau.</a:t>
            </a:r>
            <a:endParaRPr lang="en-GB" sz="2400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694152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6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/>
              <a:t>Nid yw “</a:t>
            </a:r>
            <a:r>
              <a:rPr lang="cy-GB" b="1" dirty="0"/>
              <a:t>n” </a:t>
            </a:r>
            <a:r>
              <a:rPr lang="cy-GB" dirty="0"/>
              <a:t>yn dyblu mewn geiriau sy’n gorffen gyda </a:t>
            </a:r>
            <a:r>
              <a:rPr lang="en-US" b="1" dirty="0" smtClean="0"/>
              <a:t>–</a:t>
            </a:r>
            <a:r>
              <a:rPr lang="cy-GB" b="1" dirty="0" smtClean="0"/>
              <a:t>iwn, -ion</a:t>
            </a:r>
            <a:r>
              <a:rPr lang="cy-GB" dirty="0" smtClean="0"/>
              <a:t> </a:t>
            </a:r>
            <a:r>
              <a:rPr lang="cy-GB" dirty="0"/>
              <a:t>(benthyciadau o’r </a:t>
            </a:r>
            <a:r>
              <a:rPr lang="cy-GB" dirty="0" smtClean="0"/>
              <a:t>Saesneg) os </a:t>
            </a:r>
            <a:r>
              <a:rPr lang="cy-GB" dirty="0"/>
              <a:t>ydym yn ychwanegu sillaf:</a:t>
            </a:r>
            <a:endParaRPr lang="en-GB" dirty="0"/>
          </a:p>
          <a:p>
            <a:pPr marL="0" indent="0">
              <a:buNone/>
            </a:pPr>
            <a:r>
              <a:rPr lang="cy-GB" dirty="0"/>
              <a:t>cwestiwn </a:t>
            </a:r>
            <a:r>
              <a:rPr lang="en-US" dirty="0" smtClean="0"/>
              <a:t>–</a:t>
            </a:r>
            <a:r>
              <a:rPr lang="cy-GB" dirty="0" smtClean="0"/>
              <a:t> 	cwestiy</a:t>
            </a:r>
            <a:r>
              <a:rPr lang="cy-GB" b="1" dirty="0" smtClean="0"/>
              <a:t>n</a:t>
            </a:r>
            <a:r>
              <a:rPr lang="cy-GB" dirty="0" smtClean="0"/>
              <a:t>au	cwestiy</a:t>
            </a:r>
            <a:r>
              <a:rPr lang="cy-GB" b="1" dirty="0" smtClean="0"/>
              <a:t>n</a:t>
            </a:r>
            <a:r>
              <a:rPr lang="cy-GB" dirty="0" smtClean="0"/>
              <a:t>u</a:t>
            </a:r>
          </a:p>
          <a:p>
            <a:pPr marL="0" indent="0">
              <a:buNone/>
            </a:pPr>
            <a:r>
              <a:rPr lang="cy-GB" dirty="0" smtClean="0"/>
              <a:t>ffasiwn </a:t>
            </a:r>
            <a:r>
              <a:rPr lang="en-US" dirty="0" smtClean="0"/>
              <a:t>–</a:t>
            </a:r>
            <a:r>
              <a:rPr lang="cy-GB" dirty="0" smtClean="0"/>
              <a:t>	ffasiy</a:t>
            </a:r>
            <a:r>
              <a:rPr lang="cy-GB" b="1" dirty="0" smtClean="0"/>
              <a:t>n</a:t>
            </a:r>
            <a:r>
              <a:rPr lang="cy-GB" dirty="0" smtClean="0"/>
              <a:t>au</a:t>
            </a:r>
            <a:r>
              <a:rPr lang="cy-GB" dirty="0"/>
              <a:t>	</a:t>
            </a:r>
            <a:r>
              <a:rPr lang="cy-GB" dirty="0" smtClean="0"/>
              <a:t>ffasiy</a:t>
            </a:r>
            <a:r>
              <a:rPr lang="cy-GB" b="1" dirty="0" smtClean="0"/>
              <a:t>n</a:t>
            </a:r>
            <a:r>
              <a:rPr lang="cy-GB" dirty="0" smtClean="0"/>
              <a:t>ol</a:t>
            </a:r>
          </a:p>
          <a:p>
            <a:pPr marL="0" indent="0">
              <a:buNone/>
            </a:pPr>
            <a:r>
              <a:rPr lang="cy-GB" dirty="0"/>
              <a:t>f</a:t>
            </a:r>
            <a:r>
              <a:rPr lang="cy-GB" dirty="0" smtClean="0"/>
              <a:t>ersiwn </a:t>
            </a:r>
            <a:r>
              <a:rPr lang="cy-GB" dirty="0"/>
              <a:t>- </a:t>
            </a:r>
            <a:r>
              <a:rPr lang="cy-GB" dirty="0" smtClean="0"/>
              <a:t>	fersiy</a:t>
            </a:r>
            <a:r>
              <a:rPr lang="cy-GB" b="1" dirty="0" smtClean="0"/>
              <a:t>n</a:t>
            </a:r>
            <a:r>
              <a:rPr lang="cy-GB" dirty="0" smtClean="0"/>
              <a:t>au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5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Rheol</a:t>
            </a:r>
            <a:r>
              <a:rPr lang="en-US" dirty="0" smtClean="0"/>
              <a:t> 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/>
              <a:t>Nid yw </a:t>
            </a:r>
            <a:r>
              <a:rPr lang="cy-GB" b="1" dirty="0"/>
              <a:t>“n”</a:t>
            </a:r>
            <a:r>
              <a:rPr lang="cy-GB" dirty="0"/>
              <a:t> yn dyblu o flaen y </a:t>
            </a:r>
            <a:r>
              <a:rPr lang="cy-GB" dirty="0" smtClean="0"/>
              <a:t>terfyniadau</a:t>
            </a:r>
          </a:p>
          <a:p>
            <a:pPr marL="0" lvl="0" indent="0">
              <a:buNone/>
            </a:pPr>
            <a:r>
              <a:rPr lang="cy-GB" dirty="0" smtClean="0"/>
              <a:t> </a:t>
            </a:r>
            <a:r>
              <a:rPr lang="cy-GB" b="1" dirty="0"/>
              <a:t>-wyr, -ion, -</a:t>
            </a:r>
            <a:r>
              <a:rPr lang="cy-GB" b="1" dirty="0" smtClean="0"/>
              <a:t>iad</a:t>
            </a:r>
            <a:endParaRPr lang="en-GB" dirty="0"/>
          </a:p>
          <a:p>
            <a:pPr marL="0" lvl="0" indent="0">
              <a:buNone/>
            </a:pPr>
            <a:r>
              <a:rPr lang="cy-GB" dirty="0" smtClean="0"/>
              <a:t>difla</a:t>
            </a:r>
            <a:r>
              <a:rPr lang="cy-GB" b="1" dirty="0" smtClean="0"/>
              <a:t>nn</a:t>
            </a:r>
            <a:r>
              <a:rPr lang="cy-GB" dirty="0" smtClean="0"/>
              <a:t>u </a:t>
            </a:r>
            <a:r>
              <a:rPr lang="cy-GB" dirty="0"/>
              <a:t>– </a:t>
            </a:r>
            <a:r>
              <a:rPr lang="cy-GB" dirty="0" smtClean="0"/>
              <a:t>difla</a:t>
            </a:r>
            <a:r>
              <a:rPr lang="cy-GB" b="1" dirty="0" smtClean="0"/>
              <a:t>n</a:t>
            </a:r>
            <a:r>
              <a:rPr lang="cy-GB" dirty="0" smtClean="0"/>
              <a:t>iad</a:t>
            </a:r>
            <a:endParaRPr lang="cy-GB" dirty="0"/>
          </a:p>
          <a:p>
            <a:pPr marL="0" lvl="0" indent="0">
              <a:buNone/>
            </a:pPr>
            <a:r>
              <a:rPr lang="cy-GB" dirty="0" smtClean="0"/>
              <a:t>offery</a:t>
            </a:r>
            <a:r>
              <a:rPr lang="cy-GB" b="1" dirty="0" smtClean="0"/>
              <a:t>nn</a:t>
            </a:r>
            <a:r>
              <a:rPr lang="cy-GB" dirty="0" smtClean="0"/>
              <a:t>au </a:t>
            </a:r>
            <a:r>
              <a:rPr lang="cy-GB" dirty="0"/>
              <a:t>– </a:t>
            </a:r>
            <a:r>
              <a:rPr lang="cy-GB" dirty="0" smtClean="0"/>
              <a:t>offery</a:t>
            </a:r>
            <a:r>
              <a:rPr lang="cy-GB" b="1" dirty="0" smtClean="0"/>
              <a:t>n</a:t>
            </a:r>
            <a:r>
              <a:rPr lang="cy-GB" dirty="0" smtClean="0"/>
              <a:t>wyr</a:t>
            </a:r>
            <a:endParaRPr lang="cy-GB" dirty="0"/>
          </a:p>
          <a:p>
            <a:pPr marL="0" lvl="0" indent="0">
              <a:buNone/>
            </a:pPr>
            <a:r>
              <a:rPr lang="cy-GB" dirty="0" smtClean="0"/>
              <a:t>gwy</a:t>
            </a:r>
            <a:r>
              <a:rPr lang="cy-GB" b="1" dirty="0" smtClean="0"/>
              <a:t>nn</a:t>
            </a:r>
            <a:r>
              <a:rPr lang="cy-GB" dirty="0" smtClean="0"/>
              <a:t>u </a:t>
            </a:r>
            <a:r>
              <a:rPr lang="cy-GB" dirty="0"/>
              <a:t>– </a:t>
            </a:r>
            <a:r>
              <a:rPr lang="cy-GB" dirty="0" smtClean="0"/>
              <a:t>gwy</a:t>
            </a:r>
            <a:r>
              <a:rPr lang="cy-GB" b="1" dirty="0" smtClean="0"/>
              <a:t>n</a:t>
            </a:r>
            <a:r>
              <a:rPr lang="cy-GB" dirty="0" smtClean="0"/>
              <a:t>ion</a:t>
            </a:r>
            <a:endParaRPr lang="cy-GB" dirty="0"/>
          </a:p>
          <a:p>
            <a:pPr marL="0" lvl="0" indent="0">
              <a:buNone/>
            </a:pPr>
            <a:r>
              <a:rPr lang="cy-GB" dirty="0" smtClean="0"/>
              <a:t>cwr </a:t>
            </a:r>
            <a:r>
              <a:rPr lang="en-US" dirty="0" smtClean="0"/>
              <a:t>–</a:t>
            </a:r>
            <a:r>
              <a:rPr lang="cy-GB" dirty="0" smtClean="0"/>
              <a:t> cy</a:t>
            </a:r>
            <a:r>
              <a:rPr lang="cy-GB" b="1" dirty="0" smtClean="0"/>
              <a:t>r</a:t>
            </a:r>
            <a:r>
              <a:rPr lang="cy-GB" dirty="0" smtClean="0"/>
              <a:t>ion</a:t>
            </a:r>
          </a:p>
          <a:p>
            <a:pPr marL="0" lvl="0" indent="0">
              <a:buNone/>
            </a:pPr>
            <a:r>
              <a:rPr lang="cy-GB" dirty="0" smtClean="0"/>
              <a:t>gy</a:t>
            </a:r>
            <a:r>
              <a:rPr lang="cy-GB" b="1" dirty="0" smtClean="0"/>
              <a:t>rr</a:t>
            </a:r>
            <a:r>
              <a:rPr lang="cy-GB" dirty="0" smtClean="0"/>
              <a:t>u </a:t>
            </a:r>
            <a:r>
              <a:rPr lang="en-US" dirty="0" smtClean="0"/>
              <a:t>–</a:t>
            </a:r>
            <a:r>
              <a:rPr lang="cy-GB" dirty="0" smtClean="0"/>
              <a:t> gyrwyr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47607" y="3244334"/>
            <a:ext cx="31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sk-SK" dirty="0"/>
              <a:t> 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720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914400"/>
            <a:ext cx="6508750" cy="1143000"/>
          </a:xfrm>
        </p:spPr>
        <p:txBody>
          <a:bodyPr/>
          <a:lstStyle/>
          <a:p>
            <a:pPr eaLnBrk="1" hangingPunct="1"/>
            <a:r>
              <a:rPr lang="en-GB" altLang="x-none" sz="3800">
                <a:effectLst>
                  <a:outerShdw blurRad="38100" dist="38100" dir="2700000" algn="tl">
                    <a:srgbClr val="C0C0C0"/>
                  </a:outerShdw>
                </a:effectLst>
              </a:rPr>
              <a:t>Ydy</a:t>
            </a:r>
            <a:r>
              <a:rPr lang="ja-JP" altLang="en-GB" sz="380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 sz="3800">
                <a:effectLst>
                  <a:outerShdw blurRad="38100" dist="38100" dir="2700000" algn="tl">
                    <a:srgbClr val="C0C0C0"/>
                  </a:outerShdw>
                </a:effectLst>
              </a:rPr>
              <a:t>r geiriau hyn yn gywir neu beidio?</a:t>
            </a:r>
            <a:endParaRPr lang="en-GB" altLang="x-none" sz="38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2209800"/>
            <a:ext cx="6508750" cy="3916363"/>
          </a:xfrm>
        </p:spPr>
        <p:txBody>
          <a:bodyPr/>
          <a:lstStyle/>
          <a:p>
            <a:pPr eaLnBrk="1" hangingPunct="1">
              <a:buFont typeface="Wingdings" charset="0"/>
              <a:buChar char="¢"/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anifyr</a:t>
            </a: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eaLnBrk="1" hangingPunct="1">
              <a:buFont typeface="Wingdings" charset="0"/>
              <a:buChar char="¢"/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anhrefn</a:t>
            </a: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eaLnBrk="1" hangingPunct="1">
              <a:buFont typeface="Wingdings" charset="0"/>
              <a:buChar char="¢"/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anniddorol</a:t>
            </a: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eaLnBrk="1" hangingPunct="1">
              <a:buFont typeface="Wingdings" charset="0"/>
              <a:buChar char="¢"/>
              <a:defRPr/>
            </a:pPr>
            <a:r>
              <a:rPr lang="en-GB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ysgrifennyddes</a:t>
            </a: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eaLnBrk="1" hangingPunct="1">
              <a:buFont typeface="Wingdings" charset="0"/>
              <a:buChar char="¢"/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canu</a:t>
            </a: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eaLnBrk="1" hangingPunct="1">
              <a:buFont typeface="Wingdings" charset="0"/>
              <a:buChar char="¢"/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ymyryd</a:t>
            </a:r>
            <a:r>
              <a:rPr lang="en-GB" dirty="0" smtClean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 </a:t>
            </a:r>
          </a:p>
          <a:p>
            <a:pPr eaLnBrk="1" hangingPunct="1">
              <a:buFont typeface="Wingdings" charset="0"/>
              <a:buChar char="¢"/>
              <a:defRPr/>
            </a:pP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eaLnBrk="1" hangingPunct="1">
              <a:buFont typeface="Wingdings" charset="0"/>
              <a:buChar char="¢"/>
              <a:defRPr/>
            </a:pPr>
            <a:endParaRPr lang="en-GB" dirty="0" smtClean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4941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914400"/>
            <a:ext cx="6508750" cy="1143000"/>
          </a:xfrm>
        </p:spPr>
        <p:txBody>
          <a:bodyPr/>
          <a:lstStyle/>
          <a:p>
            <a:pPr eaLnBrk="1" hangingPunct="1"/>
            <a:r>
              <a:rPr lang="en-GB" altLang="x-none" sz="3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Beth </a:t>
            </a:r>
            <a:r>
              <a:rPr lang="en-GB" altLang="x-none" sz="3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yw</a:t>
            </a:r>
            <a:r>
              <a:rPr lang="en-GB" altLang="x-none" sz="3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3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ffurf</a:t>
            </a:r>
            <a:r>
              <a:rPr lang="en-GB" altLang="x-none" sz="3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3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lluosog</a:t>
            </a:r>
            <a:r>
              <a:rPr lang="en-GB" altLang="x-none" sz="3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y </a:t>
            </a:r>
            <a:r>
              <a:rPr lang="en-GB" altLang="x-none" sz="3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geiriau</a:t>
            </a:r>
            <a:r>
              <a:rPr lang="en-GB" altLang="x-none" sz="3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3800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yma</a:t>
            </a:r>
            <a:r>
              <a:rPr lang="en-GB" altLang="x-none" sz="38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?</a:t>
            </a:r>
            <a:endParaRPr lang="en-GB" altLang="x-none" sz="3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aphicFrame>
        <p:nvGraphicFramePr>
          <p:cNvPr id="8272" name="Group 8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96469"/>
              </p:ext>
            </p:extLst>
          </p:nvPr>
        </p:nvGraphicFramePr>
        <p:xfrm>
          <a:off x="1524000" y="2175308"/>
          <a:ext cx="7010400" cy="3844492"/>
        </p:xfrm>
        <a:graphic>
          <a:graphicData uri="http://schemas.openxmlformats.org/drawingml/2006/table">
            <a:tbl>
              <a:tblPr/>
              <a:tblGrid>
                <a:gridCol w="2336800"/>
                <a:gridCol w="2336800"/>
                <a:gridCol w="2336800"/>
              </a:tblGrid>
              <a:tr h="192224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0000"/>
                        <a:buFont typeface="Wingdings" charset="2"/>
                        <a:defRPr sz="26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defRPr sz="20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GB" altLang="x-none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Arial" charset="0"/>
                          <a:ea typeface="ＭＳ Ｐゴシック" charset="-128"/>
                        </a:rPr>
                        <a:t>Man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0000"/>
                        <a:buFont typeface="Wingdings" charset="2"/>
                        <a:defRPr sz="26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defRPr sz="20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GB" altLang="x-none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Arial" charset="0"/>
                          <a:ea typeface="ＭＳ Ｐゴシック" charset="-128"/>
                        </a:rPr>
                        <a:t>Môr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0000"/>
                        <a:buFont typeface="Wingdings" charset="2"/>
                        <a:defRPr sz="26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defRPr sz="20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GB" altLang="x-none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Arial" charset="0"/>
                          <a:ea typeface="ＭＳ Ｐゴシック" charset="-128"/>
                        </a:rPr>
                        <a:t>Pennawd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2246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0000"/>
                        <a:buFont typeface="Wingdings" charset="2"/>
                        <a:defRPr sz="26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defRPr sz="20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GB" altLang="x-none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Arial" charset="0"/>
                          <a:ea typeface="ＭＳ Ｐゴシック" charset="-128"/>
                        </a:rPr>
                        <a:t>Dant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0000"/>
                        <a:buFont typeface="Wingdings" charset="2"/>
                        <a:defRPr sz="26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defRPr sz="20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GB" altLang="x-none" sz="2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Arial" charset="0"/>
                          <a:ea typeface="ＭＳ Ｐゴシック" charset="-128"/>
                        </a:rPr>
                        <a:t>Gyrrwr</a:t>
                      </a:r>
                      <a:endParaRPr kumimoji="0" lang="en-GB" altLang="x-none" sz="26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70000"/>
                        <a:buFont typeface="Wingdings" charset="2"/>
                        <a:defRPr sz="26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  <a:buFont typeface="Wingdings" charset="2"/>
                        <a:defRPr sz="24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defRPr sz="2000"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2"/>
                        <a:buNone/>
                        <a:tabLst/>
                      </a:pPr>
                      <a:r>
                        <a:rPr kumimoji="0" lang="en-GB" altLang="x-none" sz="2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C0C0C0"/>
                            </a:outerShdw>
                          </a:effectLst>
                          <a:latin typeface="Arial" charset="0"/>
                          <a:ea typeface="ＭＳ Ｐゴシック" charset="-128"/>
                        </a:rPr>
                        <a:t>Cwestiwn</a:t>
                      </a:r>
                      <a:endParaRPr kumimoji="0" lang="en-GB" altLang="x-none" sz="26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C0C0C0"/>
                          </a:outerShdw>
                        </a:effectLst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925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63688" y="404664"/>
            <a:ext cx="50943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US" sz="2000" b="1" i="0" u="none" strike="noStrike" dirty="0" smtClean="0">
                <a:solidFill>
                  <a:srgbClr val="000000"/>
                </a:solidFill>
                <a:effectLst/>
                <a:latin typeface="+mj-lt"/>
              </a:rPr>
              <a:t>Pa </a:t>
            </a:r>
            <a:r>
              <a:rPr lang="en-US" sz="2000" b="1" i="0" u="none" strike="noStrike" dirty="0" err="1" smtClean="0">
                <a:solidFill>
                  <a:srgbClr val="000000"/>
                </a:solidFill>
                <a:effectLst/>
                <a:latin typeface="+mj-lt"/>
              </a:rPr>
              <a:t>eiriau</a:t>
            </a:r>
            <a:r>
              <a:rPr lang="en-US" sz="2000" b="1" i="0" u="none" strike="noStrike" dirty="0" smtClean="0">
                <a:solidFill>
                  <a:srgbClr val="000000"/>
                </a:solidFill>
                <a:effectLst/>
                <a:latin typeface="+mj-lt"/>
              </a:rPr>
              <a:t> </a:t>
            </a:r>
            <a:r>
              <a:rPr lang="en-US" sz="2000" b="1" i="0" u="none" strike="noStrike" dirty="0" err="1" smtClean="0">
                <a:solidFill>
                  <a:srgbClr val="000000"/>
                </a:solidFill>
                <a:effectLst/>
                <a:latin typeface="+mj-lt"/>
              </a:rPr>
              <a:t>sy’n</a:t>
            </a:r>
            <a:r>
              <a:rPr lang="en-US" sz="2000" b="1" i="0" u="none" strike="noStrike" dirty="0" smtClean="0">
                <a:solidFill>
                  <a:srgbClr val="000000"/>
                </a:solidFill>
                <a:effectLst/>
                <a:latin typeface="+mj-lt"/>
              </a:rPr>
              <a:t> </a:t>
            </a:r>
            <a:r>
              <a:rPr lang="en-US" sz="2000" b="1" i="0" u="none" strike="noStrike" dirty="0" err="1" smtClean="0">
                <a:solidFill>
                  <a:srgbClr val="000000"/>
                </a:solidFill>
                <a:effectLst/>
                <a:latin typeface="+mj-lt"/>
              </a:rPr>
              <a:t>anghywir</a:t>
            </a:r>
            <a:r>
              <a:rPr lang="en-US" sz="2000" b="1" i="0" u="none" strike="noStrike" dirty="0" smtClean="0">
                <a:solidFill>
                  <a:srgbClr val="000000"/>
                </a:solidFill>
                <a:effectLst/>
                <a:latin typeface="+mj-lt"/>
              </a:rPr>
              <a:t>?</a:t>
            </a:r>
            <a:endParaRPr lang="en-US" sz="2000" b="1" dirty="0" smtClean="0">
              <a:effectLst/>
              <a:latin typeface="+mj-lt"/>
            </a:endParaRPr>
          </a:p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665171" y="981777"/>
            <a:ext cx="5192829" cy="55528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</a:pPr>
            <a:r>
              <a:rPr lang="en-US" sz="2000" b="0" i="0" u="none" strike="noStrike" dirty="0" err="1" smtClean="0">
                <a:solidFill>
                  <a:srgbClr val="000000"/>
                </a:solidFill>
                <a:effectLst/>
              </a:rPr>
              <a:t>ysgrifennyddes</a:t>
            </a:r>
            <a:endParaRPr lang="en-US" sz="2000" b="0" i="0" u="none" strike="noStrike" dirty="0" smtClean="0">
              <a:solidFill>
                <a:srgbClr val="000000"/>
              </a:solidFill>
              <a:effectLst/>
            </a:endParaRPr>
          </a:p>
          <a:p>
            <a:pPr marL="342900" indent="-342900"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</a:pPr>
            <a:r>
              <a:rPr lang="en-US" sz="2000" b="0" i="0" u="none" strike="noStrike" dirty="0" err="1" smtClean="0">
                <a:solidFill>
                  <a:srgbClr val="000000"/>
                </a:solidFill>
                <a:effectLst/>
              </a:rPr>
              <a:t>carrio</a:t>
            </a:r>
            <a:endParaRPr lang="en-US" sz="2000" b="0" i="0" u="none" strike="noStrike" dirty="0" smtClean="0">
              <a:solidFill>
                <a:srgbClr val="000000"/>
              </a:solidFill>
              <a:effectLst/>
            </a:endParaRPr>
          </a:p>
          <a:p>
            <a:pPr marL="342900" indent="-342900"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</a:pPr>
            <a:r>
              <a:rPr lang="en-US" sz="2000" b="0" i="0" u="none" strike="noStrike" dirty="0" err="1" smtClean="0">
                <a:solidFill>
                  <a:srgbClr val="000000"/>
                </a:solidFill>
                <a:effectLst/>
              </a:rPr>
              <a:t>emynnau</a:t>
            </a:r>
            <a:endParaRPr lang="en-US" sz="2000" b="0" i="0" u="none" strike="noStrike" dirty="0" smtClean="0">
              <a:solidFill>
                <a:srgbClr val="000000"/>
              </a:solidFill>
              <a:effectLst/>
            </a:endParaRPr>
          </a:p>
          <a:p>
            <a:pPr marL="342900" indent="-342900"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</a:pPr>
            <a:r>
              <a:rPr lang="en-US" sz="2000" b="0" i="0" u="none" strike="noStrike" dirty="0" err="1" smtClean="0">
                <a:solidFill>
                  <a:srgbClr val="000000"/>
                </a:solidFill>
                <a:effectLst/>
              </a:rPr>
              <a:t>ennillodd</a:t>
            </a:r>
            <a:endParaRPr lang="en-US" sz="2000" b="0" i="0" u="none" strike="noStrike" dirty="0" smtClean="0">
              <a:solidFill>
                <a:srgbClr val="000000"/>
              </a:solidFill>
              <a:effectLst/>
            </a:endParaRPr>
          </a:p>
          <a:p>
            <a:pPr marL="342900" indent="-342900"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</a:pPr>
            <a:r>
              <a:rPr lang="en-US" sz="2000" b="0" i="0" u="none" strike="noStrike" dirty="0" err="1" smtClean="0">
                <a:solidFill>
                  <a:srgbClr val="000000"/>
                </a:solidFill>
                <a:effectLst/>
              </a:rPr>
              <a:t>tarran</a:t>
            </a:r>
            <a:endParaRPr lang="en-US" sz="2000" b="0" i="0" u="none" strike="noStrike" dirty="0" smtClean="0">
              <a:solidFill>
                <a:srgbClr val="000000"/>
              </a:solidFill>
              <a:effectLst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000" dirty="0" err="1">
                <a:solidFill>
                  <a:srgbClr val="000000"/>
                </a:solidFill>
              </a:rPr>
              <a:t>b</a:t>
            </a:r>
            <a:r>
              <a:rPr lang="en-US" sz="2000" b="0" i="0" u="none" strike="noStrike" dirty="0" err="1" smtClean="0">
                <a:solidFill>
                  <a:srgbClr val="000000"/>
                </a:solidFill>
                <a:effectLst/>
              </a:rPr>
              <a:t>yrach</a:t>
            </a:r>
            <a:r>
              <a:rPr lang="en-US" sz="2000" b="0" i="0" u="none" strike="noStrike" dirty="0" smtClean="0">
                <a:solidFill>
                  <a:srgbClr val="000000"/>
                </a:solidFill>
                <a:effectLst/>
              </a:rPr>
              <a:t> 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000" dirty="0" err="1" smtClean="0"/>
              <a:t>penderfynu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prynnu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anhebygol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barrug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gofynodd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pentyru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cylchgronau</a:t>
            </a:r>
            <a:endParaRPr lang="en-US" sz="2000" dirty="0"/>
          </a:p>
          <a:p>
            <a:pPr marL="342900" indent="-342900">
              <a:buFont typeface="Arial" charset="0"/>
              <a:buChar char="•"/>
            </a:pPr>
            <a:r>
              <a:rPr lang="en-US" sz="2000" dirty="0" err="1"/>
              <a:t>gyrru</a:t>
            </a:r>
            <a:endParaRPr lang="en-US" sz="2000" dirty="0"/>
          </a:p>
          <a:p>
            <a:pPr>
              <a:spcBef>
                <a:spcPts val="500"/>
              </a:spcBef>
              <a:spcAft>
                <a:spcPts val="0"/>
              </a:spcAft>
              <a:buFont typeface="Arial" charset="0"/>
              <a:buChar char="•"/>
            </a:pPr>
            <a:endParaRPr lang="en-US" b="0" i="0" u="none" strike="noStrike" dirty="0" smtClean="0">
              <a:solidFill>
                <a:srgbClr val="000000"/>
              </a:solidFill>
              <a:effectLst/>
              <a:latin typeface="Calibri" charset="0"/>
            </a:endParaRPr>
          </a:p>
          <a:p>
            <a:r>
              <a:rPr lang="en-US" b="0" dirty="0" smtClean="0">
                <a:effectLst/>
              </a:rPr>
              <a:t/>
            </a:r>
            <a:br>
              <a:rPr lang="en-US" b="0" dirty="0" smtClean="0">
                <a:effectLst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1809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914400"/>
            <a:ext cx="6508750" cy="1143000"/>
          </a:xfrm>
        </p:spPr>
        <p:txBody>
          <a:bodyPr/>
          <a:lstStyle/>
          <a:p>
            <a:pPr eaLnBrk="1" hangingPunct="1"/>
            <a:r>
              <a:rPr lang="en-GB" altLang="x-none">
                <a:effectLst>
                  <a:outerShdw blurRad="38100" dist="38100" dir="2700000" algn="tl">
                    <a:srgbClr val="C0C0C0"/>
                  </a:outerShdw>
                </a:effectLst>
              </a:rPr>
              <a:t>Pa un o</a:t>
            </a:r>
            <a:r>
              <a:rPr lang="ja-JP" altLang="en-GB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>
                <a:effectLst>
                  <a:outerShdw blurRad="38100" dist="38100" dir="2700000" algn="tl">
                    <a:srgbClr val="C0C0C0"/>
                  </a:outerShdw>
                </a:effectLst>
              </a:rPr>
              <a:t>r isod sy</a:t>
            </a:r>
            <a:r>
              <a:rPr lang="ja-JP" altLang="en-GB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>
                <a:effectLst>
                  <a:outerShdw blurRad="38100" dist="38100" dir="2700000" algn="tl">
                    <a:srgbClr val="C0C0C0"/>
                  </a:outerShdw>
                </a:effectLst>
              </a:rPr>
              <a:t>n gywir?</a:t>
            </a:r>
            <a:endParaRPr lang="en-GB" altLang="x-none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2209800"/>
            <a:ext cx="6508750" cy="3916363"/>
          </a:xfrm>
        </p:spPr>
        <p:txBody>
          <a:bodyPr/>
          <a:lstStyle/>
          <a:p>
            <a:pPr eaLnBrk="1" hangingPunct="1"/>
            <a:r>
              <a:rPr lang="en-GB" altLang="x-none">
                <a:effectLst>
                  <a:outerShdw blurRad="38100" dist="38100" dir="2700000" algn="tl">
                    <a:srgbClr val="C0C0C0"/>
                  </a:outerShdw>
                </a:effectLst>
              </a:rPr>
              <a:t>Mae nifer o sefyllfaoedd anerbynniol wedi codi </a:t>
            </a:r>
          </a:p>
          <a:p>
            <a:pPr eaLnBrk="1" hangingPunct="1">
              <a:buFont typeface="Wingdings" charset="2"/>
              <a:buNone/>
            </a:pPr>
            <a:endParaRPr lang="en-GB" altLang="x-none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/>
            <a:r>
              <a:rPr lang="en-GB" altLang="x-none">
                <a:effectLst>
                  <a:outerShdw blurRad="38100" dist="38100" dir="2700000" algn="tl">
                    <a:srgbClr val="C0C0C0"/>
                  </a:outerShdw>
                </a:effectLst>
              </a:rPr>
              <a:t>Mae nifer o sefyllfaoedd annerbyniol wedi codi</a:t>
            </a:r>
          </a:p>
          <a:p>
            <a:pPr eaLnBrk="1" hangingPunct="1">
              <a:buFont typeface="Wingdings" charset="2"/>
              <a:buNone/>
            </a:pPr>
            <a:endParaRPr lang="en-GB" altLang="x-none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/>
            <a:r>
              <a:rPr lang="en-GB" altLang="x-none">
                <a:effectLst>
                  <a:outerShdw blurRad="38100" dist="38100" dir="2700000" algn="tl">
                    <a:srgbClr val="C0C0C0"/>
                  </a:outerShdw>
                </a:effectLst>
              </a:rPr>
              <a:t>Mae nifer o sefyllfaoedd annerbynniol wedi codi</a:t>
            </a:r>
          </a:p>
        </p:txBody>
      </p:sp>
    </p:spTree>
    <p:extLst>
      <p:ext uri="{BB962C8B-B14F-4D97-AF65-F5344CB8AC3E}">
        <p14:creationId xmlns:p14="http://schemas.microsoft.com/office/powerpoint/2010/main" val="3281526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914400"/>
            <a:ext cx="650875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x-none" sz="29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Dewiswch</a:t>
            </a:r>
            <a:r>
              <a:rPr lang="en-GB" altLang="x-none" sz="2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y </a:t>
            </a:r>
            <a:r>
              <a:rPr lang="en-GB" altLang="x-none" sz="29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ffurfiau</a:t>
            </a:r>
            <a:r>
              <a:rPr lang="en-GB" altLang="x-none" sz="2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29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cywir</a:t>
            </a:r>
            <a:r>
              <a:rPr lang="en-GB" altLang="x-none" sz="2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…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2209800"/>
            <a:ext cx="6508750" cy="3916363"/>
          </a:xfrm>
        </p:spPr>
        <p:txBody>
          <a:bodyPr>
            <a:normAutofit fontScale="25000" lnSpcReduction="20000"/>
          </a:bodyPr>
          <a:lstStyle/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1.  Mae</a:t>
            </a:r>
            <a:r>
              <a:rPr lang="ja-JP" altLang="en-GB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diwydiant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yn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wynebu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nifer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o ……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doriadau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/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dorriadau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endParaRPr lang="en-GB" altLang="x-none" sz="8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AutoNum type="arabicPeriod" startAt="2"/>
            </a:pP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Mae</a:t>
            </a:r>
            <a:r>
              <a:rPr lang="ja-JP" altLang="en-GB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n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rhaid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i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chi ……….</a:t>
            </a:r>
            <a:r>
              <a:rPr lang="ja-JP" altLang="en-GB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penderfyniad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        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gwestiynnu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/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gwestiynu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endParaRPr lang="en-GB" altLang="x-none" sz="8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AutoNum type="arabicPeriod" startAt="3"/>
            </a:pP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Mae</a:t>
            </a:r>
            <a:r>
              <a:rPr lang="ja-JP" altLang="en-GB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sefyllfa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yn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…….. (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anheg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/</a:t>
            </a:r>
            <a:r>
              <a:rPr lang="en-GB" altLang="ja-JP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annheg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AutoNum type="arabicPeriod" startAt="3"/>
            </a:pPr>
            <a:endParaRPr lang="en-GB" altLang="x-none" sz="8000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AutoNum type="arabicPeriod" startAt="3"/>
            </a:pPr>
            <a:r>
              <a:rPr lang="en-GB" altLang="x-none" sz="8000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Wyt</a:t>
            </a:r>
            <a:r>
              <a:rPr lang="en-GB" altLang="x-none" sz="8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ti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wedi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dod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o 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hyd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i</a:t>
            </a:r>
            <a:r>
              <a:rPr lang="ja-JP" altLang="en-GB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’</a:t>
            </a:r>
            <a:r>
              <a:rPr lang="en-GB" altLang="ja-JP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 ………….?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cyfrifiaduron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/</a:t>
            </a:r>
            <a:r>
              <a:rPr lang="en-GB" altLang="x-none" sz="80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cyfrifiadurron</a:t>
            </a:r>
            <a:r>
              <a:rPr lang="en-GB" altLang="x-none" sz="8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AutoNum type="arabicPeriod" startAt="3"/>
            </a:pPr>
            <a:endParaRPr lang="en-GB" altLang="x-none" sz="19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AutoNum type="arabicPeriod" startAt="3"/>
            </a:pPr>
            <a:endParaRPr lang="en-GB" altLang="x-none" sz="19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2"/>
              <a:buNone/>
            </a:pPr>
            <a:r>
              <a:rPr lang="en-GB" altLang="x-none" sz="19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459098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181</TotalTime>
  <Words>482</Words>
  <Application>Microsoft Macintosh PowerPoint</Application>
  <PresentationFormat>On-screen Show (4:3)</PresentationFormat>
  <Paragraphs>164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</vt:lpstr>
      <vt:lpstr>Gill Sans MT</vt:lpstr>
      <vt:lpstr>ＭＳ Ｐゴシック</vt:lpstr>
      <vt:lpstr>Wingdings</vt:lpstr>
      <vt:lpstr>游ゴシック</vt:lpstr>
      <vt:lpstr>游ゴシック Light</vt:lpstr>
      <vt:lpstr>Arial</vt:lpstr>
      <vt:lpstr>Gallery</vt:lpstr>
      <vt:lpstr>ECAD5002C </vt:lpstr>
      <vt:lpstr>Cyfle i adfyfyrio</vt:lpstr>
      <vt:lpstr>CYFLE I ADFYFYRIO</vt:lpstr>
      <vt:lpstr>PORTFFOLIO</vt:lpstr>
      <vt:lpstr>Pa lythrennau sy’n dyblu?</vt:lpstr>
      <vt:lpstr>Rheol 1</vt:lpstr>
      <vt:lpstr>Rheol 2</vt:lpstr>
      <vt:lpstr>Rheol 2</vt:lpstr>
      <vt:lpstr>Rheol 3</vt:lpstr>
      <vt:lpstr>OND</vt:lpstr>
      <vt:lpstr>Rheol 4</vt:lpstr>
      <vt:lpstr>Rheol 5</vt:lpstr>
      <vt:lpstr>Rheol 6</vt:lpstr>
      <vt:lpstr>Rheol 7</vt:lpstr>
      <vt:lpstr>Ydy’r geiriau hyn yn gywir neu beidio?</vt:lpstr>
      <vt:lpstr>Beth yw ffurf lluosog y geiriau yma?</vt:lpstr>
      <vt:lpstr>PowerPoint Presentation</vt:lpstr>
      <vt:lpstr>Pa un o’r isod sy’n gywir?</vt:lpstr>
      <vt:lpstr>Dewiswch y ffurfiau cywir …</vt:lpstr>
    </vt:vector>
  </TitlesOfParts>
  <Company>Trinity Saint David</Company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DYBLU ‘n’ ac ‘r’</dc:title>
  <dc:creator>MacBook Pro C2</dc:creator>
  <cp:lastModifiedBy>Microsoft Office User</cp:lastModifiedBy>
  <cp:revision>13</cp:revision>
  <cp:lastPrinted>2013-06-19T15:27:32Z</cp:lastPrinted>
  <dcterms:created xsi:type="dcterms:W3CDTF">2013-06-19T13:11:42Z</dcterms:created>
  <dcterms:modified xsi:type="dcterms:W3CDTF">2018-03-21T09:36:00Z</dcterms:modified>
</cp:coreProperties>
</file>