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7.xml" ContentType="application/vnd.openxmlformats-officedocument.themeOverride+xml"/>
  <Override PartName="/ppt/notesSlides/notesSlide2.xml" ContentType="application/vnd.openxmlformats-officedocument.presentationml.notesSlide+xml"/>
  <Override PartName="/ppt/theme/themeOverride8.xml" ContentType="application/vnd.openxmlformats-officedocument.themeOverride+xml"/>
  <Override PartName="/ppt/notesSlides/notesSlide3.xml" ContentType="application/vnd.openxmlformats-officedocument.presentationml.notesSl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  <p:sldMasterId id="2147483688" r:id="rId5"/>
    <p:sldMasterId id="2147483700" r:id="rId6"/>
  </p:sldMasterIdLst>
  <p:notesMasterIdLst>
    <p:notesMasterId r:id="rId34"/>
  </p:notesMasterIdLst>
  <p:sldIdLst>
    <p:sldId id="385" r:id="rId7"/>
    <p:sldId id="346" r:id="rId8"/>
    <p:sldId id="368" r:id="rId9"/>
    <p:sldId id="317" r:id="rId10"/>
    <p:sldId id="362" r:id="rId11"/>
    <p:sldId id="363" r:id="rId12"/>
    <p:sldId id="369" r:id="rId13"/>
    <p:sldId id="348" r:id="rId14"/>
    <p:sldId id="324" r:id="rId15"/>
    <p:sldId id="323" r:id="rId16"/>
    <p:sldId id="296" r:id="rId17"/>
    <p:sldId id="327" r:id="rId18"/>
    <p:sldId id="326" r:id="rId19"/>
    <p:sldId id="293" r:id="rId20"/>
    <p:sldId id="329" r:id="rId21"/>
    <p:sldId id="297" r:id="rId22"/>
    <p:sldId id="325" r:id="rId23"/>
    <p:sldId id="291" r:id="rId24"/>
    <p:sldId id="292" r:id="rId25"/>
    <p:sldId id="365" r:id="rId26"/>
    <p:sldId id="354" r:id="rId27"/>
    <p:sldId id="328" r:id="rId28"/>
    <p:sldId id="318" r:id="rId29"/>
    <p:sldId id="352" r:id="rId30"/>
    <p:sldId id="268" r:id="rId31"/>
    <p:sldId id="311" r:id="rId32"/>
    <p:sldId id="289" r:id="rId33"/>
  </p:sldIdLst>
  <p:sldSz cx="12192000" cy="6858000"/>
  <p:notesSz cx="6858000" cy="10572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385"/>
            <p14:sldId id="346"/>
            <p14:sldId id="368"/>
            <p14:sldId id="317"/>
            <p14:sldId id="362"/>
            <p14:sldId id="363"/>
            <p14:sldId id="369"/>
            <p14:sldId id="348"/>
            <p14:sldId id="324"/>
            <p14:sldId id="323"/>
            <p14:sldId id="296"/>
            <p14:sldId id="327"/>
            <p14:sldId id="326"/>
            <p14:sldId id="293"/>
            <p14:sldId id="329"/>
            <p14:sldId id="297"/>
            <p14:sldId id="325"/>
            <p14:sldId id="291"/>
            <p14:sldId id="292"/>
            <p14:sldId id="365"/>
            <p14:sldId id="354"/>
            <p14:sldId id="328"/>
            <p14:sldId id="318"/>
            <p14:sldId id="352"/>
            <p14:sldId id="268"/>
            <p14:sldId id="311"/>
            <p14:sldId id="28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72C4"/>
    <a:srgbClr val="FFC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BCA3DF-238E-4E0E-8664-0873BFCB57CD}" v="6" dt="2025-02-21T07:24:04.4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8" d="100"/>
          <a:sy n="88" d="100"/>
        </p:scale>
        <p:origin x="264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1245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microsoft.com/office/2016/11/relationships/changesInfo" Target="changesInfos/changesInfo1.xml"/><Relationship Id="rId21" Type="http://schemas.openxmlformats.org/officeDocument/2006/relationships/slide" Target="slides/slide15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presProps" Target="presProp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oushik Modak" userId="cb7040dd75dac79b" providerId="LiveId" clId="{3DBCA3DF-238E-4E0E-8664-0873BFCB57CD}"/>
    <pc:docChg chg="custSel delSld modSld modSection">
      <pc:chgData name="Koushik Modak" userId="cb7040dd75dac79b" providerId="LiveId" clId="{3DBCA3DF-238E-4E0E-8664-0873BFCB57CD}" dt="2025-02-21T07:24:56.567" v="11" actId="478"/>
      <pc:docMkLst>
        <pc:docMk/>
      </pc:docMkLst>
      <pc:sldChg chg="del">
        <pc:chgData name="Koushik Modak" userId="cb7040dd75dac79b" providerId="LiveId" clId="{3DBCA3DF-238E-4E0E-8664-0873BFCB57CD}" dt="2025-02-21T07:21:05.082" v="0" actId="47"/>
        <pc:sldMkLst>
          <pc:docMk/>
          <pc:sldMk cId="2877399310" sldId="361"/>
        </pc:sldMkLst>
      </pc:sldChg>
      <pc:sldChg chg="modSp">
        <pc:chgData name="Koushik Modak" userId="cb7040dd75dac79b" providerId="LiveId" clId="{3DBCA3DF-238E-4E0E-8664-0873BFCB57CD}" dt="2025-02-21T07:24:04.400" v="8" actId="27636"/>
        <pc:sldMkLst>
          <pc:docMk/>
          <pc:sldMk cId="2055563532" sldId="362"/>
        </pc:sldMkLst>
        <pc:spChg chg="mod">
          <ac:chgData name="Koushik Modak" userId="cb7040dd75dac79b" providerId="LiveId" clId="{3DBCA3DF-238E-4E0E-8664-0873BFCB57CD}" dt="2025-02-21T07:24:04.400" v="8" actId="27636"/>
          <ac:spMkLst>
            <pc:docMk/>
            <pc:sldMk cId="2055563532" sldId="362"/>
            <ac:spMk id="3" creationId="{B7B75203-64B5-4F1A-8CE4-EA01991B94B9}"/>
          </ac:spMkLst>
        </pc:spChg>
      </pc:sldChg>
      <pc:sldChg chg="modSp mod">
        <pc:chgData name="Koushik Modak" userId="cb7040dd75dac79b" providerId="LiveId" clId="{3DBCA3DF-238E-4E0E-8664-0873BFCB57CD}" dt="2025-02-21T07:24:45.842" v="10" actId="1076"/>
        <pc:sldMkLst>
          <pc:docMk/>
          <pc:sldMk cId="1392814764" sldId="363"/>
        </pc:sldMkLst>
        <pc:picChg chg="mod">
          <ac:chgData name="Koushik Modak" userId="cb7040dd75dac79b" providerId="LiveId" clId="{3DBCA3DF-238E-4E0E-8664-0873BFCB57CD}" dt="2025-02-21T07:24:45.842" v="10" actId="1076"/>
          <ac:picMkLst>
            <pc:docMk/>
            <pc:sldMk cId="1392814764" sldId="363"/>
            <ac:picMk id="6" creationId="{E9E3636D-9408-49E6-8952-3938D85F30F6}"/>
          </ac:picMkLst>
        </pc:picChg>
      </pc:sldChg>
      <pc:sldChg chg="del">
        <pc:chgData name="Koushik Modak" userId="cb7040dd75dac79b" providerId="LiveId" clId="{3DBCA3DF-238E-4E0E-8664-0873BFCB57CD}" dt="2025-02-21T07:21:07.795" v="1" actId="47"/>
        <pc:sldMkLst>
          <pc:docMk/>
          <pc:sldMk cId="3047572973" sldId="366"/>
        </pc:sldMkLst>
      </pc:sldChg>
      <pc:sldChg chg="modSp mod">
        <pc:chgData name="Koushik Modak" userId="cb7040dd75dac79b" providerId="LiveId" clId="{3DBCA3DF-238E-4E0E-8664-0873BFCB57CD}" dt="2025-02-21T07:22:18.577" v="2" actId="255"/>
        <pc:sldMkLst>
          <pc:docMk/>
          <pc:sldMk cId="1847173498" sldId="368"/>
        </pc:sldMkLst>
        <pc:spChg chg="mod">
          <ac:chgData name="Koushik Modak" userId="cb7040dd75dac79b" providerId="LiveId" clId="{3DBCA3DF-238E-4E0E-8664-0873BFCB57CD}" dt="2025-02-21T07:22:18.577" v="2" actId="255"/>
          <ac:spMkLst>
            <pc:docMk/>
            <pc:sldMk cId="1847173498" sldId="368"/>
            <ac:spMk id="3" creationId="{B7B75203-64B5-4F1A-8CE4-EA01991B94B9}"/>
          </ac:spMkLst>
        </pc:spChg>
      </pc:sldChg>
      <pc:sldChg chg="delSp mod">
        <pc:chgData name="Koushik Modak" userId="cb7040dd75dac79b" providerId="LiveId" clId="{3DBCA3DF-238E-4E0E-8664-0873BFCB57CD}" dt="2025-02-21T07:24:56.567" v="11" actId="478"/>
        <pc:sldMkLst>
          <pc:docMk/>
          <pc:sldMk cId="3368875363" sldId="369"/>
        </pc:sldMkLst>
        <pc:picChg chg="del">
          <ac:chgData name="Koushik Modak" userId="cb7040dd75dac79b" providerId="LiveId" clId="{3DBCA3DF-238E-4E0E-8664-0873BFCB57CD}" dt="2025-02-21T07:24:56.567" v="11" actId="478"/>
          <ac:picMkLst>
            <pc:docMk/>
            <pc:sldMk cId="3368875363" sldId="369"/>
            <ac:picMk id="6" creationId="{E9E3636D-9408-49E6-8952-3938D85F30F6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317091-69FB-47EF-BC68-1210BCFA3F6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70D0C01-5BD9-404B-91AF-9694980FF165}">
      <dgm:prSet custT="1"/>
      <dgm:spPr/>
      <dgm:t>
        <a:bodyPr/>
        <a:lstStyle/>
        <a:p>
          <a:r>
            <a:rPr lang="en-GB" sz="2400" dirty="0">
              <a:solidFill>
                <a:schemeClr val="tx1"/>
              </a:solidFill>
            </a:rPr>
            <a:t>Y</a:t>
          </a:r>
          <a:r>
            <a:rPr lang="en-GB" sz="2400" b="0" i="0" dirty="0">
              <a:solidFill>
                <a:schemeClr val="tx1"/>
              </a:solidFill>
            </a:rPr>
            <a:t>our project should help you to develop new up-to-date skills.</a:t>
          </a:r>
          <a:endParaRPr lang="en-US" sz="2400" dirty="0">
            <a:solidFill>
              <a:schemeClr val="tx1"/>
            </a:solidFill>
          </a:endParaRPr>
        </a:p>
      </dgm:t>
    </dgm:pt>
    <dgm:pt modelId="{AC9B2D14-2181-4D8D-9733-4D7AF06960C9}" type="parTrans" cxnId="{C8512C03-FB01-4B06-A6C3-B6B1FC17AA4F}">
      <dgm:prSet/>
      <dgm:spPr/>
      <dgm:t>
        <a:bodyPr/>
        <a:lstStyle/>
        <a:p>
          <a:endParaRPr lang="en-US" sz="2400"/>
        </a:p>
      </dgm:t>
    </dgm:pt>
    <dgm:pt modelId="{EEBDF1D6-CF30-4C98-9701-9ED73B327715}" type="sibTrans" cxnId="{C8512C03-FB01-4B06-A6C3-B6B1FC17AA4F}">
      <dgm:prSet/>
      <dgm:spPr/>
      <dgm:t>
        <a:bodyPr/>
        <a:lstStyle/>
        <a:p>
          <a:endParaRPr lang="en-US" sz="2400"/>
        </a:p>
      </dgm:t>
    </dgm:pt>
    <dgm:pt modelId="{ACC30149-A0D7-4084-A28A-55DDE8F7A206}">
      <dgm:prSet custT="1"/>
      <dgm:spPr/>
      <dgm:t>
        <a:bodyPr/>
        <a:lstStyle/>
        <a:p>
          <a:r>
            <a:rPr lang="en-GB" sz="2400" dirty="0"/>
            <a:t>Your project should be of interest to you and Computing related.</a:t>
          </a:r>
          <a:endParaRPr lang="en-US" sz="2400" dirty="0"/>
        </a:p>
      </dgm:t>
    </dgm:pt>
    <dgm:pt modelId="{2E31A5D9-3B0F-4EC2-B71C-6AE5A88F227E}" type="parTrans" cxnId="{DCF2021B-4624-4A1A-A008-32890186271B}">
      <dgm:prSet/>
      <dgm:spPr/>
      <dgm:t>
        <a:bodyPr/>
        <a:lstStyle/>
        <a:p>
          <a:endParaRPr lang="en-US" sz="2400"/>
        </a:p>
      </dgm:t>
    </dgm:pt>
    <dgm:pt modelId="{B4956820-6CBC-4F47-8342-8973D7BFE626}" type="sibTrans" cxnId="{DCF2021B-4624-4A1A-A008-32890186271B}">
      <dgm:prSet/>
      <dgm:spPr/>
      <dgm:t>
        <a:bodyPr/>
        <a:lstStyle/>
        <a:p>
          <a:endParaRPr lang="en-US" sz="2400"/>
        </a:p>
      </dgm:t>
    </dgm:pt>
    <dgm:pt modelId="{2F20DD2C-26C9-4B05-8489-7619FF83DB10}">
      <dgm:prSet custT="1"/>
      <dgm:spPr/>
      <dgm:t>
        <a:bodyPr/>
        <a:lstStyle/>
        <a:p>
          <a:r>
            <a:rPr lang="en-GB" sz="2400" dirty="0"/>
            <a:t>Your project will need to have a positive purpose and add value to yourself / society in some way.</a:t>
          </a:r>
          <a:endParaRPr lang="en-US" sz="2400" dirty="0"/>
        </a:p>
      </dgm:t>
    </dgm:pt>
    <dgm:pt modelId="{482A0B00-F1D6-4F91-B2A9-CAE908DF7B47}" type="parTrans" cxnId="{C4C28DA5-2A86-476A-8B8D-EA13D07ECB9A}">
      <dgm:prSet/>
      <dgm:spPr/>
      <dgm:t>
        <a:bodyPr/>
        <a:lstStyle/>
        <a:p>
          <a:endParaRPr lang="en-US" sz="2400"/>
        </a:p>
      </dgm:t>
    </dgm:pt>
    <dgm:pt modelId="{99BB0756-B5AF-49E2-9D31-81F8F09FEDA9}" type="sibTrans" cxnId="{C4C28DA5-2A86-476A-8B8D-EA13D07ECB9A}">
      <dgm:prSet/>
      <dgm:spPr/>
      <dgm:t>
        <a:bodyPr/>
        <a:lstStyle/>
        <a:p>
          <a:endParaRPr lang="en-US" sz="2400"/>
        </a:p>
      </dgm:t>
    </dgm:pt>
    <dgm:pt modelId="{AFB1AC5B-913F-4A29-8F5D-61C2623B7A75}">
      <dgm:prSet custT="1"/>
      <dgm:spPr/>
      <dgm:t>
        <a:bodyPr/>
        <a:lstStyle/>
        <a:p>
          <a:r>
            <a:rPr lang="en-GB" sz="2400" dirty="0"/>
            <a:t>Due to the time limitations, be careful to limit the scope of your project.</a:t>
          </a:r>
          <a:endParaRPr lang="en-US" sz="2400" dirty="0"/>
        </a:p>
      </dgm:t>
    </dgm:pt>
    <dgm:pt modelId="{37C5C664-97C5-4557-BBB9-58CBC17AADEF}" type="parTrans" cxnId="{4D2E29CC-B81D-4241-8B2A-42EDB3B0028D}">
      <dgm:prSet/>
      <dgm:spPr/>
      <dgm:t>
        <a:bodyPr/>
        <a:lstStyle/>
        <a:p>
          <a:endParaRPr lang="en-US" sz="2400"/>
        </a:p>
      </dgm:t>
    </dgm:pt>
    <dgm:pt modelId="{306C3A29-657B-4109-9A33-697B32B0774F}" type="sibTrans" cxnId="{4D2E29CC-B81D-4241-8B2A-42EDB3B0028D}">
      <dgm:prSet/>
      <dgm:spPr/>
      <dgm:t>
        <a:bodyPr/>
        <a:lstStyle/>
        <a:p>
          <a:endParaRPr lang="en-US" sz="2400"/>
        </a:p>
      </dgm:t>
    </dgm:pt>
    <dgm:pt modelId="{4C40C8C8-F352-465D-BC3C-26DA19E54B06}" type="pres">
      <dgm:prSet presAssocID="{03317091-69FB-47EF-BC68-1210BCFA3F67}" presName="root" presStyleCnt="0">
        <dgm:presLayoutVars>
          <dgm:dir/>
          <dgm:resizeHandles val="exact"/>
        </dgm:presLayoutVars>
      </dgm:prSet>
      <dgm:spPr/>
    </dgm:pt>
    <dgm:pt modelId="{05B4030A-3DB3-45CE-9938-950D133027A9}" type="pres">
      <dgm:prSet presAssocID="{170D0C01-5BD9-404B-91AF-9694980FF165}" presName="compNode" presStyleCnt="0"/>
      <dgm:spPr/>
    </dgm:pt>
    <dgm:pt modelId="{309532B1-86CD-46BE-9545-6EC458EF7927}" type="pres">
      <dgm:prSet presAssocID="{170D0C01-5BD9-404B-91AF-9694980FF165}" presName="bgRect" presStyleLbl="bgShp" presStyleIdx="0" presStyleCnt="4"/>
      <dgm:spPr/>
    </dgm:pt>
    <dgm:pt modelId="{629E6293-03AC-4C5A-BCF8-661CD3EE586A}" type="pres">
      <dgm:prSet presAssocID="{170D0C01-5BD9-404B-91AF-9694980FF16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ternet"/>
        </a:ext>
      </dgm:extLst>
    </dgm:pt>
    <dgm:pt modelId="{D28E4DE4-A12F-4C6D-923C-7C81FD7617EB}" type="pres">
      <dgm:prSet presAssocID="{170D0C01-5BD9-404B-91AF-9694980FF165}" presName="spaceRect" presStyleCnt="0"/>
      <dgm:spPr/>
    </dgm:pt>
    <dgm:pt modelId="{58C61B08-9578-4EF4-BC93-96DE761DCD32}" type="pres">
      <dgm:prSet presAssocID="{170D0C01-5BD9-404B-91AF-9694980FF165}" presName="parTx" presStyleLbl="revTx" presStyleIdx="0" presStyleCnt="4">
        <dgm:presLayoutVars>
          <dgm:chMax val="0"/>
          <dgm:chPref val="0"/>
        </dgm:presLayoutVars>
      </dgm:prSet>
      <dgm:spPr/>
    </dgm:pt>
    <dgm:pt modelId="{7931A02E-3206-4DCC-8C27-7D70B44F17B7}" type="pres">
      <dgm:prSet presAssocID="{EEBDF1D6-CF30-4C98-9701-9ED73B327715}" presName="sibTrans" presStyleCnt="0"/>
      <dgm:spPr/>
    </dgm:pt>
    <dgm:pt modelId="{91A23104-7CB9-4C64-85CD-94A62E3778A2}" type="pres">
      <dgm:prSet presAssocID="{ACC30149-A0D7-4084-A28A-55DDE8F7A206}" presName="compNode" presStyleCnt="0"/>
      <dgm:spPr/>
    </dgm:pt>
    <dgm:pt modelId="{55A7A872-3C53-4105-9F43-398CD9F6E700}" type="pres">
      <dgm:prSet presAssocID="{ACC30149-A0D7-4084-A28A-55DDE8F7A206}" presName="bgRect" presStyleLbl="bgShp" presStyleIdx="1" presStyleCnt="4"/>
      <dgm:spPr/>
    </dgm:pt>
    <dgm:pt modelId="{FA5DC958-8F99-4944-9A52-B73475C8AB4E}" type="pres">
      <dgm:prSet presAssocID="{ACC30149-A0D7-4084-A28A-55DDE8F7A20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uture"/>
        </a:ext>
      </dgm:extLst>
    </dgm:pt>
    <dgm:pt modelId="{8076DA47-2288-4A69-BF20-318A67E5E857}" type="pres">
      <dgm:prSet presAssocID="{ACC30149-A0D7-4084-A28A-55DDE8F7A206}" presName="spaceRect" presStyleCnt="0"/>
      <dgm:spPr/>
    </dgm:pt>
    <dgm:pt modelId="{8456724A-F6DE-45CD-ABC6-CCB4B7B4874D}" type="pres">
      <dgm:prSet presAssocID="{ACC30149-A0D7-4084-A28A-55DDE8F7A206}" presName="parTx" presStyleLbl="revTx" presStyleIdx="1" presStyleCnt="4">
        <dgm:presLayoutVars>
          <dgm:chMax val="0"/>
          <dgm:chPref val="0"/>
        </dgm:presLayoutVars>
      </dgm:prSet>
      <dgm:spPr/>
    </dgm:pt>
    <dgm:pt modelId="{EA933FD9-2E83-4A4A-9885-F4D01C2315BB}" type="pres">
      <dgm:prSet presAssocID="{B4956820-6CBC-4F47-8342-8973D7BFE626}" presName="sibTrans" presStyleCnt="0"/>
      <dgm:spPr/>
    </dgm:pt>
    <dgm:pt modelId="{7EF59A80-F571-4C8C-B576-A1A0D890F6A7}" type="pres">
      <dgm:prSet presAssocID="{2F20DD2C-26C9-4B05-8489-7619FF83DB10}" presName="compNode" presStyleCnt="0"/>
      <dgm:spPr/>
    </dgm:pt>
    <dgm:pt modelId="{EEAD024D-9F26-4143-9007-7C68A75C3BFF}" type="pres">
      <dgm:prSet presAssocID="{2F20DD2C-26C9-4B05-8489-7619FF83DB10}" presName="bgRect" presStyleLbl="bgShp" presStyleIdx="2" presStyleCnt="4" custLinFactNeighborY="-15585"/>
      <dgm:spPr/>
    </dgm:pt>
    <dgm:pt modelId="{79778344-C0D0-4CF3-ABAD-8905003F5A3A}" type="pres">
      <dgm:prSet presAssocID="{2F20DD2C-26C9-4B05-8489-7619FF83DB1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ro Male"/>
        </a:ext>
      </dgm:extLst>
    </dgm:pt>
    <dgm:pt modelId="{BF2FA516-7A74-4631-A22E-188F1E19B090}" type="pres">
      <dgm:prSet presAssocID="{2F20DD2C-26C9-4B05-8489-7619FF83DB10}" presName="spaceRect" presStyleCnt="0"/>
      <dgm:spPr/>
    </dgm:pt>
    <dgm:pt modelId="{631B67DB-803A-4303-8AF0-4328279DC98F}" type="pres">
      <dgm:prSet presAssocID="{2F20DD2C-26C9-4B05-8489-7619FF83DB10}" presName="parTx" presStyleLbl="revTx" presStyleIdx="2" presStyleCnt="4">
        <dgm:presLayoutVars>
          <dgm:chMax val="0"/>
          <dgm:chPref val="0"/>
        </dgm:presLayoutVars>
      </dgm:prSet>
      <dgm:spPr/>
    </dgm:pt>
    <dgm:pt modelId="{A0F4CC81-7A4B-44B6-8FD8-8CEF19680389}" type="pres">
      <dgm:prSet presAssocID="{99BB0756-B5AF-49E2-9D31-81F8F09FEDA9}" presName="sibTrans" presStyleCnt="0"/>
      <dgm:spPr/>
    </dgm:pt>
    <dgm:pt modelId="{51249900-5F49-4A15-B26A-093643FADB22}" type="pres">
      <dgm:prSet presAssocID="{AFB1AC5B-913F-4A29-8F5D-61C2623B7A75}" presName="compNode" presStyleCnt="0"/>
      <dgm:spPr/>
    </dgm:pt>
    <dgm:pt modelId="{6DC8B641-383C-4467-95A7-CA4A365429AD}" type="pres">
      <dgm:prSet presAssocID="{AFB1AC5B-913F-4A29-8F5D-61C2623B7A75}" presName="bgRect" presStyleLbl="bgShp" presStyleIdx="3" presStyleCnt="4" custLinFactNeighborY="-22744"/>
      <dgm:spPr/>
    </dgm:pt>
    <dgm:pt modelId="{BFC61C77-D2FC-41B1-9E7A-E5AB97B89EAE}" type="pres">
      <dgm:prSet presAssocID="{AFB1AC5B-913F-4A29-8F5D-61C2623B7A7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st"/>
        </a:ext>
      </dgm:extLst>
    </dgm:pt>
    <dgm:pt modelId="{1BC7A388-3B1C-4971-96E3-219EA1FDBFEE}" type="pres">
      <dgm:prSet presAssocID="{AFB1AC5B-913F-4A29-8F5D-61C2623B7A75}" presName="spaceRect" presStyleCnt="0"/>
      <dgm:spPr/>
    </dgm:pt>
    <dgm:pt modelId="{D54EE6A3-A127-4A29-9118-5524974076A3}" type="pres">
      <dgm:prSet presAssocID="{AFB1AC5B-913F-4A29-8F5D-61C2623B7A7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8512C03-FB01-4B06-A6C3-B6B1FC17AA4F}" srcId="{03317091-69FB-47EF-BC68-1210BCFA3F67}" destId="{170D0C01-5BD9-404B-91AF-9694980FF165}" srcOrd="0" destOrd="0" parTransId="{AC9B2D14-2181-4D8D-9733-4D7AF06960C9}" sibTransId="{EEBDF1D6-CF30-4C98-9701-9ED73B327715}"/>
    <dgm:cxn modelId="{DCF2021B-4624-4A1A-A008-32890186271B}" srcId="{03317091-69FB-47EF-BC68-1210BCFA3F67}" destId="{ACC30149-A0D7-4084-A28A-55DDE8F7A206}" srcOrd="1" destOrd="0" parTransId="{2E31A5D9-3B0F-4EC2-B71C-6AE5A88F227E}" sibTransId="{B4956820-6CBC-4F47-8342-8973D7BFE626}"/>
    <dgm:cxn modelId="{C5D29B1F-EDF7-4A98-A037-3DAFE392053E}" type="presOf" srcId="{03317091-69FB-47EF-BC68-1210BCFA3F67}" destId="{4C40C8C8-F352-465D-BC3C-26DA19E54B06}" srcOrd="0" destOrd="0" presId="urn:microsoft.com/office/officeart/2018/2/layout/IconVerticalSolidList"/>
    <dgm:cxn modelId="{839F2385-5AB5-4C4C-9B88-9E6E3344B1C7}" type="presOf" srcId="{ACC30149-A0D7-4084-A28A-55DDE8F7A206}" destId="{8456724A-F6DE-45CD-ABC6-CCB4B7B4874D}" srcOrd="0" destOrd="0" presId="urn:microsoft.com/office/officeart/2018/2/layout/IconVerticalSolidList"/>
    <dgm:cxn modelId="{C4C28DA5-2A86-476A-8B8D-EA13D07ECB9A}" srcId="{03317091-69FB-47EF-BC68-1210BCFA3F67}" destId="{2F20DD2C-26C9-4B05-8489-7619FF83DB10}" srcOrd="2" destOrd="0" parTransId="{482A0B00-F1D6-4F91-B2A9-CAE908DF7B47}" sibTransId="{99BB0756-B5AF-49E2-9D31-81F8F09FEDA9}"/>
    <dgm:cxn modelId="{4D2E29CC-B81D-4241-8B2A-42EDB3B0028D}" srcId="{03317091-69FB-47EF-BC68-1210BCFA3F67}" destId="{AFB1AC5B-913F-4A29-8F5D-61C2623B7A75}" srcOrd="3" destOrd="0" parTransId="{37C5C664-97C5-4557-BBB9-58CBC17AADEF}" sibTransId="{306C3A29-657B-4109-9A33-697B32B0774F}"/>
    <dgm:cxn modelId="{2195FCD0-484D-45EE-958A-7409E85B4E26}" type="presOf" srcId="{170D0C01-5BD9-404B-91AF-9694980FF165}" destId="{58C61B08-9578-4EF4-BC93-96DE761DCD32}" srcOrd="0" destOrd="0" presId="urn:microsoft.com/office/officeart/2018/2/layout/IconVerticalSolidList"/>
    <dgm:cxn modelId="{92230DF3-71F9-4D56-B872-9F7A084DAC50}" type="presOf" srcId="{AFB1AC5B-913F-4A29-8F5D-61C2623B7A75}" destId="{D54EE6A3-A127-4A29-9118-5524974076A3}" srcOrd="0" destOrd="0" presId="urn:microsoft.com/office/officeart/2018/2/layout/IconVerticalSolidList"/>
    <dgm:cxn modelId="{399B51FE-D4FF-428E-9EC0-CE6336101B70}" type="presOf" srcId="{2F20DD2C-26C9-4B05-8489-7619FF83DB10}" destId="{631B67DB-803A-4303-8AF0-4328279DC98F}" srcOrd="0" destOrd="0" presId="urn:microsoft.com/office/officeart/2018/2/layout/IconVerticalSolidList"/>
    <dgm:cxn modelId="{CF1738A0-C30B-4872-863D-FD2C59A1D152}" type="presParOf" srcId="{4C40C8C8-F352-465D-BC3C-26DA19E54B06}" destId="{05B4030A-3DB3-45CE-9938-950D133027A9}" srcOrd="0" destOrd="0" presId="urn:microsoft.com/office/officeart/2018/2/layout/IconVerticalSolidList"/>
    <dgm:cxn modelId="{08DFFF5E-B11D-4F55-8EC8-6185E3F3C8F1}" type="presParOf" srcId="{05B4030A-3DB3-45CE-9938-950D133027A9}" destId="{309532B1-86CD-46BE-9545-6EC458EF7927}" srcOrd="0" destOrd="0" presId="urn:microsoft.com/office/officeart/2018/2/layout/IconVerticalSolidList"/>
    <dgm:cxn modelId="{BDBCE21B-DF03-49E0-9BB8-1BF48602BEE6}" type="presParOf" srcId="{05B4030A-3DB3-45CE-9938-950D133027A9}" destId="{629E6293-03AC-4C5A-BCF8-661CD3EE586A}" srcOrd="1" destOrd="0" presId="urn:microsoft.com/office/officeart/2018/2/layout/IconVerticalSolidList"/>
    <dgm:cxn modelId="{EDF343FF-7447-4879-8135-6EA8CD4652F1}" type="presParOf" srcId="{05B4030A-3DB3-45CE-9938-950D133027A9}" destId="{D28E4DE4-A12F-4C6D-923C-7C81FD7617EB}" srcOrd="2" destOrd="0" presId="urn:microsoft.com/office/officeart/2018/2/layout/IconVerticalSolidList"/>
    <dgm:cxn modelId="{5FDEE399-6D66-4A90-BAE0-758EC59E19D5}" type="presParOf" srcId="{05B4030A-3DB3-45CE-9938-950D133027A9}" destId="{58C61B08-9578-4EF4-BC93-96DE761DCD32}" srcOrd="3" destOrd="0" presId="urn:microsoft.com/office/officeart/2018/2/layout/IconVerticalSolidList"/>
    <dgm:cxn modelId="{7675BBC9-6F04-47AF-82DA-3A743D9630C9}" type="presParOf" srcId="{4C40C8C8-F352-465D-BC3C-26DA19E54B06}" destId="{7931A02E-3206-4DCC-8C27-7D70B44F17B7}" srcOrd="1" destOrd="0" presId="urn:microsoft.com/office/officeart/2018/2/layout/IconVerticalSolidList"/>
    <dgm:cxn modelId="{B5D980BD-3856-4F7C-910D-28A622A7C879}" type="presParOf" srcId="{4C40C8C8-F352-465D-BC3C-26DA19E54B06}" destId="{91A23104-7CB9-4C64-85CD-94A62E3778A2}" srcOrd="2" destOrd="0" presId="urn:microsoft.com/office/officeart/2018/2/layout/IconVerticalSolidList"/>
    <dgm:cxn modelId="{1DFB8675-7D23-4CAA-8E75-0679C3232208}" type="presParOf" srcId="{91A23104-7CB9-4C64-85CD-94A62E3778A2}" destId="{55A7A872-3C53-4105-9F43-398CD9F6E700}" srcOrd="0" destOrd="0" presId="urn:microsoft.com/office/officeart/2018/2/layout/IconVerticalSolidList"/>
    <dgm:cxn modelId="{2AE5D362-9A75-4FDC-8FB2-E2B14DB13A2D}" type="presParOf" srcId="{91A23104-7CB9-4C64-85CD-94A62E3778A2}" destId="{FA5DC958-8F99-4944-9A52-B73475C8AB4E}" srcOrd="1" destOrd="0" presId="urn:microsoft.com/office/officeart/2018/2/layout/IconVerticalSolidList"/>
    <dgm:cxn modelId="{AA24C53F-B38B-492E-AFF0-4E8390E5B7A9}" type="presParOf" srcId="{91A23104-7CB9-4C64-85CD-94A62E3778A2}" destId="{8076DA47-2288-4A69-BF20-318A67E5E857}" srcOrd="2" destOrd="0" presId="urn:microsoft.com/office/officeart/2018/2/layout/IconVerticalSolidList"/>
    <dgm:cxn modelId="{F2B92875-1568-4CFE-AB9C-16B800E12AD4}" type="presParOf" srcId="{91A23104-7CB9-4C64-85CD-94A62E3778A2}" destId="{8456724A-F6DE-45CD-ABC6-CCB4B7B4874D}" srcOrd="3" destOrd="0" presId="urn:microsoft.com/office/officeart/2018/2/layout/IconVerticalSolidList"/>
    <dgm:cxn modelId="{3D755FEB-0380-4592-9229-F0C375A5DA11}" type="presParOf" srcId="{4C40C8C8-F352-465D-BC3C-26DA19E54B06}" destId="{EA933FD9-2E83-4A4A-9885-F4D01C2315BB}" srcOrd="3" destOrd="0" presId="urn:microsoft.com/office/officeart/2018/2/layout/IconVerticalSolidList"/>
    <dgm:cxn modelId="{0B0685B3-F5F7-4963-8D08-6184396DC64E}" type="presParOf" srcId="{4C40C8C8-F352-465D-BC3C-26DA19E54B06}" destId="{7EF59A80-F571-4C8C-B576-A1A0D890F6A7}" srcOrd="4" destOrd="0" presId="urn:microsoft.com/office/officeart/2018/2/layout/IconVerticalSolidList"/>
    <dgm:cxn modelId="{9FB113AC-C58D-4F63-89F7-71CD371DB1CE}" type="presParOf" srcId="{7EF59A80-F571-4C8C-B576-A1A0D890F6A7}" destId="{EEAD024D-9F26-4143-9007-7C68A75C3BFF}" srcOrd="0" destOrd="0" presId="urn:microsoft.com/office/officeart/2018/2/layout/IconVerticalSolidList"/>
    <dgm:cxn modelId="{C6039512-0FC6-407E-9ED9-9B2E572D433C}" type="presParOf" srcId="{7EF59A80-F571-4C8C-B576-A1A0D890F6A7}" destId="{79778344-C0D0-4CF3-ABAD-8905003F5A3A}" srcOrd="1" destOrd="0" presId="urn:microsoft.com/office/officeart/2018/2/layout/IconVerticalSolidList"/>
    <dgm:cxn modelId="{2405E34E-8395-46BA-A76D-1CC89E630233}" type="presParOf" srcId="{7EF59A80-F571-4C8C-B576-A1A0D890F6A7}" destId="{BF2FA516-7A74-4631-A22E-188F1E19B090}" srcOrd="2" destOrd="0" presId="urn:microsoft.com/office/officeart/2018/2/layout/IconVerticalSolidList"/>
    <dgm:cxn modelId="{43C0B699-F549-4DC0-ABF6-F168A9CACB38}" type="presParOf" srcId="{7EF59A80-F571-4C8C-B576-A1A0D890F6A7}" destId="{631B67DB-803A-4303-8AF0-4328279DC98F}" srcOrd="3" destOrd="0" presId="urn:microsoft.com/office/officeart/2018/2/layout/IconVerticalSolidList"/>
    <dgm:cxn modelId="{DB30E9D4-9442-4F90-8AC2-0A1496F80991}" type="presParOf" srcId="{4C40C8C8-F352-465D-BC3C-26DA19E54B06}" destId="{A0F4CC81-7A4B-44B6-8FD8-8CEF19680389}" srcOrd="5" destOrd="0" presId="urn:microsoft.com/office/officeart/2018/2/layout/IconVerticalSolidList"/>
    <dgm:cxn modelId="{ECFFF680-351B-4D79-BE0B-16674501DC78}" type="presParOf" srcId="{4C40C8C8-F352-465D-BC3C-26DA19E54B06}" destId="{51249900-5F49-4A15-B26A-093643FADB22}" srcOrd="6" destOrd="0" presId="urn:microsoft.com/office/officeart/2018/2/layout/IconVerticalSolidList"/>
    <dgm:cxn modelId="{2EBC15D5-38DE-49F0-A65C-8B07335143A4}" type="presParOf" srcId="{51249900-5F49-4A15-B26A-093643FADB22}" destId="{6DC8B641-383C-4467-95A7-CA4A365429AD}" srcOrd="0" destOrd="0" presId="urn:microsoft.com/office/officeart/2018/2/layout/IconVerticalSolidList"/>
    <dgm:cxn modelId="{1BED514D-566E-461D-A023-D1AE9E80450C}" type="presParOf" srcId="{51249900-5F49-4A15-B26A-093643FADB22}" destId="{BFC61C77-D2FC-41B1-9E7A-E5AB97B89EAE}" srcOrd="1" destOrd="0" presId="urn:microsoft.com/office/officeart/2018/2/layout/IconVerticalSolidList"/>
    <dgm:cxn modelId="{02583AF4-4731-45A4-A42D-D3C7AD5A9074}" type="presParOf" srcId="{51249900-5F49-4A15-B26A-093643FADB22}" destId="{1BC7A388-3B1C-4971-96E3-219EA1FDBFEE}" srcOrd="2" destOrd="0" presId="urn:microsoft.com/office/officeart/2018/2/layout/IconVerticalSolidList"/>
    <dgm:cxn modelId="{18728598-0E19-4317-8BD4-3272D8606BAB}" type="presParOf" srcId="{51249900-5F49-4A15-B26A-093643FADB22}" destId="{D54EE6A3-A127-4A29-9118-5524974076A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9532B1-86CD-46BE-9545-6EC458EF7927}">
      <dsp:nvSpPr>
        <dsp:cNvPr id="0" name=""/>
        <dsp:cNvSpPr/>
      </dsp:nvSpPr>
      <dsp:spPr>
        <a:xfrm>
          <a:off x="0" y="1793"/>
          <a:ext cx="10506456" cy="9090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9E6293-03AC-4C5A-BCF8-661CD3EE586A}">
      <dsp:nvSpPr>
        <dsp:cNvPr id="0" name=""/>
        <dsp:cNvSpPr/>
      </dsp:nvSpPr>
      <dsp:spPr>
        <a:xfrm>
          <a:off x="274978" y="206323"/>
          <a:ext cx="499961" cy="4999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C61B08-9578-4EF4-BC93-96DE761DCD32}">
      <dsp:nvSpPr>
        <dsp:cNvPr id="0" name=""/>
        <dsp:cNvSpPr/>
      </dsp:nvSpPr>
      <dsp:spPr>
        <a:xfrm>
          <a:off x="1049918" y="1793"/>
          <a:ext cx="9456537" cy="909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205" tIns="96205" rIns="96205" bIns="9620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Y</a:t>
          </a:r>
          <a:r>
            <a:rPr lang="en-GB" sz="2400" b="0" i="0" kern="1200" dirty="0">
              <a:solidFill>
                <a:schemeClr val="tx1"/>
              </a:solidFill>
            </a:rPr>
            <a:t>our project should help you to develop new up-to-date skills.</a:t>
          </a:r>
          <a:endParaRPr lang="en-US" sz="2400" kern="1200" dirty="0">
            <a:solidFill>
              <a:schemeClr val="tx1"/>
            </a:solidFill>
          </a:endParaRPr>
        </a:p>
      </dsp:txBody>
      <dsp:txXfrm>
        <a:off x="1049918" y="1793"/>
        <a:ext cx="9456537" cy="909020"/>
      </dsp:txXfrm>
    </dsp:sp>
    <dsp:sp modelId="{55A7A872-3C53-4105-9F43-398CD9F6E700}">
      <dsp:nvSpPr>
        <dsp:cNvPr id="0" name=""/>
        <dsp:cNvSpPr/>
      </dsp:nvSpPr>
      <dsp:spPr>
        <a:xfrm>
          <a:off x="0" y="1138069"/>
          <a:ext cx="10506456" cy="9090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5DC958-8F99-4944-9A52-B73475C8AB4E}">
      <dsp:nvSpPr>
        <dsp:cNvPr id="0" name=""/>
        <dsp:cNvSpPr/>
      </dsp:nvSpPr>
      <dsp:spPr>
        <a:xfrm>
          <a:off x="274978" y="1342598"/>
          <a:ext cx="499961" cy="4999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6724A-F6DE-45CD-ABC6-CCB4B7B4874D}">
      <dsp:nvSpPr>
        <dsp:cNvPr id="0" name=""/>
        <dsp:cNvSpPr/>
      </dsp:nvSpPr>
      <dsp:spPr>
        <a:xfrm>
          <a:off x="1049918" y="1138069"/>
          <a:ext cx="9456537" cy="909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205" tIns="96205" rIns="96205" bIns="9620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Your project should be of interest to you and Computing related.</a:t>
          </a:r>
          <a:endParaRPr lang="en-US" sz="2400" kern="1200" dirty="0"/>
        </a:p>
      </dsp:txBody>
      <dsp:txXfrm>
        <a:off x="1049918" y="1138069"/>
        <a:ext cx="9456537" cy="909020"/>
      </dsp:txXfrm>
    </dsp:sp>
    <dsp:sp modelId="{EEAD024D-9F26-4143-9007-7C68A75C3BFF}">
      <dsp:nvSpPr>
        <dsp:cNvPr id="0" name=""/>
        <dsp:cNvSpPr/>
      </dsp:nvSpPr>
      <dsp:spPr>
        <a:xfrm>
          <a:off x="0" y="2132673"/>
          <a:ext cx="10506456" cy="90902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778344-C0D0-4CF3-ABAD-8905003F5A3A}">
      <dsp:nvSpPr>
        <dsp:cNvPr id="0" name=""/>
        <dsp:cNvSpPr/>
      </dsp:nvSpPr>
      <dsp:spPr>
        <a:xfrm>
          <a:off x="274978" y="2478874"/>
          <a:ext cx="499961" cy="49996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1B67DB-803A-4303-8AF0-4328279DC98F}">
      <dsp:nvSpPr>
        <dsp:cNvPr id="0" name=""/>
        <dsp:cNvSpPr/>
      </dsp:nvSpPr>
      <dsp:spPr>
        <a:xfrm>
          <a:off x="1049918" y="2274344"/>
          <a:ext cx="9456537" cy="909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205" tIns="96205" rIns="96205" bIns="9620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Your project will need to have a positive purpose and add value to yourself / society in some way.</a:t>
          </a:r>
          <a:endParaRPr lang="en-US" sz="2400" kern="1200" dirty="0"/>
        </a:p>
      </dsp:txBody>
      <dsp:txXfrm>
        <a:off x="1049918" y="2274344"/>
        <a:ext cx="9456537" cy="909020"/>
      </dsp:txXfrm>
    </dsp:sp>
    <dsp:sp modelId="{6DC8B641-383C-4467-95A7-CA4A365429AD}">
      <dsp:nvSpPr>
        <dsp:cNvPr id="0" name=""/>
        <dsp:cNvSpPr/>
      </dsp:nvSpPr>
      <dsp:spPr>
        <a:xfrm>
          <a:off x="0" y="3203872"/>
          <a:ext cx="10506456" cy="90902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C61C77-D2FC-41B1-9E7A-E5AB97B89EAE}">
      <dsp:nvSpPr>
        <dsp:cNvPr id="0" name=""/>
        <dsp:cNvSpPr/>
      </dsp:nvSpPr>
      <dsp:spPr>
        <a:xfrm>
          <a:off x="274978" y="3615149"/>
          <a:ext cx="499961" cy="49996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4EE6A3-A127-4A29-9118-5524974076A3}">
      <dsp:nvSpPr>
        <dsp:cNvPr id="0" name=""/>
        <dsp:cNvSpPr/>
      </dsp:nvSpPr>
      <dsp:spPr>
        <a:xfrm>
          <a:off x="1049918" y="3410620"/>
          <a:ext cx="9456537" cy="909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205" tIns="96205" rIns="96205" bIns="9620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Due to the time limitations, be careful to limit the scope of your project.</a:t>
          </a:r>
          <a:endParaRPr lang="en-US" sz="2400" kern="1200" dirty="0"/>
        </a:p>
      </dsp:txBody>
      <dsp:txXfrm>
        <a:off x="1049918" y="3410620"/>
        <a:ext cx="9456537" cy="9090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21/02/2025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-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E.g. When FROZEN exploded across the world innovative people made millions creating FROZEN (or Star Wars) themed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indie games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3D printed snow-flake coasters etc…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5987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could bring people together in some way e.g. to help them collaborate or support each other or create connections to achieve an aim – perhaps a social or skill-sharing element.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 allow people to use and apply their skills (self-actualise) in a way that would help others.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1AE9B-E61A-4685-BFE0-A0EC465E8E9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1486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could bring people together in some way e.g. to help them collaborate or support each other or create connections to achieve an aim – perhaps a social or skill-sharing element.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 allow people to use and apply their skills (self-actualise) in a way that would help others.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1AE9B-E61A-4685-BFE0-A0EC465E8E9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2478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8795F7-B748-4C5C-9582-413D41BD627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2/21/2025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68887-C722-4BC3-B4D4-3A8FD37AE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E86F7E-0585-4F6D-8EEB-E10767CC6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45711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7315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661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DA15FC-D5D8-445E-ADE3-F639ABC9163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2/21/2025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000F8E-F60B-4F6F-AEA5-D6562EA12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4CB453-3A17-480F-951C-9C14BD36B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618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E84E3-ADDB-4DC8-B813-8C8BD856C7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2/21/2025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DC6840-7C9E-41A0-98DD-EE6F1B99BB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0926E4-6025-437B-AD9F-F76A336567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56423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4BF3CE-60DD-4809-9B59-2618CDC8DD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2/21/2025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4823D57-ABF6-4ADA-983C-0342DAB699B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6286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B7E9174-7D15-4162-B701-716C8FB4B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2/21/2025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E70A8E-BDB9-4444-A37E-05BA33090E7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34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20402F1-638C-4925-8D73-561CFAB973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2/21/2025</a:t>
            </a:fld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EFEF98E-E758-4F9A-82DA-86D314B542C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75111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F45DB5-313D-49EF-8B44-C2CE26F68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2/21/2025</a:t>
            </a:fld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1B98D37F-C8AE-430A-9A1A-14BFD0792B8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98206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D65103A-795E-4B49-B93D-5D8BCF58FB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2/21/2025</a:t>
            </a:fld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894987A-ABE0-4B34-A799-69BA17DC03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0316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E36E2D5-B201-4304-8BAD-EA0DCC664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2/21/2025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B8CA33-560E-4494-A96E-6CA95243FB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61074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46E46C0-F773-4617-AA9D-3CD65C1FCE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2/21/2025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BCA2C4-F209-4FD5-A254-D7CF8693E13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23869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D4D580-6D32-4342-9914-B5FBFA651A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2/21/2025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E42ECC7-F6B6-498B-8F10-9C2446DD72D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39417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00F73-04EC-41C7-BAF8-F30CFA48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2/21/2025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30C0908-9952-4C7C-B425-D6307719FC2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2226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534768-35CF-45B2-A7A4-74DAA4BAE7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3B2AAD-BAD3-441E-A539-B24E1779BE75}" type="datetime1">
              <a:rPr lang="en-GB" altLang="en-US"/>
              <a:pPr>
                <a:defRPr/>
              </a:pPr>
              <a:t>21/02/2025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BDB648-55FD-4CE4-9E1A-8683B85EF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88E7A5-F6F3-45F0-B83E-73EE49803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BF512-9F56-49DC-9742-31E9A41DA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66473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46E46C0-F773-4617-AA9D-3CD65C1FCE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2/21/2025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BCA2C4-F209-4FD5-A254-D7CF8693E13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1562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jpe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FDD8BE3A-C3ED-4184-BA08-4DB70575A71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0CE9B75-E546-427C-A26E-7F3B7CADDAB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021F8-371B-4877-9212-00230960F5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C764DE79-268F-4C1A-8933-263129D2AF90}" type="datetimeFigureOut">
              <a:rPr lang="en-US" smtClean="0"/>
              <a:t>2/21/2025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56DD5E-FEAD-40DC-AAF7-120B5FD790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0230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D49FC9B1-8CCF-45CE-8CC6-1BEA7ADA5619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163D65D-F035-4BEC-9C28-30210F3EDAE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45D2D-F30B-4993-8730-9CA53687FF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C764DE79-268F-4C1A-8933-263129D2AF90}" type="datetimeFigureOut">
              <a:rPr lang="en-US" smtClean="0"/>
              <a:t>2/21/2025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8A2FAB-7DA7-4414-B409-225BAC44C0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0889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FDD8BE3A-C3ED-4184-BA08-4DB70575A71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0CE9B75-E546-427C-A26E-7F3B7CADDAB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021F8-371B-4877-9212-00230960F5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D4F5A2-08B5-44F0-99A6-75640100DCDB}" type="datetime1">
              <a:rPr lang="en-GB" altLang="en-US"/>
              <a:pPr>
                <a:defRPr/>
              </a:pPr>
              <a:t>21/02/2025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56DD5E-FEAD-40DC-AAF7-120B5FD790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2F9DDD9-1468-4C56-84A5-E57879612E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5486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4.sv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Relationship Id="rId6" Type="http://schemas.openxmlformats.org/officeDocument/2006/relationships/image" Target="../media/image3.png"/><Relationship Id="rId5" Type="http://schemas.openxmlformats.org/officeDocument/2006/relationships/hyperlink" Target="https://www.indiegogo.com/" TargetMode="External"/><Relationship Id="rId4" Type="http://schemas.openxmlformats.org/officeDocument/2006/relationships/hyperlink" Target="https://www.kickstarter.com/discover/categories/technology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58269-FB0B-8A4A-9AB1-F8B67264CF3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Ideation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8378865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9958" y="946474"/>
            <a:ext cx="8945968" cy="1461778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b="1" u="sng" dirty="0"/>
              <a:t>The 3Ps of ideation &amp;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3877" y="2262556"/>
            <a:ext cx="5691323" cy="3536236"/>
          </a:xfrm>
        </p:spPr>
        <p:txBody>
          <a:bodyPr>
            <a:normAutofit fontScale="92500" lnSpcReduction="20000"/>
          </a:bodyPr>
          <a:lstStyle/>
          <a:p>
            <a:r>
              <a:rPr lang="en-GB" sz="3200" b="1" dirty="0">
                <a:solidFill>
                  <a:srgbClr val="FF0000"/>
                </a:solidFill>
                <a:highlight>
                  <a:srgbClr val="FFFF00"/>
                </a:highlight>
              </a:rPr>
              <a:t>Passion</a:t>
            </a:r>
            <a:r>
              <a:rPr lang="en-GB" sz="3200" dirty="0">
                <a:solidFill>
                  <a:srgbClr val="FF0000"/>
                </a:solidFill>
                <a:highlight>
                  <a:srgbClr val="FFFF00"/>
                </a:highlight>
              </a:rPr>
              <a:t>: </a:t>
            </a:r>
            <a:r>
              <a:rPr lang="en-GB" sz="3200" dirty="0"/>
              <a:t>Follow your passion / what you love or care about.</a:t>
            </a:r>
          </a:p>
          <a:p>
            <a:r>
              <a:rPr lang="en-GB" sz="3200" b="1" dirty="0">
                <a:highlight>
                  <a:srgbClr val="FFFF00"/>
                </a:highlight>
              </a:rPr>
              <a:t>Problem solving</a:t>
            </a:r>
            <a:r>
              <a:rPr lang="en-GB" sz="3200" dirty="0">
                <a:highlight>
                  <a:srgbClr val="FFFF00"/>
                </a:highlight>
              </a:rPr>
              <a:t>: </a:t>
            </a:r>
            <a:r>
              <a:rPr lang="en-GB" sz="3200" dirty="0"/>
              <a:t>Solve a problem.</a:t>
            </a:r>
          </a:p>
          <a:p>
            <a:r>
              <a:rPr lang="en-GB" sz="3200" b="1" dirty="0">
                <a:solidFill>
                  <a:srgbClr val="0070C0"/>
                </a:solidFill>
                <a:highlight>
                  <a:srgbClr val="FFFF00"/>
                </a:highlight>
              </a:rPr>
              <a:t>Personal Need: </a:t>
            </a:r>
            <a:r>
              <a:rPr lang="en-GB" sz="3200" dirty="0"/>
              <a:t>Help to </a:t>
            </a:r>
            <a:r>
              <a:rPr lang="en-GB" sz="3200" b="1" dirty="0"/>
              <a:t>Satisfy a need </a:t>
            </a:r>
            <a:r>
              <a:rPr lang="en-GB" sz="3200" dirty="0"/>
              <a:t>for yourself and/or others.</a:t>
            </a:r>
            <a:br>
              <a:rPr lang="en-GB" sz="3200" dirty="0"/>
            </a:br>
            <a:endParaRPr lang="en-GB" sz="3200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67183D0E-C896-4A9A-8EF5-A31247EAE8A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CD87711-8A77-3747-A4CE-6940DED383CF}"/>
              </a:ext>
            </a:extLst>
          </p:cNvPr>
          <p:cNvSpPr txBox="1"/>
          <p:nvPr/>
        </p:nvSpPr>
        <p:spPr>
          <a:xfrm>
            <a:off x="4308952" y="874542"/>
            <a:ext cx="19916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FF0000"/>
                </a:solidFill>
              </a:rPr>
              <a:t>Ideation</a:t>
            </a:r>
          </a:p>
        </p:txBody>
      </p:sp>
    </p:spTree>
    <p:extLst>
      <p:ext uri="{BB962C8B-B14F-4D97-AF65-F5344CB8AC3E}">
        <p14:creationId xmlns:p14="http://schemas.microsoft.com/office/powerpoint/2010/main" val="19423222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337" y="0"/>
            <a:ext cx="10515600" cy="1325563"/>
          </a:xfrm>
        </p:spPr>
        <p:txBody>
          <a:bodyPr/>
          <a:lstStyle/>
          <a:p>
            <a:r>
              <a:rPr lang="en-GB" b="1" u="sng" dirty="0">
                <a:solidFill>
                  <a:schemeClr val="tx2"/>
                </a:solidFill>
              </a:rPr>
              <a:t>Overview</a:t>
            </a:r>
            <a:r>
              <a:rPr lang="en-GB" sz="4400" b="1" u="sng" dirty="0">
                <a:solidFill>
                  <a:schemeClr val="tx2"/>
                </a:solidFill>
              </a:rPr>
              <a:t>: </a:t>
            </a:r>
            <a:r>
              <a:rPr lang="en-GB" b="1" u="sng" dirty="0"/>
              <a:t>Project Ideas.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337" y="1233943"/>
            <a:ext cx="11368691" cy="5270936"/>
          </a:xfrm>
        </p:spPr>
        <p:txBody>
          <a:bodyPr>
            <a:noAutofit/>
          </a:bodyPr>
          <a:lstStyle/>
          <a:p>
            <a:r>
              <a:rPr lang="en-GB" sz="2000" dirty="0"/>
              <a:t>The</a:t>
            </a:r>
            <a:r>
              <a:rPr lang="en-GB" sz="2000" b="0" i="0" dirty="0">
                <a:effectLst/>
              </a:rPr>
              <a:t> Changemakers Computing Innovation Project, is an opportunity to consider how you could learn and develop new skills and/or</a:t>
            </a:r>
            <a:r>
              <a:rPr lang="en-GB" sz="2000" dirty="0"/>
              <a:t> to help you start/progress your career in an area of interest to you.</a:t>
            </a:r>
          </a:p>
          <a:p>
            <a:r>
              <a:rPr lang="en-GB" sz="2000" b="0" i="0" dirty="0">
                <a:effectLst/>
              </a:rPr>
              <a:t>Your idea can be based on new and emerging technologies or apply an existing traditional technology in a contemporary way. </a:t>
            </a:r>
          </a:p>
          <a:p>
            <a:r>
              <a:rPr lang="en-GB" sz="2000" dirty="0"/>
              <a:t>Your project can be based on a new technology that you would like to learn, </a:t>
            </a:r>
            <a:r>
              <a:rPr lang="en-GB" sz="2000" b="1" dirty="0"/>
              <a:t>such as</a:t>
            </a:r>
            <a:r>
              <a:rPr lang="en-GB" sz="2000" dirty="0"/>
              <a:t>: AR/VR, Web or Mobile App. Development, Game des./dev., Cloud tools (e.g. testing new Cloud based AI tools), Containers or Container Management (Docker / Kubernetes), or if you'd always wanted to learn python and wanted to use it for AI, or Game des/dev, Create/Contribute to an Online Open Source Project, a, IoT/electronics solution using a </a:t>
            </a:r>
            <a:r>
              <a:rPr lang="en-GB" sz="2000" dirty="0" err="1"/>
              <a:t>Rasp.Pi</a:t>
            </a:r>
            <a:r>
              <a:rPr lang="en-GB" sz="2000" dirty="0"/>
              <a:t>/Arduino, </a:t>
            </a:r>
            <a:r>
              <a:rPr lang="en-GB" sz="2000" dirty="0" err="1"/>
              <a:t>CyberSec</a:t>
            </a:r>
            <a:r>
              <a:rPr lang="en-GB" sz="2000" dirty="0"/>
              <a:t> tools for penetration testing and system hardening or use of Digital Marketing tools. These are only a few examples.</a:t>
            </a:r>
          </a:p>
        </p:txBody>
      </p:sp>
      <p:sp>
        <p:nvSpPr>
          <p:cNvPr id="4" name="Arc 3">
            <a:extLst>
              <a:ext uri="{FF2B5EF4-FFF2-40B4-BE49-F238E27FC236}">
                <a16:creationId xmlns:a16="http://schemas.microsoft.com/office/drawing/2014/main" id="{BAF40C2A-246D-4114-807C-3AC3BC97D637}"/>
              </a:ext>
            </a:extLst>
          </p:cNvPr>
          <p:cNvSpPr/>
          <p:nvPr/>
        </p:nvSpPr>
        <p:spPr>
          <a:xfrm rot="7949683">
            <a:off x="8055238" y="3065079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1734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337" y="1"/>
            <a:ext cx="10515600" cy="830510"/>
          </a:xfrm>
        </p:spPr>
        <p:txBody>
          <a:bodyPr/>
          <a:lstStyle/>
          <a:p>
            <a:r>
              <a:rPr lang="en-GB" sz="4400" b="1" u="sng" dirty="0">
                <a:solidFill>
                  <a:schemeClr val="tx2"/>
                </a:solidFill>
              </a:rPr>
              <a:t>Tip: Project ideas for Task 2</a:t>
            </a:r>
            <a:r>
              <a:rPr lang="en-GB" b="1" u="sng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337" y="702026"/>
            <a:ext cx="11368691" cy="5270936"/>
          </a:xfrm>
        </p:spPr>
        <p:txBody>
          <a:bodyPr>
            <a:normAutofit fontScale="92500" lnSpcReduction="10000"/>
          </a:bodyPr>
          <a:lstStyle/>
          <a:p>
            <a:r>
              <a:rPr lang="en-GB" sz="2600" dirty="0"/>
              <a:t>Your project could help or enhance your life, the lives of others, a family member or friend, your community or Organisation you work for in some way. It could be related to:</a:t>
            </a:r>
          </a:p>
          <a:p>
            <a:pPr lvl="1"/>
            <a:r>
              <a:rPr lang="en-GB" sz="2600" dirty="0"/>
              <a:t>Enhancing learning &amp; education (STEM skill development); </a:t>
            </a:r>
          </a:p>
          <a:p>
            <a:pPr lvl="1"/>
            <a:r>
              <a:rPr lang="en-GB" sz="2600" dirty="0"/>
              <a:t>A website/App for an SME/Charity/CIC; </a:t>
            </a:r>
          </a:p>
          <a:p>
            <a:pPr lvl="1"/>
            <a:r>
              <a:rPr lang="en-GB" sz="2600" dirty="0"/>
              <a:t>Solve a problem or make life easier for your job role, others in your place of work or your users/customers.</a:t>
            </a:r>
          </a:p>
          <a:p>
            <a:pPr lvl="1"/>
            <a:r>
              <a:rPr lang="en-GB" sz="2600" dirty="0"/>
              <a:t>Testing and sharing new up to date tools, technologies or techniques e.g. Data Mining, Data Analysis &amp; Visualising, Cybersecurity or Online Marketing.</a:t>
            </a:r>
          </a:p>
          <a:p>
            <a:pPr lvl="1"/>
            <a:r>
              <a:rPr lang="en-GB" sz="2600" dirty="0"/>
              <a:t>For enjoyment or entertainment purposes (A Game or interactive Animation);</a:t>
            </a:r>
          </a:p>
          <a:p>
            <a:pPr lvl="1"/>
            <a:r>
              <a:rPr lang="en-GB" sz="2600" dirty="0"/>
              <a:t>etc.. More on this later.</a:t>
            </a:r>
          </a:p>
          <a:p>
            <a:r>
              <a:rPr lang="en-GB" sz="2600" dirty="0"/>
              <a:t>The key is to reflect and discover what you are interested in &amp; passionate about or frustrated with and motivated to act and make a change.</a:t>
            </a:r>
          </a:p>
          <a:p>
            <a:endParaRPr lang="en-GB" dirty="0"/>
          </a:p>
        </p:txBody>
      </p:sp>
      <p:sp>
        <p:nvSpPr>
          <p:cNvPr id="4" name="Arc 3">
            <a:extLst>
              <a:ext uri="{FF2B5EF4-FFF2-40B4-BE49-F238E27FC236}">
                <a16:creationId xmlns:a16="http://schemas.microsoft.com/office/drawing/2014/main" id="{BAF40C2A-246D-4114-807C-3AC3BC97D637}"/>
              </a:ext>
            </a:extLst>
          </p:cNvPr>
          <p:cNvSpPr/>
          <p:nvPr/>
        </p:nvSpPr>
        <p:spPr>
          <a:xfrm rot="7949683">
            <a:off x="8790864" y="3675122"/>
            <a:ext cx="3437361" cy="2800033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444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337" y="376611"/>
            <a:ext cx="10515600" cy="587229"/>
          </a:xfrm>
        </p:spPr>
        <p:txBody>
          <a:bodyPr/>
          <a:lstStyle/>
          <a:p>
            <a:r>
              <a:rPr lang="en-GB" sz="4400" b="1" u="sng" dirty="0">
                <a:solidFill>
                  <a:schemeClr val="tx2"/>
                </a:solidFill>
              </a:rPr>
              <a:t>Tip: </a:t>
            </a:r>
            <a:r>
              <a:rPr lang="en-GB" b="1" u="sng" dirty="0"/>
              <a:t>Project Ideas.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654" y="963840"/>
            <a:ext cx="11368691" cy="5270936"/>
          </a:xfrm>
        </p:spPr>
        <p:txBody>
          <a:bodyPr>
            <a:noAutofit/>
          </a:bodyPr>
          <a:lstStyle/>
          <a:p>
            <a:r>
              <a:rPr lang="en-GB" sz="2000" dirty="0"/>
              <a:t>The</a:t>
            </a:r>
            <a:r>
              <a:rPr lang="en-GB" sz="2000" b="0" i="0" dirty="0">
                <a:effectLst/>
              </a:rPr>
              <a:t> Changemakers Computing Innovation Project, is an opportunity to learn and develop new skills. </a:t>
            </a:r>
          </a:p>
          <a:p>
            <a:r>
              <a:rPr lang="en-GB" sz="2000" b="0" i="0" dirty="0">
                <a:effectLst/>
              </a:rPr>
              <a:t>You can use New or Emerging technologies or existing traditional technology in a contemporary way. </a:t>
            </a:r>
          </a:p>
          <a:p>
            <a:r>
              <a:rPr lang="en-GB" sz="2000" dirty="0"/>
              <a:t>You could learn a new technology of interest to you, </a:t>
            </a:r>
            <a:r>
              <a:rPr lang="en-GB" sz="2000" b="1" dirty="0"/>
              <a:t>such as</a:t>
            </a:r>
            <a:r>
              <a:rPr lang="en-GB" sz="2000" dirty="0"/>
              <a:t>: AR/VR testing, Web App. Dev. (PWA Progressive Web Application), Mobile App dev, Game des./dev. or Cloud tools (e.g. testing new Cloud based AI tools), Containers or Container Management (Docker / Kubernetes) or if you'd always wanted to learn python and wanted to use it for AI, or Game des/dev, Create/Contribute to an Online Open Source Project, a electronics solution using a </a:t>
            </a:r>
            <a:r>
              <a:rPr lang="en-GB" sz="2000" dirty="0" err="1"/>
              <a:t>Rasp.Pi</a:t>
            </a:r>
            <a:r>
              <a:rPr lang="en-GB" sz="2000" dirty="0"/>
              <a:t>/Arduino, </a:t>
            </a:r>
            <a:r>
              <a:rPr lang="en-GB" sz="2000" dirty="0" err="1"/>
              <a:t>CyberSec</a:t>
            </a:r>
            <a:r>
              <a:rPr lang="en-GB" sz="2000" dirty="0"/>
              <a:t> tools for penetration testing and system hardening, a Digital Marketing solution. These are only a few examples.</a:t>
            </a:r>
          </a:p>
          <a:p>
            <a:pPr lvl="1"/>
            <a:r>
              <a:rPr lang="en-GB" sz="2000" dirty="0"/>
              <a:t>Bg. note: If using </a:t>
            </a:r>
            <a:r>
              <a:rPr lang="en-GB" sz="2000" dirty="0" err="1"/>
              <a:t>CyberSec</a:t>
            </a:r>
            <a:r>
              <a:rPr lang="en-GB" sz="2000" dirty="0"/>
              <a:t> or Digital Marketing tools, as these projects may not involve creating a prototype, after testing the tools you could document your findings that you could share from the experiments for SMEs/Charities/CICs to meet the social benefit aspect of the module.</a:t>
            </a:r>
          </a:p>
        </p:txBody>
      </p:sp>
      <p:sp>
        <p:nvSpPr>
          <p:cNvPr id="4" name="Arc 3">
            <a:extLst>
              <a:ext uri="{FF2B5EF4-FFF2-40B4-BE49-F238E27FC236}">
                <a16:creationId xmlns:a16="http://schemas.microsoft.com/office/drawing/2014/main" id="{BAF40C2A-246D-4114-807C-3AC3BC97D637}"/>
              </a:ext>
            </a:extLst>
          </p:cNvPr>
          <p:cNvSpPr/>
          <p:nvPr/>
        </p:nvSpPr>
        <p:spPr>
          <a:xfrm rot="7949683">
            <a:off x="8055238" y="3065079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5635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337" y="0"/>
            <a:ext cx="10515600" cy="1325563"/>
          </a:xfrm>
        </p:spPr>
        <p:txBody>
          <a:bodyPr/>
          <a:lstStyle/>
          <a:p>
            <a:r>
              <a:rPr lang="en-GB" sz="4400" b="1" u="sng" dirty="0">
                <a:solidFill>
                  <a:schemeClr val="tx2"/>
                </a:solidFill>
              </a:rPr>
              <a:t>Tip: </a:t>
            </a:r>
            <a:r>
              <a:rPr lang="en-GB" b="1" u="sng" dirty="0"/>
              <a:t>Project Ideas.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654" y="1049076"/>
            <a:ext cx="11368691" cy="5270936"/>
          </a:xfrm>
        </p:spPr>
        <p:txBody>
          <a:bodyPr>
            <a:normAutofit/>
          </a:bodyPr>
          <a:lstStyle/>
          <a:p>
            <a:r>
              <a:rPr lang="en-GB" sz="2400" dirty="0"/>
              <a:t>You will need to state a purpose for your project e.g. that the Technology could help to serve society / the community / an Organisation / a group of people in some way. </a:t>
            </a:r>
          </a:p>
          <a:p>
            <a:r>
              <a:rPr lang="en-GB" sz="2400" dirty="0"/>
              <a:t>Perhaps to offer an Application/tool product or service that would add value and benefit society. E.g. to simply solve a problem, to share new or good practices/ tools / technologies, to raise awareness, to heal a pain, to educate and provide a learning and development opportunity.</a:t>
            </a:r>
          </a:p>
          <a:p>
            <a:r>
              <a:rPr lang="en-GB" sz="2400" dirty="0"/>
              <a:t>Ultimately the project will help you to learn new skills and will also have an intended positive outcome.</a:t>
            </a:r>
          </a:p>
        </p:txBody>
      </p:sp>
      <p:pic>
        <p:nvPicPr>
          <p:cNvPr id="6" name="Picture 5" descr="Light bulb with hanging lights background">
            <a:extLst>
              <a:ext uri="{FF2B5EF4-FFF2-40B4-BE49-F238E27FC236}">
                <a16:creationId xmlns:a16="http://schemas.microsoft.com/office/drawing/2014/main" id="{E9E3636D-9408-49E6-8952-3938D85F30F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1925" y="4230304"/>
            <a:ext cx="4010075" cy="2627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8147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337" y="0"/>
            <a:ext cx="10515600" cy="1325563"/>
          </a:xfrm>
        </p:spPr>
        <p:txBody>
          <a:bodyPr/>
          <a:lstStyle/>
          <a:p>
            <a:r>
              <a:rPr lang="en-GB" b="1" u="sng" dirty="0"/>
              <a:t>Project purpose and PSI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654" y="1049076"/>
            <a:ext cx="11368691" cy="5270936"/>
          </a:xfrm>
        </p:spPr>
        <p:txBody>
          <a:bodyPr>
            <a:normAutofit/>
          </a:bodyPr>
          <a:lstStyle/>
          <a:p>
            <a:r>
              <a:rPr lang="en-GB" sz="2800" dirty="0"/>
              <a:t>You will need to state a purpose for your project e.g., that the Technology could help to solve a problem i.e., to provide value to society / the community / an Organisation / a group of people in some way. </a:t>
            </a:r>
          </a:p>
          <a:p>
            <a:r>
              <a:rPr lang="en-GB" sz="2800" dirty="0"/>
              <a:t>The idea could add value and benefit a group of people or an organisation in some way. </a:t>
            </a:r>
          </a:p>
          <a:p>
            <a:r>
              <a:rPr lang="en-GB" sz="2800" dirty="0"/>
              <a:t>Ultimately the project will help you to learn new skills and will have an intended positive outcome. </a:t>
            </a:r>
          </a:p>
          <a:p>
            <a:r>
              <a:rPr lang="en-GB" sz="2800" dirty="0"/>
              <a:t>Consider how existing technology helps you and other people.</a:t>
            </a:r>
          </a:p>
          <a:p>
            <a:r>
              <a:rPr lang="en-GB" sz="2800" dirty="0"/>
              <a:t>Then consider how your idea could have a PSI Positive Social Impact.</a:t>
            </a:r>
          </a:p>
        </p:txBody>
      </p:sp>
    </p:spTree>
    <p:extLst>
      <p:ext uri="{BB962C8B-B14F-4D97-AF65-F5344CB8AC3E}">
        <p14:creationId xmlns:p14="http://schemas.microsoft.com/office/powerpoint/2010/main" val="33688753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5593" y="94459"/>
            <a:ext cx="8199784" cy="1457002"/>
          </a:xfrm>
        </p:spPr>
        <p:txBody>
          <a:bodyPr anchor="ctr">
            <a:norm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What do you want to create?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020" y="1617681"/>
            <a:ext cx="7943433" cy="5043314"/>
          </a:xfrm>
        </p:spPr>
        <p:txBody>
          <a:bodyPr anchor="t">
            <a:normAutofit lnSpcReduction="10000"/>
          </a:bodyPr>
          <a:lstStyle/>
          <a:p>
            <a:r>
              <a:rPr lang="en-GB" sz="2400" b="1" dirty="0"/>
              <a:t>Q. What would you like to create? </a:t>
            </a:r>
            <a:r>
              <a:rPr lang="en-GB" sz="2400" dirty="0"/>
              <a:t>if you could create anything what would it be?.</a:t>
            </a:r>
          </a:p>
          <a:p>
            <a:r>
              <a:rPr lang="en-GB" sz="2400" b="1" dirty="0"/>
              <a:t>Q. Positive Social Impact: </a:t>
            </a:r>
            <a:r>
              <a:rPr lang="en-GB" sz="2400" dirty="0"/>
              <a:t>If you could create something to make the world a better place what would it be?.</a:t>
            </a:r>
          </a:p>
          <a:p>
            <a:r>
              <a:rPr lang="en-GB" sz="2400" dirty="0"/>
              <a:t>Q. What </a:t>
            </a:r>
            <a:r>
              <a:rPr lang="en-GB" sz="2400" b="1" dirty="0"/>
              <a:t>new skill or technology </a:t>
            </a:r>
            <a:r>
              <a:rPr lang="en-GB" sz="2400" dirty="0"/>
              <a:t>would you like to learn?.</a:t>
            </a:r>
          </a:p>
          <a:p>
            <a:r>
              <a:rPr lang="en-GB" sz="2400" dirty="0"/>
              <a:t>Q. What would you like to do for your </a:t>
            </a:r>
            <a:r>
              <a:rPr lang="en-GB" sz="2400" b="1" dirty="0"/>
              <a:t>final year Project</a:t>
            </a:r>
            <a:r>
              <a:rPr lang="en-GB" sz="2400" dirty="0"/>
              <a:t>? you could use this module to start new skill preparation and development work.</a:t>
            </a:r>
          </a:p>
          <a:p>
            <a:r>
              <a:rPr lang="en-GB" sz="2400" dirty="0"/>
              <a:t>Q. What technology or skill would you like to develop that would make you more attractive to </a:t>
            </a:r>
            <a:r>
              <a:rPr lang="en-GB" sz="2400" b="1" dirty="0"/>
              <a:t>potential employers, promotion or other job roles, or generally</a:t>
            </a:r>
            <a:r>
              <a:rPr lang="en-GB" sz="2400" dirty="0"/>
              <a:t> in the industry you would like to / work in?.</a:t>
            </a: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7A4EF9E3-8EB2-43F5-8CE2-EFB45BF9CD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66259" y="1365855"/>
            <a:ext cx="4157122" cy="4157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1228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1240507" y="814127"/>
            <a:ext cx="5595923" cy="1461778"/>
          </a:xfrm>
        </p:spPr>
        <p:txBody>
          <a:bodyPr anchor="ctr">
            <a:normAutofit/>
          </a:bodyPr>
          <a:lstStyle/>
          <a:p>
            <a:r>
              <a:rPr lang="en-GB" sz="4000" dirty="0"/>
              <a:t>Bg.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IMAGINATION</a:t>
            </a:r>
            <a:endParaRPr lang="en-GB" b="1" u="sng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97988" y="2123435"/>
            <a:ext cx="5884868" cy="3088871"/>
          </a:xfrm>
        </p:spPr>
        <p:txBody>
          <a:bodyPr>
            <a:normAutofit fontScale="92500" lnSpcReduction="20000"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Creativity &amp; Innovation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like a blank canvas: You can create anything you can imagine. 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Think differently - Think outside the box.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your imagination 👍💡☼.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Value and note down ideas that come to your mind.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Value areas that are of interest and important to you.</a:t>
            </a: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1D2F9B89-43AC-4DC8-8849-2954ABE327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4637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411479" y="814127"/>
            <a:ext cx="7291786" cy="1461778"/>
          </a:xfrm>
        </p:spPr>
        <p:txBody>
          <a:bodyPr anchor="ctr">
            <a:normAutofit fontScale="90000"/>
          </a:bodyPr>
          <a:lstStyle/>
          <a:p>
            <a:r>
              <a:rPr lang="en-GB" sz="4800" u="sng" dirty="0">
                <a:latin typeface="+mn-lt"/>
                <a:cs typeface="Arial" panose="020B0604020202020204" pitchFamily="34" charset="0"/>
              </a:rPr>
              <a:t>Innovation &amp; Ideation Tips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55663" y="2039823"/>
            <a:ext cx="5783010" cy="351348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cs typeface="Arial" panose="020B0604020202020204" pitchFamily="34" charset="0"/>
              </a:rPr>
              <a:t>The following slides provide some hints and tips to help you create an idea for your project.</a:t>
            </a:r>
          </a:p>
          <a:p>
            <a:pPr marL="457200" lvl="1" indent="-457200">
              <a:spcBef>
                <a:spcPts val="1000"/>
              </a:spcBef>
              <a:buFont typeface="+mj-lt"/>
              <a:buAutoNum type="arabicPeriod"/>
            </a:pPr>
            <a:r>
              <a:rPr lang="en-GB" sz="2800" dirty="0"/>
              <a:t>Open or create a project document for the module.</a:t>
            </a:r>
          </a:p>
          <a:p>
            <a:pPr marL="457200" lvl="1" indent="-457200">
              <a:spcBef>
                <a:spcPts val="1000"/>
              </a:spcBef>
              <a:buFont typeface="+mj-lt"/>
              <a:buAutoNum type="arabicPeriod"/>
            </a:pPr>
            <a:r>
              <a:rPr lang="en-GB" sz="2800" dirty="0"/>
              <a:t>Note down in your doc </a:t>
            </a:r>
            <a:r>
              <a:rPr lang="en-GB" sz="2800" b="1" dirty="0"/>
              <a:t>any ideas </a:t>
            </a:r>
            <a:r>
              <a:rPr lang="en-GB" sz="2800" dirty="0"/>
              <a:t>that come to you during the next few slides and after you have reviewed them.</a:t>
            </a:r>
          </a:p>
          <a:p>
            <a:pPr marL="0" lvl="1" indent="0">
              <a:spcBef>
                <a:spcPts val="1000"/>
              </a:spcBef>
              <a:buNone/>
            </a:pPr>
            <a:r>
              <a:rPr lang="en-GB" sz="2800" dirty="0"/>
              <a:t>Note: * EUREKA * An idea may come to you at the most unlikely and unexpected time.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F5AF5770-2242-4B49-A444-EAB339707D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34886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279075" y="134224"/>
            <a:ext cx="6963994" cy="1082180"/>
          </a:xfrm>
        </p:spPr>
        <p:txBody>
          <a:bodyPr anchor="b">
            <a:normAutofit fontScale="90000"/>
          </a:bodyPr>
          <a:lstStyle/>
          <a:p>
            <a:r>
              <a:rPr lang="en-GB" sz="3200" dirty="0"/>
              <a:t>Bg. </a:t>
            </a:r>
            <a:r>
              <a:rPr lang="en-GB" sz="3100" b="1" u="sng" dirty="0">
                <a:latin typeface="Arial" panose="020B0604020202020204" pitchFamily="34" charset="0"/>
                <a:cs typeface="Arial" panose="020B0604020202020204" pitchFamily="34" charset="0"/>
              </a:rPr>
              <a:t>PROMBLEMS &amp; FRUSTARTIONS</a:t>
            </a:r>
            <a:br>
              <a:rPr lang="en-GB" sz="31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100" b="1" u="sng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878304"/>
            <a:ext cx="8808440" cy="3088871"/>
          </a:xfrm>
        </p:spPr>
        <p:txBody>
          <a:bodyPr>
            <a:no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Our problems, frustrations and challenges in life can be a great source of motivation.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They can lead to beneficial innovations.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Many people will have the same problem / frustration and challenge.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Can you think of a problem that needs solving?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Can you think of a better way of doing something?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Can you create something to help yourself or another person?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Can you create something to help a colleague, family member or friend?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Tip: Ask yourself, colleagues, your family or friends if they have a problem or frustration that needs solving?.</a:t>
            </a:r>
          </a:p>
          <a:p>
            <a:pPr lvl="2"/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B5774A9A-F1F7-4B45-8B16-9FFC13435B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886578" y="2020069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3675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1116409" y="580647"/>
            <a:ext cx="5766447" cy="14617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dirty="0"/>
              <a:t>Bg. </a:t>
            </a:r>
            <a:r>
              <a:rPr lang="en-US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TECH TRENDS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12820" y="1831363"/>
            <a:ext cx="6614288" cy="3929356"/>
          </a:xfr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r>
              <a:rPr lang="en-US" b="1" dirty="0"/>
              <a:t>* UTILISE NEW TECH *</a:t>
            </a:r>
            <a:endParaRPr lang="en-US" dirty="0"/>
          </a:p>
          <a:p>
            <a:r>
              <a:rPr lang="en-US" dirty="0"/>
              <a:t>E.g. New Web or Mobile App. Development technologies, New Cloud Apps / Tools / Services, AI, AR / VR, Enhancing Usability &amp; accessibility, Data Analysis &amp; Visualization, Electronics, 3D printing,  Gaming methods, Projection immersion, Motion detection, Voice detection, Drones etc..</a:t>
            </a:r>
          </a:p>
          <a:p>
            <a:r>
              <a:rPr lang="en-US" dirty="0"/>
              <a:t>Tip: Note down what new tech you would like to try and experiment with? What new skills would you like to develop?.</a:t>
            </a:r>
          </a:p>
        </p:txBody>
      </p:sp>
      <p:pic>
        <p:nvPicPr>
          <p:cNvPr id="7" name="Graphic 6" descr="Lightbulb and gear outline">
            <a:extLst>
              <a:ext uri="{FF2B5EF4-FFF2-40B4-BE49-F238E27FC236}">
                <a16:creationId xmlns:a16="http://schemas.microsoft.com/office/drawing/2014/main" id="{837233EF-C593-4B67-89A1-55D7B96CE5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7970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914400" y="256287"/>
            <a:ext cx="10041621" cy="1461778"/>
          </a:xfrm>
        </p:spPr>
        <p:txBody>
          <a:bodyPr anchor="b">
            <a:noAutofit/>
          </a:bodyPr>
          <a:lstStyle/>
          <a:p>
            <a:r>
              <a:rPr lang="en-GB" sz="4400" dirty="0"/>
              <a:t>Bg. </a:t>
            </a:r>
            <a:r>
              <a:rPr lang="en-GB" b="1" u="sng" dirty="0"/>
              <a:t>PERSONAL INTEREST &amp; SOCIETAL TRENDS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21518" y="1105887"/>
            <a:ext cx="9067098" cy="4263067"/>
          </a:xfrm>
        </p:spPr>
        <p:txBody>
          <a:bodyPr>
            <a:noAutofit/>
          </a:bodyPr>
          <a:lstStyle/>
          <a:p>
            <a:pPr lvl="1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Consider what is important to you?.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Consider what is happening in society that you are interested in.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could create something to raise awareness of a topic that you are passionate about.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could create a Web App, App, Game or device on an are of interest or on a trend or current change occurring in society at this time.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Tip: What are your likes? What inspires you?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1C7A5AD6-4D7E-4F96-A7D5-7D4759ADB6D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222138" y="2148534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20199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2876397" y="143008"/>
            <a:ext cx="6439206" cy="68750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dirty="0"/>
              <a:t>Bg. </a:t>
            </a:r>
            <a:r>
              <a:rPr lang="en-US" b="1" u="sng" dirty="0"/>
              <a:t>HUMAN NEEDS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47260" y="830510"/>
            <a:ext cx="9996366" cy="3088871"/>
          </a:xfrm>
        </p:spPr>
        <p:txBody>
          <a:bodyPr vert="horz" lIns="91440" tIns="45720" rIns="91440" bIns="45720" rtlCol="0">
            <a:noAutofit/>
          </a:bodyPr>
          <a:lstStyle/>
          <a:p>
            <a:pPr lvl="1"/>
            <a:r>
              <a:rPr lang="en-US" dirty="0"/>
              <a:t>Consider satisfying a human need (universal) perhaps in a new, enhanced or unique way.</a:t>
            </a:r>
          </a:p>
          <a:p>
            <a:pPr lvl="2"/>
            <a:r>
              <a:rPr lang="en-US" sz="2400" dirty="0"/>
              <a:t>Physical, Safety, Social, Esteem, Self-Actualization.</a:t>
            </a:r>
          </a:p>
          <a:p>
            <a:pPr lvl="1"/>
            <a:r>
              <a:rPr lang="en-US" dirty="0"/>
              <a:t>E.g. Applying technology to enhance Physical Health Safety &amp; Well-being.</a:t>
            </a:r>
          </a:p>
          <a:p>
            <a:pPr lvl="2"/>
            <a:r>
              <a:rPr lang="en-US" dirty="0"/>
              <a:t>The Internet/Web allows for communication, ‘Facebook’ a simple Social Networking tool satisfies peoples social needs.  Or ‘Indeed’ for job searching. Or the Joy of playing a new game. </a:t>
            </a:r>
          </a:p>
          <a:p>
            <a:pPr lvl="1"/>
            <a:r>
              <a:rPr lang="en-US" dirty="0"/>
              <a:t>Consider Maslow’s hierarchy of needs and come up with an idea that could help people satisfy their or your </a:t>
            </a:r>
            <a:r>
              <a:rPr lang="en-US" dirty="0" err="1"/>
              <a:t>owb</a:t>
            </a:r>
            <a:r>
              <a:rPr lang="en-US" dirty="0"/>
              <a:t> needs.</a:t>
            </a:r>
          </a:p>
          <a:p>
            <a:pPr lvl="1"/>
            <a:endParaRPr lang="en-US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7D92A991-CEA5-4661-AD79-112D00D6D0A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631069" y="2148534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48650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527719" y="330465"/>
            <a:ext cx="10134688" cy="4748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dirty="0"/>
              <a:t>Bg. </a:t>
            </a:r>
            <a:r>
              <a:rPr lang="en-US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POSITIVE SOCIAL IMPACT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30388" y="805343"/>
            <a:ext cx="10134688" cy="4376780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dirty="0"/>
              <a:t>Consider using technology to enhance peoples lives. It could have a positive effect for a specific group of people, a community, yourself a friend or family member.</a:t>
            </a:r>
          </a:p>
          <a:p>
            <a:pPr lvl="2"/>
            <a:r>
              <a:rPr lang="en-US" sz="2400" dirty="0"/>
              <a:t>Heal a pain / make life easier for someone.</a:t>
            </a:r>
          </a:p>
          <a:p>
            <a:pPr lvl="2"/>
            <a:r>
              <a:rPr lang="en-US" sz="2400" dirty="0"/>
              <a:t>Make a task or process easier.</a:t>
            </a:r>
          </a:p>
          <a:p>
            <a:pPr lvl="2"/>
            <a:r>
              <a:rPr lang="en-US" sz="2400" dirty="0"/>
              <a:t>It could be related to the environment.</a:t>
            </a:r>
          </a:p>
          <a:p>
            <a:pPr lvl="2"/>
            <a:r>
              <a:rPr lang="en-US" sz="2400" dirty="0"/>
              <a:t>Facilitating social groups.</a:t>
            </a:r>
          </a:p>
          <a:p>
            <a:pPr lvl="2"/>
            <a:r>
              <a:rPr lang="en-US" sz="2400" dirty="0"/>
              <a:t>It could include the creation of an information system, Web App, Mobile App, Game, Health / Medical device or other application or service etc.</a:t>
            </a:r>
          </a:p>
          <a:p>
            <a:pPr lvl="1"/>
            <a:endParaRPr lang="en-US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7E6EDD0B-E58D-49B1-B20D-FC73640136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540919" y="2036847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3149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1165673" y="1176027"/>
            <a:ext cx="5595923" cy="14617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dirty="0"/>
              <a:t>Bg. </a:t>
            </a:r>
            <a:r>
              <a:rPr lang="en-US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EDUCTION</a:t>
            </a:r>
          </a:p>
          <a:p>
            <a:pPr>
              <a:spcAft>
                <a:spcPts val="600"/>
              </a:spcAft>
            </a:pPr>
            <a:endParaRPr lang="en-US" b="1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87673" y="2024020"/>
            <a:ext cx="5163106" cy="3088871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dirty="0"/>
              <a:t>Your idea could educate and inform people in an area you are passionate about or interested in.</a:t>
            </a:r>
          </a:p>
          <a:p>
            <a:r>
              <a:rPr lang="en-US" dirty="0"/>
              <a:t>It could help people learn and develop new skills.</a:t>
            </a: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1B91751A-C146-4D19-84D0-9E5331D2A6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3105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1240507" y="814127"/>
            <a:ext cx="5595923" cy="1461778"/>
          </a:xfrm>
        </p:spPr>
        <p:txBody>
          <a:bodyPr anchor="b">
            <a:normAutofit fontScale="90000"/>
          </a:bodyPr>
          <a:lstStyle/>
          <a:p>
            <a:r>
              <a:rPr lang="en-GB" sz="4400" dirty="0"/>
              <a:t>Bg. </a:t>
            </a:r>
            <a:r>
              <a:rPr lang="en-GB" b="1" u="sng" dirty="0"/>
              <a:t>HOBBIES / INTERESTS</a:t>
            </a:r>
            <a:br>
              <a:rPr lang="en-GB" b="1" u="sng" dirty="0"/>
            </a:br>
            <a:endParaRPr lang="en-GB" b="1" u="sng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245964" y="2008174"/>
            <a:ext cx="5879411" cy="3088871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Your idea could relate to something you love 💚 and enjoy 😀.</a:t>
            </a:r>
          </a:p>
          <a:p>
            <a:r>
              <a:rPr lang="en-GB" sz="2400" dirty="0"/>
              <a:t>Create a prototype around a topic you are passionate about. </a:t>
            </a:r>
          </a:p>
          <a:p>
            <a:r>
              <a:rPr lang="en-GB" sz="2400" dirty="0"/>
              <a:t>Around a hobby passion or personal interest.</a:t>
            </a:r>
          </a:p>
          <a:p>
            <a:r>
              <a:rPr lang="en-GB" sz="2400" dirty="0"/>
              <a:t>Tip: Note down areas of interest and enjoyment.</a:t>
            </a:r>
          </a:p>
          <a:p>
            <a:endParaRPr lang="en-GB" sz="2400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43FFADAB-DB53-4D9E-930F-7CA3ED04AB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175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1168841" y="1704694"/>
            <a:ext cx="6809670" cy="14617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dirty="0"/>
              <a:t>Bg. </a:t>
            </a:r>
            <a:r>
              <a:rPr lang="en-US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SIMPLICITY</a:t>
            </a:r>
          </a:p>
          <a:p>
            <a:pPr>
              <a:spcAft>
                <a:spcPts val="600"/>
              </a:spcAft>
            </a:pPr>
            <a:endParaRPr lang="en-US" b="1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77613" y="2602662"/>
            <a:ext cx="5163106" cy="3088871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r>
              <a:rPr lang="en-US" dirty="0"/>
              <a:t>Make things easier, simpler, more social &amp;/or enjoyable.</a:t>
            </a:r>
          </a:p>
          <a:p>
            <a:r>
              <a:rPr lang="en-US" dirty="0"/>
              <a:t>E.g. more user friendly.</a:t>
            </a:r>
          </a:p>
          <a:p>
            <a:r>
              <a:rPr lang="en-US" dirty="0"/>
              <a:t>Google, Collaborative Cloud tools, GitHub, Flappy Birds.</a:t>
            </a:r>
          </a:p>
        </p:txBody>
      </p:sp>
      <p:pic>
        <p:nvPicPr>
          <p:cNvPr id="7" name="Graphic 6" descr="Lightbulb and gear outline">
            <a:extLst>
              <a:ext uri="{FF2B5EF4-FFF2-40B4-BE49-F238E27FC236}">
                <a16:creationId xmlns:a16="http://schemas.microsoft.com/office/drawing/2014/main" id="{BE26FE4B-B6CA-4DC5-B6B7-00DB26F7CFF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7155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1463876" y="960962"/>
            <a:ext cx="5595923" cy="14617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dirty="0"/>
              <a:t>Bg. </a:t>
            </a:r>
            <a:r>
              <a:rPr lang="en-US" b="1" u="sng" dirty="0"/>
              <a:t>GAMIFY</a:t>
            </a:r>
          </a:p>
          <a:p>
            <a:pPr>
              <a:spcAft>
                <a:spcPts val="600"/>
              </a:spcAft>
            </a:pPr>
            <a:r>
              <a:rPr lang="en-US" b="1" u="sng" dirty="0"/>
              <a:t> 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87672" y="1962026"/>
            <a:ext cx="5484347" cy="3088871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r>
              <a:rPr lang="en-US" dirty="0"/>
              <a:t>Make something currently mundane into something engaging and/or exciting to use.</a:t>
            </a:r>
          </a:p>
          <a:p>
            <a:r>
              <a:rPr lang="en-US" dirty="0"/>
              <a:t>IT COULD BE ANYTHING 'Put a Game in a lift ;o), Gamify a work process or a learning task e.g. in education (rewards for attendance).</a:t>
            </a:r>
            <a:endParaRPr lang="en-US" dirty="0">
              <a:sym typeface="Wingdings" panose="05000000000000000000" pitchFamily="2" charset="2"/>
            </a:endParaRPr>
          </a:p>
        </p:txBody>
      </p:sp>
      <p:pic>
        <p:nvPicPr>
          <p:cNvPr id="5" name="Graphic 4" descr="Lightbulb and gear outline">
            <a:extLst>
              <a:ext uri="{FF2B5EF4-FFF2-40B4-BE49-F238E27FC236}">
                <a16:creationId xmlns:a16="http://schemas.microsoft.com/office/drawing/2014/main" id="{9CA1819D-F791-4DBC-83F6-9A8D8E0AAB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3120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6516" y="643692"/>
            <a:ext cx="7197494" cy="1461778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+mn-lt"/>
              </a:rPr>
              <a:t>Online &amp; OS Project sites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9815" y="1786567"/>
            <a:ext cx="5896519" cy="35362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For further ideas review projects on the following sites:</a:t>
            </a:r>
          </a:p>
          <a:p>
            <a:r>
              <a:rPr lang="en-GB" dirty="0"/>
              <a:t>Github.com</a:t>
            </a:r>
          </a:p>
          <a:p>
            <a:r>
              <a:rPr lang="en-GB" dirty="0"/>
              <a:t>GitLab.com</a:t>
            </a:r>
          </a:p>
          <a:p>
            <a:r>
              <a:rPr lang="en-GB" dirty="0"/>
              <a:t>BitBucket.org</a:t>
            </a:r>
          </a:p>
          <a:p>
            <a:r>
              <a:rPr lang="en-GB" dirty="0"/>
              <a:t>SourceForge.net. </a:t>
            </a:r>
          </a:p>
          <a:p>
            <a:pPr marL="0" indent="0">
              <a:buNone/>
            </a:pPr>
            <a:r>
              <a:rPr lang="en-GB" dirty="0"/>
              <a:t>Explore the categories of interest to you. </a:t>
            </a: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AF24B321-4EC8-48A0-B7B1-963B0D2DE58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0176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851517"/>
            <a:ext cx="7197494" cy="1461778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+mn-lt"/>
              </a:rPr>
              <a:t>Crowdfunding sites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5198" y="2024199"/>
            <a:ext cx="5896519" cy="35362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For further ideas:</a:t>
            </a:r>
          </a:p>
          <a:p>
            <a:r>
              <a:rPr lang="en-GB" dirty="0"/>
              <a:t>Review up-to-date projects on </a:t>
            </a:r>
            <a:r>
              <a:rPr lang="en-GB" dirty="0">
                <a:hlinkClick r:id="rId4"/>
              </a:rPr>
              <a:t>Kickstarter</a:t>
            </a:r>
            <a:r>
              <a:rPr lang="en-GB" dirty="0"/>
              <a:t> &amp;/or </a:t>
            </a:r>
            <a:r>
              <a:rPr lang="en-GB" dirty="0" err="1">
                <a:hlinkClick r:id="rId5"/>
              </a:rPr>
              <a:t>indiegogo</a:t>
            </a:r>
            <a:r>
              <a:rPr lang="en-GB" dirty="0"/>
              <a:t> to help you with your own idea generation.</a:t>
            </a:r>
          </a:p>
          <a:p>
            <a:r>
              <a:rPr lang="en-GB" dirty="0"/>
              <a:t>Browse the categories and projects of interest to you.</a:t>
            </a: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AF24B321-4EC8-48A0-B7B1-963B0D2DE58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9436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916962" y="65298"/>
            <a:ext cx="9023992" cy="5890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SYNERGISE NEW TECH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7416" y="552766"/>
            <a:ext cx="11417112" cy="3088871"/>
          </a:xfrm>
        </p:spPr>
        <p:txBody>
          <a:bodyPr vert="horz" lIns="91440" tIns="45720" rIns="91440" bIns="45720" rtlCol="0">
            <a:noAutofit/>
          </a:bodyPr>
          <a:lstStyle/>
          <a:p>
            <a:pPr marL="457200" lvl="1" indent="0">
              <a:buNone/>
            </a:pPr>
            <a:r>
              <a:rPr lang="en-US" sz="2200" dirty="0"/>
              <a:t>For example: </a:t>
            </a:r>
          </a:p>
          <a:p>
            <a:pPr lvl="1"/>
            <a:r>
              <a:rPr lang="en-US" sz="2200" dirty="0"/>
              <a:t>A Web &amp; Mobile App to make life easier, help people or solve a problem. </a:t>
            </a:r>
          </a:p>
          <a:p>
            <a:pPr lvl="1"/>
            <a:r>
              <a:rPr lang="en-US" sz="2200" dirty="0"/>
              <a:t>VR or AR Games perhaps with a Health &amp; Well-being focus.</a:t>
            </a:r>
          </a:p>
          <a:p>
            <a:pPr lvl="1"/>
            <a:r>
              <a:rPr lang="en-US" sz="2200" dirty="0"/>
              <a:t>Gaming &amp; Social Media combo such as Social Media games.</a:t>
            </a:r>
          </a:p>
          <a:p>
            <a:pPr lvl="1"/>
            <a:r>
              <a:rPr lang="en-US" sz="2200" dirty="0"/>
              <a:t>Drones &amp; Gaming / Drone &amp; Health &amp; Well-being.</a:t>
            </a:r>
          </a:p>
          <a:p>
            <a:pPr lvl="1"/>
            <a:r>
              <a:rPr lang="en-US" sz="2200" dirty="0"/>
              <a:t>Voice enable solution e.g. using a Alexa Skills Kit (ASK), Alexa and IoT, Alexa &amp; Health, Alexa Games.</a:t>
            </a:r>
          </a:p>
          <a:p>
            <a:pPr lvl="1"/>
            <a:r>
              <a:rPr lang="en-US" sz="2200" dirty="0" err="1"/>
              <a:t>ifttt</a:t>
            </a:r>
            <a:r>
              <a:rPr lang="en-US" sz="2200" dirty="0"/>
              <a:t> Applet solution.</a:t>
            </a:r>
          </a:p>
          <a:p>
            <a:pPr lvl="1"/>
            <a:r>
              <a:rPr lang="en-US" sz="2000" dirty="0"/>
              <a:t>IoT Smart Connected device perhaps a device to assist people with a Health or Medical issue.</a:t>
            </a:r>
          </a:p>
          <a:p>
            <a:pPr lvl="1"/>
            <a:r>
              <a:rPr lang="en-US" sz="2000" dirty="0"/>
              <a:t>A Security / Cybersecurity Solution linking the Web and Mobile App perhaps even a new electronic device.</a:t>
            </a:r>
          </a:p>
          <a:p>
            <a:pPr lvl="1"/>
            <a:r>
              <a:rPr lang="en-US" sz="2000" dirty="0"/>
              <a:t>Tip: Note down what technology you could combine you would like to try and combine to create something new / an innovative solution.</a:t>
            </a:r>
          </a:p>
        </p:txBody>
      </p:sp>
      <p:pic>
        <p:nvPicPr>
          <p:cNvPr id="7" name="Graphic 6" descr="Lightbulb and gear outline">
            <a:extLst>
              <a:ext uri="{FF2B5EF4-FFF2-40B4-BE49-F238E27FC236}">
                <a16:creationId xmlns:a16="http://schemas.microsoft.com/office/drawing/2014/main" id="{AD185F54-43BC-4521-8414-B811DF5CA6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85880" y="1969907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8034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1312"/>
            <a:ext cx="10506456" cy="1010264"/>
          </a:xfrm>
        </p:spPr>
        <p:txBody>
          <a:bodyPr anchor="ctr">
            <a:normAutofit fontScale="90000"/>
          </a:bodyPr>
          <a:lstStyle/>
          <a:p>
            <a:r>
              <a:rPr lang="en-GB" b="1" u="sng" dirty="0"/>
              <a:t>Changemakers Computing Innovation Project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217218-1C75-495E-8D6C-225D0049CF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5304256"/>
              </p:ext>
            </p:extLst>
          </p:nvPr>
        </p:nvGraphicFramePr>
        <p:xfrm>
          <a:off x="841248" y="1352856"/>
          <a:ext cx="10506456" cy="4321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31258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733767" y="1358871"/>
            <a:ext cx="8724465" cy="3814964"/>
          </a:xfr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514350" indent="-514350">
              <a:lnSpc>
                <a:spcPct val="115000"/>
              </a:lnSpc>
              <a:buFont typeface="+mj-lt"/>
              <a:buAutoNum type="arabicPeriod"/>
            </a:pPr>
            <a:r>
              <a:rPr lang="en-GB" sz="40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Create a simple e-portfolio</a:t>
            </a:r>
            <a:r>
              <a:rPr lang="en-GB" sz="4000" b="1" dirty="0"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4000" b="1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lnSpc>
                <a:spcPct val="115000"/>
              </a:lnSpc>
              <a:buFont typeface="+mj-lt"/>
              <a:buAutoNum type="arabicPeriod"/>
            </a:pPr>
            <a:r>
              <a:rPr lang="en-GB" sz="4000" b="1" dirty="0"/>
              <a:t>Task 2 of Assignment 1.</a:t>
            </a:r>
          </a:p>
          <a:p>
            <a:pPr marL="1028700" lvl="1" indent="-5715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ea typeface="Times New Roman" panose="02020603050405020304" pitchFamily="18" charset="0"/>
                <a:cs typeface="Arial" panose="020B0604020202020204" pitchFamily="34" charset="0"/>
              </a:rPr>
              <a:t>If you would like some additional help choosing an idea, review the following slides for more inspiration to help you select your project idea.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C4A6F2-EF4E-4D1D-8853-9231B65E61D8}"/>
              </a:ext>
            </a:extLst>
          </p:cNvPr>
          <p:cNvSpPr txBox="1"/>
          <p:nvPr/>
        </p:nvSpPr>
        <p:spPr>
          <a:xfrm>
            <a:off x="371597" y="528240"/>
            <a:ext cx="99405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This </a:t>
            </a:r>
            <a:r>
              <a:rPr lang="en-US" sz="5400" b="1" u="sng" kern="1200" dirty="0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week’s Activity </a:t>
            </a:r>
            <a:r>
              <a:rPr lang="en-US" sz="5400" b="1" u="sng" dirty="0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to focus </a:t>
            </a:r>
            <a:r>
              <a:rPr lang="en-US" sz="5400" b="1" u="sng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on</a:t>
            </a:r>
            <a:r>
              <a:rPr lang="en-US" sz="54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:</a:t>
            </a:r>
            <a:endParaRPr lang="en-GB" sz="5400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E61598-59ED-42C4-97BB-C00CC800B40D}"/>
              </a:ext>
            </a:extLst>
          </p:cNvPr>
          <p:cNvSpPr txBox="1"/>
          <p:nvPr/>
        </p:nvSpPr>
        <p:spPr>
          <a:xfrm>
            <a:off x="2814341" y="5081135"/>
            <a:ext cx="54389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rgbClr val="FF0000"/>
                </a:solidFill>
                <a:highlight>
                  <a:srgbClr val="FFFF00"/>
                </a:highlight>
              </a:rPr>
              <a:t>Schedule in your diary /\.</a:t>
            </a:r>
          </a:p>
        </p:txBody>
      </p:sp>
    </p:spTree>
    <p:extLst>
      <p:ext uri="{BB962C8B-B14F-4D97-AF65-F5344CB8AC3E}">
        <p14:creationId xmlns:p14="http://schemas.microsoft.com/office/powerpoint/2010/main" val="20014148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Questions.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838200" y="2173288"/>
            <a:ext cx="3603171" cy="36396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</a:rPr>
              <a:t>Q&amp;A.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66606" y="2173287"/>
            <a:ext cx="4003675" cy="4003675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446748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992" y="987213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Key to Success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48587" y="2412670"/>
            <a:ext cx="6248042" cy="26740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The key to success in this module is to try and make W</a:t>
            </a:r>
            <a:r>
              <a:rPr lang="en-US" sz="2800" b="1" dirty="0"/>
              <a:t>eekly progress.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You will not be able to leave it until the last minute.</a:t>
            </a: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9655372">
            <a:off x="6441665" y="1206058"/>
            <a:ext cx="4844965" cy="4844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974841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A1T1 + Module Introduction with template</Template>
  <TotalTime>58</TotalTime>
  <Words>2270</Words>
  <Application>Microsoft Office PowerPoint</Application>
  <PresentationFormat>Widescreen</PresentationFormat>
  <Paragraphs>146</Paragraphs>
  <Slides>27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27</vt:i4>
      </vt:variant>
    </vt:vector>
  </HeadingPairs>
  <TitlesOfParts>
    <vt:vector size="36" baseType="lpstr">
      <vt:lpstr>Arial</vt:lpstr>
      <vt:lpstr>Calibri</vt:lpstr>
      <vt:lpstr>Courier New</vt:lpstr>
      <vt:lpstr>Myriad Pro</vt:lpstr>
      <vt:lpstr>Times New Roman</vt:lpstr>
      <vt:lpstr>Wingdings</vt:lpstr>
      <vt:lpstr>20140311PresentationUWTSDTemplate</vt:lpstr>
      <vt:lpstr>1_20140311PresentationUWTSDTemplate</vt:lpstr>
      <vt:lpstr>2_20140311PresentationUWTSDTemplate</vt:lpstr>
      <vt:lpstr>Ideation of the Project</vt:lpstr>
      <vt:lpstr>The 3Ps of ideation &amp; Innovation</vt:lpstr>
      <vt:lpstr>Overview: Project Ideas.</vt:lpstr>
      <vt:lpstr>Tip: Project ideas for Task 2.</vt:lpstr>
      <vt:lpstr>Tip: Project Ideas.</vt:lpstr>
      <vt:lpstr>Tip: Project Ideas.</vt:lpstr>
      <vt:lpstr>Project purpose and PSI</vt:lpstr>
      <vt:lpstr>What do you want to create?</vt:lpstr>
      <vt:lpstr>Bg. IMAGINATION</vt:lpstr>
      <vt:lpstr>Innovation &amp; Ideation Tips</vt:lpstr>
      <vt:lpstr>Bg. PROMBLEMS &amp; FRUSTARTIONS </vt:lpstr>
      <vt:lpstr>PowerPoint Presentation</vt:lpstr>
      <vt:lpstr>Bg. PERSONAL INTEREST &amp; SOCIETAL TRENDS</vt:lpstr>
      <vt:lpstr>PowerPoint Presentation</vt:lpstr>
      <vt:lpstr>PowerPoint Presentation</vt:lpstr>
      <vt:lpstr>PowerPoint Presentation</vt:lpstr>
      <vt:lpstr>Bg. HOBBIES / INTERESTS </vt:lpstr>
      <vt:lpstr>PowerPoint Presentation</vt:lpstr>
      <vt:lpstr>PowerPoint Presentation</vt:lpstr>
      <vt:lpstr>Online &amp; OS Project sites</vt:lpstr>
      <vt:lpstr>Crowdfunding sites</vt:lpstr>
      <vt:lpstr>PowerPoint Presentation</vt:lpstr>
      <vt:lpstr>Changemakers Computing Innovation Project</vt:lpstr>
      <vt:lpstr>PowerPoint Presentation</vt:lpstr>
      <vt:lpstr> Questions.</vt:lpstr>
      <vt:lpstr>The Key to Success</vt:lpstr>
      <vt:lpstr>The End.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Williams</dc:creator>
  <cp:lastModifiedBy>Koushik Modak</cp:lastModifiedBy>
  <cp:revision>45</cp:revision>
  <dcterms:created xsi:type="dcterms:W3CDTF">2021-05-24T14:04:41Z</dcterms:created>
  <dcterms:modified xsi:type="dcterms:W3CDTF">2025-02-21T07:25:04Z</dcterms:modified>
</cp:coreProperties>
</file>