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57" r:id="rId5"/>
    <p:sldId id="256" r:id="rId6"/>
    <p:sldId id="276" r:id="rId7"/>
    <p:sldId id="288" r:id="rId8"/>
    <p:sldId id="285" r:id="rId9"/>
    <p:sldId id="289" r:id="rId10"/>
    <p:sldId id="290" r:id="rId11"/>
    <p:sldId id="291" r:id="rId12"/>
    <p:sldId id="299" r:id="rId13"/>
    <p:sldId id="300" r:id="rId14"/>
    <p:sldId id="301" r:id="rId15"/>
    <p:sldId id="302" r:id="rId16"/>
    <p:sldId id="303" r:id="rId17"/>
    <p:sldId id="284" r:id="rId18"/>
    <p:sldId id="278" r:id="rId19"/>
    <p:sldId id="279" r:id="rId20"/>
    <p:sldId id="280" r:id="rId21"/>
    <p:sldId id="287" r:id="rId22"/>
    <p:sldId id="294" r:id="rId23"/>
    <p:sldId id="295" r:id="rId24"/>
    <p:sldId id="296" r:id="rId25"/>
    <p:sldId id="297" r:id="rId26"/>
    <p:sldId id="298" r:id="rId27"/>
    <p:sldId id="282" r:id="rId28"/>
    <p:sldId id="30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3D9A3D-5D2C-4FA8-8837-49918E6DB8C7}" v="1" dt="2025-11-07T22:34:41.1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28" autoAdjust="0"/>
    <p:restoredTop sz="94660"/>
  </p:normalViewPr>
  <p:slideViewPr>
    <p:cSldViewPr snapToGrid="0">
      <p:cViewPr varScale="1">
        <p:scale>
          <a:sx n="78" d="100"/>
          <a:sy n="78" d="100"/>
        </p:scale>
        <p:origin x="79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ianny Santana Valdez (2440015)" userId="d5d48ecb-de26-4dcb-aafc-06ddf02d9892" providerId="ADAL" clId="{D14D3C12-E3D5-45A1-9002-CAC27FDC46D0}"/>
    <pc:docChg chg="modSld">
      <pc:chgData name="Darianny Santana Valdez (2440015)" userId="d5d48ecb-de26-4dcb-aafc-06ddf02d9892" providerId="ADAL" clId="{D14D3C12-E3D5-45A1-9002-CAC27FDC46D0}" dt="2025-11-07T22:35:09.106" v="3" actId="20577"/>
      <pc:docMkLst>
        <pc:docMk/>
      </pc:docMkLst>
      <pc:sldChg chg="modSp mod">
        <pc:chgData name="Darianny Santana Valdez (2440015)" userId="d5d48ecb-de26-4dcb-aafc-06ddf02d9892" providerId="ADAL" clId="{D14D3C12-E3D5-45A1-9002-CAC27FDC46D0}" dt="2025-11-07T22:35:09.106" v="3" actId="20577"/>
        <pc:sldMkLst>
          <pc:docMk/>
          <pc:sldMk cId="1355113702" sldId="303"/>
        </pc:sldMkLst>
        <pc:spChg chg="mod">
          <ac:chgData name="Darianny Santana Valdez (2440015)" userId="d5d48ecb-de26-4dcb-aafc-06ddf02d9892" providerId="ADAL" clId="{D14D3C12-E3D5-45A1-9002-CAC27FDC46D0}" dt="2025-11-07T22:35:09.106" v="3" actId="20577"/>
          <ac:spMkLst>
            <pc:docMk/>
            <pc:sldMk cId="1355113702" sldId="303"/>
            <ac:spMk id="2" creationId="{614454F0-98FB-CF0B-7C5B-04CB1D82559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E4733E-DFB4-41CD-893B-25B5361C14DD}"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3650CDE6-0C5F-4BB4-AA0E-4B08DF6BF423}">
      <dgm:prSet/>
      <dgm:spPr/>
      <dgm:t>
        <a:bodyPr/>
        <a:lstStyle/>
        <a:p>
          <a:pPr>
            <a:lnSpc>
              <a:spcPct val="100000"/>
            </a:lnSpc>
            <a:defRPr cap="all"/>
          </a:pPr>
          <a:r>
            <a:rPr lang="en-GB" b="1" dirty="0">
              <a:latin typeface="Times New Roman" panose="02020603050405020304" pitchFamily="18" charset="0"/>
              <a:cs typeface="Times New Roman" panose="02020603050405020304" pitchFamily="18" charset="0"/>
            </a:rPr>
            <a:t>Digital safety is a term for using social media and personal data correctly</a:t>
          </a:r>
          <a:r>
            <a:rPr lang="en-GB" b="1" dirty="0"/>
            <a:t>.</a:t>
          </a:r>
          <a:endParaRPr lang="en-US" b="1" dirty="0"/>
        </a:p>
      </dgm:t>
    </dgm:pt>
    <dgm:pt modelId="{FCDD126D-9282-47D9-A18E-9793DE6C0363}" type="parTrans" cxnId="{65B68A42-9252-4015-8D35-166B31E6AA08}">
      <dgm:prSet/>
      <dgm:spPr/>
      <dgm:t>
        <a:bodyPr/>
        <a:lstStyle/>
        <a:p>
          <a:endParaRPr lang="en-US"/>
        </a:p>
      </dgm:t>
    </dgm:pt>
    <dgm:pt modelId="{EC2DFD7B-84CC-4CCF-9F00-3AC6721058B9}" type="sibTrans" cxnId="{65B68A42-9252-4015-8D35-166B31E6AA08}">
      <dgm:prSet/>
      <dgm:spPr/>
      <dgm:t>
        <a:bodyPr/>
        <a:lstStyle/>
        <a:p>
          <a:endParaRPr lang="en-US"/>
        </a:p>
      </dgm:t>
    </dgm:pt>
    <dgm:pt modelId="{949BA410-08AA-49A6-AB0C-D075CD0035C6}">
      <dgm:prSet/>
      <dgm:spPr/>
      <dgm:t>
        <a:bodyPr/>
        <a:lstStyle/>
        <a:p>
          <a:pPr>
            <a:lnSpc>
              <a:spcPct val="100000"/>
            </a:lnSpc>
            <a:defRPr cap="all"/>
          </a:pPr>
          <a:r>
            <a:rPr lang="en-GB" b="1" dirty="0">
              <a:latin typeface="Times New Roman" panose="02020603050405020304" pitchFamily="18" charset="0"/>
              <a:cs typeface="Times New Roman" panose="02020603050405020304" pitchFamily="18" charset="0"/>
            </a:rPr>
            <a:t>Used by employed people in organisations to protect individual’s information </a:t>
          </a:r>
          <a:endParaRPr lang="en-US" b="1" dirty="0">
            <a:latin typeface="Times New Roman" panose="02020603050405020304" pitchFamily="18" charset="0"/>
            <a:cs typeface="Times New Roman" panose="02020603050405020304" pitchFamily="18" charset="0"/>
          </a:endParaRPr>
        </a:p>
      </dgm:t>
    </dgm:pt>
    <dgm:pt modelId="{BB6F1A65-36B0-42A4-BF1D-06D886BD9DAE}" type="parTrans" cxnId="{2BA1070A-2DE3-4E05-94A6-FC8A12B06BFE}">
      <dgm:prSet/>
      <dgm:spPr/>
      <dgm:t>
        <a:bodyPr/>
        <a:lstStyle/>
        <a:p>
          <a:endParaRPr lang="en-US"/>
        </a:p>
      </dgm:t>
    </dgm:pt>
    <dgm:pt modelId="{2A385109-E170-494E-A618-74C92DA63A27}" type="sibTrans" cxnId="{2BA1070A-2DE3-4E05-94A6-FC8A12B06BFE}">
      <dgm:prSet/>
      <dgm:spPr/>
      <dgm:t>
        <a:bodyPr/>
        <a:lstStyle/>
        <a:p>
          <a:endParaRPr lang="en-US"/>
        </a:p>
      </dgm:t>
    </dgm:pt>
    <dgm:pt modelId="{4BE4EFEE-9AB6-43AB-8984-6EF88A80AF14}">
      <dgm:prSet/>
      <dgm:spPr/>
      <dgm:t>
        <a:bodyPr/>
        <a:lstStyle/>
        <a:p>
          <a:pPr>
            <a:lnSpc>
              <a:spcPct val="100000"/>
            </a:lnSpc>
            <a:defRPr cap="all"/>
          </a:pPr>
          <a:r>
            <a:rPr lang="en-GB" b="1" dirty="0">
              <a:latin typeface="Times New Roman" panose="02020603050405020304" pitchFamily="18" charset="0"/>
              <a:cs typeface="Times New Roman" panose="02020603050405020304" pitchFamily="18" charset="0"/>
            </a:rPr>
            <a:t>from threats and vulnerabilities keeping data and confidential person information stored correctly</a:t>
          </a:r>
          <a:r>
            <a:rPr lang="en-GB"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dgm:t>
    </dgm:pt>
    <dgm:pt modelId="{0B32BBCF-11F0-4D3E-B51E-C257A33D75D1}" type="parTrans" cxnId="{6BCD8DBD-BA4E-475C-99C7-3A6D917F2F02}">
      <dgm:prSet/>
      <dgm:spPr/>
      <dgm:t>
        <a:bodyPr/>
        <a:lstStyle/>
        <a:p>
          <a:endParaRPr lang="en-US"/>
        </a:p>
      </dgm:t>
    </dgm:pt>
    <dgm:pt modelId="{718E5498-7A02-455E-82F1-3B1BCCA7B8A4}" type="sibTrans" cxnId="{6BCD8DBD-BA4E-475C-99C7-3A6D917F2F02}">
      <dgm:prSet/>
      <dgm:spPr/>
      <dgm:t>
        <a:bodyPr/>
        <a:lstStyle/>
        <a:p>
          <a:endParaRPr lang="en-US"/>
        </a:p>
      </dgm:t>
    </dgm:pt>
    <dgm:pt modelId="{A3DC40EA-38F0-403D-9542-EB185CD84869}" type="pres">
      <dgm:prSet presAssocID="{EAE4733E-DFB4-41CD-893B-25B5361C14DD}" presName="root" presStyleCnt="0">
        <dgm:presLayoutVars>
          <dgm:dir/>
          <dgm:resizeHandles val="exact"/>
        </dgm:presLayoutVars>
      </dgm:prSet>
      <dgm:spPr/>
    </dgm:pt>
    <dgm:pt modelId="{91D92D89-EE7F-4725-BD3A-4992893B6063}" type="pres">
      <dgm:prSet presAssocID="{3650CDE6-0C5F-4BB4-AA0E-4B08DF6BF423}" presName="compNode" presStyleCnt="0"/>
      <dgm:spPr/>
    </dgm:pt>
    <dgm:pt modelId="{CEC50D84-14FD-46C9-9B1D-D3F20EC12BBF}" type="pres">
      <dgm:prSet presAssocID="{3650CDE6-0C5F-4BB4-AA0E-4B08DF6BF423}" presName="iconBgRect" presStyleLbl="bgShp" presStyleIdx="0" presStyleCnt="3"/>
      <dgm:spPr/>
    </dgm:pt>
    <dgm:pt modelId="{96CB79FF-900D-43C2-ABF9-0CA351A97118}" type="pres">
      <dgm:prSet presAssocID="{3650CDE6-0C5F-4BB4-AA0E-4B08DF6BF4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art Phone"/>
        </a:ext>
      </dgm:extLst>
    </dgm:pt>
    <dgm:pt modelId="{3BE29471-FC1F-407D-AA51-D1CBBDA085CC}" type="pres">
      <dgm:prSet presAssocID="{3650CDE6-0C5F-4BB4-AA0E-4B08DF6BF423}" presName="spaceRect" presStyleCnt="0"/>
      <dgm:spPr/>
    </dgm:pt>
    <dgm:pt modelId="{CB80EA13-8F63-4791-B315-DBDB116FB512}" type="pres">
      <dgm:prSet presAssocID="{3650CDE6-0C5F-4BB4-AA0E-4B08DF6BF423}" presName="textRect" presStyleLbl="revTx" presStyleIdx="0" presStyleCnt="3">
        <dgm:presLayoutVars>
          <dgm:chMax val="1"/>
          <dgm:chPref val="1"/>
        </dgm:presLayoutVars>
      </dgm:prSet>
      <dgm:spPr/>
    </dgm:pt>
    <dgm:pt modelId="{897F6580-CA71-46F7-8065-3EBB5AE9DD48}" type="pres">
      <dgm:prSet presAssocID="{EC2DFD7B-84CC-4CCF-9F00-3AC6721058B9}" presName="sibTrans" presStyleCnt="0"/>
      <dgm:spPr/>
    </dgm:pt>
    <dgm:pt modelId="{829D97AC-9CC1-4612-A108-6B9C7E0684B9}" type="pres">
      <dgm:prSet presAssocID="{949BA410-08AA-49A6-AB0C-D075CD0035C6}" presName="compNode" presStyleCnt="0"/>
      <dgm:spPr/>
    </dgm:pt>
    <dgm:pt modelId="{8300999A-4686-43A2-A19C-73247180EE9B}" type="pres">
      <dgm:prSet presAssocID="{949BA410-08AA-49A6-AB0C-D075CD0035C6}" presName="iconBgRect" presStyleLbl="bgShp" presStyleIdx="1" presStyleCnt="3"/>
      <dgm:spPr/>
    </dgm:pt>
    <dgm:pt modelId="{2CED1531-D8F7-4550-BF43-428F79E34F05}" type="pres">
      <dgm:prSet presAssocID="{949BA410-08AA-49A6-AB0C-D075CD0035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a:ext>
      </dgm:extLst>
    </dgm:pt>
    <dgm:pt modelId="{4E668FBA-92FF-4DBE-893E-D18B3898642F}" type="pres">
      <dgm:prSet presAssocID="{949BA410-08AA-49A6-AB0C-D075CD0035C6}" presName="spaceRect" presStyleCnt="0"/>
      <dgm:spPr/>
    </dgm:pt>
    <dgm:pt modelId="{9CC8E857-1F85-40CB-A77A-E05FC8036493}" type="pres">
      <dgm:prSet presAssocID="{949BA410-08AA-49A6-AB0C-D075CD0035C6}" presName="textRect" presStyleLbl="revTx" presStyleIdx="1" presStyleCnt="3">
        <dgm:presLayoutVars>
          <dgm:chMax val="1"/>
          <dgm:chPref val="1"/>
        </dgm:presLayoutVars>
      </dgm:prSet>
      <dgm:spPr/>
    </dgm:pt>
    <dgm:pt modelId="{BF6D47B5-382F-47F3-991B-E3FA8901AE65}" type="pres">
      <dgm:prSet presAssocID="{2A385109-E170-494E-A618-74C92DA63A27}" presName="sibTrans" presStyleCnt="0"/>
      <dgm:spPr/>
    </dgm:pt>
    <dgm:pt modelId="{8BEE07DF-DDCE-4150-903A-E69601806C89}" type="pres">
      <dgm:prSet presAssocID="{4BE4EFEE-9AB6-43AB-8984-6EF88A80AF14}" presName="compNode" presStyleCnt="0"/>
      <dgm:spPr/>
    </dgm:pt>
    <dgm:pt modelId="{B014F743-50C3-4A81-A5F1-415D172D4E49}" type="pres">
      <dgm:prSet presAssocID="{4BE4EFEE-9AB6-43AB-8984-6EF88A80AF14}" presName="iconBgRect" presStyleLbl="bgShp" presStyleIdx="2" presStyleCnt="3"/>
      <dgm:spPr/>
    </dgm:pt>
    <dgm:pt modelId="{DF6529DE-9B04-41CF-A1BE-06385CAAECB1}" type="pres">
      <dgm:prSet presAssocID="{4BE4EFEE-9AB6-43AB-8984-6EF88A80AF14}" presName="iconRect" presStyleLbl="node1" presStyleIdx="2" presStyleCnt="3" custScaleX="121962" custScaleY="9384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a:ext>
      </dgm:extLst>
    </dgm:pt>
    <dgm:pt modelId="{EDA75559-DC8F-45D0-9673-381A2873EDED}" type="pres">
      <dgm:prSet presAssocID="{4BE4EFEE-9AB6-43AB-8984-6EF88A80AF14}" presName="spaceRect" presStyleCnt="0"/>
      <dgm:spPr/>
    </dgm:pt>
    <dgm:pt modelId="{554FF648-6729-45A4-B8C7-2613CA54383C}" type="pres">
      <dgm:prSet presAssocID="{4BE4EFEE-9AB6-43AB-8984-6EF88A80AF14}" presName="textRect" presStyleLbl="revTx" presStyleIdx="2" presStyleCnt="3">
        <dgm:presLayoutVars>
          <dgm:chMax val="1"/>
          <dgm:chPref val="1"/>
        </dgm:presLayoutVars>
      </dgm:prSet>
      <dgm:spPr/>
    </dgm:pt>
  </dgm:ptLst>
  <dgm:cxnLst>
    <dgm:cxn modelId="{2BA1070A-2DE3-4E05-94A6-FC8A12B06BFE}" srcId="{EAE4733E-DFB4-41CD-893B-25B5361C14DD}" destId="{949BA410-08AA-49A6-AB0C-D075CD0035C6}" srcOrd="1" destOrd="0" parTransId="{BB6F1A65-36B0-42A4-BF1D-06D886BD9DAE}" sibTransId="{2A385109-E170-494E-A618-74C92DA63A27}"/>
    <dgm:cxn modelId="{FA7F8713-CC52-407C-98ED-CB8499E9A5EB}" type="presOf" srcId="{4BE4EFEE-9AB6-43AB-8984-6EF88A80AF14}" destId="{554FF648-6729-45A4-B8C7-2613CA54383C}" srcOrd="0" destOrd="0" presId="urn:microsoft.com/office/officeart/2018/5/layout/IconCircleLabelList"/>
    <dgm:cxn modelId="{65B68A42-9252-4015-8D35-166B31E6AA08}" srcId="{EAE4733E-DFB4-41CD-893B-25B5361C14DD}" destId="{3650CDE6-0C5F-4BB4-AA0E-4B08DF6BF423}" srcOrd="0" destOrd="0" parTransId="{FCDD126D-9282-47D9-A18E-9793DE6C0363}" sibTransId="{EC2DFD7B-84CC-4CCF-9F00-3AC6721058B9}"/>
    <dgm:cxn modelId="{6BCD8DBD-BA4E-475C-99C7-3A6D917F2F02}" srcId="{EAE4733E-DFB4-41CD-893B-25B5361C14DD}" destId="{4BE4EFEE-9AB6-43AB-8984-6EF88A80AF14}" srcOrd="2" destOrd="0" parTransId="{0B32BBCF-11F0-4D3E-B51E-C257A33D75D1}" sibTransId="{718E5498-7A02-455E-82F1-3B1BCCA7B8A4}"/>
    <dgm:cxn modelId="{69A1DECB-F265-4030-AD4D-C09B645C7191}" type="presOf" srcId="{949BA410-08AA-49A6-AB0C-D075CD0035C6}" destId="{9CC8E857-1F85-40CB-A77A-E05FC8036493}" srcOrd="0" destOrd="0" presId="urn:microsoft.com/office/officeart/2018/5/layout/IconCircleLabelList"/>
    <dgm:cxn modelId="{6161BEEF-FAE9-4762-86A3-59E5D6EAA108}" type="presOf" srcId="{EAE4733E-DFB4-41CD-893B-25B5361C14DD}" destId="{A3DC40EA-38F0-403D-9542-EB185CD84869}" srcOrd="0" destOrd="0" presId="urn:microsoft.com/office/officeart/2018/5/layout/IconCircleLabelList"/>
    <dgm:cxn modelId="{A42940F5-0999-406D-BF00-FDEB2BBDB6F9}" type="presOf" srcId="{3650CDE6-0C5F-4BB4-AA0E-4B08DF6BF423}" destId="{CB80EA13-8F63-4791-B315-DBDB116FB512}" srcOrd="0" destOrd="0" presId="urn:microsoft.com/office/officeart/2018/5/layout/IconCircleLabelList"/>
    <dgm:cxn modelId="{7DBCAE2B-F502-4F42-BB9A-8BE648F9D18F}" type="presParOf" srcId="{A3DC40EA-38F0-403D-9542-EB185CD84869}" destId="{91D92D89-EE7F-4725-BD3A-4992893B6063}" srcOrd="0" destOrd="0" presId="urn:microsoft.com/office/officeart/2018/5/layout/IconCircleLabelList"/>
    <dgm:cxn modelId="{4AE2CA7D-1F45-4F84-A6CA-C8D003DB4AFE}" type="presParOf" srcId="{91D92D89-EE7F-4725-BD3A-4992893B6063}" destId="{CEC50D84-14FD-46C9-9B1D-D3F20EC12BBF}" srcOrd="0" destOrd="0" presId="urn:microsoft.com/office/officeart/2018/5/layout/IconCircleLabelList"/>
    <dgm:cxn modelId="{D17ED25C-5825-4DF2-AB40-4A472F5E5989}" type="presParOf" srcId="{91D92D89-EE7F-4725-BD3A-4992893B6063}" destId="{96CB79FF-900D-43C2-ABF9-0CA351A97118}" srcOrd="1" destOrd="0" presId="urn:microsoft.com/office/officeart/2018/5/layout/IconCircleLabelList"/>
    <dgm:cxn modelId="{86230EC8-A050-4741-B633-FC76B4A3E1A1}" type="presParOf" srcId="{91D92D89-EE7F-4725-BD3A-4992893B6063}" destId="{3BE29471-FC1F-407D-AA51-D1CBBDA085CC}" srcOrd="2" destOrd="0" presId="urn:microsoft.com/office/officeart/2018/5/layout/IconCircleLabelList"/>
    <dgm:cxn modelId="{E927CB2E-E63C-4C74-9581-4FD47A88C1D8}" type="presParOf" srcId="{91D92D89-EE7F-4725-BD3A-4992893B6063}" destId="{CB80EA13-8F63-4791-B315-DBDB116FB512}" srcOrd="3" destOrd="0" presId="urn:microsoft.com/office/officeart/2018/5/layout/IconCircleLabelList"/>
    <dgm:cxn modelId="{234EB627-E891-4A04-9FF8-A2E1958949C9}" type="presParOf" srcId="{A3DC40EA-38F0-403D-9542-EB185CD84869}" destId="{897F6580-CA71-46F7-8065-3EBB5AE9DD48}" srcOrd="1" destOrd="0" presId="urn:microsoft.com/office/officeart/2018/5/layout/IconCircleLabelList"/>
    <dgm:cxn modelId="{B4F6EAAF-A9DD-43CF-AE24-07EBD5FC58BF}" type="presParOf" srcId="{A3DC40EA-38F0-403D-9542-EB185CD84869}" destId="{829D97AC-9CC1-4612-A108-6B9C7E0684B9}" srcOrd="2" destOrd="0" presId="urn:microsoft.com/office/officeart/2018/5/layout/IconCircleLabelList"/>
    <dgm:cxn modelId="{F1BEED90-35E7-460D-B9B2-F50CE05DE465}" type="presParOf" srcId="{829D97AC-9CC1-4612-A108-6B9C7E0684B9}" destId="{8300999A-4686-43A2-A19C-73247180EE9B}" srcOrd="0" destOrd="0" presId="urn:microsoft.com/office/officeart/2018/5/layout/IconCircleLabelList"/>
    <dgm:cxn modelId="{F23BD134-BC3F-4D4B-8219-3D1A364C6C49}" type="presParOf" srcId="{829D97AC-9CC1-4612-A108-6B9C7E0684B9}" destId="{2CED1531-D8F7-4550-BF43-428F79E34F05}" srcOrd="1" destOrd="0" presId="urn:microsoft.com/office/officeart/2018/5/layout/IconCircleLabelList"/>
    <dgm:cxn modelId="{C5A7F22A-DBDC-4FDE-B7BA-3A69F660EE25}" type="presParOf" srcId="{829D97AC-9CC1-4612-A108-6B9C7E0684B9}" destId="{4E668FBA-92FF-4DBE-893E-D18B3898642F}" srcOrd="2" destOrd="0" presId="urn:microsoft.com/office/officeart/2018/5/layout/IconCircleLabelList"/>
    <dgm:cxn modelId="{2BC73E59-2613-4D4E-8DAC-086123AE2192}" type="presParOf" srcId="{829D97AC-9CC1-4612-A108-6B9C7E0684B9}" destId="{9CC8E857-1F85-40CB-A77A-E05FC8036493}" srcOrd="3" destOrd="0" presId="urn:microsoft.com/office/officeart/2018/5/layout/IconCircleLabelList"/>
    <dgm:cxn modelId="{6E489708-15B9-4B6E-ADCF-BDC6B6F869B2}" type="presParOf" srcId="{A3DC40EA-38F0-403D-9542-EB185CD84869}" destId="{BF6D47B5-382F-47F3-991B-E3FA8901AE65}" srcOrd="3" destOrd="0" presId="urn:microsoft.com/office/officeart/2018/5/layout/IconCircleLabelList"/>
    <dgm:cxn modelId="{AD2C398D-5565-4C20-B51A-38A3D9894A28}" type="presParOf" srcId="{A3DC40EA-38F0-403D-9542-EB185CD84869}" destId="{8BEE07DF-DDCE-4150-903A-E69601806C89}" srcOrd="4" destOrd="0" presId="urn:microsoft.com/office/officeart/2018/5/layout/IconCircleLabelList"/>
    <dgm:cxn modelId="{41C18F4F-53A4-48A5-84C7-33FE97EBA9E0}" type="presParOf" srcId="{8BEE07DF-DDCE-4150-903A-E69601806C89}" destId="{B014F743-50C3-4A81-A5F1-415D172D4E49}" srcOrd="0" destOrd="0" presId="urn:microsoft.com/office/officeart/2018/5/layout/IconCircleLabelList"/>
    <dgm:cxn modelId="{B1B08497-CDD6-4B62-8179-620586C50869}" type="presParOf" srcId="{8BEE07DF-DDCE-4150-903A-E69601806C89}" destId="{DF6529DE-9B04-41CF-A1BE-06385CAAECB1}" srcOrd="1" destOrd="0" presId="urn:microsoft.com/office/officeart/2018/5/layout/IconCircleLabelList"/>
    <dgm:cxn modelId="{C201284A-22A1-44B4-9977-32BC37B98DEE}" type="presParOf" srcId="{8BEE07DF-DDCE-4150-903A-E69601806C89}" destId="{EDA75559-DC8F-45D0-9673-381A2873EDED}" srcOrd="2" destOrd="0" presId="urn:microsoft.com/office/officeart/2018/5/layout/IconCircleLabelList"/>
    <dgm:cxn modelId="{252E4E44-0145-4687-9DA0-B89AE47E7E98}" type="presParOf" srcId="{8BEE07DF-DDCE-4150-903A-E69601806C89}" destId="{554FF648-6729-45A4-B8C7-2613CA54383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50D84-14FD-46C9-9B1D-D3F20EC12BBF}">
      <dsp:nvSpPr>
        <dsp:cNvPr id="0" name=""/>
        <dsp:cNvSpPr/>
      </dsp:nvSpPr>
      <dsp:spPr>
        <a:xfrm>
          <a:off x="679050" y="45627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CB79FF-900D-43C2-ABF9-0CA351A97118}">
      <dsp:nvSpPr>
        <dsp:cNvPr id="0" name=""/>
        <dsp:cNvSpPr/>
      </dsp:nvSpPr>
      <dsp:spPr>
        <a:xfrm>
          <a:off x="1081237" y="85845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80EA13-8F63-4791-B315-DBDB116FB512}">
      <dsp:nvSpPr>
        <dsp:cNvPr id="0" name=""/>
        <dsp:cNvSpPr/>
      </dsp:nvSpPr>
      <dsp:spPr>
        <a:xfrm>
          <a:off x="75768" y="293127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dirty="0">
              <a:latin typeface="Times New Roman" panose="02020603050405020304" pitchFamily="18" charset="0"/>
              <a:cs typeface="Times New Roman" panose="02020603050405020304" pitchFamily="18" charset="0"/>
            </a:rPr>
            <a:t>Digital safety is a term for using social media and personal data correctly</a:t>
          </a:r>
          <a:r>
            <a:rPr lang="en-GB" sz="1200" b="1" kern="1200" dirty="0"/>
            <a:t>.</a:t>
          </a:r>
          <a:endParaRPr lang="en-US" sz="1200" b="1" kern="1200" dirty="0"/>
        </a:p>
      </dsp:txBody>
      <dsp:txXfrm>
        <a:off x="75768" y="2931271"/>
        <a:ext cx="3093750" cy="720000"/>
      </dsp:txXfrm>
    </dsp:sp>
    <dsp:sp modelId="{8300999A-4686-43A2-A19C-73247180EE9B}">
      <dsp:nvSpPr>
        <dsp:cNvPr id="0" name=""/>
        <dsp:cNvSpPr/>
      </dsp:nvSpPr>
      <dsp:spPr>
        <a:xfrm>
          <a:off x="4314206" y="45627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D1531-D8F7-4550-BF43-428F79E34F05}">
      <dsp:nvSpPr>
        <dsp:cNvPr id="0" name=""/>
        <dsp:cNvSpPr/>
      </dsp:nvSpPr>
      <dsp:spPr>
        <a:xfrm>
          <a:off x="4716393" y="85845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C8E857-1F85-40CB-A77A-E05FC8036493}">
      <dsp:nvSpPr>
        <dsp:cNvPr id="0" name=""/>
        <dsp:cNvSpPr/>
      </dsp:nvSpPr>
      <dsp:spPr>
        <a:xfrm>
          <a:off x="3710925" y="293127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dirty="0">
              <a:latin typeface="Times New Roman" panose="02020603050405020304" pitchFamily="18" charset="0"/>
              <a:cs typeface="Times New Roman" panose="02020603050405020304" pitchFamily="18" charset="0"/>
            </a:rPr>
            <a:t>Used by employed people in organisations to protect individual’s information </a:t>
          </a:r>
          <a:endParaRPr lang="en-US" sz="1200" b="1" kern="1200" dirty="0">
            <a:latin typeface="Times New Roman" panose="02020603050405020304" pitchFamily="18" charset="0"/>
            <a:cs typeface="Times New Roman" panose="02020603050405020304" pitchFamily="18" charset="0"/>
          </a:endParaRPr>
        </a:p>
      </dsp:txBody>
      <dsp:txXfrm>
        <a:off x="3710925" y="2931271"/>
        <a:ext cx="3093750" cy="720000"/>
      </dsp:txXfrm>
    </dsp:sp>
    <dsp:sp modelId="{B014F743-50C3-4A81-A5F1-415D172D4E49}">
      <dsp:nvSpPr>
        <dsp:cNvPr id="0" name=""/>
        <dsp:cNvSpPr/>
      </dsp:nvSpPr>
      <dsp:spPr>
        <a:xfrm>
          <a:off x="7949362" y="456271"/>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6529DE-9B04-41CF-A1BE-06385CAAECB1}">
      <dsp:nvSpPr>
        <dsp:cNvPr id="0" name=""/>
        <dsp:cNvSpPr/>
      </dsp:nvSpPr>
      <dsp:spPr>
        <a:xfrm>
          <a:off x="8232646" y="891760"/>
          <a:ext cx="1320619" cy="10162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4FF648-6729-45A4-B8C7-2613CA54383C}">
      <dsp:nvSpPr>
        <dsp:cNvPr id="0" name=""/>
        <dsp:cNvSpPr/>
      </dsp:nvSpPr>
      <dsp:spPr>
        <a:xfrm>
          <a:off x="7346081" y="293127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dirty="0">
              <a:latin typeface="Times New Roman" panose="02020603050405020304" pitchFamily="18" charset="0"/>
              <a:cs typeface="Times New Roman" panose="02020603050405020304" pitchFamily="18" charset="0"/>
            </a:rPr>
            <a:t>from threats and vulnerabilities keeping data and confidential person information stored correctly</a:t>
          </a:r>
          <a:r>
            <a:rPr lang="en-GB" sz="1200" kern="1200" dirty="0">
              <a:latin typeface="Times New Roman" panose="02020603050405020304" pitchFamily="18" charset="0"/>
              <a:cs typeface="Times New Roman" panose="02020603050405020304" pitchFamily="18" charset="0"/>
            </a:rPr>
            <a:t>.</a:t>
          </a:r>
          <a:endParaRPr lang="en-US" sz="1200" kern="1200" dirty="0">
            <a:latin typeface="Times New Roman" panose="02020603050405020304" pitchFamily="18" charset="0"/>
            <a:cs typeface="Times New Roman" panose="02020603050405020304" pitchFamily="18" charset="0"/>
          </a:endParaRPr>
        </a:p>
      </dsp:txBody>
      <dsp:txXfrm>
        <a:off x="7346081" y="2931271"/>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E454F7-3E75-419F-965D-19E6AEDAC09D}"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9173D1-4F2F-4E41-BC0D-1EB1415A75F7}" type="slidenum">
              <a:rPr lang="en-GB" smtClean="0"/>
              <a:t>‹#›</a:t>
            </a:fld>
            <a:endParaRPr lang="en-GB"/>
          </a:p>
        </p:txBody>
      </p:sp>
    </p:spTree>
    <p:extLst>
      <p:ext uri="{BB962C8B-B14F-4D97-AF65-F5344CB8AC3E}">
        <p14:creationId xmlns:p14="http://schemas.microsoft.com/office/powerpoint/2010/main" val="142354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9173D1-4F2F-4E41-BC0D-1EB1415A75F7}" type="slidenum">
              <a:rPr lang="en-GB" smtClean="0"/>
              <a:t>5</a:t>
            </a:fld>
            <a:endParaRPr lang="en-GB"/>
          </a:p>
        </p:txBody>
      </p:sp>
    </p:spTree>
    <p:extLst>
      <p:ext uri="{BB962C8B-B14F-4D97-AF65-F5344CB8AC3E}">
        <p14:creationId xmlns:p14="http://schemas.microsoft.com/office/powerpoint/2010/main" val="3136554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06/11/2025</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06/11/2025</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06/11/2025</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06/11/2025</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06/11/2025</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06/11/2025</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06/11/2025</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06/11/2025</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06/11/2025</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06/11/2025</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06/11/2025</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06/11/2025</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bing.com/ck/a?!&amp;&amp;p=3cf83760f96c82ddb15a49ab6183fe61e71b9b4973da31cc6f5e7604ab4c06ebJmltdHM9MTc2MDc0NTYwMA&amp;ptn=3&amp;ver=2&amp;hsh=4&amp;fclid=3aee1103-a4e4-636a-32d5-0787a5c662f8&amp;psq=how+is+used+excel+in+care+homes&amp;u=a1aHR0cHM6Ly93d3cuZXhjZWxkZWx0YS5jb20vYXJ0aWNsZXMvaG93LWhlYWx0aGNhcmUtcHJvZmVzc2lvbmFscy1jYW4tdXNlLWV4Y2VsLXRvLWltcHJvdmUtcGF0aWVudC1jYXJl&amp;ntb=1"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0.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6</a:t>
            </a:r>
            <a:endParaRPr lang="en-GB" sz="2800" dirty="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Amitave Banik</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0" y="311249"/>
            <a:ext cx="9144000" cy="2802600"/>
          </a:xfrm>
        </p:spPr>
        <p:txBody>
          <a:bodyPr>
            <a:normAutofit/>
          </a:bodyPr>
          <a:lstStyle/>
          <a:p>
            <a:pPr algn="l"/>
            <a:r>
              <a:rPr lang="en-GB" sz="2400" b="1" dirty="0">
                <a:latin typeface="Times New Roman" panose="02020603050405020304" pitchFamily="18" charset="0"/>
                <a:cs typeface="Times New Roman" panose="02020603050405020304" pitchFamily="18" charset="0"/>
              </a:rPr>
              <a:t>Topics :</a:t>
            </a:r>
            <a:r>
              <a:rPr lang="en-GB" sz="1600" dirty="0">
                <a:latin typeface="Times New Roman" panose="02020603050405020304" pitchFamily="18" charset="0"/>
                <a:cs typeface="Times New Roman" panose="02020603050405020304" pitchFamily="18" charset="0"/>
              </a:rPr>
              <a:t>1. MS 365 APPLICATION (Excel): explain how it is used within Sunrise Residential Care Home and discuss the benefits and limitations of Excel.</a:t>
            </a:r>
            <a:br>
              <a:rPr lang="en-GB" sz="1600" dirty="0">
                <a:latin typeface="Times New Roman" panose="02020603050405020304" pitchFamily="18" charset="0"/>
                <a:cs typeface="Times New Roman" panose="02020603050405020304" pitchFamily="18" charset="0"/>
              </a:rPr>
            </a:br>
            <a:br>
              <a:rPr lang="en-GB" sz="1600" dirty="0">
                <a:latin typeface="Times New Roman" panose="02020603050405020304" pitchFamily="18" charset="0"/>
                <a:cs typeface="Times New Roman" panose="02020603050405020304" pitchFamily="18" charset="0"/>
              </a:rPr>
            </a:br>
            <a:r>
              <a:rPr lang="en-GB" sz="1600" dirty="0">
                <a:latin typeface="Times New Roman" panose="02020603050405020304" pitchFamily="18" charset="0"/>
                <a:cs typeface="Times New Roman" panose="02020603050405020304" pitchFamily="18" charset="0"/>
              </a:rPr>
              <a:t>2. Microsoft Teams is a communication or collaboration tool.</a:t>
            </a:r>
            <a:br>
              <a:rPr lang="en-GB" sz="1600" dirty="0">
                <a:latin typeface="Times New Roman" panose="02020603050405020304" pitchFamily="18" charset="0"/>
                <a:cs typeface="Times New Roman" panose="02020603050405020304" pitchFamily="18" charset="0"/>
              </a:rPr>
            </a:br>
            <a:br>
              <a:rPr lang="en-GB" sz="1600" dirty="0">
                <a:latin typeface="Times New Roman" panose="02020603050405020304" pitchFamily="18" charset="0"/>
                <a:cs typeface="Times New Roman" panose="02020603050405020304" pitchFamily="18" charset="0"/>
              </a:rPr>
            </a:br>
            <a:r>
              <a:rPr lang="en-GB" sz="1600" dirty="0">
                <a:latin typeface="Times New Roman" panose="02020603050405020304" pitchFamily="18" charset="0"/>
                <a:cs typeface="Times New Roman" panose="02020603050405020304" pitchFamily="18" charset="0"/>
              </a:rPr>
              <a:t>3. Explain the impact of limited digital skills (digital literacy) among staff in the Sunrise residential care home, considering how it may affect delivery, communication, and teamworking.</a:t>
            </a:r>
            <a:br>
              <a:rPr lang="en-GB" sz="1600" dirty="0">
                <a:latin typeface="Times New Roman" panose="02020603050405020304" pitchFamily="18" charset="0"/>
                <a:cs typeface="Times New Roman" panose="02020603050405020304" pitchFamily="18" charset="0"/>
              </a:rPr>
            </a:br>
            <a:br>
              <a:rPr lang="en-GB" sz="1600" dirty="0">
                <a:latin typeface="Times New Roman" panose="02020603050405020304" pitchFamily="18" charset="0"/>
                <a:cs typeface="Times New Roman" panose="02020603050405020304" pitchFamily="18" charset="0"/>
              </a:rPr>
            </a:br>
            <a:r>
              <a:rPr lang="en-GB" sz="1600" dirty="0">
                <a:latin typeface="Times New Roman" panose="02020603050405020304" pitchFamily="18" charset="0"/>
                <a:cs typeface="Times New Roman" panose="02020603050405020304" pitchFamily="18" charset="0"/>
              </a:rPr>
              <a:t>4. Checklist for Digital Safety Practice in Sunrise Residential Care Home.</a:t>
            </a:r>
            <a:br>
              <a:rPr lang="en-GB" sz="1600" dirty="0">
                <a:latin typeface="Times New Roman" panose="02020603050405020304" pitchFamily="18" charset="0"/>
                <a:cs typeface="Times New Roman" panose="02020603050405020304" pitchFamily="18" charset="0"/>
              </a:rPr>
            </a:br>
            <a:endParaRPr lang="en-GB" sz="16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2813033309"/>
              </p:ext>
            </p:extLst>
          </p:nvPr>
        </p:nvGraphicFramePr>
        <p:xfrm>
          <a:off x="915806" y="3456813"/>
          <a:ext cx="8132354" cy="2194560"/>
        </p:xfrm>
        <a:graphic>
          <a:graphicData uri="http://schemas.openxmlformats.org/drawingml/2006/table">
            <a:tbl>
              <a:tblPr firstRow="1" bandRow="1">
                <a:tableStyleId>{D27102A9-8310-4765-A935-A1911B00CA55}</a:tableStyleId>
              </a:tblPr>
              <a:tblGrid>
                <a:gridCol w="4068354">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08768">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08768">
                <a:tc>
                  <a:txBody>
                    <a:bodyPr/>
                    <a:lstStyle/>
                    <a:p>
                      <a:r>
                        <a:rPr lang="en-GB" dirty="0">
                          <a:latin typeface="Times New Roman" panose="02020603050405020304" pitchFamily="18" charset="0"/>
                          <a:cs typeface="Times New Roman" panose="02020603050405020304" pitchFamily="18" charset="0"/>
                        </a:rPr>
                        <a:t>Darianny Santana Valdez</a:t>
                      </a:r>
                    </a:p>
                  </a:txBody>
                  <a:tcPr/>
                </a:tc>
                <a:tc>
                  <a:txBody>
                    <a:bodyPr/>
                    <a:lstStyle/>
                    <a:p>
                      <a:r>
                        <a:rPr lang="en-GB" dirty="0">
                          <a:latin typeface="Times New Roman" panose="02020603050405020304" pitchFamily="18" charset="0"/>
                          <a:cs typeface="Times New Roman" panose="02020603050405020304" pitchFamily="18" charset="0"/>
                        </a:rPr>
                        <a:t>2440015          </a:t>
                      </a:r>
                    </a:p>
                  </a:txBody>
                  <a:tcPr/>
                </a:tc>
                <a:extLst>
                  <a:ext uri="{0D108BD9-81ED-4DB2-BD59-A6C34878D82A}">
                    <a16:rowId xmlns:a16="http://schemas.microsoft.com/office/drawing/2014/main" val="10001"/>
                  </a:ext>
                </a:extLst>
              </a:tr>
              <a:tr h="3087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Elena Gospodinova Stefanova</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2517978</a:t>
                      </a:r>
                    </a:p>
                  </a:txBody>
                  <a:tcPr/>
                </a:tc>
                <a:extLst>
                  <a:ext uri="{0D108BD9-81ED-4DB2-BD59-A6C34878D82A}">
                    <a16:rowId xmlns:a16="http://schemas.microsoft.com/office/drawing/2014/main" val="10002"/>
                  </a:ext>
                </a:extLst>
              </a:tr>
              <a:tr h="3087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Yocasta Isabel Rodriguez Pineda</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2514330</a:t>
                      </a:r>
                    </a:p>
                  </a:txBody>
                  <a:tcPr/>
                </a:tc>
                <a:extLst>
                  <a:ext uri="{0D108BD9-81ED-4DB2-BD59-A6C34878D82A}">
                    <a16:rowId xmlns:a16="http://schemas.microsoft.com/office/drawing/2014/main" val="10003"/>
                  </a:ext>
                </a:extLst>
              </a:tr>
              <a:tr h="3087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Leila Gulyas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2514995</a:t>
                      </a:r>
                    </a:p>
                  </a:txBody>
                  <a:tcPr/>
                </a:tc>
                <a:extLst>
                  <a:ext uri="{0D108BD9-81ED-4DB2-BD59-A6C34878D82A}">
                    <a16:rowId xmlns:a16="http://schemas.microsoft.com/office/drawing/2014/main" val="10004"/>
                  </a:ext>
                </a:extLst>
              </a:tr>
              <a:tr h="3087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normAutofit/>
          </a:bodyPr>
          <a:lstStyle/>
          <a:p>
            <a:r>
              <a:rPr lang="en-GB" sz="3200" b="1" dirty="0">
                <a:latin typeface="Times New Roman" panose="02020603050405020304" pitchFamily="18" charset="0"/>
                <a:cs typeface="Times New Roman" panose="02020603050405020304" pitchFamily="18" charset="0"/>
              </a:rPr>
              <a:t>Acknowledgement of the use of generative ai assessment.</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a:bodyPr>
          <a:lstStyle/>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latin typeface="Times New Roman" panose="02020603050405020304" pitchFamily="18" charset="0"/>
                <a:cs typeface="Times New Roman" panose="02020603050405020304" pitchFamily="18" charset="0"/>
              </a:rPr>
              <a:t>I confirm that I have not submitted any text produced by AI as my own.</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62F888-9947-607E-B724-B5AA3231A8B8}"/>
              </a:ext>
            </a:extLst>
          </p:cNvPr>
          <p:cNvSpPr txBox="1"/>
          <p:nvPr/>
        </p:nvSpPr>
        <p:spPr>
          <a:xfrm>
            <a:off x="383458" y="452284"/>
            <a:ext cx="11120284" cy="523220"/>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                                              Introduction</a:t>
            </a:r>
          </a:p>
        </p:txBody>
      </p:sp>
      <p:sp>
        <p:nvSpPr>
          <p:cNvPr id="4" name="TextBox 3">
            <a:extLst>
              <a:ext uri="{FF2B5EF4-FFF2-40B4-BE49-F238E27FC236}">
                <a16:creationId xmlns:a16="http://schemas.microsoft.com/office/drawing/2014/main" id="{BCEBC57D-2D5F-BC08-DD7F-A76763626339}"/>
              </a:ext>
            </a:extLst>
          </p:cNvPr>
          <p:cNvSpPr txBox="1"/>
          <p:nvPr/>
        </p:nvSpPr>
        <p:spPr>
          <a:xfrm>
            <a:off x="172064" y="1317523"/>
            <a:ext cx="11543071" cy="4431983"/>
          </a:xfrm>
          <a:prstGeom prst="rect">
            <a:avLst/>
          </a:prstGeom>
          <a:noFill/>
        </p:spPr>
        <p:txBody>
          <a:bodyPr wrap="square" rtlCol="0">
            <a:spAutoFit/>
          </a:bodyPr>
          <a:lstStyle/>
          <a:p>
            <a:pPr fontAlgn="base"/>
            <a:r>
              <a:rPr lang="en-GB" sz="2400" b="1" dirty="0">
                <a:latin typeface="Times New Roman" panose="02020603050405020304" pitchFamily="18" charset="0"/>
                <a:cs typeface="Times New Roman" panose="02020603050405020304" pitchFamily="18" charset="0"/>
              </a:rPr>
              <a:t>How Excel can be used in Sunrise Residential Care Home.</a:t>
            </a:r>
            <a:r>
              <a:rPr lang="en-US" sz="2400" dirty="0">
                <a:latin typeface="Times New Roman" panose="02020603050405020304" pitchFamily="18" charset="0"/>
                <a:cs typeface="Times New Roman" panose="02020603050405020304" pitchFamily="18" charset="0"/>
              </a:rPr>
              <a:t>​</a:t>
            </a:r>
          </a:p>
          <a:p>
            <a:pPr marL="342900" indent="-342900" fontAlgn="base">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Excel is mainly used in care homes to manage resident data, staff schedules, operational metrics, and financial reports, improving efficiency and decision-making.</a:t>
            </a:r>
            <a:r>
              <a:rPr lang="en-GB" sz="2400" u="sng" dirty="0">
                <a:latin typeface="Times New Roman" panose="02020603050405020304" pitchFamily="18" charset="0"/>
                <a:cs typeface="Times New Roman" panose="02020603050405020304" pitchFamily="18" charset="0"/>
                <a:hlinkClick r:id="rId2"/>
              </a:rPr>
              <a:t> </a:t>
            </a:r>
            <a:endParaRPr lang="en-GB" sz="2400" u="sng" dirty="0">
              <a:latin typeface="Times New Roman" panose="02020603050405020304" pitchFamily="18" charset="0"/>
              <a:cs typeface="Times New Roman" panose="02020603050405020304" pitchFamily="18" charset="0"/>
            </a:endParaRPr>
          </a:p>
          <a:p>
            <a:pPr marL="342900" indent="-342900" fontAlgn="base">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Also used for administrative tasks, including managing rosters, financial records, incident reporting, and medication logs. </a:t>
            </a:r>
          </a:p>
          <a:p>
            <a:pPr marL="342900" indent="-342900" fontAlgn="base">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For those who live with dementia in the Sunrise residential care home, Excel can save all their data information in case they don’t remember, e.g., names, surname, or date of birth. With Excel, all the data will be stored.</a:t>
            </a:r>
            <a:r>
              <a:rPr lang="en-US" sz="2400" dirty="0">
                <a:latin typeface="Times New Roman" panose="02020603050405020304" pitchFamily="18" charset="0"/>
                <a:cs typeface="Times New Roman" panose="02020603050405020304" pitchFamily="18" charset="0"/>
              </a:rPr>
              <a:t>​</a:t>
            </a:r>
          </a:p>
          <a:p>
            <a:pPr marL="342900" indent="-342900" fontAlgn="base">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People with long-term diseases in Sunrise will be assessed more effectively because the healthcare provider will have all patients' information up to date, while using Excel.</a:t>
            </a:r>
            <a:r>
              <a:rPr lang="en-US" sz="2400" dirty="0">
                <a:latin typeface="Times New Roman" panose="02020603050405020304" pitchFamily="18" charset="0"/>
                <a:cs typeface="Times New Roman" panose="02020603050405020304" pitchFamily="18" charset="0"/>
              </a:rPr>
              <a:t>​</a:t>
            </a:r>
          </a:p>
          <a:p>
            <a:pPr fontAlgn="base"/>
            <a:r>
              <a:rPr lang="en-GB" sz="2400" dirty="0">
                <a:latin typeface="Times New Roman" panose="02020603050405020304" pitchFamily="18"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2978902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568" y="-142893"/>
            <a:ext cx="10515600" cy="1487661"/>
          </a:xfrm>
        </p:spPr>
        <p:txBody>
          <a:bodyPr>
            <a:normAutofit fontScale="90000"/>
          </a:bodyPr>
          <a:lstStyle/>
          <a:p>
            <a:br>
              <a:rPr lang="en-GB" dirty="0"/>
            </a:br>
            <a:r>
              <a:rPr lang="en-GB" sz="2200" dirty="0">
                <a:latin typeface="Times New Roman" panose="02020603050405020304" pitchFamily="18" charset="0"/>
                <a:cs typeface="Times New Roman" panose="02020603050405020304" pitchFamily="18" charset="0"/>
              </a:rPr>
              <a:t>Benefits and Limitations within Sunrise Residential Care Home and Limitation</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4202906516"/>
              </p:ext>
            </p:extLst>
          </p:nvPr>
        </p:nvGraphicFramePr>
        <p:xfrm>
          <a:off x="521110" y="894735"/>
          <a:ext cx="9103753" cy="5637476"/>
        </p:xfrm>
        <a:graphic>
          <a:graphicData uri="http://schemas.openxmlformats.org/drawingml/2006/table">
            <a:tbl>
              <a:tblPr firstRow="1" bandRow="1">
                <a:tableStyleId>{5C22544A-7EE6-4342-B048-85BDC9FD1C3A}</a:tableStyleId>
              </a:tblPr>
              <a:tblGrid>
                <a:gridCol w="4498378">
                  <a:extLst>
                    <a:ext uri="{9D8B030D-6E8A-4147-A177-3AD203B41FA5}">
                      <a16:colId xmlns:a16="http://schemas.microsoft.com/office/drawing/2014/main" val="1607449065"/>
                    </a:ext>
                  </a:extLst>
                </a:gridCol>
                <a:gridCol w="4605375">
                  <a:extLst>
                    <a:ext uri="{9D8B030D-6E8A-4147-A177-3AD203B41FA5}">
                      <a16:colId xmlns:a16="http://schemas.microsoft.com/office/drawing/2014/main" val="443945616"/>
                    </a:ext>
                  </a:extLst>
                </a:gridCol>
              </a:tblGrid>
              <a:tr h="596246">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954487">
                <a:tc>
                  <a:txBody>
                    <a:bodyPr/>
                    <a:lstStyle/>
                    <a:p>
                      <a:r>
                        <a:rPr lang="en-GB" sz="14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The benefit of excel in the sunrise residential care home is that everything will be more organized and it will help nurses, healthcare workers, administrators, and professional health visitors to work more efficiently.</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Excel has limitations and drawbacks, particularly in evolving data management and analysis needs.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82987392"/>
                  </a:ext>
                </a:extLst>
              </a:tr>
              <a:tr h="1601075">
                <a:tc>
                  <a:txBody>
                    <a:bodyPr/>
                    <a:lstStyle/>
                    <a:p>
                      <a:pPr rtl="0" fontAlgn="base"/>
                      <a:r>
                        <a:rPr lang="en-GB" sz="14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Now Sunrise Residential Care Home has access to Excel, and they can better organize each patient's information, ensure everything is up to date, no information is lost, and it also makes the work easier and faster for the professionals at Sunrise Residential Care Home. </a:t>
                      </a:r>
                      <a:r>
                        <a:rPr lang="en-US" sz="1400" b="0" i="0" kern="1200" dirty="0">
                          <a:solidFill>
                            <a:schemeClr val="dk1"/>
                          </a:solidFill>
                          <a:effectLst/>
                          <a:latin typeface="Times New Roman" panose="02020603050405020304" pitchFamily="18" charset="0"/>
                          <a:ea typeface="+mn-ea"/>
                          <a:cs typeface="Times New Roman" panose="02020603050405020304" pitchFamily="18" charset="0"/>
                        </a:rPr>
                        <a:t>​</a:t>
                      </a:r>
                    </a:p>
                    <a:p>
                      <a:pPr rtl="0" fontAlgn="base"/>
                      <a:r>
                        <a:rPr lang="en-GB" sz="1400" b="0" i="0" kern="1200" dirty="0">
                          <a:solidFill>
                            <a:schemeClr val="dk1"/>
                          </a:solidFill>
                          <a:effectLst/>
                          <a:latin typeface="+mn-lt"/>
                          <a:ea typeface="+mn-ea"/>
                          <a:cs typeface="+mn-cs"/>
                        </a:rPr>
                        <a:t>​</a:t>
                      </a: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Version Control and Data Loss: One significant disadvantage of using Excel, particularly in collaborative environments, is the risk of data loss and the difficulty in maintaining version control.</a:t>
                      </a:r>
                      <a:r>
                        <a:rPr lang="en-US" sz="1400" b="0" i="0" kern="1200" dirty="0">
                          <a:solidFill>
                            <a:schemeClr val="dk1"/>
                          </a:solidFill>
                          <a:effectLst/>
                          <a:latin typeface="Times New Roman" panose="02020603050405020304" pitchFamily="18" charset="0"/>
                          <a:ea typeface="+mn-ea"/>
                          <a:cs typeface="Times New Roman" panose="02020603050405020304" pitchFamily="18" charset="0"/>
                        </a:rPr>
                        <a:t>​</a:t>
                      </a:r>
                    </a:p>
                    <a:p>
                      <a:endParaRPr lang="en-GB" sz="1400" dirty="0"/>
                    </a:p>
                  </a:txBody>
                  <a:tcPr/>
                </a:tc>
                <a:extLst>
                  <a:ext uri="{0D108BD9-81ED-4DB2-BD59-A6C34878D82A}">
                    <a16:rowId xmlns:a16="http://schemas.microsoft.com/office/drawing/2014/main" val="3160413561"/>
                  </a:ext>
                </a:extLst>
              </a:tr>
              <a:tr h="1293176">
                <a:tc>
                  <a:txBody>
                    <a:bodyPr/>
                    <a:lstStyle/>
                    <a:p>
                      <a:r>
                        <a:rPr lang="en-GB" sz="14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Microsoft Excel functions as an important tool in Sunrise Residential Care Home, enhancing data management, patient tracking, financial oversight, and overall operational efficiency. </a:t>
                      </a:r>
                      <a:endParaRPr lang="en-GB" sz="1400" dirty="0">
                        <a:latin typeface="Times New Roman" panose="02020603050405020304" pitchFamily="18" charset="0"/>
                        <a:cs typeface="Times New Roman" panose="02020603050405020304" pitchFamily="18" charset="0"/>
                      </a:endParaRPr>
                    </a:p>
                  </a:txBody>
                  <a:tcPr/>
                </a:tc>
                <a:tc>
                  <a:txBody>
                    <a:bodyPr/>
                    <a:lstStyle/>
                    <a:p>
                      <a:pPr rtl="0" fontAlgn="base"/>
                      <a:r>
                        <a:rPr lang="en-GB" sz="14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Collaboration Challenges : Excel’s collaboration features, while helpful, fall short in managing changes by different users effectively.</a:t>
                      </a:r>
                      <a:r>
                        <a:rPr lang="en-US" sz="1400" b="0" i="0" kern="1200" dirty="0">
                          <a:solidFill>
                            <a:schemeClr val="dk1"/>
                          </a:solidFill>
                          <a:effectLst/>
                          <a:latin typeface="Times New Roman" panose="02020603050405020304" pitchFamily="18" charset="0"/>
                          <a:ea typeface="+mn-ea"/>
                          <a:cs typeface="Times New Roman" panose="02020603050405020304" pitchFamily="18" charset="0"/>
                        </a:rPr>
                        <a:t>​</a:t>
                      </a:r>
                    </a:p>
                    <a:p>
                      <a:pPr rtl="0" fontAlgn="base"/>
                      <a:r>
                        <a:rPr lang="en-GB" sz="1800" b="0" i="0" kern="1200" dirty="0">
                          <a:solidFill>
                            <a:schemeClr val="dk1"/>
                          </a:solidFill>
                          <a:effectLst/>
                          <a:latin typeface="+mn-lt"/>
                          <a:ea typeface="+mn-ea"/>
                          <a:cs typeface="+mn-cs"/>
                        </a:rPr>
                        <a:t>​</a:t>
                      </a:r>
                    </a:p>
                    <a:p>
                      <a:endParaRPr lang="en-GB" dirty="0"/>
                    </a:p>
                  </a:txBody>
                  <a:tcPr/>
                </a:tc>
                <a:extLst>
                  <a:ext uri="{0D108BD9-81ED-4DB2-BD59-A6C34878D82A}">
                    <a16:rowId xmlns:a16="http://schemas.microsoft.com/office/drawing/2014/main" val="3484592418"/>
                  </a:ext>
                </a:extLst>
              </a:tr>
              <a:tr h="596246">
                <a:tc>
                  <a:txBody>
                    <a:bodyPr/>
                    <a:lstStyle/>
                    <a:p>
                      <a:r>
                        <a:rPr lang="en-GB" sz="1400" dirty="0">
                          <a:latin typeface="Times New Roman" panose="02020603050405020304" pitchFamily="18" charset="0"/>
                          <a:cs typeface="Times New Roman" panose="02020603050405020304" pitchFamily="18" charset="0"/>
                        </a:rPr>
                        <a:t>Improve quality of care </a:t>
                      </a:r>
                    </a:p>
                  </a:txBody>
                  <a:tcPr/>
                </a:tc>
                <a:tc>
                  <a:txBody>
                    <a:bodyPr/>
                    <a:lstStyle/>
                    <a:p>
                      <a:r>
                        <a:rPr lang="en-GB" sz="1400" dirty="0">
                          <a:latin typeface="Times New Roman" panose="02020603050405020304" pitchFamily="18" charset="0"/>
                          <a:cs typeface="Times New Roman" panose="02020603050405020304" pitchFamily="18" charset="0"/>
                        </a:rPr>
                        <a:t>Technical problems</a:t>
                      </a:r>
                    </a:p>
                  </a:txBody>
                  <a:tcPr/>
                </a:tc>
                <a:extLst>
                  <a:ext uri="{0D108BD9-81ED-4DB2-BD59-A6C34878D82A}">
                    <a16:rowId xmlns:a16="http://schemas.microsoft.com/office/drawing/2014/main" val="247985416"/>
                  </a:ext>
                </a:extLst>
              </a:tr>
              <a:tr h="596246">
                <a:tc>
                  <a:txBody>
                    <a:bodyPr/>
                    <a:lstStyle/>
                    <a:p>
                      <a:r>
                        <a:rPr lang="en-GB" sz="1400" dirty="0">
                          <a:latin typeface="Times New Roman" panose="02020603050405020304" pitchFamily="18" charset="0"/>
                          <a:cs typeface="Times New Roman" panose="02020603050405020304" pitchFamily="18" charset="0"/>
                        </a:rPr>
                        <a:t>Patients will be more satisfied.</a:t>
                      </a:r>
                    </a:p>
                  </a:txBody>
                  <a:tcPr/>
                </a:tc>
                <a:tc>
                  <a:txBody>
                    <a:bodyPr/>
                    <a:lstStyle/>
                    <a:p>
                      <a:r>
                        <a:rPr lang="en-GB" sz="1400" dirty="0">
                          <a:latin typeface="Times New Roman" panose="02020603050405020304" pitchFamily="18" charset="0"/>
                          <a:cs typeface="Times New Roman" panose="02020603050405020304" pitchFamily="18" charset="0"/>
                        </a:rPr>
                        <a:t>If any of the staff of the residential forget to save the information will may be deleted.</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7B39A1-9342-892B-7CB8-A2F2811BA98C}"/>
              </a:ext>
            </a:extLst>
          </p:cNvPr>
          <p:cNvSpPr txBox="1"/>
          <p:nvPr/>
        </p:nvSpPr>
        <p:spPr>
          <a:xfrm>
            <a:off x="285135" y="305068"/>
            <a:ext cx="10962968" cy="6247864"/>
          </a:xfrm>
          <a:prstGeom prst="rect">
            <a:avLst/>
          </a:prstGeom>
          <a:noFill/>
        </p:spPr>
        <p:txBody>
          <a:bodyPr wrap="square" rtlCol="0">
            <a:spAutoFit/>
          </a:bodyPr>
          <a:lstStyle/>
          <a:p>
            <a:pPr fontAlgn="base"/>
            <a:r>
              <a:rPr lang="en-GB" sz="2000" b="1" dirty="0">
                <a:latin typeface="Times New Roman" panose="02020603050405020304" pitchFamily="18" charset="0"/>
                <a:cs typeface="Times New Roman" panose="02020603050405020304" pitchFamily="18" charset="0"/>
              </a:rPr>
              <a:t>4 Important Key Advantages of Using Excel in Sunrise Residential Care Home.</a:t>
            </a:r>
            <a:r>
              <a:rPr lang="en-US" sz="2000" dirty="0">
                <a:latin typeface="Times New Roman" panose="02020603050405020304" pitchFamily="18" charset="0"/>
                <a:cs typeface="Times New Roman" panose="02020603050405020304" pitchFamily="18" charset="0"/>
              </a:rPr>
              <a:t>​</a:t>
            </a:r>
          </a:p>
          <a:p>
            <a:pPr fontAlgn="base"/>
            <a:r>
              <a:rPr lang="en-US" sz="2000" dirty="0">
                <a:latin typeface="Times New Roman" panose="02020603050405020304" pitchFamily="18" charset="0"/>
                <a:cs typeface="Times New Roman" panose="02020603050405020304" pitchFamily="18" charset="0"/>
              </a:rPr>
              <a:t>​</a:t>
            </a:r>
            <a:br>
              <a:rPr lang="en-US" sz="2000"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Data management</a:t>
            </a:r>
            <a:r>
              <a:rPr lang="en-GB" sz="2000" dirty="0">
                <a:latin typeface="Times New Roman" panose="02020603050405020304" pitchFamily="18" charset="0"/>
                <a:cs typeface="Times New Roman" panose="02020603050405020304" pitchFamily="18" charset="0"/>
              </a:rPr>
              <a:t>: Excel will allow Sunrise care home workers to efficiently manage large volumes of patient data, including personal information, medical history, and treatment plans. This helps ensure that all relevant information is easily accessible and organized, reducing the risk of mistakes.</a:t>
            </a:r>
            <a:endParaRPr lang="en-US" sz="2000" dirty="0">
              <a:latin typeface="Times New Roman" panose="02020603050405020304" pitchFamily="18" charset="0"/>
              <a:cs typeface="Times New Roman" panose="02020603050405020304" pitchFamily="18" charset="0"/>
            </a:endParaRPr>
          </a:p>
          <a:p>
            <a:pPr fontAlgn="base"/>
            <a:r>
              <a:rPr lang="en-GB" sz="2000" dirty="0">
                <a:latin typeface="Times New Roman" panose="02020603050405020304" pitchFamily="18" charset="0"/>
                <a:cs typeface="Times New Roman" panose="02020603050405020304" pitchFamily="18" charset="0"/>
              </a:rPr>
              <a:t>​</a:t>
            </a:r>
          </a:p>
          <a:p>
            <a:pPr fontAlgn="base"/>
            <a:r>
              <a:rPr lang="en-GB" sz="2000" b="1" dirty="0">
                <a:latin typeface="Times New Roman" panose="02020603050405020304" pitchFamily="18" charset="0"/>
                <a:cs typeface="Times New Roman" panose="02020603050405020304" pitchFamily="18" charset="0"/>
              </a:rPr>
              <a:t>Patient tracking: Care homes can utilize Excel to monitor</a:t>
            </a:r>
            <a:r>
              <a:rPr lang="en-GB" sz="2000" dirty="0">
                <a:latin typeface="Times New Roman" panose="02020603050405020304" pitchFamily="18" charset="0"/>
                <a:cs typeface="Times New Roman" panose="02020603050405020304" pitchFamily="18" charset="0"/>
              </a:rPr>
              <a:t> patient progress, medication schedules, and appointment histories. This enables staff to monitor changes in health status and ensure that patients receive timely care.​</a:t>
            </a:r>
          </a:p>
          <a:p>
            <a:pPr fontAlgn="base"/>
            <a:r>
              <a:rPr lang="en-GB" sz="2000" b="1" dirty="0">
                <a:latin typeface="Times New Roman" panose="02020603050405020304" pitchFamily="18" charset="0"/>
                <a:cs typeface="Times New Roman" panose="02020603050405020304" pitchFamily="18" charset="0"/>
              </a:rPr>
              <a:t>Financial management: </a:t>
            </a:r>
            <a:r>
              <a:rPr lang="en-GB" sz="2000" dirty="0">
                <a:latin typeface="Times New Roman" panose="02020603050405020304" pitchFamily="18" charset="0"/>
                <a:cs typeface="Times New Roman" panose="02020603050405020304" pitchFamily="18" charset="0"/>
              </a:rPr>
              <a:t>Excel can assist in budgeting, expense tracking, and financial reporting. Care homes can analyse costs, manage payroll, and forecast future financial needs, which is crucial for maintaining operational sustainability.</a:t>
            </a:r>
          </a:p>
          <a:p>
            <a:pPr fontAlgn="base"/>
            <a:r>
              <a:rPr lang="en-GB" sz="2000" dirty="0">
                <a:latin typeface="Times New Roman" panose="02020603050405020304" pitchFamily="18" charset="0"/>
                <a:cs typeface="Times New Roman" panose="02020603050405020304" pitchFamily="18" charset="0"/>
              </a:rPr>
              <a:t>​</a:t>
            </a:r>
          </a:p>
          <a:p>
            <a:pPr fontAlgn="base"/>
            <a:r>
              <a:rPr lang="en-GB" sz="2000" b="1" dirty="0">
                <a:latin typeface="Times New Roman" panose="02020603050405020304" pitchFamily="18" charset="0"/>
                <a:cs typeface="Times New Roman" panose="02020603050405020304" pitchFamily="18" charset="0"/>
              </a:rPr>
              <a:t>Scheduling: </a:t>
            </a:r>
            <a:r>
              <a:rPr lang="en-GB" sz="2000" dirty="0">
                <a:latin typeface="Times New Roman" panose="02020603050405020304" pitchFamily="18" charset="0"/>
                <a:cs typeface="Times New Roman" panose="02020603050405020304" pitchFamily="18" charset="0"/>
              </a:rPr>
              <a:t>Excel can be used to create staff schedules, ensuring that care homes are adequately staffed at all times. This helps improve the quality of care provided to residents and ensures compliance with regulatory requirements.</a:t>
            </a:r>
          </a:p>
          <a:p>
            <a:pPr fontAlgn="base"/>
            <a:r>
              <a:rPr lang="en-GB" sz="2000" dirty="0">
                <a:latin typeface="Times New Roman" panose="02020603050405020304" pitchFamily="18" charset="0"/>
                <a:cs typeface="Times New Roman" panose="02020603050405020304" pitchFamily="18" charset="0"/>
              </a:rPr>
              <a:t>​</a:t>
            </a:r>
          </a:p>
          <a:p>
            <a:pPr fontAlgn="base"/>
            <a:r>
              <a:rPr lang="en-GB" sz="2000" b="1" dirty="0">
                <a:latin typeface="Times New Roman" panose="02020603050405020304" pitchFamily="18" charset="0"/>
                <a:cs typeface="Times New Roman" panose="02020603050405020304" pitchFamily="18" charset="0"/>
              </a:rPr>
              <a:t>Collaboration and communication: facilitate cooperation between staff members by allowing them to share and update spreadsheets, ensuring</a:t>
            </a:r>
            <a:r>
              <a:rPr lang="en-GB" sz="2000" dirty="0">
                <a:latin typeface="Times New Roman" panose="02020603050405020304" pitchFamily="18" charset="0"/>
                <a:cs typeface="Times New Roman" panose="02020603050405020304" pitchFamily="18" charset="0"/>
              </a:rPr>
              <a:t> that everyone is on the same page regarding patient care and operational tasks. </a:t>
            </a:r>
            <a:endParaRPr lang="en-GB" sz="2000" dirty="0"/>
          </a:p>
        </p:txBody>
      </p:sp>
    </p:spTree>
    <p:extLst>
      <p:ext uri="{BB962C8B-B14F-4D97-AF65-F5344CB8AC3E}">
        <p14:creationId xmlns:p14="http://schemas.microsoft.com/office/powerpoint/2010/main" val="964068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3" name="Rectangle 107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5" name="Rectangle 107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7" name="Rectangle 107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9" name="Rectangle 107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376B4128-4A6C-E3DE-B013-0D7F26537EE7}"/>
              </a:ext>
            </a:extLst>
          </p:cNvPr>
          <p:cNvSpPr txBox="1"/>
          <p:nvPr/>
        </p:nvSpPr>
        <p:spPr>
          <a:xfrm>
            <a:off x="699713" y="248038"/>
            <a:ext cx="7063721" cy="1159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kern="1200">
                <a:solidFill>
                  <a:srgbClr val="FFFFFF"/>
                </a:solidFill>
                <a:latin typeface="+mj-lt"/>
                <a:ea typeface="+mj-ea"/>
                <a:cs typeface="+mj-cs"/>
              </a:rPr>
              <a:t>EXCEL FUNCTION AND DESCRIPTION :</a:t>
            </a:r>
          </a:p>
        </p:txBody>
      </p:sp>
      <p:pic>
        <p:nvPicPr>
          <p:cNvPr id="1045" name="Picture 21" descr="The Commonly Used Excel Functions | Microsoft Excel Tutorials">
            <a:extLst>
              <a:ext uri="{FF2B5EF4-FFF2-40B4-BE49-F238E27FC236}">
                <a16:creationId xmlns:a16="http://schemas.microsoft.com/office/drawing/2014/main" id="{1F31EB1D-1A18-AAB9-C7E6-E529398F3E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643" r="-1" b="-1"/>
          <a:stretch>
            <a:fillRect/>
          </a:stretch>
        </p:blipFill>
        <p:spPr bwMode="auto">
          <a:xfrm>
            <a:off x="1884004" y="1966293"/>
            <a:ext cx="8423991" cy="445216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411242E-D72F-78BC-5AE5-A2CBBD327FF3}"/>
              </a:ext>
            </a:extLst>
          </p:cNvPr>
          <p:cNvSpPr txBox="1"/>
          <p:nvPr/>
        </p:nvSpPr>
        <p:spPr>
          <a:xfrm>
            <a:off x="477325" y="2720145"/>
            <a:ext cx="3664343" cy="4642001"/>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1900" dirty="0"/>
          </a:p>
        </p:txBody>
      </p:sp>
    </p:spTree>
    <p:extLst>
      <p:ext uri="{BB962C8B-B14F-4D97-AF65-F5344CB8AC3E}">
        <p14:creationId xmlns:p14="http://schemas.microsoft.com/office/powerpoint/2010/main" val="2675817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C8E14305-10F5-FC60-2072-E5AD35E7A661}"/>
              </a:ext>
            </a:extLst>
          </p:cNvPr>
          <p:cNvSpPr txBox="1"/>
          <p:nvPr/>
        </p:nvSpPr>
        <p:spPr>
          <a:xfrm>
            <a:off x="675407" y="1387018"/>
            <a:ext cx="10276609" cy="4708981"/>
          </a:xfrm>
          <a:prstGeom prst="rect">
            <a:avLst/>
          </a:prstGeom>
          <a:noFill/>
        </p:spPr>
        <p:txBody>
          <a:bodyPr wrap="square" rtlCol="0">
            <a:spAutoFit/>
          </a:bodyPr>
          <a:lstStyle/>
          <a:p>
            <a:pPr algn="just"/>
            <a:r>
              <a:rPr lang="en-GB" sz="2000" dirty="0">
                <a:latin typeface="Times New Roman" panose="02020603050405020304" pitchFamily="18" charset="0"/>
                <a:cs typeface="Times New Roman" panose="02020603050405020304" pitchFamily="18" charset="0"/>
              </a:rPr>
              <a:t>The Sunrise residential care home is now utilizing Excel to manage and organize all patient data, appointments, and </a:t>
            </a:r>
            <a:r>
              <a:rPr lang="en-US" sz="2000" dirty="0">
                <a:latin typeface="Times New Roman" panose="02020603050405020304" pitchFamily="18" charset="0"/>
                <a:cs typeface="Times New Roman" panose="02020603050405020304" pitchFamily="18" charset="0"/>
              </a:rPr>
              <a:t>other relevant information. This is an essential application because it makes the job easier and quicker, so that means the work will be more effective. Excel is an application to make staff life easier in the workplace. It contains a variety of tools, as I explained in the last slides to use excel you need to have the knowledge of it and learn every function why is this important, it is essential because</a:t>
            </a:r>
            <a:r>
              <a:rPr lang="en-GB" sz="2000" dirty="0">
                <a:latin typeface="Times New Roman" panose="02020603050405020304" pitchFamily="18" charset="0"/>
                <a:cs typeface="Times New Roman" panose="02020603050405020304" pitchFamily="18" charset="0"/>
              </a:rPr>
              <a:t> knowing Microsoft Excel is crucial for personal and professional success due to its versatility in data management, analysis, and visualization, making it a vital skill for today's job market.</a:t>
            </a:r>
            <a:endParaRPr lang="en-US" sz="2000" dirty="0">
              <a:latin typeface="Times New Roman" panose="02020603050405020304" pitchFamily="18" charset="0"/>
              <a:cs typeface="Times New Roman" panose="02020603050405020304" pitchFamily="18" charset="0"/>
            </a:endParaRPr>
          </a:p>
          <a:p>
            <a:pPr algn="just"/>
            <a:endParaRPr lang="en-GB"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As we used to see in times past, when technology was not yet discovered, staff would use pens and notebooks to save and record patient information. However, with the advent of Excel, this is no longer necessary, as Excel makes the work and assistance quicker and easier for staff.</a:t>
            </a:r>
          </a:p>
          <a:p>
            <a:pPr algn="just"/>
            <a:endParaRPr lang="en-GB"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Microsoft Excel was introduced as one of the digital tools in the Sunrise residential Care Home to improve the quality and efficiency of care.</a:t>
            </a:r>
          </a:p>
        </p:txBody>
      </p:sp>
      <p:sp>
        <p:nvSpPr>
          <p:cNvPr id="23" name="TextBox 22">
            <a:extLst>
              <a:ext uri="{FF2B5EF4-FFF2-40B4-BE49-F238E27FC236}">
                <a16:creationId xmlns:a16="http://schemas.microsoft.com/office/drawing/2014/main" id="{33872BFF-2DB0-DB90-6609-EAF333AA203A}"/>
              </a:ext>
            </a:extLst>
          </p:cNvPr>
          <p:cNvSpPr txBox="1"/>
          <p:nvPr/>
        </p:nvSpPr>
        <p:spPr>
          <a:xfrm>
            <a:off x="1053391" y="155912"/>
            <a:ext cx="9520643" cy="1231106"/>
          </a:xfrm>
          <a:prstGeom prst="rect">
            <a:avLst/>
          </a:prstGeom>
          <a:noFill/>
        </p:spPr>
        <p:txBody>
          <a:bodyPr wrap="square" rtlCol="0">
            <a:spAutoFit/>
          </a:bodyPr>
          <a:lstStyle/>
          <a:p>
            <a:r>
              <a:rPr lang="en-GB" sz="2800" b="1" u="sng" dirty="0">
                <a:latin typeface="Times New Roman" panose="02020603050405020304" pitchFamily="18" charset="0"/>
                <a:cs typeface="Times New Roman" panose="02020603050405020304" pitchFamily="18" charset="0"/>
              </a:rPr>
              <a:t>Excel is the new era a technology used within Sunrise Care Home to maintain and monitor all patient data.</a:t>
            </a:r>
          </a:p>
          <a:p>
            <a:endParaRPr lang="en-GB" dirty="0"/>
          </a:p>
        </p:txBody>
      </p:sp>
    </p:spTree>
    <p:extLst>
      <p:ext uri="{BB962C8B-B14F-4D97-AF65-F5344CB8AC3E}">
        <p14:creationId xmlns:p14="http://schemas.microsoft.com/office/powerpoint/2010/main" val="1360830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0489AF-286D-0A2B-6B69-150DFBE6E217}"/>
              </a:ext>
            </a:extLst>
          </p:cNvPr>
          <p:cNvSpPr txBox="1"/>
          <p:nvPr/>
        </p:nvSpPr>
        <p:spPr>
          <a:xfrm>
            <a:off x="580103" y="393290"/>
            <a:ext cx="11326762" cy="6278642"/>
          </a:xfrm>
          <a:prstGeom prst="rect">
            <a:avLst/>
          </a:prstGeom>
          <a:noFill/>
        </p:spPr>
        <p:txBody>
          <a:bodyPr wrap="square" rtlCol="0">
            <a:spAutoFit/>
          </a:bodyPr>
          <a:lstStyle/>
          <a:p>
            <a:r>
              <a:rPr lang="en-GB" sz="3200" u="sng" dirty="0">
                <a:latin typeface="Times New Roman" panose="02020603050405020304" pitchFamily="18" charset="0"/>
                <a:cs typeface="Times New Roman" panose="02020603050405020304" pitchFamily="18" charset="0"/>
              </a:rPr>
              <a:t>Microsoft teams is a modern platform for collaboration and communication.</a:t>
            </a:r>
          </a:p>
          <a:p>
            <a:endParaRPr lang="en-GB" sz="3200" u="sng"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What is  Microsoft teams ?</a:t>
            </a:r>
          </a:p>
          <a:p>
            <a:endParaRPr lang="en-GB"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Microsoft Teams is basically a toll that helps people in company work together more easily. It’s part of Microsoft 365, and you can think of it as a mix of chat, meetings, and file sharing all in one place. Some people call it a business communication platform or a team collaboration app, but is simple terms, it’s just a convenient online space where you team can chat, meet, and get work done together. </a:t>
            </a:r>
          </a:p>
          <a:p>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latin typeface="Times New Roman" panose="02020603050405020304" pitchFamily="18" charset="0"/>
              <a:cs typeface="Times New Roman" panose="02020603050405020304" pitchFamily="18" charset="0"/>
            </a:endParaRPr>
          </a:p>
          <a:p>
            <a:endParaRPr lang="en-GB" sz="3200" u="sn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2257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D1A688-B6B4-D94F-CEE0-C3D5D81E971B}"/>
              </a:ext>
            </a:extLst>
          </p:cNvPr>
          <p:cNvSpPr txBox="1"/>
          <p:nvPr/>
        </p:nvSpPr>
        <p:spPr>
          <a:xfrm>
            <a:off x="442451" y="1012723"/>
            <a:ext cx="11307097" cy="6309420"/>
          </a:xfrm>
          <a:prstGeom prst="rect">
            <a:avLst/>
          </a:prstGeom>
          <a:noFill/>
        </p:spPr>
        <p:txBody>
          <a:bodyPr wrap="square" rtlCol="0">
            <a:spAutoFit/>
          </a:bodyPr>
          <a:lstStyle/>
          <a:p>
            <a:r>
              <a:rPr lang="en-GB" sz="3600" dirty="0">
                <a:latin typeface="Times New Roman" panose="02020603050405020304" pitchFamily="18" charset="0"/>
                <a:cs typeface="Times New Roman" panose="02020603050405020304" pitchFamily="18" charset="0"/>
              </a:rPr>
              <a:t>What can you do with Microsoft Teams?</a:t>
            </a:r>
          </a:p>
          <a:p>
            <a:endParaRPr lang="en-GB" sz="3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Teams- Staff in sunrise can create different teams for departments or projects like Marketing or Finance and invite members to join.</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Channels- Staff in sunrise they make topics of conversation to keep things clear and easy to find.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Chat- Staff can use in sunrise to Shary patient information quicker so they can work more effectively.</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File sharing- Upload and edit documents together in real time.</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Teams' meetings( calls and videoconferencing)- Join video or voice calls, share your screen, and record sessions.</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Integrations( apps)- Connect with apps like Work Excel, or Planner to work in one place.</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dirty="0"/>
          </a:p>
          <a:p>
            <a:endParaRPr lang="en-GB" sz="3600" dirty="0"/>
          </a:p>
          <a:p>
            <a:endParaRPr lang="en-GB" dirty="0"/>
          </a:p>
        </p:txBody>
      </p:sp>
    </p:spTree>
    <p:extLst>
      <p:ext uri="{BB962C8B-B14F-4D97-AF65-F5344CB8AC3E}">
        <p14:creationId xmlns:p14="http://schemas.microsoft.com/office/powerpoint/2010/main" val="286334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0294A2-921C-C520-E4A4-37CD25D47350}"/>
              </a:ext>
            </a:extLst>
          </p:cNvPr>
          <p:cNvSpPr txBox="1"/>
          <p:nvPr/>
        </p:nvSpPr>
        <p:spPr>
          <a:xfrm>
            <a:off x="265471" y="1216436"/>
            <a:ext cx="11661058" cy="4739759"/>
          </a:xfrm>
          <a:prstGeom prst="rect">
            <a:avLst/>
          </a:prstGeom>
          <a:noFill/>
        </p:spPr>
        <p:txBody>
          <a:bodyPr wrap="square" rtlCol="0">
            <a:spAutoFit/>
          </a:bodyPr>
          <a:lstStyle/>
          <a:p>
            <a:r>
              <a:rPr lang="en-GB" sz="3200" dirty="0">
                <a:latin typeface="Times New Roman" panose="02020603050405020304" pitchFamily="18" charset="0"/>
                <a:cs typeface="Times New Roman" panose="02020603050405020304" pitchFamily="18" charset="0"/>
              </a:rPr>
              <a:t>How Microsoft Teams is Useful in a Sunrise Care Home ?</a:t>
            </a:r>
          </a:p>
          <a:p>
            <a:endParaRPr lang="en-GB" sz="2400" dirty="0"/>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Improved Staff Communication</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Teams allows sunrise care home staff to communicate quickly and clearly , whether they’re in the same building or working different shifts.</a:t>
            </a:r>
          </a:p>
          <a:p>
            <a:pPr marL="342900" indent="-34290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Nurses, carers, and managers can use chat or channels to share important updates.</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Reduces the need for </a:t>
            </a:r>
            <a:r>
              <a:rPr lang="en-GB" sz="2400" dirty="0" err="1">
                <a:latin typeface="Times New Roman" panose="02020603050405020304" pitchFamily="18" charset="0"/>
                <a:cs typeface="Times New Roman" panose="02020603050405020304" pitchFamily="18" charset="0"/>
              </a:rPr>
              <a:t>endlees</a:t>
            </a:r>
            <a:r>
              <a:rPr lang="en-GB" sz="2400" dirty="0">
                <a:latin typeface="Times New Roman" panose="02020603050405020304" pitchFamily="18" charset="0"/>
                <a:cs typeface="Times New Roman" panose="02020603050405020304" pitchFamily="18" charset="0"/>
              </a:rPr>
              <a:t> phone calls and paper notes.</a:t>
            </a:r>
          </a:p>
          <a:p>
            <a:pPr marL="342900" indent="-34290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sz="2400" dirty="0"/>
          </a:p>
          <a:p>
            <a:r>
              <a:rPr lang="en-GB" dirty="0"/>
              <a:t> </a:t>
            </a:r>
          </a:p>
          <a:p>
            <a:endParaRPr lang="en-GB" dirty="0"/>
          </a:p>
        </p:txBody>
      </p:sp>
    </p:spTree>
    <p:extLst>
      <p:ext uri="{BB962C8B-B14F-4D97-AF65-F5344CB8AC3E}">
        <p14:creationId xmlns:p14="http://schemas.microsoft.com/office/powerpoint/2010/main" val="363963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D4F35F-57E2-C637-002B-0BE78F6795AD}"/>
              </a:ext>
            </a:extLst>
          </p:cNvPr>
          <p:cNvSpPr txBox="1"/>
          <p:nvPr/>
        </p:nvSpPr>
        <p:spPr>
          <a:xfrm>
            <a:off x="570270" y="825910"/>
            <a:ext cx="10628671" cy="7478970"/>
          </a:xfrm>
          <a:prstGeom prst="rect">
            <a:avLst/>
          </a:prstGeom>
          <a:noFill/>
        </p:spPr>
        <p:txBody>
          <a:bodyPr wrap="square" rtlCol="0">
            <a:spAutoFit/>
          </a:bodyPr>
          <a:lstStyle/>
          <a:p>
            <a:r>
              <a:rPr lang="en-GB" sz="3600" dirty="0">
                <a:latin typeface="Times New Roman" panose="02020603050405020304" pitchFamily="18" charset="0"/>
                <a:cs typeface="Times New Roman" panose="02020603050405020304" pitchFamily="18" charset="0"/>
              </a:rPr>
              <a:t>Why is Microsoft Teams being good to use in the Sunrise care home?</a:t>
            </a:r>
          </a:p>
          <a:p>
            <a:endParaRPr lang="en-GB"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Microsoft Teams is good to use in sunrise care home, because it makes communication between staff faster and more  secure, helping to improve organization and the quality of care for residents.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WHY IT MIGHT NOT BE GOOD?</a:t>
            </a:r>
          </a:p>
          <a:p>
            <a:endParaRPr lang="en-GB"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Some staff may find it difficult to use if they are not familiar with technology.</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It requires internet access and devices, which can be a problem in some care homes.</a:t>
            </a: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It may take extra time for training and setting up the system properly.</a:t>
            </a:r>
          </a:p>
          <a:p>
            <a:pPr marL="342900" indent="-34290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r>
              <a:rPr lang="en-GB" dirty="0"/>
              <a:t>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sz="2400" dirty="0"/>
          </a:p>
          <a:p>
            <a:endParaRPr lang="en-GB" dirty="0"/>
          </a:p>
          <a:p>
            <a:endParaRPr lang="en-GB" dirty="0"/>
          </a:p>
          <a:p>
            <a:endParaRPr lang="en-GB" dirty="0"/>
          </a:p>
          <a:p>
            <a:endParaRPr lang="en-GB" dirty="0"/>
          </a:p>
          <a:p>
            <a:r>
              <a:rPr lang="en-GB" dirty="0"/>
              <a:t> </a:t>
            </a:r>
          </a:p>
          <a:p>
            <a:r>
              <a:rPr lang="en-GB" dirty="0"/>
              <a:t> </a:t>
            </a:r>
          </a:p>
          <a:p>
            <a:endParaRPr lang="en-GB" dirty="0"/>
          </a:p>
        </p:txBody>
      </p:sp>
    </p:spTree>
    <p:extLst>
      <p:ext uri="{BB962C8B-B14F-4D97-AF65-F5344CB8AC3E}">
        <p14:creationId xmlns:p14="http://schemas.microsoft.com/office/powerpoint/2010/main" val="33418838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4454F0-98FB-CF0B-7C5B-04CB1D825592}"/>
              </a:ext>
            </a:extLst>
          </p:cNvPr>
          <p:cNvSpPr txBox="1"/>
          <p:nvPr/>
        </p:nvSpPr>
        <p:spPr>
          <a:xfrm>
            <a:off x="363794" y="1671485"/>
            <a:ext cx="10933471" cy="5078313"/>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Microsoft Teams is helpful in care homes because it makes communication between staff much easier.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People can share files, plan, and hold meetings online, which saves time and keeps everyone organized. It also allows video calls with families, helping residents stay connected.</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Of course, there are some challenges, like needing good internet, the right devices, and a bit of training for use. However, when used effectively, Microsoft Teams can significantly enhance teamwork, organization, and the overall quality of care for residents.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p:txBody>
      </p:sp>
    </p:spTree>
    <p:extLst>
      <p:ext uri="{BB962C8B-B14F-4D97-AF65-F5344CB8AC3E}">
        <p14:creationId xmlns:p14="http://schemas.microsoft.com/office/powerpoint/2010/main" val="1355113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8868" y="495927"/>
            <a:ext cx="10515600" cy="1325563"/>
          </a:xfrm>
        </p:spPr>
        <p:txBody>
          <a:bodyPr>
            <a:normAutofit fontScale="90000"/>
          </a:bodyPr>
          <a:lstStyle/>
          <a:p>
            <a:r>
              <a:rPr lang="en-GB" sz="2700" b="1" u="sng" dirty="0">
                <a:latin typeface="Times New Roman" panose="02020603050405020304" pitchFamily="18" charset="0"/>
                <a:cs typeface="Times New Roman" panose="02020603050405020304" pitchFamily="18" charset="0"/>
              </a:rPr>
              <a:t>Explain the impact of limited digital skills (Digital Literacy) among staff in the Sunrise Residential Care Home. Consider how this may affect care delivery, Communication and teamworking.</a:t>
            </a:r>
            <a:br>
              <a:rPr lang="en-GB" sz="2700" b="1" u="sng" dirty="0">
                <a:latin typeface="Times New Roman" panose="02020603050405020304" pitchFamily="18" charset="0"/>
                <a:cs typeface="Times New Roman" panose="02020603050405020304" pitchFamily="18" charset="0"/>
              </a:rPr>
            </a:br>
            <a:br>
              <a:rPr lang="en-GB" sz="2000" b="1" u="sng" dirty="0">
                <a:latin typeface="Times New Roman" panose="02020603050405020304" pitchFamily="18" charset="0"/>
                <a:cs typeface="Times New Roman" panose="02020603050405020304" pitchFamily="18" charset="0"/>
              </a:rPr>
            </a:br>
            <a:br>
              <a:rPr lang="en-GB" sz="1800" dirty="0">
                <a:latin typeface="Times New Roman" panose="02020603050405020304" pitchFamily="18" charset="0"/>
                <a:cs typeface="Times New Roman" panose="02020603050405020304" pitchFamily="18" charset="0"/>
              </a:rPr>
            </a:br>
            <a:endParaRPr lang="en-GB" sz="1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347953"/>
            <a:ext cx="11049000" cy="4351338"/>
          </a:xfrm>
        </p:spPr>
        <p:txBody>
          <a:bodyPr>
            <a:normAutofit/>
          </a:bodyPr>
          <a:lstStyle/>
          <a:p>
            <a:pPr marL="0" indent="0">
              <a:buNone/>
            </a:pPr>
            <a:endParaRPr lang="en-GB" dirty="0"/>
          </a:p>
          <a:p>
            <a:r>
              <a:rPr lang="en-GB" sz="2000" dirty="0">
                <a:latin typeface="Times New Roman" panose="02020603050405020304" pitchFamily="18" charset="0"/>
                <a:cs typeface="Times New Roman" panose="02020603050405020304" pitchFamily="18" charset="0"/>
              </a:rPr>
              <a:t>The impact of limited Digital skills in Sunrise Residential Care Home.</a:t>
            </a:r>
          </a:p>
          <a:p>
            <a:r>
              <a:rPr lang="en-GB" sz="2000" dirty="0">
                <a:latin typeface="Times New Roman" panose="02020603050405020304" pitchFamily="18" charset="0"/>
                <a:cs typeface="Times New Roman" panose="02020603050405020304" pitchFamily="18" charset="0"/>
              </a:rPr>
              <a:t>Sunrise Care Home is using the Microsoft 365 platform to improve efficiency.</a:t>
            </a:r>
          </a:p>
          <a:p>
            <a:r>
              <a:rPr lang="en-GB" sz="2000" dirty="0">
                <a:latin typeface="Times New Roman" panose="02020603050405020304" pitchFamily="18" charset="0"/>
                <a:cs typeface="Times New Roman" panose="02020603050405020304" pitchFamily="18" charset="0"/>
              </a:rPr>
              <a:t>Integrated Microsoft 365 to streamline administrative tasks such as drafting emails and summarizing meetings.</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care home industry uses Microsoft 365 and an AI tool, Copilot, to enhance communication, automate tasks like rota planning, and ensure data security and compliance.</a:t>
            </a:r>
          </a:p>
        </p:txBody>
      </p:sp>
    </p:spTree>
    <p:extLst>
      <p:ext uri="{BB962C8B-B14F-4D97-AF65-F5344CB8AC3E}">
        <p14:creationId xmlns:p14="http://schemas.microsoft.com/office/powerpoint/2010/main" val="3501690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normAutofit fontScale="90000"/>
          </a:bodyPr>
          <a:lstStyle/>
          <a:p>
            <a:r>
              <a:rPr lang="en-GB" sz="3100" u="sng" dirty="0">
                <a:latin typeface="Times New Roman" panose="02020603050405020304" pitchFamily="18" charset="0"/>
                <a:cs typeface="Times New Roman" panose="02020603050405020304" pitchFamily="18" charset="0"/>
              </a:rPr>
              <a:t>Digital Literacy has become an essential part of </a:t>
            </a:r>
            <a:r>
              <a:rPr lang="en-GB" sz="3100" u="sng" dirty="0" err="1">
                <a:latin typeface="Times New Roman" panose="02020603050405020304" pitchFamily="18" charset="0"/>
                <a:cs typeface="Times New Roman" panose="02020603050405020304" pitchFamily="18" charset="0"/>
              </a:rPr>
              <a:t>morden</a:t>
            </a:r>
            <a:r>
              <a:rPr lang="en-GB" sz="3100" u="sng" dirty="0">
                <a:latin typeface="Times New Roman" panose="02020603050405020304" pitchFamily="18" charset="0"/>
                <a:cs typeface="Times New Roman" panose="02020603050405020304" pitchFamily="18" charset="0"/>
              </a:rPr>
              <a:t> health and social care practice</a:t>
            </a:r>
            <a:r>
              <a:rPr lang="en-GB" u="sng" dirty="0">
                <a:latin typeface="Times New Roman" panose="02020603050405020304" pitchFamily="18" charset="0"/>
                <a:cs typeface="Times New Roman" panose="02020603050405020304" pitchFamily="18" charset="0"/>
              </a:rPr>
              <a:t>.</a:t>
            </a:r>
            <a:br>
              <a:rPr lang="en-GB" u="sng" dirty="0">
                <a:latin typeface="Times New Roman" panose="02020603050405020304" pitchFamily="18" charset="0"/>
                <a:cs typeface="Times New Roman" panose="02020603050405020304" pitchFamily="18" charset="0"/>
              </a:rPr>
            </a:br>
            <a:endParaRPr lang="en-GB"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651388" y="2386063"/>
            <a:ext cx="10515600" cy="4351338"/>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Staff in residential care </a:t>
            </a:r>
            <a:r>
              <a:rPr lang="en-GB" sz="2400" dirty="0">
                <a:latin typeface="Times New Roman" panose="02020603050405020304" pitchFamily="18" charset="0"/>
                <a:cs typeface="Times New Roman" panose="02020603050405020304" pitchFamily="18" charset="0"/>
              </a:rPr>
              <a:t>homes use technology to record information, communicate with colleagues</a:t>
            </a:r>
            <a:r>
              <a:rPr lang="en-US" sz="2400" dirty="0">
                <a:latin typeface="Times New Roman" panose="02020603050405020304" pitchFamily="18" charset="0"/>
                <a:cs typeface="Times New Roman" panose="02020603050405020304" pitchFamily="18" charset="0"/>
              </a:rPr>
              <a:t>, and deliver safe, person-</a:t>
            </a:r>
            <a:r>
              <a:rPr lang="en-US" sz="2400" dirty="0" err="1">
                <a:latin typeface="Times New Roman" panose="02020603050405020304" pitchFamily="18" charset="0"/>
                <a:cs typeface="Times New Roman" panose="02020603050405020304" pitchFamily="18" charset="0"/>
              </a:rPr>
              <a:t>centred</a:t>
            </a:r>
            <a:r>
              <a:rPr lang="en-US" sz="2400" dirty="0">
                <a:latin typeface="Times New Roman" panose="02020603050405020304" pitchFamily="18" charset="0"/>
                <a:cs typeface="Times New Roman" panose="02020603050405020304" pitchFamily="18" charset="0"/>
              </a:rPr>
              <a:t> care. This report </a:t>
            </a:r>
            <a:r>
              <a:rPr lang="en-GB" sz="2400" dirty="0">
                <a:latin typeface="Times New Roman" panose="02020603050405020304" pitchFamily="18" charset="0"/>
                <a:cs typeface="Times New Roman" panose="02020603050405020304" pitchFamily="18" charset="0"/>
              </a:rPr>
              <a:t>examines how limited digital skills among staff at Sunrise Residential Care Home can impact</a:t>
            </a:r>
            <a:r>
              <a:rPr lang="en-US" sz="2400" dirty="0">
                <a:latin typeface="Times New Roman" panose="02020603050405020304" pitchFamily="18" charset="0"/>
                <a:cs typeface="Times New Roman" panose="02020603050405020304" pitchFamily="18" charset="0"/>
              </a:rPr>
              <a:t> care delivery, </a:t>
            </a:r>
            <a:r>
              <a:rPr lang="en-US" sz="2400" dirty="0" err="1">
                <a:latin typeface="Times New Roman" panose="02020603050405020304" pitchFamily="18" charset="0"/>
                <a:cs typeface="Times New Roman" panose="02020603050405020304" pitchFamily="18" charset="0"/>
              </a:rPr>
              <a:t>communicativn</a:t>
            </a:r>
            <a:r>
              <a:rPr lang="en-US" sz="2400" dirty="0">
                <a:latin typeface="Times New Roman" panose="02020603050405020304" pitchFamily="18" charset="0"/>
                <a:cs typeface="Times New Roman" panose="02020603050405020304" pitchFamily="18" charset="0"/>
              </a:rPr>
              <a:t>, and teamwork</a:t>
            </a:r>
            <a:r>
              <a:rPr lang="en-US" sz="2400" dirty="0"/>
              <a:t>.</a:t>
            </a:r>
          </a:p>
        </p:txBody>
      </p:sp>
    </p:spTree>
    <p:extLst>
      <p:ext uri="{BB962C8B-B14F-4D97-AF65-F5344CB8AC3E}">
        <p14:creationId xmlns:p14="http://schemas.microsoft.com/office/powerpoint/2010/main" val="41150177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dirty="0">
                <a:latin typeface="Times New Roman" panose="02020603050405020304" pitchFamily="18" charset="0"/>
                <a:cs typeface="Times New Roman" panose="02020603050405020304" pitchFamily="18" charset="0"/>
              </a:rPr>
              <a:t>Care Deliver</a:t>
            </a:r>
            <a:r>
              <a:rPr lang="en-GB" dirty="0"/>
              <a:t>y</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1034846" y="2141537"/>
            <a:ext cx="10515600" cy="4351338"/>
          </a:xfrm>
        </p:spPr>
        <p:txBody>
          <a:bodyPr/>
          <a:lstStyle/>
          <a:p>
            <a:pPr marL="0" indent="0">
              <a:buNone/>
            </a:pPr>
            <a:r>
              <a:rPr lang="en-GB" sz="2400" dirty="0">
                <a:latin typeface="Times New Roman" panose="02020603050405020304" pitchFamily="18" charset="0"/>
                <a:cs typeface="Times New Roman" panose="02020603050405020304" pitchFamily="18" charset="0"/>
              </a:rPr>
              <a:t>Limited digital skills can negatively impact the way care is provided to residents. Many care homes use electronic or platform care records, medication management systems, and online monitoring tools.</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Staff who are not confident in using these technologies may make errors, such as incorrect data entry or delayed updates, which can lead to risks in care provision. enhancing digital literacy supports accurate record-keeping and improves the quality and safety of care delivery.</a:t>
            </a:r>
          </a:p>
          <a:p>
            <a:pPr marL="0" indent="0">
              <a:buNone/>
            </a:pPr>
            <a:endParaRPr lang="en-GB" dirty="0">
              <a:solidFill>
                <a:srgbClr val="FF0000"/>
              </a:solidFill>
            </a:endParaRPr>
          </a:p>
        </p:txBody>
      </p:sp>
    </p:spTree>
    <p:extLst>
      <p:ext uri="{BB962C8B-B14F-4D97-AF65-F5344CB8AC3E}">
        <p14:creationId xmlns:p14="http://schemas.microsoft.com/office/powerpoint/2010/main" val="671202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Communication</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1172496" y="2141537"/>
            <a:ext cx="10515600" cy="4351338"/>
          </a:xfrm>
        </p:spPr>
        <p:txBody>
          <a:bodyPr/>
          <a:lstStyle/>
          <a:p>
            <a:pPr marL="0" indent="0">
              <a:buNone/>
            </a:pPr>
            <a:r>
              <a:rPr lang="en-US" sz="2000" dirty="0">
                <a:latin typeface="Times New Roman" panose="02020603050405020304" pitchFamily="18" charset="0"/>
                <a:cs typeface="Times New Roman" panose="02020603050405020304" pitchFamily="18" charset="0"/>
              </a:rPr>
              <a:t>Effective communication is vital in any care environment.  In team</a:t>
            </a:r>
          </a:p>
          <a:p>
            <a:pPr marL="0" indent="0">
              <a:buNone/>
            </a:pPr>
            <a:r>
              <a:rPr lang="en-US" sz="2000" dirty="0">
                <a:latin typeface="Times New Roman" panose="02020603050405020304" pitchFamily="18" charset="0"/>
                <a:cs typeface="Times New Roman" panose="02020603050405020304" pitchFamily="18" charset="0"/>
              </a:rPr>
              <a:t>Digital tools</a:t>
            </a:r>
            <a:r>
              <a:rPr lang="en-GB" sz="2000" dirty="0">
                <a:latin typeface="Times New Roman" panose="02020603050405020304" pitchFamily="18" charset="0"/>
                <a:cs typeface="Times New Roman" panose="02020603050405020304" pitchFamily="18" charset="0"/>
              </a:rPr>
              <a:t>, such as email, online portals, and communication apps, help staff share updates and coordinate care. For example, meetings, video calls, and chats in Teams can be used to share</a:t>
            </a:r>
            <a:r>
              <a:rPr lang="en-US" sz="2000" dirty="0">
                <a:latin typeface="Times New Roman" panose="02020603050405020304" pitchFamily="18" charset="0"/>
                <a:cs typeface="Times New Roman" panose="02020603050405020304" pitchFamily="18" charset="0"/>
              </a:rPr>
              <a:t> information with other professionals.</a:t>
            </a: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Teamworking:</a:t>
            </a:r>
          </a:p>
          <a:p>
            <a:pPr marL="0" indent="0">
              <a:buNone/>
            </a:pPr>
            <a:r>
              <a:rPr lang="en-US" sz="2000" dirty="0">
                <a:latin typeface="Times New Roman" panose="02020603050405020304" pitchFamily="18" charset="0"/>
                <a:cs typeface="Times New Roman" panose="02020603050405020304" pitchFamily="18" charset="0"/>
              </a:rPr>
              <a:t>Skills training: Care providers must train their staff to be confident and skilled in using digital tools.</a:t>
            </a:r>
          </a:p>
          <a:p>
            <a:pPr marL="0" indent="0">
              <a:buNone/>
            </a:pPr>
            <a:endParaRPr lang="en-US" sz="2000" dirty="0">
              <a:latin typeface="Times New Roman" panose="02020603050405020304" pitchFamily="18" charset="0"/>
              <a:cs typeface="Times New Roman" panose="02020603050405020304" pitchFamily="18" charset="0"/>
            </a:endParaRPr>
          </a:p>
          <a:p>
            <a:pPr marL="0" indent="0">
              <a:buNone/>
            </a:pPr>
            <a:endParaRPr lang="en-US" dirty="0"/>
          </a:p>
          <a:p>
            <a:pPr marL="0" indent="0">
              <a:buNone/>
            </a:pPr>
            <a:endParaRPr lang="en-US" dirty="0"/>
          </a:p>
          <a:p>
            <a:pPr marL="0" indent="0">
              <a:buNone/>
            </a:pPr>
            <a:endParaRPr lang="en-US" dirty="0">
              <a:solidFill>
                <a:srgbClr val="FF0000"/>
              </a:solidFill>
            </a:endParaRPr>
          </a:p>
        </p:txBody>
      </p:sp>
    </p:spTree>
    <p:extLst>
      <p:ext uri="{BB962C8B-B14F-4D97-AF65-F5344CB8AC3E}">
        <p14:creationId xmlns:p14="http://schemas.microsoft.com/office/powerpoint/2010/main" val="828622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Times New Roman" panose="02020603050405020304" pitchFamily="18" charset="0"/>
                <a:cs typeface="Times New Roman" panose="02020603050405020304" pitchFamily="18" charset="0"/>
              </a:rPr>
              <a:t>Digital skills framework</a:t>
            </a:r>
          </a:p>
        </p:txBody>
      </p:sp>
      <p:sp>
        <p:nvSpPr>
          <p:cNvPr id="3" name="Content Placeholder 2"/>
          <p:cNvSpPr>
            <a:spLocks noGrp="1"/>
          </p:cNvSpPr>
          <p:nvPr>
            <p:ph idx="1"/>
          </p:nvPr>
        </p:nvSpPr>
        <p:spPr>
          <a:xfrm>
            <a:off x="838200" y="2141537"/>
            <a:ext cx="10515600" cy="4351338"/>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Including topics like data governance, cyber security, and using technology in person-centred care.</a:t>
            </a:r>
          </a:p>
          <a:p>
            <a:pPr marL="0" indent="0">
              <a:buNone/>
            </a:pPr>
            <a:r>
              <a:rPr lang="en-GB" sz="2000" dirty="0">
                <a:latin typeface="Times New Roman" panose="02020603050405020304" pitchFamily="18" charset="0"/>
                <a:cs typeface="Times New Roman" panose="02020603050405020304" pitchFamily="18" charset="0"/>
              </a:rPr>
              <a:t>Embedded in training, digital skills are being integrated into staff induction and appraisal processes.</a:t>
            </a:r>
          </a:p>
          <a:p>
            <a:pPr marL="0" indent="0">
              <a:buNone/>
            </a:pPr>
            <a:r>
              <a:rPr lang="en-GB" sz="2000" dirty="0">
                <a:latin typeface="Times New Roman" panose="02020603050405020304" pitchFamily="18" charset="0"/>
                <a:cs typeface="Times New Roman" panose="02020603050405020304" pitchFamily="18" charset="0"/>
              </a:rPr>
              <a:t>Support for digital leaders</a:t>
            </a:r>
          </a:p>
          <a:p>
            <a:pPr marL="0" indent="0">
              <a:buNone/>
            </a:pPr>
            <a:r>
              <a:rPr lang="en-GB" sz="2000" dirty="0">
                <a:latin typeface="Times New Roman" panose="02020603050405020304" pitchFamily="18" charset="0"/>
                <a:cs typeface="Times New Roman" panose="02020603050405020304" pitchFamily="18" charset="0"/>
              </a:rPr>
              <a:t>Specific support and training are available for staff who take on a digital leadership role.</a:t>
            </a:r>
          </a:p>
          <a:p>
            <a:pPr marL="0" indent="0">
              <a:buNone/>
            </a:pPr>
            <a:r>
              <a:rPr lang="en-GB" sz="2000" dirty="0">
                <a:latin typeface="Times New Roman" panose="02020603050405020304" pitchFamily="18" charset="0"/>
                <a:cs typeface="Times New Roman" panose="02020603050405020304" pitchFamily="18" charset="0"/>
              </a:rPr>
              <a:t>If some staff members have limited digital literacy, it can create barriers to collaboration, leading to frustration and reduced team efficiency.</a:t>
            </a:r>
          </a:p>
        </p:txBody>
      </p:sp>
    </p:spTree>
    <p:extLst>
      <p:ext uri="{BB962C8B-B14F-4D97-AF65-F5344CB8AC3E}">
        <p14:creationId xmlns:p14="http://schemas.microsoft.com/office/powerpoint/2010/main" val="1988431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1391881" y="4409342"/>
            <a:ext cx="6737263" cy="243840"/>
          </a:xfrm>
        </p:spPr>
        <p:txBody>
          <a:bodyPr>
            <a:normAutofit fontScale="90000"/>
          </a:bodyPr>
          <a:lstStyle/>
          <a:p>
            <a:br>
              <a:rPr lang="en-GB" u="sng" dirty="0"/>
            </a:br>
            <a:br>
              <a:rPr lang="en-GB" u="sng" dirty="0"/>
            </a:br>
            <a:br>
              <a:rPr lang="en-GB" u="sng" dirty="0"/>
            </a:br>
            <a:r>
              <a:rPr lang="en-GB" sz="4900" u="sng" dirty="0">
                <a:latin typeface="Times New Roman" panose="02020603050405020304" pitchFamily="18" charset="0"/>
                <a:cs typeface="Times New Roman" panose="02020603050405020304" pitchFamily="18" charset="0"/>
              </a:rPr>
              <a:t>Checklist for digital safety</a:t>
            </a:r>
            <a:br>
              <a:rPr lang="en-GB" sz="4900" u="sng" dirty="0">
                <a:latin typeface="Times New Roman" panose="02020603050405020304" pitchFamily="18" charset="0"/>
                <a:cs typeface="Times New Roman" panose="02020603050405020304" pitchFamily="18" charset="0"/>
              </a:rPr>
            </a:br>
            <a:r>
              <a:rPr lang="en-GB" sz="4900" u="sng" dirty="0">
                <a:latin typeface="Times New Roman" panose="02020603050405020304" pitchFamily="18" charset="0"/>
                <a:cs typeface="Times New Roman" panose="02020603050405020304" pitchFamily="18" charset="0"/>
              </a:rPr>
              <a:t>In Sunrise Care Home</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sz="2800" dirty="0"/>
          </a:p>
          <a:p>
            <a:pPr algn="l"/>
            <a:r>
              <a:rPr lang="en-GB" sz="2800" dirty="0"/>
              <a:t>		</a:t>
            </a:r>
            <a:endParaRPr lang="en-GB" sz="2800"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49076" y="-31715"/>
            <a:ext cx="4177407" cy="280260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085443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957DF-7DA5-99BE-DA65-A5C6DC18F881}"/>
              </a:ext>
            </a:extLst>
          </p:cNvPr>
          <p:cNvSpPr>
            <a:spLocks noGrp="1"/>
          </p:cNvSpPr>
          <p:nvPr>
            <p:ph type="title"/>
          </p:nvPr>
        </p:nvSpPr>
        <p:spPr>
          <a:xfrm>
            <a:off x="134112" y="145669"/>
            <a:ext cx="11219688" cy="948418"/>
          </a:xfrm>
        </p:spPr>
        <p:txBody>
          <a:bodyPr>
            <a:normAutofit fontScale="90000"/>
          </a:bodyPr>
          <a:lstStyle/>
          <a:p>
            <a:r>
              <a:rPr lang="en-GB" sz="2400" b="1" u="sng" dirty="0">
                <a:latin typeface="Times New Roman" panose="02020603050405020304" pitchFamily="18" charset="0"/>
                <a:cs typeface="Times New Roman" panose="02020603050405020304" pitchFamily="18" charset="0"/>
              </a:rPr>
              <a:t>Introduction: </a:t>
            </a:r>
            <a:br>
              <a:rPr lang="en-GB" b="1" u="sng" dirty="0">
                <a:latin typeface="Times New Roman" panose="02020603050405020304" pitchFamily="18" charset="0"/>
                <a:cs typeface="Times New Roman" panose="02020603050405020304" pitchFamily="18" charset="0"/>
              </a:rPr>
            </a:br>
            <a:r>
              <a:rPr lang="en-GB" b="1" u="sng" dirty="0">
                <a:latin typeface="Times New Roman" panose="02020603050405020304" pitchFamily="18" charset="0"/>
                <a:cs typeface="Times New Roman" panose="02020603050405020304" pitchFamily="18" charset="0"/>
              </a:rPr>
              <a:t>What is digital safety? </a:t>
            </a:r>
          </a:p>
        </p:txBody>
      </p:sp>
      <p:graphicFrame>
        <p:nvGraphicFramePr>
          <p:cNvPr id="10" name="Content Placeholder 2">
            <a:extLst>
              <a:ext uri="{FF2B5EF4-FFF2-40B4-BE49-F238E27FC236}">
                <a16:creationId xmlns:a16="http://schemas.microsoft.com/office/drawing/2014/main" id="{F9782237-8CF5-BBAA-AB31-3A72A22DAEB5}"/>
              </a:ext>
            </a:extLst>
          </p:cNvPr>
          <p:cNvGraphicFramePr>
            <a:graphicFrameLocks noGrp="1"/>
          </p:cNvGraphicFramePr>
          <p:nvPr>
            <p:ph idx="1"/>
            <p:extLst>
              <p:ext uri="{D42A27DB-BD31-4B8C-83A1-F6EECF244321}">
                <p14:modId xmlns:p14="http://schemas.microsoft.com/office/powerpoint/2010/main" val="1639810354"/>
              </p:ext>
            </p:extLst>
          </p:nvPr>
        </p:nvGraphicFramePr>
        <p:xfrm>
          <a:off x="838200" y="1436914"/>
          <a:ext cx="10515600" cy="41075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descr="A person standing next to a computer screen&#10;&#10;Description automatically generated">
            <a:extLst>
              <a:ext uri="{FF2B5EF4-FFF2-40B4-BE49-F238E27FC236}">
                <a16:creationId xmlns:a16="http://schemas.microsoft.com/office/drawing/2014/main" id="{8C1FF96C-AC84-EE88-41BB-B9654310864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56090" y="1912114"/>
            <a:ext cx="4369796" cy="1968949"/>
          </a:xfrm>
          <a:prstGeom prst="rect">
            <a:avLst/>
          </a:prstGeom>
        </p:spPr>
      </p:pic>
    </p:spTree>
    <p:extLst>
      <p:ext uri="{BB962C8B-B14F-4D97-AF65-F5344CB8AC3E}">
        <p14:creationId xmlns:p14="http://schemas.microsoft.com/office/powerpoint/2010/main" val="2368731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C7D31E6-0010-6483-0662-4617F7809421}"/>
              </a:ext>
            </a:extLst>
          </p:cNvPr>
          <p:cNvSpPr>
            <a:spLocks noGrp="1"/>
          </p:cNvSpPr>
          <p:nvPr>
            <p:ph type="title"/>
          </p:nvPr>
        </p:nvSpPr>
        <p:spPr>
          <a:xfrm>
            <a:off x="838200" y="365125"/>
            <a:ext cx="5393361" cy="1325563"/>
          </a:xfrm>
        </p:spPr>
        <p:txBody>
          <a:bodyPr>
            <a:normAutofit/>
          </a:bodyPr>
          <a:lstStyle/>
          <a:p>
            <a:r>
              <a:rPr lang="en-GB" sz="3100" dirty="0">
                <a:latin typeface="Times New Roman" panose="02020603050405020304" pitchFamily="18" charset="0"/>
                <a:cs typeface="Times New Roman" panose="02020603050405020304" pitchFamily="18" charset="0"/>
              </a:rPr>
              <a:t>How to avoid digital safety breaches in sunrise care home?</a:t>
            </a:r>
          </a:p>
        </p:txBody>
      </p:sp>
      <p:sp>
        <p:nvSpPr>
          <p:cNvPr id="3" name="Content Placeholder 2">
            <a:extLst>
              <a:ext uri="{FF2B5EF4-FFF2-40B4-BE49-F238E27FC236}">
                <a16:creationId xmlns:a16="http://schemas.microsoft.com/office/drawing/2014/main" id="{93CADD87-FB5B-BDE4-DEAA-3F507762538A}"/>
              </a:ext>
            </a:extLst>
          </p:cNvPr>
          <p:cNvSpPr>
            <a:spLocks noGrp="1"/>
          </p:cNvSpPr>
          <p:nvPr>
            <p:ph idx="1"/>
          </p:nvPr>
        </p:nvSpPr>
        <p:spPr>
          <a:xfrm>
            <a:off x="838200" y="1825625"/>
            <a:ext cx="5393361" cy="4351338"/>
          </a:xfrm>
        </p:spPr>
        <p:txBody>
          <a:bodyPr>
            <a:normAutofit/>
          </a:bodyPr>
          <a:lstStyle/>
          <a:p>
            <a:r>
              <a:rPr lang="en-GB" sz="1800" dirty="0">
                <a:latin typeface="Times New Roman" panose="02020603050405020304" pitchFamily="18" charset="0"/>
                <a:cs typeface="Times New Roman" panose="02020603050405020304" pitchFamily="18" charset="0"/>
              </a:rPr>
              <a:t>Beware of sharing personal information: name, age, location, bank details, medical records. Only share with trusted sources</a:t>
            </a:r>
          </a:p>
          <a:p>
            <a:r>
              <a:rPr lang="en-GB" sz="1800" dirty="0">
                <a:latin typeface="Times New Roman" panose="02020603050405020304" pitchFamily="18" charset="0"/>
                <a:cs typeface="Times New Roman" panose="02020603050405020304" pitchFamily="18" charset="0"/>
              </a:rPr>
              <a:t>Stay informed of what sources your company uses and websites. UpToDate.</a:t>
            </a:r>
          </a:p>
          <a:p>
            <a:r>
              <a:rPr lang="en-GB" sz="1800" dirty="0">
                <a:latin typeface="Times New Roman" panose="02020603050405020304" pitchFamily="18" charset="0"/>
                <a:cs typeface="Times New Roman" panose="02020603050405020304" pitchFamily="18" charset="0"/>
              </a:rPr>
              <a:t>Secure your devices by regularly updating device software, and install an antivirus app on the device to avoid fraud and scams requesting information. Also, don’t believe anything that seems too good to be true.</a:t>
            </a:r>
          </a:p>
          <a:p>
            <a:r>
              <a:rPr lang="en-GB" sz="1800" dirty="0">
                <a:latin typeface="Times New Roman" panose="02020603050405020304" pitchFamily="18" charset="0"/>
                <a:cs typeface="Times New Roman" panose="02020603050405020304" pitchFamily="18" charset="0"/>
              </a:rPr>
              <a:t>Don’t use an obvious password ( including your real name, date of birth), use something not related to you or your work field</a:t>
            </a:r>
            <a:r>
              <a:rPr lang="en-GB" sz="1800" dirty="0"/>
              <a:t>.</a:t>
            </a:r>
          </a:p>
          <a:p>
            <a:endParaRPr lang="en-GB" sz="2000" dirty="0"/>
          </a:p>
        </p:txBody>
      </p:sp>
      <p:pic>
        <p:nvPicPr>
          <p:cNvPr id="5" name="Picture 4" descr="A couple of people standing next to a large blue cabinet&#10;&#10;Description automatically generated">
            <a:extLst>
              <a:ext uri="{FF2B5EF4-FFF2-40B4-BE49-F238E27FC236}">
                <a16:creationId xmlns:a16="http://schemas.microsoft.com/office/drawing/2014/main" id="{54631F8A-F9EF-2DED-1B0E-AA7781A48923}"/>
              </a:ext>
            </a:extLst>
          </p:cNvPr>
          <p:cNvPicPr>
            <a:picLocks noChangeAspect="1"/>
          </p:cNvPicPr>
          <p:nvPr/>
        </p:nvPicPr>
        <p:blipFill>
          <a:blip r:embed="rId2">
            <a:extLst>
              <a:ext uri="{28A0092B-C50C-407E-A947-70E740481C1C}">
                <a14:useLocalDpi xmlns:a14="http://schemas.microsoft.com/office/drawing/2010/main" val="0"/>
              </a:ext>
            </a:extLst>
          </a:blip>
          <a:srcRect l="2305" r="195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928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B90A1-6F3C-FD70-3429-8F7641FD87AB}"/>
              </a:ext>
            </a:extLst>
          </p:cNvPr>
          <p:cNvSpPr>
            <a:spLocks noGrp="1"/>
          </p:cNvSpPr>
          <p:nvPr>
            <p:ph type="title"/>
          </p:nvPr>
        </p:nvSpPr>
        <p:spPr>
          <a:xfrm>
            <a:off x="1136397" y="502020"/>
            <a:ext cx="5323715" cy="1642970"/>
          </a:xfrm>
        </p:spPr>
        <p:txBody>
          <a:bodyPr anchor="b">
            <a:normAutofit/>
          </a:bodyPr>
          <a:lstStyle/>
          <a:p>
            <a:r>
              <a:rPr lang="en-GB" sz="3700" b="1" u="sng" dirty="0">
                <a:latin typeface="Times New Roman" panose="02020603050405020304" pitchFamily="18" charset="0"/>
                <a:cs typeface="Times New Roman" panose="02020603050405020304" pitchFamily="18" charset="0"/>
              </a:rPr>
              <a:t>Staff training awareness in digital safet</a:t>
            </a:r>
            <a:r>
              <a:rPr lang="en-GB" sz="3700" b="1" u="sng" dirty="0"/>
              <a:t>y</a:t>
            </a:r>
          </a:p>
        </p:txBody>
      </p:sp>
      <p:sp>
        <p:nvSpPr>
          <p:cNvPr id="3" name="Content Placeholder 2">
            <a:extLst>
              <a:ext uri="{FF2B5EF4-FFF2-40B4-BE49-F238E27FC236}">
                <a16:creationId xmlns:a16="http://schemas.microsoft.com/office/drawing/2014/main" id="{B935F30A-03CF-7CF7-6F39-91EE7608FA1E}"/>
              </a:ext>
            </a:extLst>
          </p:cNvPr>
          <p:cNvSpPr>
            <a:spLocks noGrp="1"/>
          </p:cNvSpPr>
          <p:nvPr>
            <p:ph idx="1"/>
          </p:nvPr>
        </p:nvSpPr>
        <p:spPr>
          <a:xfrm>
            <a:off x="1144923" y="2405894"/>
            <a:ext cx="5315189" cy="3535083"/>
          </a:xfrm>
        </p:spPr>
        <p:txBody>
          <a:bodyPr anchor="t">
            <a:normAutofit fontScale="92500" lnSpcReduction="20000"/>
          </a:bodyPr>
          <a:lstStyle/>
          <a:p>
            <a:pPr marL="0" indent="0">
              <a:buNone/>
            </a:pPr>
            <a:r>
              <a:rPr lang="en-GB" sz="1900" dirty="0">
                <a:latin typeface="Times New Roman" panose="02020603050405020304" pitchFamily="18" charset="0"/>
                <a:cs typeface="Times New Roman" panose="02020603050405020304" pitchFamily="18" charset="0"/>
              </a:rPr>
              <a:t>Staff training and awareness on digital safety procedures are crucial</a:t>
            </a:r>
          </a:p>
          <a:p>
            <a:pPr marL="0" indent="0">
              <a:buNone/>
            </a:pPr>
            <a:r>
              <a:rPr lang="en-GB" sz="1900" dirty="0">
                <a:latin typeface="Times New Roman" panose="02020603050405020304" pitchFamily="18" charset="0"/>
                <a:cs typeface="Times New Roman" panose="02020603050405020304" pitchFamily="18" charset="0"/>
              </a:rPr>
              <a:t>For ensuring compliance and safeguarding sensitive information. The Sunrise Care Home community should require a comprehensive training program for caregivers. Ensuring they know how to maintain a workplace that is safe and worry-free.</a:t>
            </a:r>
          </a:p>
          <a:p>
            <a:pPr marL="0" indent="0">
              <a:buNone/>
            </a:pPr>
            <a:r>
              <a:rPr lang="en-GB" sz="1900" dirty="0">
                <a:latin typeface="Times New Roman" panose="02020603050405020304" pitchFamily="18" charset="0"/>
                <a:cs typeface="Times New Roman" panose="02020603050405020304" pitchFamily="18" charset="0"/>
              </a:rPr>
              <a:t>Failing to follow these safety rules can result in patient records being leaked and personal details being compromised. Staff should be acknowledged in such instances. To be prepared.</a:t>
            </a:r>
          </a:p>
          <a:p>
            <a:pPr marL="0" indent="0">
              <a:buNone/>
            </a:pPr>
            <a:r>
              <a:rPr lang="en-GB" sz="1900" b="1" u="sng" dirty="0">
                <a:latin typeface="Times New Roman" panose="02020603050405020304" pitchFamily="18" charset="0"/>
                <a:cs typeface="Times New Roman" panose="02020603050405020304" pitchFamily="18" charset="0"/>
              </a:rPr>
              <a:t>NHS CLINICAL SAFETY TRAINING</a:t>
            </a:r>
          </a:p>
          <a:p>
            <a:pPr marL="0" indent="0">
              <a:buNone/>
            </a:pPr>
            <a:r>
              <a:rPr lang="en-GB" sz="1900" dirty="0">
                <a:latin typeface="Times New Roman" panose="02020603050405020304" pitchFamily="18" charset="0"/>
                <a:cs typeface="Times New Roman" panose="02020603050405020304" pitchFamily="18" charset="0"/>
              </a:rPr>
              <a:t>The NHS offers a training program for organisations focusing on risk safety management. This training helps gain skills and competence in clinical digital safety.</a:t>
            </a:r>
          </a:p>
          <a:p>
            <a:pPr marL="0" indent="0">
              <a:buNone/>
            </a:pPr>
            <a:endParaRPr lang="en-GB" sz="1400" dirty="0"/>
          </a:p>
          <a:p>
            <a:pPr marL="0" indent="0">
              <a:buNone/>
            </a:pPr>
            <a:endParaRPr lang="en-GB" sz="1400" b="0" i="0" dirty="0">
              <a:effectLst/>
              <a:latin typeface="Roboto" panose="02000000000000000000" pitchFamily="2" charset="0"/>
            </a:endParaRPr>
          </a:p>
          <a:p>
            <a:pPr marL="0" indent="0">
              <a:buNone/>
            </a:pPr>
            <a:endParaRPr lang="en-GB" sz="1400" dirty="0">
              <a:latin typeface="Roboto" panose="02000000000000000000" pitchFamily="2" charset="0"/>
            </a:endParaRPr>
          </a:p>
          <a:p>
            <a:pPr marL="0" indent="0">
              <a:buNone/>
            </a:pPr>
            <a:endParaRPr lang="en-GB" sz="1400" dirty="0"/>
          </a:p>
        </p:txBody>
      </p:sp>
      <p:sp>
        <p:nvSpPr>
          <p:cNvPr id="22" name="Rectangle 2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EAC71E4B-C743-7DA9-147C-393F4AEC9332}"/>
              </a:ext>
            </a:extLst>
          </p:cNvPr>
          <p:cNvPicPr>
            <a:picLocks noChangeAspect="1"/>
          </p:cNvPicPr>
          <p:nvPr/>
        </p:nvPicPr>
        <p:blipFill>
          <a:blip r:embed="rId2"/>
          <a:stretch>
            <a:fillRect/>
          </a:stretch>
        </p:blipFill>
        <p:spPr>
          <a:xfrm>
            <a:off x="7075967" y="1269018"/>
            <a:ext cx="4170530" cy="4351857"/>
          </a:xfrm>
          <a:prstGeom prst="rect">
            <a:avLst/>
          </a:prstGeom>
        </p:spPr>
      </p:pic>
    </p:spTree>
    <p:extLst>
      <p:ext uri="{BB962C8B-B14F-4D97-AF65-F5344CB8AC3E}">
        <p14:creationId xmlns:p14="http://schemas.microsoft.com/office/powerpoint/2010/main" val="4027612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F05CC-739A-12D4-71C3-520647535167}"/>
              </a:ext>
            </a:extLst>
          </p:cNvPr>
          <p:cNvSpPr>
            <a:spLocks noGrp="1"/>
          </p:cNvSpPr>
          <p:nvPr>
            <p:ph type="title"/>
          </p:nvPr>
        </p:nvSpPr>
        <p:spPr>
          <a:xfrm>
            <a:off x="572493" y="238539"/>
            <a:ext cx="11018520" cy="1434415"/>
          </a:xfrm>
        </p:spPr>
        <p:txBody>
          <a:bodyPr anchor="b">
            <a:normAutofit/>
          </a:bodyPr>
          <a:lstStyle/>
          <a:p>
            <a:r>
              <a:rPr lang="en-GB" sz="5400" dirty="0"/>
              <a:t>conclusion:</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4C7886-BB7A-62BD-9C0B-4660C516F271}"/>
              </a:ext>
            </a:extLst>
          </p:cNvPr>
          <p:cNvSpPr>
            <a:spLocks noGrp="1"/>
          </p:cNvSpPr>
          <p:nvPr>
            <p:ph idx="1"/>
          </p:nvPr>
        </p:nvSpPr>
        <p:spPr>
          <a:xfrm>
            <a:off x="572493" y="2071316"/>
            <a:ext cx="6713552" cy="4119172"/>
          </a:xfrm>
        </p:spPr>
        <p:txBody>
          <a:bodyPr anchor="t">
            <a:normAutofit/>
          </a:bodyPr>
          <a:lstStyle/>
          <a:p>
            <a:pPr marL="0" indent="0">
              <a:buNone/>
            </a:pPr>
            <a:r>
              <a:rPr lang="en-GB" sz="2200" dirty="0">
                <a:latin typeface="Times New Roman" panose="02020603050405020304" pitchFamily="18" charset="0"/>
                <a:cs typeface="Times New Roman" panose="02020603050405020304" pitchFamily="18" charset="0"/>
              </a:rPr>
              <a:t>In conclusion, navigating the digital world safely requires a proactive and informed approach. By staying updated on the latest threats, employing strong security measures, and practicing responsible online behaviour, individuals can significantly reduce their risk of falling victims to cybercrimes and privacy breaches, digital safety is not just a matter of personal security; it’s a crucial aspect of participating in an increasingly interconnected world.</a:t>
            </a:r>
          </a:p>
          <a:p>
            <a:pPr marL="0" indent="0">
              <a:buNone/>
            </a:pPr>
            <a:endParaRPr lang="en-GB" sz="2200" dirty="0">
              <a:latin typeface="Times New Roman" panose="02020603050405020304" pitchFamily="18" charset="0"/>
              <a:cs typeface="Times New Roman" panose="02020603050405020304" pitchFamily="18" charset="0"/>
            </a:endParaRPr>
          </a:p>
          <a:p>
            <a:pPr marL="0" indent="0">
              <a:buNone/>
            </a:pPr>
            <a:endParaRPr lang="en-GB" sz="2200" dirty="0">
              <a:latin typeface="Times New Roman" panose="02020603050405020304" pitchFamily="18" charset="0"/>
              <a:cs typeface="Times New Roman" panose="02020603050405020304" pitchFamily="18" charset="0"/>
            </a:endParaRPr>
          </a:p>
          <a:p>
            <a:pPr marL="0" indent="0">
              <a:buNone/>
            </a:pPr>
            <a:r>
              <a:rPr lang="en-GB" sz="2200" dirty="0">
                <a:latin typeface="Times New Roman" panose="02020603050405020304" pitchFamily="18" charset="0"/>
                <a:cs typeface="Times New Roman" panose="02020603050405020304" pitchFamily="18" charset="0"/>
              </a:rPr>
              <a:t>- Leila Gulyas </a:t>
            </a:r>
          </a:p>
        </p:txBody>
      </p:sp>
      <p:pic>
        <p:nvPicPr>
          <p:cNvPr id="4" name="Picture 3">
            <a:extLst>
              <a:ext uri="{FF2B5EF4-FFF2-40B4-BE49-F238E27FC236}">
                <a16:creationId xmlns:a16="http://schemas.microsoft.com/office/drawing/2014/main" id="{B2E29085-4EF5-1F7E-E6B1-918B7B77E0A3}"/>
              </a:ext>
            </a:extLst>
          </p:cNvPr>
          <p:cNvPicPr>
            <a:picLocks noChangeAspect="1"/>
          </p:cNvPicPr>
          <p:nvPr/>
        </p:nvPicPr>
        <p:blipFill>
          <a:blip r:embed="rId2"/>
          <a:srcRect l="26214" r="417"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9107981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In conclusion, MS 365 applications, digital literacy, and digital safety are the critical tools used in the residential Sunrise Care Home, which are necessary because without them, their work will be less effective. Basically, using these tools will make staff life easier, and patients will be more satisfied.</a:t>
            </a:r>
          </a:p>
        </p:txBody>
      </p:sp>
    </p:spTree>
    <p:extLst>
      <p:ext uri="{BB962C8B-B14F-4D97-AF65-F5344CB8AC3E}">
        <p14:creationId xmlns:p14="http://schemas.microsoft.com/office/powerpoint/2010/main" val="6657943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normAutofit fontScale="40000" lnSpcReduction="20000"/>
          </a:bodyPr>
          <a:lstStyle/>
          <a:p>
            <a:pPr marL="0" indent="0">
              <a:buNone/>
            </a:pPr>
            <a:r>
              <a:rPr lang="en-GB" sz="4200" dirty="0">
                <a:latin typeface="Times New Roman" panose="02020603050405020304" pitchFamily="18" charset="0"/>
                <a:cs typeface="Times New Roman" panose="02020603050405020304" pitchFamily="18" charset="0"/>
              </a:rPr>
              <a:t>Digital NHS (2025): Health Data and Digital Tools. </a:t>
            </a:r>
          </a:p>
          <a:p>
            <a:pPr marL="0" indent="0">
              <a:buNone/>
            </a:pPr>
            <a:r>
              <a:rPr lang="en-GB" sz="4200" dirty="0">
                <a:latin typeface="Times New Roman" panose="02020603050405020304" pitchFamily="18" charset="0"/>
                <a:cs typeface="Times New Roman" panose="02020603050405020304" pitchFamily="18" charset="0"/>
              </a:rPr>
              <a:t>Excel helps Healthcare professionals. 22 October 2025</a:t>
            </a:r>
          </a:p>
          <a:p>
            <a:pPr marL="0" indent="0">
              <a:buNone/>
            </a:pPr>
            <a:r>
              <a:rPr lang="en-GB" sz="4200" dirty="0">
                <a:latin typeface="Times New Roman" panose="02020603050405020304" pitchFamily="18" charset="0"/>
                <a:cs typeface="Times New Roman" panose="02020603050405020304" pitchFamily="18" charset="0"/>
              </a:rPr>
              <a:t>Google, Microsoft, UK Digital collaboration tools for healthcare.</a:t>
            </a:r>
          </a:p>
          <a:p>
            <a:pPr marL="0" indent="0">
              <a:buNone/>
            </a:pPr>
            <a:r>
              <a:rPr lang="en-GB" sz="4200" dirty="0">
                <a:latin typeface="Times New Roman" panose="02020603050405020304" pitchFamily="18" charset="0"/>
                <a:cs typeface="Times New Roman" panose="02020603050405020304" pitchFamily="18" charset="0"/>
              </a:rPr>
              <a:t>Health Education England, Training and resource, 22 October 2025</a:t>
            </a:r>
          </a:p>
          <a:p>
            <a:pPr marL="0" indent="0">
              <a:buNone/>
            </a:pPr>
            <a:r>
              <a:rPr lang="en-GB" sz="4200" dirty="0">
                <a:latin typeface="Times New Roman" panose="02020603050405020304" pitchFamily="18" charset="0"/>
                <a:cs typeface="Times New Roman" panose="02020603050405020304" pitchFamily="18" charset="0"/>
              </a:rPr>
              <a:t>Health NHS (2025) NHS services and health information</a:t>
            </a:r>
          </a:p>
          <a:p>
            <a:pPr marL="0" indent="0">
              <a:buNone/>
            </a:pPr>
            <a:r>
              <a:rPr lang="en-GB" sz="4200" dirty="0">
                <a:latin typeface="Times New Roman" panose="02020603050405020304" pitchFamily="18" charset="0"/>
                <a:cs typeface="Times New Roman" panose="02020603050405020304" pitchFamily="18" charset="0"/>
              </a:rPr>
              <a:t>Hugo Britt (2020) Microsoft Teams in healthcare communication</a:t>
            </a:r>
          </a:p>
          <a:p>
            <a:pPr marL="0" indent="0">
              <a:buNone/>
            </a:pPr>
            <a:r>
              <a:rPr lang="en-GB" sz="4200" dirty="0">
                <a:latin typeface="Times New Roman" panose="02020603050405020304" pitchFamily="18" charset="0"/>
                <a:cs typeface="Times New Roman" panose="02020603050405020304" pitchFamily="18" charset="0"/>
              </a:rPr>
              <a:t>National Careers Service (2020-2023) Careers in health and social care.</a:t>
            </a:r>
          </a:p>
          <a:p>
            <a:pPr marL="0" indent="0">
              <a:buNone/>
            </a:pPr>
            <a:r>
              <a:rPr lang="en-GB" sz="4200" dirty="0">
                <a:latin typeface="Times New Roman" panose="02020603050405020304" pitchFamily="18" charset="0"/>
                <a:cs typeface="Times New Roman" panose="02020603050405020304" pitchFamily="18" charset="0"/>
              </a:rPr>
              <a:t>Neo code, Digital transformation in healthcare, 22 October 2025</a:t>
            </a:r>
          </a:p>
          <a:p>
            <a:pPr marL="0" indent="0">
              <a:buNone/>
            </a:pPr>
            <a:r>
              <a:rPr lang="en-GB" sz="4200" dirty="0">
                <a:latin typeface="Times New Roman" panose="02020603050405020304" pitchFamily="18" charset="0"/>
                <a:cs typeface="Times New Roman" panose="02020603050405020304" pitchFamily="18" charset="0"/>
              </a:rPr>
              <a:t>NHS Digital (2023), Improving care, 22 October 2025</a:t>
            </a:r>
          </a:p>
          <a:p>
            <a:pPr marL="0" indent="0">
              <a:buNone/>
            </a:pPr>
            <a:r>
              <a:rPr lang="en-GB" sz="4200" dirty="0">
                <a:latin typeface="Times New Roman" panose="02020603050405020304" pitchFamily="18" charset="0"/>
                <a:cs typeface="Times New Roman" panose="02020603050405020304" pitchFamily="18" charset="0"/>
              </a:rPr>
              <a:t>NHS England, Service and strategy, 22 October 2025</a:t>
            </a:r>
          </a:p>
          <a:p>
            <a:pPr marL="0" indent="0">
              <a:buNone/>
            </a:pPr>
            <a:r>
              <a:rPr lang="en-GB" sz="4200" dirty="0">
                <a:latin typeface="Times New Roman" panose="02020603050405020304" pitchFamily="18" charset="0"/>
                <a:cs typeface="Times New Roman" panose="02020603050405020304" pitchFamily="18" charset="0"/>
              </a:rPr>
              <a:t>NHS UK, Articles and information about the NHS</a:t>
            </a:r>
          </a:p>
          <a:p>
            <a:pPr marL="0" indent="0">
              <a:buNone/>
            </a:pPr>
            <a:r>
              <a:rPr lang="en-GB" sz="4200" dirty="0">
                <a:latin typeface="Times New Roman" panose="02020603050405020304" pitchFamily="18" charset="0"/>
                <a:cs typeface="Times New Roman" panose="02020603050405020304" pitchFamily="18" charset="0"/>
              </a:rPr>
              <a:t>Nursing Science, 22 October 2025</a:t>
            </a:r>
          </a:p>
          <a:p>
            <a:pPr marL="0" indent="0">
              <a:buNone/>
            </a:pPr>
            <a:r>
              <a:rPr lang="en-GB" sz="4200" dirty="0">
                <a:latin typeface="Times New Roman" panose="02020603050405020304" pitchFamily="18" charset="0"/>
                <a:cs typeface="Times New Roman" panose="02020603050405020304" pitchFamily="18" charset="0"/>
              </a:rPr>
              <a:t>Skills for Care ( 2022). Developing skills in social care.</a:t>
            </a:r>
          </a:p>
          <a:p>
            <a:pPr marL="0" indent="0">
              <a:buNone/>
            </a:pPr>
            <a:r>
              <a:rPr lang="en-GB" sz="4200" dirty="0">
                <a:latin typeface="Times New Roman" panose="02020603050405020304" pitchFamily="18" charset="0"/>
                <a:cs typeface="Times New Roman" panose="02020603050405020304" pitchFamily="18" charset="0"/>
              </a:rPr>
              <a:t>Sunrise Care </a:t>
            </a:r>
            <a:r>
              <a:rPr lang="en-GB" sz="4200" dirty="0" err="1">
                <a:latin typeface="Times New Roman" panose="02020603050405020304" pitchFamily="18" charset="0"/>
                <a:cs typeface="Times New Roman" panose="02020603050405020304" pitchFamily="18" charset="0"/>
              </a:rPr>
              <a:t>Co,UK</a:t>
            </a:r>
            <a:r>
              <a:rPr lang="en-GB" sz="4200" dirty="0">
                <a:latin typeface="Times New Roman" panose="02020603050405020304" pitchFamily="18" charset="0"/>
                <a:cs typeface="Times New Roman" panose="02020603050405020304" pitchFamily="18" charset="0"/>
              </a:rPr>
              <a:t> (2025) Care service and health support.</a:t>
            </a:r>
          </a:p>
          <a:p>
            <a:pPr marL="0" indent="0">
              <a:buNone/>
            </a:pPr>
            <a:endParaRPr lang="en-GB" dirty="0">
              <a:solidFill>
                <a:srgbClr val="FF0000"/>
              </a:solidFill>
            </a:endParaRPr>
          </a:p>
        </p:txBody>
      </p:sp>
    </p:spTree>
    <p:extLst>
      <p:ext uri="{BB962C8B-B14F-4D97-AF65-F5344CB8AC3E}">
        <p14:creationId xmlns:p14="http://schemas.microsoft.com/office/powerpoint/2010/main" val="3047923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b5ba2099ffb03de6eb1ccf9f150b537d">
  <xsd:schema xmlns:xsd="http://www.w3.org/2001/XMLSchema" xmlns:xs="http://www.w3.org/2001/XMLSchema" xmlns:p="http://schemas.microsoft.com/office/2006/metadata/properties" xmlns:ns3="b4f9f7ee-5770-4a14-8925-17f3d16e50b7" targetNamespace="http://schemas.microsoft.com/office/2006/metadata/properties" ma:root="true" ma:fieldsID="e8c86d4c6b852378254c61593a5c8b52"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81E0F855-321A-4D53-A526-E2323CB1AA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9B22BA8-6C3B-4EEA-BC5C-A043A8F9E018}">
  <ds:schemaRefs>
    <ds:schemaRef ds:uri="http://schemas.microsoft.com/sharepoint/v3/contenttype/forms"/>
  </ds:schemaRefs>
</ds:datastoreItem>
</file>

<file path=customXml/itemProps3.xml><?xml version="1.0" encoding="utf-8"?>
<ds:datastoreItem xmlns:ds="http://schemas.openxmlformats.org/officeDocument/2006/customXml" ds:itemID="{5D65764F-1453-43BA-ADF3-A77F506EE0AB}">
  <ds:schemaRefs>
    <ds:schemaRef ds:uri="http://schemas.microsoft.com/office/infopath/2007/PartnerControls"/>
    <ds:schemaRef ds:uri="b4f9f7ee-5770-4a14-8925-17f3d16e50b7"/>
    <ds:schemaRef ds:uri="http://www.w3.org/XML/1998/namespace"/>
    <ds:schemaRef ds:uri="http://schemas.microsoft.com/office/2006/documentManagement/types"/>
    <ds:schemaRef ds:uri="http://purl.org/dc/terms/"/>
    <ds:schemaRef ds:uri="http://purl.org/dc/elements/1.1/"/>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1766</TotalTime>
  <Words>2463</Words>
  <Application>Microsoft Office PowerPoint</Application>
  <PresentationFormat>Widescreen</PresentationFormat>
  <Paragraphs>188</Paragraphs>
  <Slides>25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Aptos</vt:lpstr>
      <vt:lpstr>Aptos Display</vt:lpstr>
      <vt:lpstr>Arial</vt:lpstr>
      <vt:lpstr>Calibri</vt:lpstr>
      <vt:lpstr>Roboto</vt:lpstr>
      <vt:lpstr>Times New Roman</vt:lpstr>
      <vt:lpstr>Office Theme</vt:lpstr>
      <vt:lpstr>Digital Skills and Research Methods LCHS4007  Assessment 1: Group  Presentation 6</vt:lpstr>
      <vt:lpstr>Topics :1. MS 365 APPLICATION (Excel): explain how it is used within Sunrise Residential Care Home and discuss the benefits and limitations of Excel.  2. Microsoft Teams is a communication or collaboration tool.  3. Explain the impact of limited digital skills (digital literacy) among staff in the Sunrise residential care home, considering how it may affect delivery, communication, and teamworking.  4. Checklist for Digital Safety Practice in Sunrise Residential Care Home. </vt:lpstr>
      <vt:lpstr>Acknowledgement of the use of generative ai assessment.</vt:lpstr>
      <vt:lpstr>PowerPoint Presentation</vt:lpstr>
      <vt:lpstr> Benefits and Limitations within Sunrise Residential Care Home and Limitation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Explain the impact of limited digital skills (Digital Literacy) among staff in the Sunrise Residential Care Home. Consider how this may affect care delivery, Communication and teamworking.   </vt:lpstr>
      <vt:lpstr>Digital Literacy has become an essential part of morden health and social care practice. </vt:lpstr>
      <vt:lpstr>Care Delivery</vt:lpstr>
      <vt:lpstr>Communication</vt:lpstr>
      <vt:lpstr>Digital skills framework</vt:lpstr>
      <vt:lpstr>   Checklist for digital safety In Sunrise Care Home</vt:lpstr>
      <vt:lpstr>Introduction:  What is digital safety? </vt:lpstr>
      <vt:lpstr>How to avoid digital safety breaches in sunrise care home?</vt:lpstr>
      <vt:lpstr>Staff training awareness in digital safety</vt:lpstr>
      <vt:lpstr>conclusion: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Darianny Santana Valdez (2440015)</cp:lastModifiedBy>
  <cp:revision>18</cp:revision>
  <dcterms:created xsi:type="dcterms:W3CDTF">2025-07-04T16:22:41Z</dcterms:created>
  <dcterms:modified xsi:type="dcterms:W3CDTF">2025-11-07T22:35:19Z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