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1776" y="-30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5DF8D3-2D71-4347-9268-973634BF56C7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B6E0C-02FA-4F0D-8F96-266658B618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13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60638" y="1143000"/>
            <a:ext cx="173672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B6E0C-02FA-4F0D-8F96-266658B618C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874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206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607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85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922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0561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296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704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000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036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747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438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7D1EFA-3E01-4394-9418-C20ED63A8A70}" type="datetimeFigureOut">
              <a:rPr lang="en-GB" smtClean="0"/>
              <a:t>10/12/2025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77CC58-5899-462A-A777-C6476AF59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780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B9E5300-D2B6-3169-B4FC-6210DDADE9BA}"/>
              </a:ext>
            </a:extLst>
          </p:cNvPr>
          <p:cNvSpPr/>
          <p:nvPr/>
        </p:nvSpPr>
        <p:spPr>
          <a:xfrm>
            <a:off x="179614" y="163286"/>
            <a:ext cx="6547757" cy="11854543"/>
          </a:xfrm>
          <a:prstGeom prst="roundRect">
            <a:avLst>
              <a:gd name="adj" fmla="val 5196"/>
            </a:avLst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36976B-9895-B91F-2ADD-370616214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7132" y="1453299"/>
            <a:ext cx="2686050" cy="1704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D8685F9-4349-1DCD-830D-5B0BC1D4A01C}"/>
              </a:ext>
            </a:extLst>
          </p:cNvPr>
          <p:cNvSpPr/>
          <p:nvPr/>
        </p:nvSpPr>
        <p:spPr>
          <a:xfrm>
            <a:off x="205779" y="163286"/>
            <a:ext cx="6495432" cy="126188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8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Digwyddiadau Cyflogadwyedd
20 – 22 Ionawr 2026</a:t>
            </a:r>
            <a:endParaRPr lang="en-US" sz="3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BA08A2-87A4-CCDD-878D-D37DC02D92B8}"/>
              </a:ext>
            </a:extLst>
          </p:cNvPr>
          <p:cNvSpPr txBox="1"/>
          <p:nvPr/>
        </p:nvSpPr>
        <p:spPr>
          <a:xfrm>
            <a:off x="235862" y="1433851"/>
            <a:ext cx="34598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Fel </a:t>
            </a:r>
            <a:r>
              <a:rPr lang="en-GB" sz="1600" dirty="0" err="1"/>
              <a:t>rhan</a:t>
            </a:r>
            <a:r>
              <a:rPr lang="en-GB" sz="1600" dirty="0"/>
              <a:t> </a:t>
            </a:r>
            <a:r>
              <a:rPr lang="en-GB" sz="1600" dirty="0" err="1"/>
              <a:t>o'n</a:t>
            </a:r>
            <a:r>
              <a:rPr lang="en-GB" sz="1600" dirty="0"/>
              <a:t> </a:t>
            </a:r>
            <a:r>
              <a:rPr lang="en-GB" sz="1600" dirty="0" err="1"/>
              <a:t>rhaglen</a:t>
            </a:r>
            <a:r>
              <a:rPr lang="en-GB" sz="1600" dirty="0"/>
              <a:t> </a:t>
            </a:r>
            <a:r>
              <a:rPr lang="en-GB" sz="1600" dirty="0" err="1"/>
              <a:t>Cyflogadwyedd</a:t>
            </a:r>
            <a:r>
              <a:rPr lang="en-GB" sz="1600" dirty="0"/>
              <a:t> </a:t>
            </a:r>
            <a:r>
              <a:rPr lang="en-GB" sz="1600" dirty="0" err="1"/>
              <a:t>barhaus</a:t>
            </a:r>
            <a:r>
              <a:rPr lang="en-GB" sz="1600" dirty="0"/>
              <a:t>, </a:t>
            </a:r>
            <a:r>
              <a:rPr lang="en-GB" sz="1600" dirty="0" err="1"/>
              <a:t>rydym</a:t>
            </a:r>
            <a:r>
              <a:rPr lang="en-GB" sz="1600" dirty="0"/>
              <a:t> </a:t>
            </a:r>
            <a:r>
              <a:rPr lang="en-GB" sz="1600" dirty="0" err="1"/>
              <a:t>wedi</a:t>
            </a:r>
            <a:r>
              <a:rPr lang="en-GB" sz="1600" dirty="0"/>
              <a:t> </a:t>
            </a:r>
            <a:r>
              <a:rPr lang="en-GB" sz="1600" dirty="0" err="1"/>
              <a:t>trefnu</a:t>
            </a:r>
            <a:r>
              <a:rPr lang="en-GB" sz="1600" dirty="0"/>
              <a:t> </a:t>
            </a:r>
            <a:r>
              <a:rPr lang="en-GB" sz="1600" dirty="0" err="1"/>
              <a:t>nifer</a:t>
            </a:r>
            <a:r>
              <a:rPr lang="en-GB" sz="1600" dirty="0"/>
              <a:t> o </a:t>
            </a:r>
            <a:r>
              <a:rPr lang="en-GB" sz="1600" dirty="0" err="1"/>
              <a:t>ddigwyddiadau</a:t>
            </a:r>
            <a:r>
              <a:rPr lang="en-GB" sz="1600" dirty="0"/>
              <a:t> </a:t>
            </a:r>
            <a:r>
              <a:rPr lang="en-GB" sz="1600" dirty="0" err="1"/>
              <a:t>gwella</a:t>
            </a:r>
            <a:r>
              <a:rPr lang="en-GB" sz="1600" dirty="0"/>
              <a:t> </a:t>
            </a:r>
            <a:r>
              <a:rPr lang="en-GB" sz="1600" dirty="0" err="1"/>
              <a:t>i'w</a:t>
            </a:r>
            <a:r>
              <a:rPr lang="en-GB" sz="1600" dirty="0"/>
              <a:t> </a:t>
            </a:r>
            <a:r>
              <a:rPr lang="en-GB" sz="1600" dirty="0" err="1"/>
              <a:t>cynnal</a:t>
            </a:r>
            <a:r>
              <a:rPr lang="en-GB" sz="1600" dirty="0"/>
              <a:t> </a:t>
            </a:r>
            <a:r>
              <a:rPr lang="en-GB" sz="1600" dirty="0" err="1"/>
              <a:t>ym</a:t>
            </a:r>
            <a:r>
              <a:rPr lang="en-GB" sz="1600" dirty="0"/>
              <a:t> mis </a:t>
            </a:r>
            <a:r>
              <a:rPr lang="en-GB" sz="1600" dirty="0" err="1"/>
              <a:t>Ionawr</a:t>
            </a:r>
            <a:r>
              <a:rPr lang="en-GB" sz="1600" dirty="0"/>
              <a:t>.
</a:t>
            </a:r>
            <a:r>
              <a:rPr lang="en-GB" sz="1600" dirty="0" err="1"/>
              <a:t>Mae'r</a:t>
            </a:r>
            <a:r>
              <a:rPr lang="en-GB" sz="1600" dirty="0"/>
              <a:t> </a:t>
            </a:r>
            <a:r>
              <a:rPr lang="en-GB" sz="1600" dirty="0" err="1"/>
              <a:t>rhain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cynnig</a:t>
            </a:r>
            <a:r>
              <a:rPr lang="en-GB" sz="1600" dirty="0"/>
              <a:t> </a:t>
            </a:r>
            <a:r>
              <a:rPr lang="en-GB" sz="1600" dirty="0" err="1"/>
              <a:t>cyfle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fyfyrwyr</a:t>
            </a:r>
            <a:r>
              <a:rPr lang="en-GB" sz="1600" dirty="0"/>
              <a:t> </a:t>
            </a:r>
            <a:r>
              <a:rPr lang="en-GB" sz="1600" dirty="0" err="1"/>
              <a:t>ychwanegu</a:t>
            </a:r>
            <a:r>
              <a:rPr lang="en-GB" sz="1600" dirty="0"/>
              <a:t> at </a:t>
            </a:r>
            <a:r>
              <a:rPr lang="en-GB" sz="1600" dirty="0" err="1"/>
              <a:t>eu</a:t>
            </a:r>
            <a:r>
              <a:rPr lang="en-GB" sz="1600" dirty="0"/>
              <a:t> </a:t>
            </a:r>
            <a:r>
              <a:rPr lang="en-GB" sz="1600" dirty="0" err="1"/>
              <a:t>meddylfryd</a:t>
            </a:r>
            <a:r>
              <a:rPr lang="en-GB" sz="1600" dirty="0"/>
              <a:t> </a:t>
            </a:r>
            <a:r>
              <a:rPr lang="en-GB" sz="1600" dirty="0" err="1"/>
              <a:t>cyflogadwyedd</a:t>
            </a:r>
            <a:r>
              <a:rPr lang="en-GB" sz="1600" dirty="0"/>
              <a:t> </a:t>
            </a:r>
            <a:r>
              <a:rPr lang="en-GB" sz="1600" dirty="0" err="1"/>
              <a:t>a'u</a:t>
            </a:r>
            <a:r>
              <a:rPr lang="en-GB" sz="1600" dirty="0"/>
              <a:t> </a:t>
            </a:r>
            <a:r>
              <a:rPr lang="en-GB" sz="1600" dirty="0" err="1"/>
              <a:t>setiau</a:t>
            </a:r>
            <a:r>
              <a:rPr lang="en-GB" sz="1600" dirty="0"/>
              <a:t> </a:t>
            </a:r>
            <a:r>
              <a:rPr lang="en-GB" sz="1600" dirty="0" err="1"/>
              <a:t>sgiliau</a:t>
            </a:r>
            <a:endParaRPr lang="en-GB" sz="1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5A1D9DA-9EEB-69B9-EDD1-85C03D0EB0C7}"/>
              </a:ext>
            </a:extLst>
          </p:cNvPr>
          <p:cNvSpPr txBox="1"/>
          <p:nvPr/>
        </p:nvSpPr>
        <p:spPr>
          <a:xfrm>
            <a:off x="296293" y="3317873"/>
            <a:ext cx="6334584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Gweithdai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> LinkedIn 
</a:t>
            </a:r>
            <a:r>
              <a:rPr lang="en-GB" sz="1600" dirty="0" err="1"/>
              <a:t>Galwch</a:t>
            </a:r>
            <a:r>
              <a:rPr lang="en-GB" sz="1600" dirty="0"/>
              <a:t> </a:t>
            </a:r>
            <a:r>
              <a:rPr lang="en-GB" sz="1600" dirty="0" err="1"/>
              <a:t>heibio</a:t>
            </a:r>
            <a:r>
              <a:rPr lang="en-GB" sz="1600" dirty="0"/>
              <a:t> a </a:t>
            </a:r>
            <a:r>
              <a:rPr lang="en-GB" sz="1600" dirty="0" err="1"/>
              <a:t>darganfod</a:t>
            </a:r>
            <a:r>
              <a:rPr lang="en-GB" sz="1600" dirty="0"/>
              <a:t> </a:t>
            </a:r>
            <a:r>
              <a:rPr lang="en-GB" sz="1600" dirty="0" err="1"/>
              <a:t>sut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greu</a:t>
            </a:r>
            <a:r>
              <a:rPr lang="en-GB" sz="1600" dirty="0"/>
              <a:t> </a:t>
            </a:r>
            <a:r>
              <a:rPr lang="en-GB" sz="1600" dirty="0" err="1"/>
              <a:t>awgrymiadau</a:t>
            </a:r>
            <a:r>
              <a:rPr lang="en-GB" sz="1600" dirty="0"/>
              <a:t> AI </a:t>
            </a:r>
            <a:r>
              <a:rPr lang="en-GB" sz="1600" dirty="0" err="1"/>
              <a:t>pwerus</a:t>
            </a:r>
            <a:r>
              <a:rPr lang="en-GB" sz="1600" dirty="0"/>
              <a:t>! </a:t>
            </a:r>
            <a:r>
              <a:rPr lang="en-GB" sz="1600" dirty="0" err="1"/>
              <a:t>Archwiliwch</a:t>
            </a:r>
            <a:r>
              <a:rPr lang="en-GB" sz="1600" dirty="0"/>
              <a:t> </a:t>
            </a:r>
            <a:r>
              <a:rPr lang="en-GB" sz="1600" dirty="0" err="1"/>
              <a:t>adnoddau</a:t>
            </a:r>
            <a:r>
              <a:rPr lang="en-GB" sz="1600" dirty="0"/>
              <a:t> LinkedIn Learning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roi</a:t>
            </a:r>
            <a:r>
              <a:rPr lang="en-GB" sz="1600" dirty="0"/>
              <a:t> </a:t>
            </a:r>
            <a:r>
              <a:rPr lang="en-GB" sz="1600" dirty="0" err="1"/>
              <a:t>hwb</a:t>
            </a:r>
            <a:r>
              <a:rPr lang="en-GB" sz="1600" dirty="0"/>
              <a:t> </a:t>
            </a:r>
            <a:r>
              <a:rPr lang="en-GB" sz="1600" dirty="0" err="1"/>
              <a:t>i'ch</a:t>
            </a:r>
            <a:r>
              <a:rPr lang="en-GB" sz="1600" dirty="0"/>
              <a:t> </a:t>
            </a:r>
            <a:r>
              <a:rPr lang="en-GB" sz="1600" dirty="0" err="1"/>
              <a:t>sgiliau</a:t>
            </a:r>
            <a:r>
              <a:rPr lang="en-GB" sz="1600" dirty="0"/>
              <a:t> a </a:t>
            </a:r>
            <a:r>
              <a:rPr lang="en-GB" sz="1600" dirty="0" err="1"/>
              <a:t>datgloi</a:t>
            </a:r>
            <a:r>
              <a:rPr lang="en-GB" sz="1600" dirty="0"/>
              <a:t> </a:t>
            </a:r>
            <a:r>
              <a:rPr lang="en-GB" sz="1600" dirty="0" err="1"/>
              <a:t>potensial</a:t>
            </a:r>
            <a:r>
              <a:rPr lang="en-GB" sz="1600" dirty="0"/>
              <a:t> </a:t>
            </a:r>
            <a:r>
              <a:rPr lang="en-GB" sz="1600" dirty="0" err="1"/>
              <a:t>llawn</a:t>
            </a:r>
            <a:r>
              <a:rPr lang="en-GB" sz="1600" dirty="0"/>
              <a:t> offer AI. </a:t>
            </a:r>
            <a:r>
              <a:rPr lang="en-GB" sz="1600" dirty="0" err="1"/>
              <a:t>Nid</a:t>
            </a:r>
            <a:r>
              <a:rPr lang="en-GB" sz="1600" dirty="0"/>
              <a:t> </a:t>
            </a:r>
            <a:r>
              <a:rPr lang="en-GB" sz="1600" dirty="0" err="1"/>
              <a:t>oes</a:t>
            </a:r>
            <a:r>
              <a:rPr lang="en-GB" sz="1600" dirty="0"/>
              <a:t> </a:t>
            </a:r>
            <a:r>
              <a:rPr lang="en-GB" sz="1600" dirty="0" err="1"/>
              <a:t>angen</a:t>
            </a:r>
            <a:r>
              <a:rPr lang="en-GB" sz="1600" dirty="0"/>
              <a:t> </a:t>
            </a:r>
            <a:r>
              <a:rPr lang="en-GB" sz="1600" dirty="0" err="1"/>
              <a:t>archebu</a:t>
            </a:r>
            <a:r>
              <a:rPr lang="en-GB" sz="1600" dirty="0"/>
              <a:t> - dim </a:t>
            </a:r>
            <a:r>
              <a:rPr lang="en-GB" sz="1600" dirty="0" err="1"/>
              <a:t>ond</a:t>
            </a:r>
            <a:r>
              <a:rPr lang="en-GB" sz="1600" dirty="0"/>
              <a:t> </a:t>
            </a:r>
            <a:r>
              <a:rPr lang="en-GB" sz="1600" dirty="0" err="1"/>
              <a:t>dod</a:t>
            </a:r>
            <a:r>
              <a:rPr lang="en-GB" sz="1600" dirty="0"/>
              <a:t> </a:t>
            </a:r>
            <a:r>
              <a:rPr lang="en-GB" sz="1600" dirty="0" err="1"/>
              <a:t>â'ch</a:t>
            </a:r>
            <a:r>
              <a:rPr lang="en-GB" sz="1600" dirty="0"/>
              <a:t> </a:t>
            </a:r>
            <a:r>
              <a:rPr lang="en-GB" sz="1600" dirty="0" err="1"/>
              <a:t>chwilfrydedd</a:t>
            </a:r>
            <a:r>
              <a:rPr lang="en-GB" sz="1600" dirty="0"/>
              <a:t>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A8964D-17D1-D79E-922A-2EAD03903E31}"/>
              </a:ext>
            </a:extLst>
          </p:cNvPr>
          <p:cNvSpPr txBox="1"/>
          <p:nvPr/>
        </p:nvSpPr>
        <p:spPr>
          <a:xfrm>
            <a:off x="271241" y="4746137"/>
            <a:ext cx="634184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Straeon</a:t>
            </a:r>
            <a:r>
              <a:rPr lang="en-GB" b="1" dirty="0"/>
              <a:t> </a:t>
            </a:r>
            <a:r>
              <a:rPr lang="en-GB" b="1" dirty="0" err="1"/>
              <a:t>Graddedigion</a:t>
            </a:r>
            <a:r>
              <a:rPr lang="en-GB" b="1" dirty="0"/>
              <a:t>
</a:t>
            </a:r>
            <a:r>
              <a:rPr lang="en-GB" sz="1600" dirty="0" err="1"/>
              <a:t>Ymunwch</a:t>
            </a:r>
            <a:r>
              <a:rPr lang="en-GB" sz="1600" dirty="0"/>
              <a:t> </a:t>
            </a:r>
            <a:r>
              <a:rPr lang="en-GB" sz="1600" dirty="0" err="1"/>
              <a:t>â'n</a:t>
            </a:r>
            <a:r>
              <a:rPr lang="en-GB" sz="1600" dirty="0"/>
              <a:t> </a:t>
            </a:r>
            <a:r>
              <a:rPr lang="en-GB" sz="1600" dirty="0" err="1"/>
              <a:t>sesiwn</a:t>
            </a:r>
            <a:r>
              <a:rPr lang="en-GB" sz="1600" dirty="0"/>
              <a:t> </a:t>
            </a:r>
            <a:r>
              <a:rPr lang="en-GB" sz="1600" dirty="0" err="1"/>
              <a:t>ar-lein</a:t>
            </a:r>
            <a:r>
              <a:rPr lang="en-GB" sz="1600" dirty="0"/>
              <a:t> a </a:t>
            </a:r>
            <a:r>
              <a:rPr lang="en-GB" sz="1600" dirty="0" err="1"/>
              <a:t>chlywed</a:t>
            </a:r>
            <a:r>
              <a:rPr lang="en-GB" sz="1600" dirty="0"/>
              <a:t> </a:t>
            </a:r>
            <a:r>
              <a:rPr lang="en-GB" sz="1600" dirty="0" err="1"/>
              <a:t>straeon</a:t>
            </a:r>
            <a:r>
              <a:rPr lang="en-GB" sz="1600" dirty="0"/>
              <a:t> </a:t>
            </a:r>
            <a:r>
              <a:rPr lang="en-GB" sz="1600" dirty="0" err="1"/>
              <a:t>llwyddiant</a:t>
            </a:r>
            <a:r>
              <a:rPr lang="en-GB" sz="1600" dirty="0"/>
              <a:t> </a:t>
            </a:r>
            <a:r>
              <a:rPr lang="en-GB" sz="1600" dirty="0" err="1"/>
              <a:t>ysbrydoledig</a:t>
            </a:r>
            <a:r>
              <a:rPr lang="en-GB" sz="1600" dirty="0"/>
              <a:t> </a:t>
            </a:r>
            <a:r>
              <a:rPr lang="en-GB" sz="1600" dirty="0" err="1"/>
              <a:t>gan</a:t>
            </a:r>
            <a:r>
              <a:rPr lang="en-GB" sz="1600" dirty="0"/>
              <a:t> </a:t>
            </a:r>
            <a:r>
              <a:rPr lang="en-GB" sz="1600" dirty="0" err="1"/>
              <a:t>raddedigion</a:t>
            </a:r>
            <a:r>
              <a:rPr lang="en-GB" sz="1600" dirty="0"/>
              <a:t>! </a:t>
            </a:r>
            <a:r>
              <a:rPr lang="en-GB" sz="1600" dirty="0" err="1"/>
              <a:t>Darganfyddwch</a:t>
            </a:r>
            <a:r>
              <a:rPr lang="en-GB" sz="1600" dirty="0"/>
              <a:t> </a:t>
            </a:r>
            <a:r>
              <a:rPr lang="en-GB" sz="1600" dirty="0" err="1"/>
              <a:t>sut</a:t>
            </a:r>
            <a:r>
              <a:rPr lang="en-GB" sz="1600" dirty="0"/>
              <a:t> y </a:t>
            </a:r>
            <a:r>
              <a:rPr lang="en-GB" sz="1600" dirty="0" err="1"/>
              <a:t>gwnaethant</a:t>
            </a:r>
            <a:r>
              <a:rPr lang="en-GB" sz="1600" dirty="0"/>
              <a:t> </a:t>
            </a:r>
            <a:r>
              <a:rPr lang="en-GB" sz="1600" dirty="0" err="1"/>
              <a:t>droi</a:t>
            </a:r>
            <a:r>
              <a:rPr lang="en-GB" sz="1600" dirty="0"/>
              <a:t> </a:t>
            </a:r>
            <a:r>
              <a:rPr lang="en-GB" sz="1600" dirty="0" err="1"/>
              <a:t>eu</a:t>
            </a:r>
            <a:r>
              <a:rPr lang="en-GB" sz="1600" dirty="0"/>
              <a:t> </a:t>
            </a:r>
            <a:r>
              <a:rPr lang="en-GB" sz="1600" dirty="0" err="1"/>
              <a:t>profiad</a:t>
            </a:r>
            <a:r>
              <a:rPr lang="en-GB" sz="1600" dirty="0"/>
              <a:t> </a:t>
            </a:r>
            <a:r>
              <a:rPr lang="en-GB" sz="1600" dirty="0" err="1"/>
              <a:t>prifysgol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yrfaoedd</a:t>
            </a:r>
            <a:r>
              <a:rPr lang="en-GB" sz="1600" dirty="0"/>
              <a:t> </a:t>
            </a:r>
            <a:r>
              <a:rPr lang="en-GB" sz="1600" dirty="0" err="1"/>
              <a:t>ffyniannus</a:t>
            </a:r>
            <a:r>
              <a:rPr lang="en-GB" sz="1600" dirty="0"/>
              <a:t> a </a:t>
            </a:r>
            <a:r>
              <a:rPr lang="en-GB" sz="1600" dirty="0" err="1"/>
              <a:t>dysgu</a:t>
            </a:r>
            <a:r>
              <a:rPr lang="en-GB" sz="1600" dirty="0"/>
              <a:t> </a:t>
            </a:r>
            <a:r>
              <a:rPr lang="en-GB" sz="1600" dirty="0" err="1"/>
              <a:t>awgrymiadau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lunio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dyfodol</a:t>
            </a:r>
            <a:r>
              <a:rPr lang="en-GB" sz="1600" dirty="0"/>
              <a:t> </a:t>
            </a:r>
            <a:r>
              <a:rPr lang="en-GB" sz="1600" dirty="0" err="1"/>
              <a:t>eich</a:t>
            </a:r>
            <a:r>
              <a:rPr lang="en-GB" sz="1600" dirty="0"/>
              <a:t> </a:t>
            </a:r>
            <a:r>
              <a:rPr lang="en-GB" sz="1600" dirty="0" err="1"/>
              <a:t>hun</a:t>
            </a:r>
            <a:r>
              <a:rPr lang="en-GB" sz="1600" dirty="0"/>
              <a:t> </a:t>
            </a:r>
            <a:r>
              <a:rPr lang="en-GB" sz="1600" b="1" dirty="0"/>
              <a:t>(</a:t>
            </a:r>
            <a:r>
              <a:rPr lang="en-GB" sz="1600" b="1" dirty="0" err="1"/>
              <a:t>angen</a:t>
            </a:r>
            <a:r>
              <a:rPr lang="en-GB" sz="1600" b="1" dirty="0"/>
              <a:t> </a:t>
            </a:r>
            <a:r>
              <a:rPr lang="en-GB" sz="1600" b="1" dirty="0" err="1"/>
              <a:t>cofrestru</a:t>
            </a:r>
            <a:r>
              <a:rPr lang="en-GB" sz="1600" b="1" dirty="0"/>
              <a:t>)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F406AA-A138-B086-8552-1BED5776D537}"/>
              </a:ext>
            </a:extLst>
          </p:cNvPr>
          <p:cNvSpPr txBox="1"/>
          <p:nvPr/>
        </p:nvSpPr>
        <p:spPr>
          <a:xfrm>
            <a:off x="271241" y="6143230"/>
            <a:ext cx="62193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Hyfforddiant</a:t>
            </a:r>
            <a:r>
              <a:rPr lang="en-GB" b="1" dirty="0"/>
              <a:t> </a:t>
            </a:r>
            <a:r>
              <a:rPr lang="en-GB" b="1" dirty="0" err="1"/>
              <a:t>Cymorth</a:t>
            </a:r>
            <a:r>
              <a:rPr lang="en-GB" b="1" dirty="0"/>
              <a:t> </a:t>
            </a:r>
            <a:r>
              <a:rPr lang="en-GB" b="1" dirty="0" err="1"/>
              <a:t>Cyntaf</a:t>
            </a:r>
            <a:r>
              <a:rPr lang="en-GB" b="1" dirty="0"/>
              <a:t>
</a:t>
            </a:r>
            <a:r>
              <a:rPr lang="en-GB" sz="1600" dirty="0" err="1"/>
              <a:t>Ennill</a:t>
            </a:r>
            <a:r>
              <a:rPr lang="en-GB" sz="1600" dirty="0"/>
              <a:t> </a:t>
            </a:r>
            <a:r>
              <a:rPr lang="en-GB" sz="1600" dirty="0" err="1"/>
              <a:t>sgiliau</a:t>
            </a:r>
            <a:r>
              <a:rPr lang="en-GB" sz="1600" dirty="0"/>
              <a:t> </a:t>
            </a:r>
            <a:r>
              <a:rPr lang="en-GB" sz="1600" dirty="0" err="1"/>
              <a:t>achub</a:t>
            </a:r>
            <a:r>
              <a:rPr lang="en-GB" sz="1600" dirty="0"/>
              <a:t> </a:t>
            </a:r>
            <a:r>
              <a:rPr lang="en-GB" sz="1600" dirty="0" err="1"/>
              <a:t>bywydau</a:t>
            </a:r>
            <a:r>
              <a:rPr lang="en-GB" sz="1600" dirty="0"/>
              <a:t>! </a:t>
            </a:r>
            <a:r>
              <a:rPr lang="en-GB" sz="1600" dirty="0" err="1"/>
              <a:t>Ymunwch</a:t>
            </a:r>
            <a:r>
              <a:rPr lang="en-GB" sz="1600" dirty="0"/>
              <a:t> </a:t>
            </a:r>
            <a:r>
              <a:rPr lang="en-GB" sz="1600" dirty="0" err="1"/>
              <a:t>â'n</a:t>
            </a:r>
            <a:r>
              <a:rPr lang="en-GB" sz="1600" dirty="0"/>
              <a:t> </a:t>
            </a:r>
            <a:r>
              <a:rPr lang="en-GB" sz="1600" dirty="0" err="1"/>
              <a:t>Diwrnod</a:t>
            </a:r>
            <a:r>
              <a:rPr lang="en-GB" sz="1600" dirty="0"/>
              <a:t> </a:t>
            </a:r>
            <a:r>
              <a:rPr lang="en-GB" sz="1600" dirty="0" err="1"/>
              <a:t>Hyfforddi</a:t>
            </a:r>
            <a:r>
              <a:rPr lang="en-GB" sz="1600" dirty="0"/>
              <a:t> </a:t>
            </a:r>
            <a:r>
              <a:rPr lang="en-GB" sz="1600" dirty="0" err="1"/>
              <a:t>Cymorth</a:t>
            </a:r>
            <a:r>
              <a:rPr lang="en-GB" sz="1600" dirty="0"/>
              <a:t> </a:t>
            </a:r>
            <a:r>
              <a:rPr lang="en-GB" sz="1600" dirty="0" err="1"/>
              <a:t>Cyntaf</a:t>
            </a:r>
            <a:r>
              <a:rPr lang="en-GB" sz="1600" dirty="0"/>
              <a:t> </a:t>
            </a:r>
            <a:r>
              <a:rPr lang="en-GB" sz="1600" dirty="0" err="1"/>
              <a:t>wedi'i</a:t>
            </a:r>
            <a:r>
              <a:rPr lang="en-GB" sz="1600" dirty="0"/>
              <a:t> </a:t>
            </a:r>
            <a:r>
              <a:rPr lang="en-GB" sz="1600" dirty="0" err="1"/>
              <a:t>gynllunio</a:t>
            </a:r>
            <a:r>
              <a:rPr lang="en-GB" sz="1600" dirty="0"/>
              <a:t> </a:t>
            </a:r>
            <a:r>
              <a:rPr lang="en-GB" sz="1600" dirty="0" err="1"/>
              <a:t>ar</a:t>
            </a:r>
            <a:r>
              <a:rPr lang="en-GB" sz="1600" dirty="0"/>
              <a:t> </a:t>
            </a:r>
            <a:r>
              <a:rPr lang="en-GB" sz="1600" dirty="0" err="1"/>
              <a:t>gyfer</a:t>
            </a:r>
            <a:r>
              <a:rPr lang="en-GB" sz="1600" dirty="0"/>
              <a:t> </a:t>
            </a:r>
            <a:r>
              <a:rPr lang="en-GB" sz="1600" dirty="0" err="1"/>
              <a:t>myfyrwyr</a:t>
            </a:r>
            <a:r>
              <a:rPr lang="en-GB" sz="1600" dirty="0"/>
              <a:t> </a:t>
            </a:r>
            <a:r>
              <a:rPr lang="en-GB" sz="1600" dirty="0" err="1"/>
              <a:t>israddedig</a:t>
            </a:r>
            <a:r>
              <a:rPr lang="en-GB" sz="1600" dirty="0"/>
              <a:t> - </a:t>
            </a:r>
            <a:r>
              <a:rPr lang="en-GB" sz="1600" dirty="0" err="1"/>
              <a:t>dysgwch</a:t>
            </a:r>
            <a:r>
              <a:rPr lang="en-GB" sz="1600" dirty="0"/>
              <a:t> </a:t>
            </a:r>
            <a:r>
              <a:rPr lang="en-GB" sz="1600" dirty="0" err="1"/>
              <a:t>dechnegau</a:t>
            </a:r>
            <a:r>
              <a:rPr lang="en-GB" sz="1600" dirty="0"/>
              <a:t> </a:t>
            </a:r>
            <a:r>
              <a:rPr lang="en-GB" sz="1600" dirty="0" err="1"/>
              <a:t>hanfodol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ymateb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hyderus</a:t>
            </a:r>
            <a:r>
              <a:rPr lang="en-GB" sz="1600" dirty="0"/>
              <a:t> </a:t>
            </a:r>
            <a:r>
              <a:rPr lang="en-GB" sz="1600" dirty="0" err="1"/>
              <a:t>mewn</a:t>
            </a:r>
            <a:r>
              <a:rPr lang="en-GB" sz="1600" dirty="0"/>
              <a:t> </a:t>
            </a:r>
            <a:r>
              <a:rPr lang="en-GB" sz="1600" dirty="0" err="1"/>
              <a:t>argyfyngau</a:t>
            </a:r>
            <a:r>
              <a:rPr lang="en-GB" sz="1600" dirty="0"/>
              <a:t> </a:t>
            </a:r>
            <a:r>
              <a:rPr lang="en-GB" sz="1600" b="1" dirty="0"/>
              <a:t>(</a:t>
            </a:r>
            <a:r>
              <a:rPr lang="en-GB" sz="1600" b="1" dirty="0" err="1"/>
              <a:t>angen</a:t>
            </a:r>
            <a:r>
              <a:rPr lang="en-GB" sz="1600" b="1" dirty="0"/>
              <a:t> </a:t>
            </a:r>
            <a:r>
              <a:rPr lang="en-GB" sz="1600" b="1" dirty="0" err="1"/>
              <a:t>archebu</a:t>
            </a:r>
            <a:r>
              <a:rPr lang="en-GB" sz="1600" b="1" dirty="0"/>
              <a:t> </a:t>
            </a:r>
            <a:r>
              <a:rPr lang="en-GB" sz="1600" b="1" dirty="0" err="1"/>
              <a:t>lle</a:t>
            </a:r>
            <a:r>
              <a:rPr lang="en-GB" sz="1600" b="1" dirty="0"/>
              <a:t>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6F3F596-54D7-E2A0-3BA8-39DE15C7539F}"/>
              </a:ext>
            </a:extLst>
          </p:cNvPr>
          <p:cNvSpPr txBox="1"/>
          <p:nvPr/>
        </p:nvSpPr>
        <p:spPr>
          <a:xfrm>
            <a:off x="296293" y="7526475"/>
            <a:ext cx="621938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Hyfforddiant</a:t>
            </a:r>
            <a:r>
              <a:rPr lang="en-GB" b="1" dirty="0"/>
              <a:t> </a:t>
            </a:r>
            <a:r>
              <a:rPr lang="en-GB" b="1" dirty="0" err="1"/>
              <a:t>Diogelu</a:t>
            </a:r>
            <a:r>
              <a:rPr lang="en-GB" b="1" dirty="0"/>
              <a:t>
</a:t>
            </a:r>
            <a:r>
              <a:rPr lang="en-GB" sz="1600" dirty="0" err="1"/>
              <a:t>Ymunwch</a:t>
            </a:r>
            <a:r>
              <a:rPr lang="en-GB" sz="1600" dirty="0"/>
              <a:t> </a:t>
            </a:r>
            <a:r>
              <a:rPr lang="en-GB" sz="1600" dirty="0" err="1"/>
              <a:t>â'n</a:t>
            </a:r>
            <a:r>
              <a:rPr lang="en-GB" sz="1600" dirty="0"/>
              <a:t> </a:t>
            </a:r>
            <a:r>
              <a:rPr lang="en-GB" sz="1600" dirty="0" err="1"/>
              <a:t>Diwrnod</a:t>
            </a:r>
            <a:r>
              <a:rPr lang="en-GB" sz="1600" dirty="0"/>
              <a:t> </a:t>
            </a:r>
            <a:r>
              <a:rPr lang="en-GB" sz="1600" dirty="0" err="1"/>
              <a:t>Hyfforddiant</a:t>
            </a:r>
            <a:r>
              <a:rPr lang="en-GB" sz="1600" dirty="0"/>
              <a:t> </a:t>
            </a:r>
            <a:r>
              <a:rPr lang="en-GB" sz="1600" dirty="0" err="1"/>
              <a:t>Diogelu</a:t>
            </a:r>
            <a:r>
              <a:rPr lang="en-GB" sz="1600" dirty="0"/>
              <a:t> a </a:t>
            </a:r>
            <a:r>
              <a:rPr lang="en-GB" sz="1600" dirty="0" err="1"/>
              <a:t>dysgu</a:t>
            </a:r>
            <a:r>
              <a:rPr lang="en-GB" sz="1600" dirty="0"/>
              <a:t> </a:t>
            </a:r>
            <a:r>
              <a:rPr lang="en-GB" sz="1600" dirty="0" err="1"/>
              <a:t>sut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amddiffyn</a:t>
            </a:r>
            <a:r>
              <a:rPr lang="en-GB" sz="1600" dirty="0"/>
              <a:t> a </a:t>
            </a:r>
            <a:r>
              <a:rPr lang="en-GB" sz="1600" dirty="0" err="1"/>
              <a:t>chefnogi</a:t>
            </a:r>
            <a:r>
              <a:rPr lang="en-GB" sz="1600" dirty="0"/>
              <a:t> </a:t>
            </a:r>
            <a:r>
              <a:rPr lang="en-GB" sz="1600" dirty="0" err="1"/>
              <a:t>eraill</a:t>
            </a:r>
            <a:r>
              <a:rPr lang="en-GB" sz="1600" dirty="0"/>
              <a:t> </a:t>
            </a:r>
            <a:r>
              <a:rPr lang="en-GB" sz="1600" dirty="0" err="1"/>
              <a:t>yn</a:t>
            </a:r>
            <a:r>
              <a:rPr lang="en-GB" sz="1600" dirty="0"/>
              <a:t> </a:t>
            </a:r>
            <a:r>
              <a:rPr lang="en-GB" sz="1600" dirty="0" err="1"/>
              <a:t>unol</a:t>
            </a:r>
            <a:r>
              <a:rPr lang="en-GB" sz="1600" dirty="0"/>
              <a:t> â </a:t>
            </a:r>
            <a:r>
              <a:rPr lang="en-GB" sz="1600" dirty="0" err="1"/>
              <a:t>safonau'r</a:t>
            </a:r>
            <a:r>
              <a:rPr lang="en-GB" sz="1600" dirty="0"/>
              <a:t> DU. </a:t>
            </a:r>
            <a:r>
              <a:rPr lang="en-GB" sz="1600" dirty="0" err="1"/>
              <a:t>Meithrin</a:t>
            </a:r>
            <a:r>
              <a:rPr lang="en-GB" sz="1600" dirty="0"/>
              <a:t> </a:t>
            </a:r>
            <a:r>
              <a:rPr lang="en-GB" sz="1600" dirty="0" err="1"/>
              <a:t>hyder</a:t>
            </a:r>
            <a:r>
              <a:rPr lang="en-GB" sz="1600" dirty="0"/>
              <a:t> </a:t>
            </a:r>
            <a:r>
              <a:rPr lang="en-GB" sz="1600" dirty="0" err="1"/>
              <a:t>wrth</a:t>
            </a:r>
            <a:r>
              <a:rPr lang="en-GB" sz="1600" dirty="0"/>
              <a:t> </a:t>
            </a:r>
            <a:r>
              <a:rPr lang="en-GB" sz="1600" dirty="0" err="1"/>
              <a:t>gydnabod</a:t>
            </a:r>
            <a:r>
              <a:rPr lang="en-GB" sz="1600" dirty="0"/>
              <a:t> ac </a:t>
            </a:r>
            <a:r>
              <a:rPr lang="en-GB" sz="1600" dirty="0" err="1"/>
              <a:t>ymateb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</a:t>
            </a:r>
            <a:r>
              <a:rPr lang="en-GB" sz="1600" dirty="0" err="1"/>
              <a:t>bryderon</a:t>
            </a:r>
            <a:r>
              <a:rPr lang="en-GB" sz="1600" dirty="0"/>
              <a:t> </a:t>
            </a:r>
            <a:r>
              <a:rPr lang="en-GB" sz="1600" dirty="0" err="1"/>
              <a:t>diogelu</a:t>
            </a:r>
            <a:r>
              <a:rPr lang="en-GB" sz="1600" dirty="0"/>
              <a:t> - </a:t>
            </a:r>
            <a:r>
              <a:rPr lang="en-GB" sz="1600" dirty="0" err="1"/>
              <a:t>gwybodaeth</a:t>
            </a:r>
            <a:r>
              <a:rPr lang="en-GB" sz="1600" dirty="0"/>
              <a:t> </a:t>
            </a:r>
            <a:r>
              <a:rPr lang="en-GB" sz="1600" dirty="0" err="1"/>
              <a:t>hanfodol</a:t>
            </a:r>
            <a:r>
              <a:rPr lang="en-GB" sz="1600" dirty="0"/>
              <a:t> </a:t>
            </a:r>
            <a:r>
              <a:rPr lang="en-GB" sz="1600" dirty="0" err="1"/>
              <a:t>i</a:t>
            </a:r>
            <a:r>
              <a:rPr lang="en-GB" sz="1600" dirty="0"/>
              <a:t> bob </a:t>
            </a:r>
            <a:r>
              <a:rPr lang="en-GB" sz="1600" dirty="0" err="1"/>
              <a:t>myfyriwr</a:t>
            </a:r>
            <a:r>
              <a:rPr lang="en-GB" sz="1600" dirty="0"/>
              <a:t> </a:t>
            </a:r>
            <a:r>
              <a:rPr lang="en-GB" sz="1600" b="1" dirty="0"/>
              <a:t>(</a:t>
            </a:r>
            <a:r>
              <a:rPr lang="en-GB" sz="1600" b="1" dirty="0" err="1"/>
              <a:t>angen</a:t>
            </a:r>
            <a:r>
              <a:rPr lang="en-GB" sz="1600" b="1" dirty="0"/>
              <a:t> </a:t>
            </a:r>
            <a:r>
              <a:rPr lang="en-GB" sz="1600" b="1" dirty="0" err="1"/>
              <a:t>archebu</a:t>
            </a:r>
            <a:r>
              <a:rPr lang="en-GB" sz="1600" b="1" dirty="0"/>
              <a:t> </a:t>
            </a:r>
            <a:r>
              <a:rPr lang="en-GB" sz="1600" b="1" dirty="0" err="1"/>
              <a:t>lle</a:t>
            </a:r>
            <a:r>
              <a:rPr lang="en-GB" sz="1600" b="1" dirty="0"/>
              <a:t>)</a:t>
            </a: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D6ECE1D-A125-B1B2-DFC1-CC1916E1B2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53760"/>
              </p:ext>
            </p:extLst>
          </p:nvPr>
        </p:nvGraphicFramePr>
        <p:xfrm>
          <a:off x="296293" y="8840162"/>
          <a:ext cx="6316790" cy="25527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7632">
                  <a:extLst>
                    <a:ext uri="{9D8B030D-6E8A-4147-A177-3AD203B41FA5}">
                      <a16:colId xmlns:a16="http://schemas.microsoft.com/office/drawing/2014/main" val="641142433"/>
                    </a:ext>
                  </a:extLst>
                </a:gridCol>
                <a:gridCol w="2095500">
                  <a:extLst>
                    <a:ext uri="{9D8B030D-6E8A-4147-A177-3AD203B41FA5}">
                      <a16:colId xmlns:a16="http://schemas.microsoft.com/office/drawing/2014/main" val="661399596"/>
                    </a:ext>
                  </a:extLst>
                </a:gridCol>
                <a:gridCol w="2505075">
                  <a:extLst>
                    <a:ext uri="{9D8B030D-6E8A-4147-A177-3AD203B41FA5}">
                      <a16:colId xmlns:a16="http://schemas.microsoft.com/office/drawing/2014/main" val="1856958149"/>
                    </a:ext>
                  </a:extLst>
                </a:gridCol>
                <a:gridCol w="1088583">
                  <a:extLst>
                    <a:ext uri="{9D8B030D-6E8A-4147-A177-3AD203B41FA5}">
                      <a16:colId xmlns:a16="http://schemas.microsoft.com/office/drawing/2014/main" val="18690071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bg1"/>
                          </a:solidFill>
                        </a:rPr>
                        <a:t>Dydd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bg1"/>
                          </a:solidFill>
                        </a:rPr>
                        <a:t>Digwyddiad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>
                          <a:solidFill>
                            <a:schemeClr val="bg1"/>
                          </a:solidFill>
                        </a:rPr>
                        <a:t>Lleoliad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Amser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879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Mawr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1" dirty="0" err="1"/>
                        <a:t>Gweithdy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Dysgu</a:t>
                      </a:r>
                      <a:r>
                        <a:rPr lang="en-GB" sz="1300" b="1" dirty="0"/>
                        <a:t> LinkedIn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Abertawe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10am-2pm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05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Mawr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1" dirty="0" err="1"/>
                        <a:t>Gweithdy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Dysgu</a:t>
                      </a:r>
                      <a:r>
                        <a:rPr lang="en-GB" sz="1300" b="1" dirty="0"/>
                        <a:t> LinkedIn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Caerfyrddin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10am-2pm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1555371"/>
                  </a:ext>
                </a:extLst>
              </a:tr>
              <a:tr h="424145">
                <a:tc>
                  <a:txBody>
                    <a:bodyPr/>
                    <a:lstStyle/>
                    <a:p>
                      <a:r>
                        <a:rPr lang="en-GB" b="1" dirty="0"/>
                        <a:t>Merc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1" dirty="0" err="1"/>
                        <a:t>Hyfforddiant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Cymorth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Cyntaf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Caerfyrddin</a:t>
                      </a:r>
                      <a:r>
                        <a:rPr lang="en-GB" b="1" dirty="0"/>
                        <a:t> 
</a:t>
                      </a:r>
                      <a:r>
                        <a:rPr lang="en-GB" sz="1000" b="1" dirty="0"/>
                        <a:t>(</a:t>
                      </a:r>
                      <a:r>
                        <a:rPr lang="en-GB" sz="1000" b="1" dirty="0" err="1"/>
                        <a:t>ystafell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wedi'i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gadarnhau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wrth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archebu</a:t>
                      </a:r>
                      <a:r>
                        <a:rPr lang="en-GB" sz="1000" b="1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9am-5pm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11481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/>
                        <a:t>Merc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1" dirty="0" err="1"/>
                        <a:t>Straeon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Graddedigion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Timau</a:t>
                      </a:r>
                      <a:r>
                        <a:rPr lang="en-GB" sz="1000" b="1" dirty="0"/>
                        <a:t>(</a:t>
                      </a:r>
                    </a:p>
                    <a:p>
                      <a:r>
                        <a:rPr lang="en-GB" sz="1000" b="1" dirty="0" err="1"/>
                        <a:t>cofrestru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ar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gyfer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gwahoddiad</a:t>
                      </a:r>
                      <a:r>
                        <a:rPr lang="en-GB" sz="1000" b="1" dirty="0"/>
                        <a:t> Teams)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6pm-7:30pm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5902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 err="1"/>
                        <a:t>Iau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1" dirty="0" err="1"/>
                        <a:t>Hyfforddiant</a:t>
                      </a:r>
                      <a:r>
                        <a:rPr lang="en-GB" sz="1300" b="1" dirty="0"/>
                        <a:t> </a:t>
                      </a:r>
                      <a:r>
                        <a:rPr lang="en-GB" sz="1300" b="1" dirty="0" err="1"/>
                        <a:t>Diogelu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Caerfyrddin</a:t>
                      </a:r>
                      <a:r>
                        <a:rPr lang="en-GB" b="1" dirty="0"/>
                        <a:t> 
</a:t>
                      </a:r>
                      <a:r>
                        <a:rPr lang="en-GB" sz="1000" b="1" dirty="0"/>
                        <a:t>(</a:t>
                      </a:r>
                      <a:r>
                        <a:rPr lang="en-GB" sz="1000" b="1" dirty="0" err="1"/>
                        <a:t>ystafell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wedi'i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gadarnhau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wrth</a:t>
                      </a:r>
                      <a:r>
                        <a:rPr lang="en-GB" sz="1000" b="1" dirty="0"/>
                        <a:t> </a:t>
                      </a:r>
                      <a:r>
                        <a:rPr lang="en-GB" sz="1000" b="1" dirty="0" err="1"/>
                        <a:t>archebu</a:t>
                      </a:r>
                      <a:r>
                        <a:rPr lang="en-GB" sz="1000" b="1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9am-5pm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9146491"/>
                  </a:ext>
                </a:extLst>
              </a:tr>
            </a:tbl>
          </a:graphicData>
        </a:graphic>
      </p:graphicFrame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5C73BCA-3A04-CA93-EAFD-EC4E7D91BE84}"/>
              </a:ext>
            </a:extLst>
          </p:cNvPr>
          <p:cNvSpPr/>
          <p:nvPr/>
        </p:nvSpPr>
        <p:spPr>
          <a:xfrm>
            <a:off x="438150" y="11620500"/>
            <a:ext cx="6043613" cy="29527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 book your place email: ken.dicks@uwtsd.ac.uk</a:t>
            </a:r>
          </a:p>
        </p:txBody>
      </p:sp>
    </p:spTree>
    <p:extLst>
      <p:ext uri="{BB962C8B-B14F-4D97-AF65-F5344CB8AC3E}">
        <p14:creationId xmlns:p14="http://schemas.microsoft.com/office/powerpoint/2010/main" val="39342900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274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Ken Dicks</dc:creator>
  <cp:lastModifiedBy>Ken Dicks</cp:lastModifiedBy>
  <cp:revision>5</cp:revision>
  <dcterms:created xsi:type="dcterms:W3CDTF">2025-12-10T15:06:53Z</dcterms:created>
  <dcterms:modified xsi:type="dcterms:W3CDTF">2025-12-10T17:02:50Z</dcterms:modified>
</cp:coreProperties>
</file>