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3" r:id="rId17"/>
    <p:sldId id="274" r:id="rId18"/>
    <p:sldId id="275" r:id="rId19"/>
    <p:sldId id="276" r:id="rId20"/>
    <p:sldId id="272"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09"/>
    <p:restoredTop sz="94684"/>
  </p:normalViewPr>
  <p:slideViewPr>
    <p:cSldViewPr snapToGrid="0">
      <p:cViewPr varScale="1">
        <p:scale>
          <a:sx n="150" d="100"/>
          <a:sy n="150" d="100"/>
        </p:scale>
        <p:origin x="9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ata4.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19.sv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hyperlink" Target="https://blog.feed.fm/science-of-exercise-music-with-professor-costas-karageorghis" TargetMode="External"/><Relationship Id="rId1" Type="http://schemas.openxmlformats.org/officeDocument/2006/relationships/hyperlink" Target="https://perceptionaction.com/36c/" TargetMode="External"/><Relationship Id="rId5" Type="http://schemas.openxmlformats.org/officeDocument/2006/relationships/image" Target="../media/image23.sv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4.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19.sv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hyperlink" Target="https://perceptionaction.com/36c/" TargetMode="External"/><Relationship Id="rId2" Type="http://schemas.openxmlformats.org/officeDocument/2006/relationships/image" Target="../media/image22.svg"/><Relationship Id="rId1" Type="http://schemas.openxmlformats.org/officeDocument/2006/relationships/image" Target="../media/image21.svg"/><Relationship Id="rId5" Type="http://schemas.openxmlformats.org/officeDocument/2006/relationships/hyperlink" Target="https://blog.feed.fm/science-of-exercise-music-with-professor-costas-karageorghis" TargetMode="External"/><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080CF6-59C6-47A9-9DB0-B084EE2590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74E8EB-FB33-43E8-AB6F-80E5FBCC03C5}">
      <dgm:prSet/>
      <dgm:spPr/>
      <dgm:t>
        <a:bodyPr/>
        <a:lstStyle/>
        <a:p>
          <a:r>
            <a:rPr lang="en-GB"/>
            <a:t>Affect, Behavior, Cognition</a:t>
          </a:r>
          <a:br>
            <a:rPr lang="en-GB"/>
          </a:br>
          <a:r>
            <a:rPr lang="en-GB"/>
            <a:t>Karageorghis (2021) proposes that music influences exercisers via three pathways: </a:t>
          </a:r>
          <a:endParaRPr lang="en-US"/>
        </a:p>
      </dgm:t>
    </dgm:pt>
    <dgm:pt modelId="{B77900F0-4A4F-45BE-92BF-95CF207604A1}" type="parTrans" cxnId="{D78B8B76-4861-4B60-90E2-52E29F28AFF4}">
      <dgm:prSet/>
      <dgm:spPr/>
      <dgm:t>
        <a:bodyPr/>
        <a:lstStyle/>
        <a:p>
          <a:endParaRPr lang="en-US"/>
        </a:p>
      </dgm:t>
    </dgm:pt>
    <dgm:pt modelId="{E0639366-094A-44B1-8A94-97A6466E3316}" type="sibTrans" cxnId="{D78B8B76-4861-4B60-90E2-52E29F28AFF4}">
      <dgm:prSet/>
      <dgm:spPr/>
      <dgm:t>
        <a:bodyPr/>
        <a:lstStyle/>
        <a:p>
          <a:endParaRPr lang="en-US"/>
        </a:p>
      </dgm:t>
    </dgm:pt>
    <dgm:pt modelId="{E70BEC2D-D24D-4915-91E1-5DDBFEE6CCB9}">
      <dgm:prSet/>
      <dgm:spPr/>
      <dgm:t>
        <a:bodyPr/>
        <a:lstStyle/>
        <a:p>
          <a:r>
            <a:rPr lang="en-GB" b="1"/>
            <a:t>Affect</a:t>
          </a:r>
          <a:r>
            <a:rPr lang="en-GB"/>
            <a:t>: Music alters emotional states (e.g., increases pleasure, reduces anxiety).</a:t>
          </a:r>
          <a:endParaRPr lang="en-US"/>
        </a:p>
      </dgm:t>
    </dgm:pt>
    <dgm:pt modelId="{7BEF0FF5-4025-4ACA-BFA7-59B33B7E9F19}" type="parTrans" cxnId="{42023CCF-00E7-4761-ADE7-CCCF04A58128}">
      <dgm:prSet/>
      <dgm:spPr/>
      <dgm:t>
        <a:bodyPr/>
        <a:lstStyle/>
        <a:p>
          <a:endParaRPr lang="en-US"/>
        </a:p>
      </dgm:t>
    </dgm:pt>
    <dgm:pt modelId="{0B4A5679-35ED-4C17-815B-252F7169C10B}" type="sibTrans" cxnId="{42023CCF-00E7-4761-ADE7-CCCF04A58128}">
      <dgm:prSet/>
      <dgm:spPr/>
      <dgm:t>
        <a:bodyPr/>
        <a:lstStyle/>
        <a:p>
          <a:endParaRPr lang="en-US"/>
        </a:p>
      </dgm:t>
    </dgm:pt>
    <dgm:pt modelId="{A88D2509-47DD-4F72-BF79-901137D79EF3}">
      <dgm:prSet/>
      <dgm:spPr/>
      <dgm:t>
        <a:bodyPr/>
        <a:lstStyle/>
        <a:p>
          <a:r>
            <a:rPr lang="en-GB" b="1"/>
            <a:t>Behavior</a:t>
          </a:r>
          <a:r>
            <a:rPr lang="en-GB"/>
            <a:t>: Music can enhance work output, endurance, and movement efficiency.</a:t>
          </a:r>
          <a:endParaRPr lang="en-US"/>
        </a:p>
      </dgm:t>
    </dgm:pt>
    <dgm:pt modelId="{86DA1664-E383-4656-8302-B4B0B72B6376}" type="parTrans" cxnId="{33F5A006-CC68-4967-990B-9AD5FD722EBF}">
      <dgm:prSet/>
      <dgm:spPr/>
      <dgm:t>
        <a:bodyPr/>
        <a:lstStyle/>
        <a:p>
          <a:endParaRPr lang="en-US"/>
        </a:p>
      </dgm:t>
    </dgm:pt>
    <dgm:pt modelId="{EE7F1550-3053-4B53-818E-369399AA6653}" type="sibTrans" cxnId="{33F5A006-CC68-4967-990B-9AD5FD722EBF}">
      <dgm:prSet/>
      <dgm:spPr/>
      <dgm:t>
        <a:bodyPr/>
        <a:lstStyle/>
        <a:p>
          <a:endParaRPr lang="en-US"/>
        </a:p>
      </dgm:t>
    </dgm:pt>
    <dgm:pt modelId="{037CC1C3-B0C9-40C2-A856-8234743EFCF1}">
      <dgm:prSet/>
      <dgm:spPr/>
      <dgm:t>
        <a:bodyPr/>
        <a:lstStyle/>
        <a:p>
          <a:r>
            <a:rPr lang="en-GB" b="1"/>
            <a:t>Cognition</a:t>
          </a:r>
          <a:r>
            <a:rPr lang="en-GB"/>
            <a:t>: Music influences attention, perceived exertion, and self-talk.</a:t>
          </a:r>
          <a:endParaRPr lang="en-US"/>
        </a:p>
      </dgm:t>
    </dgm:pt>
    <dgm:pt modelId="{C5945002-9406-4F5D-8DC8-D6C5991687C5}" type="parTrans" cxnId="{80023EC8-603F-4147-B5A8-1BC8BED2B44E}">
      <dgm:prSet/>
      <dgm:spPr/>
      <dgm:t>
        <a:bodyPr/>
        <a:lstStyle/>
        <a:p>
          <a:endParaRPr lang="en-US"/>
        </a:p>
      </dgm:t>
    </dgm:pt>
    <dgm:pt modelId="{C93170F8-4393-4007-9507-C4E02FB5E813}" type="sibTrans" cxnId="{80023EC8-603F-4147-B5A8-1BC8BED2B44E}">
      <dgm:prSet/>
      <dgm:spPr/>
      <dgm:t>
        <a:bodyPr/>
        <a:lstStyle/>
        <a:p>
          <a:endParaRPr lang="en-US"/>
        </a:p>
      </dgm:t>
    </dgm:pt>
    <dgm:pt modelId="{28342765-90FE-4BB5-BA2D-51F580DBCEB0}" type="pres">
      <dgm:prSet presAssocID="{00080CF6-59C6-47A9-9DB0-B084EE259069}" presName="root" presStyleCnt="0">
        <dgm:presLayoutVars>
          <dgm:dir/>
          <dgm:resizeHandles val="exact"/>
        </dgm:presLayoutVars>
      </dgm:prSet>
      <dgm:spPr/>
    </dgm:pt>
    <dgm:pt modelId="{88E7BCD6-7215-499E-B8A3-5667A9CFE206}" type="pres">
      <dgm:prSet presAssocID="{DB74E8EB-FB33-43E8-AB6F-80E5FBCC03C5}" presName="compNode" presStyleCnt="0"/>
      <dgm:spPr/>
    </dgm:pt>
    <dgm:pt modelId="{B55EB06E-0346-48ED-AE03-CE86ADF1A0F9}" type="pres">
      <dgm:prSet presAssocID="{DB74E8EB-FB33-43E8-AB6F-80E5FBCC03C5}" presName="bgRect" presStyleLbl="bgShp" presStyleIdx="0" presStyleCnt="4"/>
      <dgm:spPr/>
    </dgm:pt>
    <dgm:pt modelId="{566DC57E-54E1-4B1D-AED3-DFD1F36B896F}" type="pres">
      <dgm:prSet presAssocID="{DB74E8EB-FB33-43E8-AB6F-80E5FBCC03C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rama"/>
        </a:ext>
      </dgm:extLst>
    </dgm:pt>
    <dgm:pt modelId="{BA589892-9C49-4A35-BE69-FBDEA2132FC2}" type="pres">
      <dgm:prSet presAssocID="{DB74E8EB-FB33-43E8-AB6F-80E5FBCC03C5}" presName="spaceRect" presStyleCnt="0"/>
      <dgm:spPr/>
    </dgm:pt>
    <dgm:pt modelId="{C9E8DE7A-273B-4086-8D40-7E1A658B3C51}" type="pres">
      <dgm:prSet presAssocID="{DB74E8EB-FB33-43E8-AB6F-80E5FBCC03C5}" presName="parTx" presStyleLbl="revTx" presStyleIdx="0" presStyleCnt="4">
        <dgm:presLayoutVars>
          <dgm:chMax val="0"/>
          <dgm:chPref val="0"/>
        </dgm:presLayoutVars>
      </dgm:prSet>
      <dgm:spPr/>
    </dgm:pt>
    <dgm:pt modelId="{50833329-F3AE-4974-8099-14C9DD4C7153}" type="pres">
      <dgm:prSet presAssocID="{E0639366-094A-44B1-8A94-97A6466E3316}" presName="sibTrans" presStyleCnt="0"/>
      <dgm:spPr/>
    </dgm:pt>
    <dgm:pt modelId="{20F43F01-DBBA-4E91-ADCE-4BFDFC1D07A6}" type="pres">
      <dgm:prSet presAssocID="{E70BEC2D-D24D-4915-91E1-5DDBFEE6CCB9}" presName="compNode" presStyleCnt="0"/>
      <dgm:spPr/>
    </dgm:pt>
    <dgm:pt modelId="{C9EFAB22-48DD-40D5-8BF5-CFC37CA5421B}" type="pres">
      <dgm:prSet presAssocID="{E70BEC2D-D24D-4915-91E1-5DDBFEE6CCB9}" presName="bgRect" presStyleLbl="bgShp" presStyleIdx="1" presStyleCnt="4"/>
      <dgm:spPr/>
    </dgm:pt>
    <dgm:pt modelId="{5A7572C1-564D-462A-8829-6FCA9E4606A3}" type="pres">
      <dgm:prSet presAssocID="{E70BEC2D-D24D-4915-91E1-5DDBFEE6CCB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13AFF219-23A3-4C5F-8C2D-F5A6B5A94352}" type="pres">
      <dgm:prSet presAssocID="{E70BEC2D-D24D-4915-91E1-5DDBFEE6CCB9}" presName="spaceRect" presStyleCnt="0"/>
      <dgm:spPr/>
    </dgm:pt>
    <dgm:pt modelId="{A216A6A0-3BDD-4843-A7B1-B7110C9172B2}" type="pres">
      <dgm:prSet presAssocID="{E70BEC2D-D24D-4915-91E1-5DDBFEE6CCB9}" presName="parTx" presStyleLbl="revTx" presStyleIdx="1" presStyleCnt="4">
        <dgm:presLayoutVars>
          <dgm:chMax val="0"/>
          <dgm:chPref val="0"/>
        </dgm:presLayoutVars>
      </dgm:prSet>
      <dgm:spPr/>
    </dgm:pt>
    <dgm:pt modelId="{15AE62AF-F00F-4BFB-9CE1-A5ADC223AE58}" type="pres">
      <dgm:prSet presAssocID="{0B4A5679-35ED-4C17-815B-252F7169C10B}" presName="sibTrans" presStyleCnt="0"/>
      <dgm:spPr/>
    </dgm:pt>
    <dgm:pt modelId="{085B87E1-C219-4BD7-996A-A06E6EC2031D}" type="pres">
      <dgm:prSet presAssocID="{A88D2509-47DD-4F72-BF79-901137D79EF3}" presName="compNode" presStyleCnt="0"/>
      <dgm:spPr/>
    </dgm:pt>
    <dgm:pt modelId="{CD446940-ABA3-45CF-B3DC-FEFA536C5300}" type="pres">
      <dgm:prSet presAssocID="{A88D2509-47DD-4F72-BF79-901137D79EF3}" presName="bgRect" presStyleLbl="bgShp" presStyleIdx="2" presStyleCnt="4"/>
      <dgm:spPr/>
    </dgm:pt>
    <dgm:pt modelId="{76A87C7A-D414-4E0D-A5E5-96ABC9B85F59}" type="pres">
      <dgm:prSet presAssocID="{A88D2509-47DD-4F72-BF79-901137D79EF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ncing"/>
        </a:ext>
      </dgm:extLst>
    </dgm:pt>
    <dgm:pt modelId="{34211B47-C2E5-4D29-8428-9C88F3DEE485}" type="pres">
      <dgm:prSet presAssocID="{A88D2509-47DD-4F72-BF79-901137D79EF3}" presName="spaceRect" presStyleCnt="0"/>
      <dgm:spPr/>
    </dgm:pt>
    <dgm:pt modelId="{2FB56B8D-B6C5-48D9-AD09-F2730114E495}" type="pres">
      <dgm:prSet presAssocID="{A88D2509-47DD-4F72-BF79-901137D79EF3}" presName="parTx" presStyleLbl="revTx" presStyleIdx="2" presStyleCnt="4">
        <dgm:presLayoutVars>
          <dgm:chMax val="0"/>
          <dgm:chPref val="0"/>
        </dgm:presLayoutVars>
      </dgm:prSet>
      <dgm:spPr/>
    </dgm:pt>
    <dgm:pt modelId="{C24FAF4C-22CF-4491-A9E6-9A533B807846}" type="pres">
      <dgm:prSet presAssocID="{EE7F1550-3053-4B53-818E-369399AA6653}" presName="sibTrans" presStyleCnt="0"/>
      <dgm:spPr/>
    </dgm:pt>
    <dgm:pt modelId="{245874D4-EFBA-46CA-9B88-FA44E62058CD}" type="pres">
      <dgm:prSet presAssocID="{037CC1C3-B0C9-40C2-A856-8234743EFCF1}" presName="compNode" presStyleCnt="0"/>
      <dgm:spPr/>
    </dgm:pt>
    <dgm:pt modelId="{202000F8-E871-4454-BFD2-8666DF13C18F}" type="pres">
      <dgm:prSet presAssocID="{037CC1C3-B0C9-40C2-A856-8234743EFCF1}" presName="bgRect" presStyleLbl="bgShp" presStyleIdx="3" presStyleCnt="4"/>
      <dgm:spPr/>
    </dgm:pt>
    <dgm:pt modelId="{08E69DAF-96BB-4BC1-A02A-85B0DC555A3A}" type="pres">
      <dgm:prSet presAssocID="{037CC1C3-B0C9-40C2-A856-8234743EFCF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0EF03682-F991-41D7-AD30-06AED343FBEB}" type="pres">
      <dgm:prSet presAssocID="{037CC1C3-B0C9-40C2-A856-8234743EFCF1}" presName="spaceRect" presStyleCnt="0"/>
      <dgm:spPr/>
    </dgm:pt>
    <dgm:pt modelId="{AE31FAF9-B6FE-478D-9ED3-8F029BDC091D}" type="pres">
      <dgm:prSet presAssocID="{037CC1C3-B0C9-40C2-A856-8234743EFCF1}" presName="parTx" presStyleLbl="revTx" presStyleIdx="3" presStyleCnt="4">
        <dgm:presLayoutVars>
          <dgm:chMax val="0"/>
          <dgm:chPref val="0"/>
        </dgm:presLayoutVars>
      </dgm:prSet>
      <dgm:spPr/>
    </dgm:pt>
  </dgm:ptLst>
  <dgm:cxnLst>
    <dgm:cxn modelId="{33F5A006-CC68-4967-990B-9AD5FD722EBF}" srcId="{00080CF6-59C6-47A9-9DB0-B084EE259069}" destId="{A88D2509-47DD-4F72-BF79-901137D79EF3}" srcOrd="2" destOrd="0" parTransId="{86DA1664-E383-4656-8302-B4B0B72B6376}" sibTransId="{EE7F1550-3053-4B53-818E-369399AA6653}"/>
    <dgm:cxn modelId="{D78B8B76-4861-4B60-90E2-52E29F28AFF4}" srcId="{00080CF6-59C6-47A9-9DB0-B084EE259069}" destId="{DB74E8EB-FB33-43E8-AB6F-80E5FBCC03C5}" srcOrd="0" destOrd="0" parTransId="{B77900F0-4A4F-45BE-92BF-95CF207604A1}" sibTransId="{E0639366-094A-44B1-8A94-97A6466E3316}"/>
    <dgm:cxn modelId="{DCA44BB2-A3C1-4DE2-8134-1592A34FF085}" type="presOf" srcId="{037CC1C3-B0C9-40C2-A856-8234743EFCF1}" destId="{AE31FAF9-B6FE-478D-9ED3-8F029BDC091D}" srcOrd="0" destOrd="0" presId="urn:microsoft.com/office/officeart/2018/2/layout/IconVerticalSolidList"/>
    <dgm:cxn modelId="{DF93EFBA-77C0-4689-BC3B-C5DC884EA96A}" type="presOf" srcId="{E70BEC2D-D24D-4915-91E1-5DDBFEE6CCB9}" destId="{A216A6A0-3BDD-4843-A7B1-B7110C9172B2}" srcOrd="0" destOrd="0" presId="urn:microsoft.com/office/officeart/2018/2/layout/IconVerticalSolidList"/>
    <dgm:cxn modelId="{D47E8EBC-21B0-4CAE-BB04-2F288CC03CA7}" type="presOf" srcId="{A88D2509-47DD-4F72-BF79-901137D79EF3}" destId="{2FB56B8D-B6C5-48D9-AD09-F2730114E495}" srcOrd="0" destOrd="0" presId="urn:microsoft.com/office/officeart/2018/2/layout/IconVerticalSolidList"/>
    <dgm:cxn modelId="{80023EC8-603F-4147-B5A8-1BC8BED2B44E}" srcId="{00080CF6-59C6-47A9-9DB0-B084EE259069}" destId="{037CC1C3-B0C9-40C2-A856-8234743EFCF1}" srcOrd="3" destOrd="0" parTransId="{C5945002-9406-4F5D-8DC8-D6C5991687C5}" sibTransId="{C93170F8-4393-4007-9507-C4E02FB5E813}"/>
    <dgm:cxn modelId="{42023CCF-00E7-4761-ADE7-CCCF04A58128}" srcId="{00080CF6-59C6-47A9-9DB0-B084EE259069}" destId="{E70BEC2D-D24D-4915-91E1-5DDBFEE6CCB9}" srcOrd="1" destOrd="0" parTransId="{7BEF0FF5-4025-4ACA-BFA7-59B33B7E9F19}" sibTransId="{0B4A5679-35ED-4C17-815B-252F7169C10B}"/>
    <dgm:cxn modelId="{728A6AEF-9A67-4091-9FFF-65A0F1E86DB5}" type="presOf" srcId="{DB74E8EB-FB33-43E8-AB6F-80E5FBCC03C5}" destId="{C9E8DE7A-273B-4086-8D40-7E1A658B3C51}" srcOrd="0" destOrd="0" presId="urn:microsoft.com/office/officeart/2018/2/layout/IconVerticalSolidList"/>
    <dgm:cxn modelId="{188ED8FC-1823-4995-A1CA-C1932B3B10CD}" type="presOf" srcId="{00080CF6-59C6-47A9-9DB0-B084EE259069}" destId="{28342765-90FE-4BB5-BA2D-51F580DBCEB0}" srcOrd="0" destOrd="0" presId="urn:microsoft.com/office/officeart/2018/2/layout/IconVerticalSolidList"/>
    <dgm:cxn modelId="{A4269E9D-0DBA-4341-97D9-0C916050F6EA}" type="presParOf" srcId="{28342765-90FE-4BB5-BA2D-51F580DBCEB0}" destId="{88E7BCD6-7215-499E-B8A3-5667A9CFE206}" srcOrd="0" destOrd="0" presId="urn:microsoft.com/office/officeart/2018/2/layout/IconVerticalSolidList"/>
    <dgm:cxn modelId="{18E662C7-1995-482F-840E-1C6EC5EE12A5}" type="presParOf" srcId="{88E7BCD6-7215-499E-B8A3-5667A9CFE206}" destId="{B55EB06E-0346-48ED-AE03-CE86ADF1A0F9}" srcOrd="0" destOrd="0" presId="urn:microsoft.com/office/officeart/2018/2/layout/IconVerticalSolidList"/>
    <dgm:cxn modelId="{8DFAD963-2980-4014-B7FF-7C0375093099}" type="presParOf" srcId="{88E7BCD6-7215-499E-B8A3-5667A9CFE206}" destId="{566DC57E-54E1-4B1D-AED3-DFD1F36B896F}" srcOrd="1" destOrd="0" presId="urn:microsoft.com/office/officeart/2018/2/layout/IconVerticalSolidList"/>
    <dgm:cxn modelId="{FBB97865-74F4-4107-B93D-9C89DDE35E0E}" type="presParOf" srcId="{88E7BCD6-7215-499E-B8A3-5667A9CFE206}" destId="{BA589892-9C49-4A35-BE69-FBDEA2132FC2}" srcOrd="2" destOrd="0" presId="urn:microsoft.com/office/officeart/2018/2/layout/IconVerticalSolidList"/>
    <dgm:cxn modelId="{EEEE47FE-5000-4D43-907B-2C340559CF29}" type="presParOf" srcId="{88E7BCD6-7215-499E-B8A3-5667A9CFE206}" destId="{C9E8DE7A-273B-4086-8D40-7E1A658B3C51}" srcOrd="3" destOrd="0" presId="urn:microsoft.com/office/officeart/2018/2/layout/IconVerticalSolidList"/>
    <dgm:cxn modelId="{4BA73EC0-9039-479C-89C0-59CBCEE5EDA6}" type="presParOf" srcId="{28342765-90FE-4BB5-BA2D-51F580DBCEB0}" destId="{50833329-F3AE-4974-8099-14C9DD4C7153}" srcOrd="1" destOrd="0" presId="urn:microsoft.com/office/officeart/2018/2/layout/IconVerticalSolidList"/>
    <dgm:cxn modelId="{7BF7E73D-D843-43B6-82D9-A42320885D34}" type="presParOf" srcId="{28342765-90FE-4BB5-BA2D-51F580DBCEB0}" destId="{20F43F01-DBBA-4E91-ADCE-4BFDFC1D07A6}" srcOrd="2" destOrd="0" presId="urn:microsoft.com/office/officeart/2018/2/layout/IconVerticalSolidList"/>
    <dgm:cxn modelId="{5452686F-09FB-48FD-AD61-554D365EB111}" type="presParOf" srcId="{20F43F01-DBBA-4E91-ADCE-4BFDFC1D07A6}" destId="{C9EFAB22-48DD-40D5-8BF5-CFC37CA5421B}" srcOrd="0" destOrd="0" presId="urn:microsoft.com/office/officeart/2018/2/layout/IconVerticalSolidList"/>
    <dgm:cxn modelId="{592CA1BD-63FA-44D9-8409-FCA9F444492B}" type="presParOf" srcId="{20F43F01-DBBA-4E91-ADCE-4BFDFC1D07A6}" destId="{5A7572C1-564D-462A-8829-6FCA9E4606A3}" srcOrd="1" destOrd="0" presId="urn:microsoft.com/office/officeart/2018/2/layout/IconVerticalSolidList"/>
    <dgm:cxn modelId="{0311425D-FE15-4653-9B9D-967C89A1CCED}" type="presParOf" srcId="{20F43F01-DBBA-4E91-ADCE-4BFDFC1D07A6}" destId="{13AFF219-23A3-4C5F-8C2D-F5A6B5A94352}" srcOrd="2" destOrd="0" presId="urn:microsoft.com/office/officeart/2018/2/layout/IconVerticalSolidList"/>
    <dgm:cxn modelId="{5A1F6F40-7CA6-4D50-BFB5-1766714ED84B}" type="presParOf" srcId="{20F43F01-DBBA-4E91-ADCE-4BFDFC1D07A6}" destId="{A216A6A0-3BDD-4843-A7B1-B7110C9172B2}" srcOrd="3" destOrd="0" presId="urn:microsoft.com/office/officeart/2018/2/layout/IconVerticalSolidList"/>
    <dgm:cxn modelId="{21616051-9349-4A7E-96DF-41B202FE6F02}" type="presParOf" srcId="{28342765-90FE-4BB5-BA2D-51F580DBCEB0}" destId="{15AE62AF-F00F-4BFB-9CE1-A5ADC223AE58}" srcOrd="3" destOrd="0" presId="urn:microsoft.com/office/officeart/2018/2/layout/IconVerticalSolidList"/>
    <dgm:cxn modelId="{8AB7F6AB-BF0E-4193-9F1A-7C904BF56400}" type="presParOf" srcId="{28342765-90FE-4BB5-BA2D-51F580DBCEB0}" destId="{085B87E1-C219-4BD7-996A-A06E6EC2031D}" srcOrd="4" destOrd="0" presId="urn:microsoft.com/office/officeart/2018/2/layout/IconVerticalSolidList"/>
    <dgm:cxn modelId="{5D017ADF-5B8D-4F2D-97C1-036D273A76E8}" type="presParOf" srcId="{085B87E1-C219-4BD7-996A-A06E6EC2031D}" destId="{CD446940-ABA3-45CF-B3DC-FEFA536C5300}" srcOrd="0" destOrd="0" presId="urn:microsoft.com/office/officeart/2018/2/layout/IconVerticalSolidList"/>
    <dgm:cxn modelId="{054D38A2-D17D-4C53-9058-FB385C716612}" type="presParOf" srcId="{085B87E1-C219-4BD7-996A-A06E6EC2031D}" destId="{76A87C7A-D414-4E0D-A5E5-96ABC9B85F59}" srcOrd="1" destOrd="0" presId="urn:microsoft.com/office/officeart/2018/2/layout/IconVerticalSolidList"/>
    <dgm:cxn modelId="{8BA6416F-54F5-45D1-B194-5F61BDE2D2C1}" type="presParOf" srcId="{085B87E1-C219-4BD7-996A-A06E6EC2031D}" destId="{34211B47-C2E5-4D29-8428-9C88F3DEE485}" srcOrd="2" destOrd="0" presId="urn:microsoft.com/office/officeart/2018/2/layout/IconVerticalSolidList"/>
    <dgm:cxn modelId="{8AD2EDB7-7FE5-42D3-ACEC-6375F00ECF39}" type="presParOf" srcId="{085B87E1-C219-4BD7-996A-A06E6EC2031D}" destId="{2FB56B8D-B6C5-48D9-AD09-F2730114E495}" srcOrd="3" destOrd="0" presId="urn:microsoft.com/office/officeart/2018/2/layout/IconVerticalSolidList"/>
    <dgm:cxn modelId="{297569E3-D75D-498F-A665-1ED760A24BC2}" type="presParOf" srcId="{28342765-90FE-4BB5-BA2D-51F580DBCEB0}" destId="{C24FAF4C-22CF-4491-A9E6-9A533B807846}" srcOrd="5" destOrd="0" presId="urn:microsoft.com/office/officeart/2018/2/layout/IconVerticalSolidList"/>
    <dgm:cxn modelId="{5106713D-6446-44F0-8602-EE4617CC85B7}" type="presParOf" srcId="{28342765-90FE-4BB5-BA2D-51F580DBCEB0}" destId="{245874D4-EFBA-46CA-9B88-FA44E62058CD}" srcOrd="6" destOrd="0" presId="urn:microsoft.com/office/officeart/2018/2/layout/IconVerticalSolidList"/>
    <dgm:cxn modelId="{8D21F8CA-FFFC-45AD-8776-E44323940169}" type="presParOf" srcId="{245874D4-EFBA-46CA-9B88-FA44E62058CD}" destId="{202000F8-E871-4454-BFD2-8666DF13C18F}" srcOrd="0" destOrd="0" presId="urn:microsoft.com/office/officeart/2018/2/layout/IconVerticalSolidList"/>
    <dgm:cxn modelId="{7AB37DCE-820A-4CEE-BBE5-89D36F1741ED}" type="presParOf" srcId="{245874D4-EFBA-46CA-9B88-FA44E62058CD}" destId="{08E69DAF-96BB-4BC1-A02A-85B0DC555A3A}" srcOrd="1" destOrd="0" presId="urn:microsoft.com/office/officeart/2018/2/layout/IconVerticalSolidList"/>
    <dgm:cxn modelId="{F66E6604-6301-4F34-8C8A-8357D27E6FF6}" type="presParOf" srcId="{245874D4-EFBA-46CA-9B88-FA44E62058CD}" destId="{0EF03682-F991-41D7-AD30-06AED343FBEB}" srcOrd="2" destOrd="0" presId="urn:microsoft.com/office/officeart/2018/2/layout/IconVerticalSolidList"/>
    <dgm:cxn modelId="{CA470924-AAAF-4E03-B013-30A37F475487}" type="presParOf" srcId="{245874D4-EFBA-46CA-9B88-FA44E62058CD}" destId="{AE31FAF9-B6FE-478D-9ED3-8F029BDC09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D1DE97-A40F-4087-A936-CAB08B4379E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3E3E829-B53C-449C-B0BF-2B8AC81CCAAA}">
      <dgm:prSet/>
      <dgm:spPr/>
      <dgm:t>
        <a:bodyPr/>
        <a:lstStyle/>
        <a:p>
          <a:r>
            <a:rPr lang="en-GB" b="1"/>
            <a:t>Affect and Emotions</a:t>
          </a:r>
          <a:endParaRPr lang="en-US"/>
        </a:p>
      </dgm:t>
    </dgm:pt>
    <dgm:pt modelId="{61577A52-0D4E-41B6-838C-042DD3342CF3}" type="parTrans" cxnId="{8863A0DC-4049-467D-B08B-9559344DF72E}">
      <dgm:prSet/>
      <dgm:spPr/>
      <dgm:t>
        <a:bodyPr/>
        <a:lstStyle/>
        <a:p>
          <a:endParaRPr lang="en-US"/>
        </a:p>
      </dgm:t>
    </dgm:pt>
    <dgm:pt modelId="{47832583-9D1E-46A6-A241-91DB4DABBCA9}" type="sibTrans" cxnId="{8863A0DC-4049-467D-B08B-9559344DF72E}">
      <dgm:prSet/>
      <dgm:spPr/>
      <dgm:t>
        <a:bodyPr/>
        <a:lstStyle/>
        <a:p>
          <a:endParaRPr lang="en-US"/>
        </a:p>
      </dgm:t>
    </dgm:pt>
    <dgm:pt modelId="{2178CA96-5AB7-4738-8808-C9206890AC6E}">
      <dgm:prSet/>
      <dgm:spPr/>
      <dgm:t>
        <a:bodyPr/>
        <a:lstStyle/>
        <a:p>
          <a:r>
            <a:rPr lang="en-GB"/>
            <a:t>Music influences affective states via several psychological mechanisms: </a:t>
          </a:r>
          <a:endParaRPr lang="en-US"/>
        </a:p>
      </dgm:t>
    </dgm:pt>
    <dgm:pt modelId="{12A93833-04B8-49F0-8ADF-7226E6EA20AC}" type="parTrans" cxnId="{F494C463-7696-4C34-A5F9-E964910C0A00}">
      <dgm:prSet/>
      <dgm:spPr/>
      <dgm:t>
        <a:bodyPr/>
        <a:lstStyle/>
        <a:p>
          <a:endParaRPr lang="en-US"/>
        </a:p>
      </dgm:t>
    </dgm:pt>
    <dgm:pt modelId="{9F323845-0278-464D-B8C3-1DAF8364EB3D}" type="sibTrans" cxnId="{F494C463-7696-4C34-A5F9-E964910C0A00}">
      <dgm:prSet/>
      <dgm:spPr/>
      <dgm:t>
        <a:bodyPr/>
        <a:lstStyle/>
        <a:p>
          <a:endParaRPr lang="en-US"/>
        </a:p>
      </dgm:t>
    </dgm:pt>
    <dgm:pt modelId="{5C259467-CD56-40CC-AF8D-01B77340BC41}">
      <dgm:prSet/>
      <dgm:spPr/>
      <dgm:t>
        <a:bodyPr/>
        <a:lstStyle/>
        <a:p>
          <a:r>
            <a:rPr lang="en-GB" b="1"/>
            <a:t>Brain stem reflex</a:t>
          </a:r>
          <a:r>
            <a:rPr lang="en-GB"/>
            <a:t>: Fast, loud music activates the central nervous system, increasing arousal.</a:t>
          </a:r>
          <a:endParaRPr lang="en-US"/>
        </a:p>
      </dgm:t>
    </dgm:pt>
    <dgm:pt modelId="{BC785FDF-DA0C-4FFC-9B10-ED01D90BBDF7}" type="parTrans" cxnId="{F48FADC4-B2B4-4EF3-AD0F-5E62B0435680}">
      <dgm:prSet/>
      <dgm:spPr/>
      <dgm:t>
        <a:bodyPr/>
        <a:lstStyle/>
        <a:p>
          <a:endParaRPr lang="en-US"/>
        </a:p>
      </dgm:t>
    </dgm:pt>
    <dgm:pt modelId="{7922E41D-1A8D-447A-9548-05081D1CE292}" type="sibTrans" cxnId="{F48FADC4-B2B4-4EF3-AD0F-5E62B0435680}">
      <dgm:prSet/>
      <dgm:spPr/>
      <dgm:t>
        <a:bodyPr/>
        <a:lstStyle/>
        <a:p>
          <a:endParaRPr lang="en-US"/>
        </a:p>
      </dgm:t>
    </dgm:pt>
    <dgm:pt modelId="{1A3075F6-9758-4496-B3F5-8ABAFB85B852}">
      <dgm:prSet/>
      <dgm:spPr/>
      <dgm:t>
        <a:bodyPr/>
        <a:lstStyle/>
        <a:p>
          <a:r>
            <a:rPr lang="en-GB" b="1"/>
            <a:t>Rhythmic entrainment</a:t>
          </a:r>
          <a:r>
            <a:rPr lang="en-GB"/>
            <a:t>: Bodily pulses (e.g., heart rate) synchronise with musical rhythm.</a:t>
          </a:r>
          <a:endParaRPr lang="en-US"/>
        </a:p>
      </dgm:t>
    </dgm:pt>
    <dgm:pt modelId="{B73DABDB-AF5F-48B4-B58C-13757FD85983}" type="parTrans" cxnId="{F5786F52-D50C-4669-A40A-F571F80FA0BD}">
      <dgm:prSet/>
      <dgm:spPr/>
      <dgm:t>
        <a:bodyPr/>
        <a:lstStyle/>
        <a:p>
          <a:endParaRPr lang="en-US"/>
        </a:p>
      </dgm:t>
    </dgm:pt>
    <dgm:pt modelId="{04CC7CBF-9602-40DA-A0E2-8490DEC785AE}" type="sibTrans" cxnId="{F5786F52-D50C-4669-A40A-F571F80FA0BD}">
      <dgm:prSet/>
      <dgm:spPr/>
      <dgm:t>
        <a:bodyPr/>
        <a:lstStyle/>
        <a:p>
          <a:endParaRPr lang="en-US"/>
        </a:p>
      </dgm:t>
    </dgm:pt>
    <dgm:pt modelId="{27FA885F-D179-41AD-BF98-4693274F8DC9}">
      <dgm:prSet/>
      <dgm:spPr/>
      <dgm:t>
        <a:bodyPr/>
        <a:lstStyle/>
        <a:p>
          <a:r>
            <a:rPr lang="en-GB" b="1"/>
            <a:t>Evaluative conditioning</a:t>
          </a:r>
          <a:r>
            <a:rPr lang="en-GB"/>
            <a:t>: Repeated pairing of music with positive experiences creates emotional associations.</a:t>
          </a:r>
          <a:endParaRPr lang="en-US"/>
        </a:p>
      </dgm:t>
    </dgm:pt>
    <dgm:pt modelId="{2A9C6DE3-C4A1-4191-AE3D-49826CADECDD}" type="parTrans" cxnId="{2D29B7D9-B0A7-4791-AB06-3CAD7C143665}">
      <dgm:prSet/>
      <dgm:spPr/>
      <dgm:t>
        <a:bodyPr/>
        <a:lstStyle/>
        <a:p>
          <a:endParaRPr lang="en-US"/>
        </a:p>
      </dgm:t>
    </dgm:pt>
    <dgm:pt modelId="{032D932C-63C4-4F15-B2DE-133109192479}" type="sibTrans" cxnId="{2D29B7D9-B0A7-4791-AB06-3CAD7C143665}">
      <dgm:prSet/>
      <dgm:spPr/>
      <dgm:t>
        <a:bodyPr/>
        <a:lstStyle/>
        <a:p>
          <a:endParaRPr lang="en-US"/>
        </a:p>
      </dgm:t>
    </dgm:pt>
    <dgm:pt modelId="{5CE0D907-2167-4170-A002-EC06B1C0D20B}">
      <dgm:prSet/>
      <dgm:spPr/>
      <dgm:t>
        <a:bodyPr/>
        <a:lstStyle/>
        <a:p>
          <a:r>
            <a:rPr lang="en-GB" b="1"/>
            <a:t>Visual imagery</a:t>
          </a:r>
          <a:r>
            <a:rPr lang="en-GB"/>
            <a:t>: Music evokes memories and mental images that influence emotion (e.g., imagining past success).</a:t>
          </a:r>
          <a:endParaRPr lang="en-US"/>
        </a:p>
      </dgm:t>
    </dgm:pt>
    <dgm:pt modelId="{A9A1FF85-7476-43AD-B185-BBD0D51122BF}" type="parTrans" cxnId="{0BF02DC4-AA92-42BC-B47D-367FB2771CD3}">
      <dgm:prSet/>
      <dgm:spPr/>
      <dgm:t>
        <a:bodyPr/>
        <a:lstStyle/>
        <a:p>
          <a:endParaRPr lang="en-US"/>
        </a:p>
      </dgm:t>
    </dgm:pt>
    <dgm:pt modelId="{2F310A36-505D-4FB5-A054-3D552F4FE213}" type="sibTrans" cxnId="{0BF02DC4-AA92-42BC-B47D-367FB2771CD3}">
      <dgm:prSet/>
      <dgm:spPr/>
      <dgm:t>
        <a:bodyPr/>
        <a:lstStyle/>
        <a:p>
          <a:endParaRPr lang="en-US"/>
        </a:p>
      </dgm:t>
    </dgm:pt>
    <dgm:pt modelId="{DB9B7042-1431-854E-9078-9194F43A29C0}" type="pres">
      <dgm:prSet presAssocID="{5CD1DE97-A40F-4087-A936-CAB08B4379E0}" presName="vert0" presStyleCnt="0">
        <dgm:presLayoutVars>
          <dgm:dir/>
          <dgm:animOne val="branch"/>
          <dgm:animLvl val="lvl"/>
        </dgm:presLayoutVars>
      </dgm:prSet>
      <dgm:spPr/>
    </dgm:pt>
    <dgm:pt modelId="{142B7C5F-5EDB-CD47-9877-1C1A2CD90747}" type="pres">
      <dgm:prSet presAssocID="{C3E3E829-B53C-449C-B0BF-2B8AC81CCAAA}" presName="thickLine" presStyleLbl="alignNode1" presStyleIdx="0" presStyleCnt="6"/>
      <dgm:spPr/>
    </dgm:pt>
    <dgm:pt modelId="{639AA3EE-A86F-A94C-99FB-BB11D6C19693}" type="pres">
      <dgm:prSet presAssocID="{C3E3E829-B53C-449C-B0BF-2B8AC81CCAAA}" presName="horz1" presStyleCnt="0"/>
      <dgm:spPr/>
    </dgm:pt>
    <dgm:pt modelId="{EF586EE9-8173-6347-9472-02CAB239EC52}" type="pres">
      <dgm:prSet presAssocID="{C3E3E829-B53C-449C-B0BF-2B8AC81CCAAA}" presName="tx1" presStyleLbl="revTx" presStyleIdx="0" presStyleCnt="6"/>
      <dgm:spPr/>
    </dgm:pt>
    <dgm:pt modelId="{0AA88962-C8B0-474D-B1EE-7CDFBF885E5C}" type="pres">
      <dgm:prSet presAssocID="{C3E3E829-B53C-449C-B0BF-2B8AC81CCAAA}" presName="vert1" presStyleCnt="0"/>
      <dgm:spPr/>
    </dgm:pt>
    <dgm:pt modelId="{B1E69D70-9B08-FB4D-95A9-B6446F4FF607}" type="pres">
      <dgm:prSet presAssocID="{2178CA96-5AB7-4738-8808-C9206890AC6E}" presName="thickLine" presStyleLbl="alignNode1" presStyleIdx="1" presStyleCnt="6"/>
      <dgm:spPr/>
    </dgm:pt>
    <dgm:pt modelId="{F3CAA749-3D38-0C46-A986-F55FC2BA1620}" type="pres">
      <dgm:prSet presAssocID="{2178CA96-5AB7-4738-8808-C9206890AC6E}" presName="horz1" presStyleCnt="0"/>
      <dgm:spPr/>
    </dgm:pt>
    <dgm:pt modelId="{75BBBD83-A874-7D41-B339-A12CE11CD295}" type="pres">
      <dgm:prSet presAssocID="{2178CA96-5AB7-4738-8808-C9206890AC6E}" presName="tx1" presStyleLbl="revTx" presStyleIdx="1" presStyleCnt="6"/>
      <dgm:spPr/>
    </dgm:pt>
    <dgm:pt modelId="{5A7F2E91-52AA-9745-A863-407641D8C6CC}" type="pres">
      <dgm:prSet presAssocID="{2178CA96-5AB7-4738-8808-C9206890AC6E}" presName="vert1" presStyleCnt="0"/>
      <dgm:spPr/>
    </dgm:pt>
    <dgm:pt modelId="{C54517DB-FA68-FB4B-A57F-6E419CBD7DCB}" type="pres">
      <dgm:prSet presAssocID="{5C259467-CD56-40CC-AF8D-01B77340BC41}" presName="thickLine" presStyleLbl="alignNode1" presStyleIdx="2" presStyleCnt="6"/>
      <dgm:spPr/>
    </dgm:pt>
    <dgm:pt modelId="{366DF007-B3DB-A043-A8DC-FD0255ECF7E8}" type="pres">
      <dgm:prSet presAssocID="{5C259467-CD56-40CC-AF8D-01B77340BC41}" presName="horz1" presStyleCnt="0"/>
      <dgm:spPr/>
    </dgm:pt>
    <dgm:pt modelId="{DE35CF4D-4C30-DD4C-8A3D-AF85C6166067}" type="pres">
      <dgm:prSet presAssocID="{5C259467-CD56-40CC-AF8D-01B77340BC41}" presName="tx1" presStyleLbl="revTx" presStyleIdx="2" presStyleCnt="6"/>
      <dgm:spPr/>
    </dgm:pt>
    <dgm:pt modelId="{E0DD40C8-1426-664E-91B4-44FF95EA6D0C}" type="pres">
      <dgm:prSet presAssocID="{5C259467-CD56-40CC-AF8D-01B77340BC41}" presName="vert1" presStyleCnt="0"/>
      <dgm:spPr/>
    </dgm:pt>
    <dgm:pt modelId="{9439CC0E-EF15-D84A-ABF0-2311BAFB726E}" type="pres">
      <dgm:prSet presAssocID="{1A3075F6-9758-4496-B3F5-8ABAFB85B852}" presName="thickLine" presStyleLbl="alignNode1" presStyleIdx="3" presStyleCnt="6"/>
      <dgm:spPr/>
    </dgm:pt>
    <dgm:pt modelId="{E6049B27-BB0A-304D-BCC8-7E3BBE556E74}" type="pres">
      <dgm:prSet presAssocID="{1A3075F6-9758-4496-B3F5-8ABAFB85B852}" presName="horz1" presStyleCnt="0"/>
      <dgm:spPr/>
    </dgm:pt>
    <dgm:pt modelId="{3898E5BD-418C-8645-AE18-828F8143EFA3}" type="pres">
      <dgm:prSet presAssocID="{1A3075F6-9758-4496-B3F5-8ABAFB85B852}" presName="tx1" presStyleLbl="revTx" presStyleIdx="3" presStyleCnt="6"/>
      <dgm:spPr/>
    </dgm:pt>
    <dgm:pt modelId="{70E857B5-8D36-0746-AF8B-E77BC90DA2F6}" type="pres">
      <dgm:prSet presAssocID="{1A3075F6-9758-4496-B3F5-8ABAFB85B852}" presName="vert1" presStyleCnt="0"/>
      <dgm:spPr/>
    </dgm:pt>
    <dgm:pt modelId="{C41B1F6A-9C7A-7142-9446-2C54FE648271}" type="pres">
      <dgm:prSet presAssocID="{27FA885F-D179-41AD-BF98-4693274F8DC9}" presName="thickLine" presStyleLbl="alignNode1" presStyleIdx="4" presStyleCnt="6"/>
      <dgm:spPr/>
    </dgm:pt>
    <dgm:pt modelId="{1AD1DB9A-D0FF-5F44-8568-DD9AB5D5DB31}" type="pres">
      <dgm:prSet presAssocID="{27FA885F-D179-41AD-BF98-4693274F8DC9}" presName="horz1" presStyleCnt="0"/>
      <dgm:spPr/>
    </dgm:pt>
    <dgm:pt modelId="{D5122964-DC13-4F4B-BE97-16288B479BFD}" type="pres">
      <dgm:prSet presAssocID="{27FA885F-D179-41AD-BF98-4693274F8DC9}" presName="tx1" presStyleLbl="revTx" presStyleIdx="4" presStyleCnt="6"/>
      <dgm:spPr/>
    </dgm:pt>
    <dgm:pt modelId="{C56AA369-D1FC-3E4A-8D4A-79FBF04A3927}" type="pres">
      <dgm:prSet presAssocID="{27FA885F-D179-41AD-BF98-4693274F8DC9}" presName="vert1" presStyleCnt="0"/>
      <dgm:spPr/>
    </dgm:pt>
    <dgm:pt modelId="{1E089ED3-FE49-5447-9021-55E6FCD99F22}" type="pres">
      <dgm:prSet presAssocID="{5CE0D907-2167-4170-A002-EC06B1C0D20B}" presName="thickLine" presStyleLbl="alignNode1" presStyleIdx="5" presStyleCnt="6"/>
      <dgm:spPr/>
    </dgm:pt>
    <dgm:pt modelId="{E54125BF-A789-D14E-ADEE-1A256B1DB25C}" type="pres">
      <dgm:prSet presAssocID="{5CE0D907-2167-4170-A002-EC06B1C0D20B}" presName="horz1" presStyleCnt="0"/>
      <dgm:spPr/>
    </dgm:pt>
    <dgm:pt modelId="{066B147D-C86E-9B4E-AD63-B6AFCA1904CC}" type="pres">
      <dgm:prSet presAssocID="{5CE0D907-2167-4170-A002-EC06B1C0D20B}" presName="tx1" presStyleLbl="revTx" presStyleIdx="5" presStyleCnt="6"/>
      <dgm:spPr/>
    </dgm:pt>
    <dgm:pt modelId="{D9C733EF-ACFA-4341-946D-53FBE16875D1}" type="pres">
      <dgm:prSet presAssocID="{5CE0D907-2167-4170-A002-EC06B1C0D20B}" presName="vert1" presStyleCnt="0"/>
      <dgm:spPr/>
    </dgm:pt>
  </dgm:ptLst>
  <dgm:cxnLst>
    <dgm:cxn modelId="{3991030E-8B55-2D44-B18E-FE422D4A3A9D}" type="presOf" srcId="{5CD1DE97-A40F-4087-A936-CAB08B4379E0}" destId="{DB9B7042-1431-854E-9078-9194F43A29C0}" srcOrd="0" destOrd="0" presId="urn:microsoft.com/office/officeart/2008/layout/LinedList"/>
    <dgm:cxn modelId="{F5786F52-D50C-4669-A40A-F571F80FA0BD}" srcId="{5CD1DE97-A40F-4087-A936-CAB08B4379E0}" destId="{1A3075F6-9758-4496-B3F5-8ABAFB85B852}" srcOrd="3" destOrd="0" parTransId="{B73DABDB-AF5F-48B4-B58C-13757FD85983}" sibTransId="{04CC7CBF-9602-40DA-A0E2-8490DEC785AE}"/>
    <dgm:cxn modelId="{F494C463-7696-4C34-A5F9-E964910C0A00}" srcId="{5CD1DE97-A40F-4087-A936-CAB08B4379E0}" destId="{2178CA96-5AB7-4738-8808-C9206890AC6E}" srcOrd="1" destOrd="0" parTransId="{12A93833-04B8-49F0-8ADF-7226E6EA20AC}" sibTransId="{9F323845-0278-464D-B8C3-1DAF8364EB3D}"/>
    <dgm:cxn modelId="{BA0F556C-3AA7-C442-91AA-A0BD7986D76F}" type="presOf" srcId="{1A3075F6-9758-4496-B3F5-8ABAFB85B852}" destId="{3898E5BD-418C-8645-AE18-828F8143EFA3}" srcOrd="0" destOrd="0" presId="urn:microsoft.com/office/officeart/2008/layout/LinedList"/>
    <dgm:cxn modelId="{210EFA79-8DAB-7F47-8FE2-0F6E626B3758}" type="presOf" srcId="{27FA885F-D179-41AD-BF98-4693274F8DC9}" destId="{D5122964-DC13-4F4B-BE97-16288B479BFD}" srcOrd="0" destOrd="0" presId="urn:microsoft.com/office/officeart/2008/layout/LinedList"/>
    <dgm:cxn modelId="{0BF02DC4-AA92-42BC-B47D-367FB2771CD3}" srcId="{5CD1DE97-A40F-4087-A936-CAB08B4379E0}" destId="{5CE0D907-2167-4170-A002-EC06B1C0D20B}" srcOrd="5" destOrd="0" parTransId="{A9A1FF85-7476-43AD-B185-BBD0D51122BF}" sibTransId="{2F310A36-505D-4FB5-A054-3D552F4FE213}"/>
    <dgm:cxn modelId="{F48FADC4-B2B4-4EF3-AD0F-5E62B0435680}" srcId="{5CD1DE97-A40F-4087-A936-CAB08B4379E0}" destId="{5C259467-CD56-40CC-AF8D-01B77340BC41}" srcOrd="2" destOrd="0" parTransId="{BC785FDF-DA0C-4FFC-9B10-ED01D90BBDF7}" sibTransId="{7922E41D-1A8D-447A-9548-05081D1CE292}"/>
    <dgm:cxn modelId="{A9BDE7C7-59D4-C947-9750-9E5D59FBDADF}" type="presOf" srcId="{C3E3E829-B53C-449C-B0BF-2B8AC81CCAAA}" destId="{EF586EE9-8173-6347-9472-02CAB239EC52}" srcOrd="0" destOrd="0" presId="urn:microsoft.com/office/officeart/2008/layout/LinedList"/>
    <dgm:cxn modelId="{2D29B7D9-B0A7-4791-AB06-3CAD7C143665}" srcId="{5CD1DE97-A40F-4087-A936-CAB08B4379E0}" destId="{27FA885F-D179-41AD-BF98-4693274F8DC9}" srcOrd="4" destOrd="0" parTransId="{2A9C6DE3-C4A1-4191-AE3D-49826CADECDD}" sibTransId="{032D932C-63C4-4F15-B2DE-133109192479}"/>
    <dgm:cxn modelId="{8863A0DC-4049-467D-B08B-9559344DF72E}" srcId="{5CD1DE97-A40F-4087-A936-CAB08B4379E0}" destId="{C3E3E829-B53C-449C-B0BF-2B8AC81CCAAA}" srcOrd="0" destOrd="0" parTransId="{61577A52-0D4E-41B6-838C-042DD3342CF3}" sibTransId="{47832583-9D1E-46A6-A241-91DB4DABBCA9}"/>
    <dgm:cxn modelId="{D9528DEC-B0C3-084C-A983-F0F2B0C37BBC}" type="presOf" srcId="{5CE0D907-2167-4170-A002-EC06B1C0D20B}" destId="{066B147D-C86E-9B4E-AD63-B6AFCA1904CC}" srcOrd="0" destOrd="0" presId="urn:microsoft.com/office/officeart/2008/layout/LinedList"/>
    <dgm:cxn modelId="{A7F358ED-80A5-0840-8E13-ACF7E9A50179}" type="presOf" srcId="{2178CA96-5AB7-4738-8808-C9206890AC6E}" destId="{75BBBD83-A874-7D41-B339-A12CE11CD295}" srcOrd="0" destOrd="0" presId="urn:microsoft.com/office/officeart/2008/layout/LinedList"/>
    <dgm:cxn modelId="{54015BF3-86AE-1046-8ED4-613FDB968C1F}" type="presOf" srcId="{5C259467-CD56-40CC-AF8D-01B77340BC41}" destId="{DE35CF4D-4C30-DD4C-8A3D-AF85C6166067}" srcOrd="0" destOrd="0" presId="urn:microsoft.com/office/officeart/2008/layout/LinedList"/>
    <dgm:cxn modelId="{31D85338-58A8-CA43-A043-33BD875813F7}" type="presParOf" srcId="{DB9B7042-1431-854E-9078-9194F43A29C0}" destId="{142B7C5F-5EDB-CD47-9877-1C1A2CD90747}" srcOrd="0" destOrd="0" presId="urn:microsoft.com/office/officeart/2008/layout/LinedList"/>
    <dgm:cxn modelId="{03B07BCD-E3AD-0541-B922-41B1217E6431}" type="presParOf" srcId="{DB9B7042-1431-854E-9078-9194F43A29C0}" destId="{639AA3EE-A86F-A94C-99FB-BB11D6C19693}" srcOrd="1" destOrd="0" presId="urn:microsoft.com/office/officeart/2008/layout/LinedList"/>
    <dgm:cxn modelId="{2B94769A-989F-4D46-BD97-9EE89C72155D}" type="presParOf" srcId="{639AA3EE-A86F-A94C-99FB-BB11D6C19693}" destId="{EF586EE9-8173-6347-9472-02CAB239EC52}" srcOrd="0" destOrd="0" presId="urn:microsoft.com/office/officeart/2008/layout/LinedList"/>
    <dgm:cxn modelId="{ED5D180B-5075-9049-9DCB-7B7507DFC6AE}" type="presParOf" srcId="{639AA3EE-A86F-A94C-99FB-BB11D6C19693}" destId="{0AA88962-C8B0-474D-B1EE-7CDFBF885E5C}" srcOrd="1" destOrd="0" presId="urn:microsoft.com/office/officeart/2008/layout/LinedList"/>
    <dgm:cxn modelId="{4A8FF1D1-C9B2-BA43-A2F7-16BA43D5307C}" type="presParOf" srcId="{DB9B7042-1431-854E-9078-9194F43A29C0}" destId="{B1E69D70-9B08-FB4D-95A9-B6446F4FF607}" srcOrd="2" destOrd="0" presId="urn:microsoft.com/office/officeart/2008/layout/LinedList"/>
    <dgm:cxn modelId="{E6D94AAD-EBDD-A343-A93C-6C60E4D48FBC}" type="presParOf" srcId="{DB9B7042-1431-854E-9078-9194F43A29C0}" destId="{F3CAA749-3D38-0C46-A986-F55FC2BA1620}" srcOrd="3" destOrd="0" presId="urn:microsoft.com/office/officeart/2008/layout/LinedList"/>
    <dgm:cxn modelId="{B581C22C-B159-D54D-A7DF-6848D5048ED5}" type="presParOf" srcId="{F3CAA749-3D38-0C46-A986-F55FC2BA1620}" destId="{75BBBD83-A874-7D41-B339-A12CE11CD295}" srcOrd="0" destOrd="0" presId="urn:microsoft.com/office/officeart/2008/layout/LinedList"/>
    <dgm:cxn modelId="{C8AF4847-0984-B648-9298-8E1BA8A0F7DF}" type="presParOf" srcId="{F3CAA749-3D38-0C46-A986-F55FC2BA1620}" destId="{5A7F2E91-52AA-9745-A863-407641D8C6CC}" srcOrd="1" destOrd="0" presId="urn:microsoft.com/office/officeart/2008/layout/LinedList"/>
    <dgm:cxn modelId="{C4FB4C02-F25B-C14D-9A29-FBB89CDDE501}" type="presParOf" srcId="{DB9B7042-1431-854E-9078-9194F43A29C0}" destId="{C54517DB-FA68-FB4B-A57F-6E419CBD7DCB}" srcOrd="4" destOrd="0" presId="urn:microsoft.com/office/officeart/2008/layout/LinedList"/>
    <dgm:cxn modelId="{49D0DDB6-565B-0F4E-9062-AE59B6997713}" type="presParOf" srcId="{DB9B7042-1431-854E-9078-9194F43A29C0}" destId="{366DF007-B3DB-A043-A8DC-FD0255ECF7E8}" srcOrd="5" destOrd="0" presId="urn:microsoft.com/office/officeart/2008/layout/LinedList"/>
    <dgm:cxn modelId="{FF82D88A-FC35-BF47-8A89-286E09D12E0E}" type="presParOf" srcId="{366DF007-B3DB-A043-A8DC-FD0255ECF7E8}" destId="{DE35CF4D-4C30-DD4C-8A3D-AF85C6166067}" srcOrd="0" destOrd="0" presId="urn:microsoft.com/office/officeart/2008/layout/LinedList"/>
    <dgm:cxn modelId="{B402137D-0840-FE4D-860D-5D8A7B04D669}" type="presParOf" srcId="{366DF007-B3DB-A043-A8DC-FD0255ECF7E8}" destId="{E0DD40C8-1426-664E-91B4-44FF95EA6D0C}" srcOrd="1" destOrd="0" presId="urn:microsoft.com/office/officeart/2008/layout/LinedList"/>
    <dgm:cxn modelId="{31E1A712-590E-1F47-A58B-347B93E14A5C}" type="presParOf" srcId="{DB9B7042-1431-854E-9078-9194F43A29C0}" destId="{9439CC0E-EF15-D84A-ABF0-2311BAFB726E}" srcOrd="6" destOrd="0" presId="urn:microsoft.com/office/officeart/2008/layout/LinedList"/>
    <dgm:cxn modelId="{ADF781A6-B48C-6C46-AFC0-D1D6A3604747}" type="presParOf" srcId="{DB9B7042-1431-854E-9078-9194F43A29C0}" destId="{E6049B27-BB0A-304D-BCC8-7E3BBE556E74}" srcOrd="7" destOrd="0" presId="urn:microsoft.com/office/officeart/2008/layout/LinedList"/>
    <dgm:cxn modelId="{0618499A-DB21-EF4A-AA82-8353B1908432}" type="presParOf" srcId="{E6049B27-BB0A-304D-BCC8-7E3BBE556E74}" destId="{3898E5BD-418C-8645-AE18-828F8143EFA3}" srcOrd="0" destOrd="0" presId="urn:microsoft.com/office/officeart/2008/layout/LinedList"/>
    <dgm:cxn modelId="{FF3C0878-5685-E44F-A6AE-9E26E8346F21}" type="presParOf" srcId="{E6049B27-BB0A-304D-BCC8-7E3BBE556E74}" destId="{70E857B5-8D36-0746-AF8B-E77BC90DA2F6}" srcOrd="1" destOrd="0" presId="urn:microsoft.com/office/officeart/2008/layout/LinedList"/>
    <dgm:cxn modelId="{C2CDAFF6-4B3F-C548-A670-B2B475D792A0}" type="presParOf" srcId="{DB9B7042-1431-854E-9078-9194F43A29C0}" destId="{C41B1F6A-9C7A-7142-9446-2C54FE648271}" srcOrd="8" destOrd="0" presId="urn:microsoft.com/office/officeart/2008/layout/LinedList"/>
    <dgm:cxn modelId="{F3B64C9D-3D0B-2041-B58C-E7AB6F2266D6}" type="presParOf" srcId="{DB9B7042-1431-854E-9078-9194F43A29C0}" destId="{1AD1DB9A-D0FF-5F44-8568-DD9AB5D5DB31}" srcOrd="9" destOrd="0" presId="urn:microsoft.com/office/officeart/2008/layout/LinedList"/>
    <dgm:cxn modelId="{D60A90FA-E9CA-A44F-91A4-6CC20EB846A8}" type="presParOf" srcId="{1AD1DB9A-D0FF-5F44-8568-DD9AB5D5DB31}" destId="{D5122964-DC13-4F4B-BE97-16288B479BFD}" srcOrd="0" destOrd="0" presId="urn:microsoft.com/office/officeart/2008/layout/LinedList"/>
    <dgm:cxn modelId="{9AB16E59-BEF0-974B-ADD3-CD96E0B3AA6C}" type="presParOf" srcId="{1AD1DB9A-D0FF-5F44-8568-DD9AB5D5DB31}" destId="{C56AA369-D1FC-3E4A-8D4A-79FBF04A3927}" srcOrd="1" destOrd="0" presId="urn:microsoft.com/office/officeart/2008/layout/LinedList"/>
    <dgm:cxn modelId="{18D9DD4A-4678-6D44-88A2-763175204767}" type="presParOf" srcId="{DB9B7042-1431-854E-9078-9194F43A29C0}" destId="{1E089ED3-FE49-5447-9021-55E6FCD99F22}" srcOrd="10" destOrd="0" presId="urn:microsoft.com/office/officeart/2008/layout/LinedList"/>
    <dgm:cxn modelId="{DDE7E6E6-70E6-D442-8C4C-87081DBC2943}" type="presParOf" srcId="{DB9B7042-1431-854E-9078-9194F43A29C0}" destId="{E54125BF-A789-D14E-ADEE-1A256B1DB25C}" srcOrd="11" destOrd="0" presId="urn:microsoft.com/office/officeart/2008/layout/LinedList"/>
    <dgm:cxn modelId="{7A51A69B-125C-354D-A498-B67821472F29}" type="presParOf" srcId="{E54125BF-A789-D14E-ADEE-1A256B1DB25C}" destId="{066B147D-C86E-9B4E-AD63-B6AFCA1904CC}" srcOrd="0" destOrd="0" presId="urn:microsoft.com/office/officeart/2008/layout/LinedList"/>
    <dgm:cxn modelId="{6296FA13-A874-734A-89DA-40CE5C8AE31D}" type="presParOf" srcId="{E54125BF-A789-D14E-ADEE-1A256B1DB25C}" destId="{D9C733EF-ACFA-4341-946D-53FBE16875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34731B-ECB9-498B-B096-32E6AAFDEA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4D56B4-DDA0-40AB-A80A-C5990ECC188B}">
      <dgm:prSet/>
      <dgm:spPr/>
      <dgm:t>
        <a:bodyPr/>
        <a:lstStyle/>
        <a:p>
          <a:r>
            <a:rPr lang="en-GB"/>
            <a:t>Humans have an innate predisposition to synchronise movement with musical rhythms. </a:t>
          </a:r>
          <a:r>
            <a:rPr lang="en-GB" b="1"/>
            <a:t>Auditory-motor synchronisation</a:t>
          </a:r>
          <a:r>
            <a:rPr lang="en-GB"/>
            <a:t> can improve neuromuscular efficiency, lowering the metabolic cost of activity by 6–7%.</a:t>
          </a:r>
          <a:endParaRPr lang="en-US"/>
        </a:p>
      </dgm:t>
    </dgm:pt>
    <dgm:pt modelId="{D3341F67-A34B-456A-B037-5CB4775F1D5E}" type="parTrans" cxnId="{5C235871-AF0E-47FC-AD17-AE941C10D45C}">
      <dgm:prSet/>
      <dgm:spPr/>
      <dgm:t>
        <a:bodyPr/>
        <a:lstStyle/>
        <a:p>
          <a:endParaRPr lang="en-US"/>
        </a:p>
      </dgm:t>
    </dgm:pt>
    <dgm:pt modelId="{C39F0CC5-7771-4F2F-8D5C-DE19CFAC70BA}" type="sibTrans" cxnId="{5C235871-AF0E-47FC-AD17-AE941C10D45C}">
      <dgm:prSet/>
      <dgm:spPr/>
      <dgm:t>
        <a:bodyPr/>
        <a:lstStyle/>
        <a:p>
          <a:endParaRPr lang="en-US"/>
        </a:p>
      </dgm:t>
    </dgm:pt>
    <dgm:pt modelId="{C95E7F5E-376B-4981-AC32-4310A8FBCB47}">
      <dgm:prSet/>
      <dgm:spPr/>
      <dgm:t>
        <a:bodyPr/>
        <a:lstStyle/>
        <a:p>
          <a:r>
            <a:rPr lang="en-GB"/>
            <a:t>Brain regions involved include the </a:t>
          </a:r>
          <a:r>
            <a:rPr lang="en-GB" b="1"/>
            <a:t>pre-motor cortex</a:t>
          </a:r>
          <a:r>
            <a:rPr lang="en-GB"/>
            <a:t>, </a:t>
          </a:r>
          <a:r>
            <a:rPr lang="en-GB" b="1"/>
            <a:t>cerebellum</a:t>
          </a:r>
          <a:r>
            <a:rPr lang="en-GB"/>
            <a:t>, and </a:t>
          </a:r>
          <a:r>
            <a:rPr lang="en-GB" b="1"/>
            <a:t>supplementary motor area</a:t>
          </a:r>
          <a:r>
            <a:rPr lang="en-GB"/>
            <a:t>. </a:t>
          </a:r>
          <a:endParaRPr lang="en-US"/>
        </a:p>
      </dgm:t>
    </dgm:pt>
    <dgm:pt modelId="{51471FC8-BA18-4EE0-95FF-1A30B0DCFED5}" type="parTrans" cxnId="{11C424E6-DD6A-4650-802E-4EB0443515BF}">
      <dgm:prSet/>
      <dgm:spPr/>
      <dgm:t>
        <a:bodyPr/>
        <a:lstStyle/>
        <a:p>
          <a:endParaRPr lang="en-US"/>
        </a:p>
      </dgm:t>
    </dgm:pt>
    <dgm:pt modelId="{2B3C54C6-54D6-4E71-A322-590D4D4D1F72}" type="sibTrans" cxnId="{11C424E6-DD6A-4650-802E-4EB0443515BF}">
      <dgm:prSet/>
      <dgm:spPr/>
      <dgm:t>
        <a:bodyPr/>
        <a:lstStyle/>
        <a:p>
          <a:endParaRPr lang="en-US"/>
        </a:p>
      </dgm:t>
    </dgm:pt>
    <dgm:pt modelId="{C41C68CF-51C9-4B07-B588-67DA87639A3B}">
      <dgm:prSet/>
      <dgm:spPr/>
      <dgm:t>
        <a:bodyPr/>
        <a:lstStyle/>
        <a:p>
          <a:r>
            <a:rPr lang="en-GB"/>
            <a:t>Synchronous music use has demonstrated ergogenic effects in running, cycling, and circuit training. </a:t>
          </a:r>
          <a:endParaRPr lang="en-US"/>
        </a:p>
      </dgm:t>
    </dgm:pt>
    <dgm:pt modelId="{0631240C-7E3E-493C-8F3E-32A1F51842B5}" type="parTrans" cxnId="{71DD386B-4B0C-4B15-A35D-D9031B2A66C6}">
      <dgm:prSet/>
      <dgm:spPr/>
      <dgm:t>
        <a:bodyPr/>
        <a:lstStyle/>
        <a:p>
          <a:endParaRPr lang="en-US"/>
        </a:p>
      </dgm:t>
    </dgm:pt>
    <dgm:pt modelId="{18F2459B-1631-4D59-BDA5-85B62BCAE293}" type="sibTrans" cxnId="{71DD386B-4B0C-4B15-A35D-D9031B2A66C6}">
      <dgm:prSet/>
      <dgm:spPr/>
      <dgm:t>
        <a:bodyPr/>
        <a:lstStyle/>
        <a:p>
          <a:endParaRPr lang="en-US"/>
        </a:p>
      </dgm:t>
    </dgm:pt>
    <dgm:pt modelId="{900F6B70-F846-40E9-A102-3029C2DDCF70}" type="pres">
      <dgm:prSet presAssocID="{DE34731B-ECB9-498B-B096-32E6AAFDEA55}" presName="root" presStyleCnt="0">
        <dgm:presLayoutVars>
          <dgm:dir/>
          <dgm:resizeHandles val="exact"/>
        </dgm:presLayoutVars>
      </dgm:prSet>
      <dgm:spPr/>
    </dgm:pt>
    <dgm:pt modelId="{094DD592-A00A-47A1-B647-716E2ACB0D54}" type="pres">
      <dgm:prSet presAssocID="{B34D56B4-DDA0-40AB-A80A-C5990ECC188B}" presName="compNode" presStyleCnt="0"/>
      <dgm:spPr/>
    </dgm:pt>
    <dgm:pt modelId="{4B1DCE6D-3F47-4DC8-878A-E34F37BC9FE0}" type="pres">
      <dgm:prSet presAssocID="{B34D56B4-DDA0-40AB-A80A-C5990ECC188B}" presName="bgRect" presStyleLbl="bgShp" presStyleIdx="0" presStyleCnt="3"/>
      <dgm:spPr/>
    </dgm:pt>
    <dgm:pt modelId="{1DEA481C-3175-420E-9CD8-B078B8E65EFF}" type="pres">
      <dgm:prSet presAssocID="{B34D56B4-DDA0-40AB-A80A-C5990ECC188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rum"/>
        </a:ext>
      </dgm:extLst>
    </dgm:pt>
    <dgm:pt modelId="{87C5BA02-AFB6-4A14-BA53-CF98AB97ABD6}" type="pres">
      <dgm:prSet presAssocID="{B34D56B4-DDA0-40AB-A80A-C5990ECC188B}" presName="spaceRect" presStyleCnt="0"/>
      <dgm:spPr/>
    </dgm:pt>
    <dgm:pt modelId="{02C00BBE-4BCA-4F58-89BE-BB781AF391D2}" type="pres">
      <dgm:prSet presAssocID="{B34D56B4-DDA0-40AB-A80A-C5990ECC188B}" presName="parTx" presStyleLbl="revTx" presStyleIdx="0" presStyleCnt="3">
        <dgm:presLayoutVars>
          <dgm:chMax val="0"/>
          <dgm:chPref val="0"/>
        </dgm:presLayoutVars>
      </dgm:prSet>
      <dgm:spPr/>
    </dgm:pt>
    <dgm:pt modelId="{70DB73A7-6B31-46B0-B841-0ED96FEF695D}" type="pres">
      <dgm:prSet presAssocID="{C39F0CC5-7771-4F2F-8D5C-DE19CFAC70BA}" presName="sibTrans" presStyleCnt="0"/>
      <dgm:spPr/>
    </dgm:pt>
    <dgm:pt modelId="{ACB9010C-B710-43B7-9FFB-9C1C326B351F}" type="pres">
      <dgm:prSet presAssocID="{C95E7F5E-376B-4981-AC32-4310A8FBCB47}" presName="compNode" presStyleCnt="0"/>
      <dgm:spPr/>
    </dgm:pt>
    <dgm:pt modelId="{827273C7-A185-4320-AB3E-ACC8EC8CB136}" type="pres">
      <dgm:prSet presAssocID="{C95E7F5E-376B-4981-AC32-4310A8FBCB47}" presName="bgRect" presStyleLbl="bgShp" presStyleIdx="1" presStyleCnt="3"/>
      <dgm:spPr/>
    </dgm:pt>
    <dgm:pt modelId="{F1C055EC-026B-4C3D-B7A1-329C3EDECCAE}" type="pres">
      <dgm:prSet presAssocID="{C95E7F5E-376B-4981-AC32-4310A8FBCB4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AFBC5B8B-73BC-4C20-B363-EB0EFBA0F405}" type="pres">
      <dgm:prSet presAssocID="{C95E7F5E-376B-4981-AC32-4310A8FBCB47}" presName="spaceRect" presStyleCnt="0"/>
      <dgm:spPr/>
    </dgm:pt>
    <dgm:pt modelId="{49C87AEB-396F-422B-9D51-E66371B8B18C}" type="pres">
      <dgm:prSet presAssocID="{C95E7F5E-376B-4981-AC32-4310A8FBCB47}" presName="parTx" presStyleLbl="revTx" presStyleIdx="1" presStyleCnt="3">
        <dgm:presLayoutVars>
          <dgm:chMax val="0"/>
          <dgm:chPref val="0"/>
        </dgm:presLayoutVars>
      </dgm:prSet>
      <dgm:spPr/>
    </dgm:pt>
    <dgm:pt modelId="{AF4DBDBF-A052-4803-9BFA-6F2750ED7F03}" type="pres">
      <dgm:prSet presAssocID="{2B3C54C6-54D6-4E71-A322-590D4D4D1F72}" presName="sibTrans" presStyleCnt="0"/>
      <dgm:spPr/>
    </dgm:pt>
    <dgm:pt modelId="{0D79C05B-7B9A-4404-826E-197D9DBB32F7}" type="pres">
      <dgm:prSet presAssocID="{C41C68CF-51C9-4B07-B588-67DA87639A3B}" presName="compNode" presStyleCnt="0"/>
      <dgm:spPr/>
    </dgm:pt>
    <dgm:pt modelId="{4EAC4A1C-5633-4438-9AD1-D7DFD036941A}" type="pres">
      <dgm:prSet presAssocID="{C41C68CF-51C9-4B07-B588-67DA87639A3B}" presName="bgRect" presStyleLbl="bgShp" presStyleIdx="2" presStyleCnt="3"/>
      <dgm:spPr/>
    </dgm:pt>
    <dgm:pt modelId="{DFBDB6EA-762F-44E1-A10E-BDB7442242E0}" type="pres">
      <dgm:prSet presAssocID="{C41C68CF-51C9-4B07-B588-67DA87639A3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J"/>
        </a:ext>
      </dgm:extLst>
    </dgm:pt>
    <dgm:pt modelId="{600CAF03-AE96-4BCE-9122-01AA0D89DA69}" type="pres">
      <dgm:prSet presAssocID="{C41C68CF-51C9-4B07-B588-67DA87639A3B}" presName="spaceRect" presStyleCnt="0"/>
      <dgm:spPr/>
    </dgm:pt>
    <dgm:pt modelId="{F3653C43-176B-41D9-BFC8-51809534F1DE}" type="pres">
      <dgm:prSet presAssocID="{C41C68CF-51C9-4B07-B588-67DA87639A3B}" presName="parTx" presStyleLbl="revTx" presStyleIdx="2" presStyleCnt="3">
        <dgm:presLayoutVars>
          <dgm:chMax val="0"/>
          <dgm:chPref val="0"/>
        </dgm:presLayoutVars>
      </dgm:prSet>
      <dgm:spPr/>
    </dgm:pt>
  </dgm:ptLst>
  <dgm:cxnLst>
    <dgm:cxn modelId="{71DD386B-4B0C-4B15-A35D-D9031B2A66C6}" srcId="{DE34731B-ECB9-498B-B096-32E6AAFDEA55}" destId="{C41C68CF-51C9-4B07-B588-67DA87639A3B}" srcOrd="2" destOrd="0" parTransId="{0631240C-7E3E-493C-8F3E-32A1F51842B5}" sibTransId="{18F2459B-1631-4D59-BDA5-85B62BCAE293}"/>
    <dgm:cxn modelId="{5C235871-AF0E-47FC-AD17-AE941C10D45C}" srcId="{DE34731B-ECB9-498B-B096-32E6AAFDEA55}" destId="{B34D56B4-DDA0-40AB-A80A-C5990ECC188B}" srcOrd="0" destOrd="0" parTransId="{D3341F67-A34B-456A-B037-5CB4775F1D5E}" sibTransId="{C39F0CC5-7771-4F2F-8D5C-DE19CFAC70BA}"/>
    <dgm:cxn modelId="{3C1F5480-5E00-409C-BAA3-A711AA19E2D2}" type="presOf" srcId="{C95E7F5E-376B-4981-AC32-4310A8FBCB47}" destId="{49C87AEB-396F-422B-9D51-E66371B8B18C}" srcOrd="0" destOrd="0" presId="urn:microsoft.com/office/officeart/2018/2/layout/IconVerticalSolidList"/>
    <dgm:cxn modelId="{D2B92982-A95E-4C3D-8693-C873F5D7B435}" type="presOf" srcId="{B34D56B4-DDA0-40AB-A80A-C5990ECC188B}" destId="{02C00BBE-4BCA-4F58-89BE-BB781AF391D2}" srcOrd="0" destOrd="0" presId="urn:microsoft.com/office/officeart/2018/2/layout/IconVerticalSolidList"/>
    <dgm:cxn modelId="{2BD405B3-DF04-4832-B200-23B9DCE4D5D1}" type="presOf" srcId="{C41C68CF-51C9-4B07-B588-67DA87639A3B}" destId="{F3653C43-176B-41D9-BFC8-51809534F1DE}" srcOrd="0" destOrd="0" presId="urn:microsoft.com/office/officeart/2018/2/layout/IconVerticalSolidList"/>
    <dgm:cxn modelId="{F58295C4-DF5B-4634-BF2D-A1B75DE37B0D}" type="presOf" srcId="{DE34731B-ECB9-498B-B096-32E6AAFDEA55}" destId="{900F6B70-F846-40E9-A102-3029C2DDCF70}" srcOrd="0" destOrd="0" presId="urn:microsoft.com/office/officeart/2018/2/layout/IconVerticalSolidList"/>
    <dgm:cxn modelId="{11C424E6-DD6A-4650-802E-4EB0443515BF}" srcId="{DE34731B-ECB9-498B-B096-32E6AAFDEA55}" destId="{C95E7F5E-376B-4981-AC32-4310A8FBCB47}" srcOrd="1" destOrd="0" parTransId="{51471FC8-BA18-4EE0-95FF-1A30B0DCFED5}" sibTransId="{2B3C54C6-54D6-4E71-A322-590D4D4D1F72}"/>
    <dgm:cxn modelId="{B71B76C4-9BB1-4301-A9D1-52FD2A3802A5}" type="presParOf" srcId="{900F6B70-F846-40E9-A102-3029C2DDCF70}" destId="{094DD592-A00A-47A1-B647-716E2ACB0D54}" srcOrd="0" destOrd="0" presId="urn:microsoft.com/office/officeart/2018/2/layout/IconVerticalSolidList"/>
    <dgm:cxn modelId="{81F24212-B251-4E3D-8431-DC7D79113286}" type="presParOf" srcId="{094DD592-A00A-47A1-B647-716E2ACB0D54}" destId="{4B1DCE6D-3F47-4DC8-878A-E34F37BC9FE0}" srcOrd="0" destOrd="0" presId="urn:microsoft.com/office/officeart/2018/2/layout/IconVerticalSolidList"/>
    <dgm:cxn modelId="{49F33F4A-BC20-4432-9CB7-4BB31578309C}" type="presParOf" srcId="{094DD592-A00A-47A1-B647-716E2ACB0D54}" destId="{1DEA481C-3175-420E-9CD8-B078B8E65EFF}" srcOrd="1" destOrd="0" presId="urn:microsoft.com/office/officeart/2018/2/layout/IconVerticalSolidList"/>
    <dgm:cxn modelId="{2836ACCB-CA63-411C-ADF4-FFDF2819ED67}" type="presParOf" srcId="{094DD592-A00A-47A1-B647-716E2ACB0D54}" destId="{87C5BA02-AFB6-4A14-BA53-CF98AB97ABD6}" srcOrd="2" destOrd="0" presId="urn:microsoft.com/office/officeart/2018/2/layout/IconVerticalSolidList"/>
    <dgm:cxn modelId="{FC7BC2FC-300D-4F97-9D55-F009F3928609}" type="presParOf" srcId="{094DD592-A00A-47A1-B647-716E2ACB0D54}" destId="{02C00BBE-4BCA-4F58-89BE-BB781AF391D2}" srcOrd="3" destOrd="0" presId="urn:microsoft.com/office/officeart/2018/2/layout/IconVerticalSolidList"/>
    <dgm:cxn modelId="{18DA8DF5-BA19-465E-86B5-08D89D0283A6}" type="presParOf" srcId="{900F6B70-F846-40E9-A102-3029C2DDCF70}" destId="{70DB73A7-6B31-46B0-B841-0ED96FEF695D}" srcOrd="1" destOrd="0" presId="urn:microsoft.com/office/officeart/2018/2/layout/IconVerticalSolidList"/>
    <dgm:cxn modelId="{DCBA0D4A-280F-44E1-A5FC-2FE0E059C6DE}" type="presParOf" srcId="{900F6B70-F846-40E9-A102-3029C2DDCF70}" destId="{ACB9010C-B710-43B7-9FFB-9C1C326B351F}" srcOrd="2" destOrd="0" presId="urn:microsoft.com/office/officeart/2018/2/layout/IconVerticalSolidList"/>
    <dgm:cxn modelId="{962D54C1-E139-4DAD-8A96-C42EF370EE64}" type="presParOf" srcId="{ACB9010C-B710-43B7-9FFB-9C1C326B351F}" destId="{827273C7-A185-4320-AB3E-ACC8EC8CB136}" srcOrd="0" destOrd="0" presId="urn:microsoft.com/office/officeart/2018/2/layout/IconVerticalSolidList"/>
    <dgm:cxn modelId="{C0921182-F6BB-4107-82C9-222E7624A7A0}" type="presParOf" srcId="{ACB9010C-B710-43B7-9FFB-9C1C326B351F}" destId="{F1C055EC-026B-4C3D-B7A1-329C3EDECCAE}" srcOrd="1" destOrd="0" presId="urn:microsoft.com/office/officeart/2018/2/layout/IconVerticalSolidList"/>
    <dgm:cxn modelId="{104B4FD4-D6C6-49A8-BAFC-1B172B8E881E}" type="presParOf" srcId="{ACB9010C-B710-43B7-9FFB-9C1C326B351F}" destId="{AFBC5B8B-73BC-4C20-B363-EB0EFBA0F405}" srcOrd="2" destOrd="0" presId="urn:microsoft.com/office/officeart/2018/2/layout/IconVerticalSolidList"/>
    <dgm:cxn modelId="{CEAB8209-1AB7-42ED-BDDC-9841129DBD1B}" type="presParOf" srcId="{ACB9010C-B710-43B7-9FFB-9C1C326B351F}" destId="{49C87AEB-396F-422B-9D51-E66371B8B18C}" srcOrd="3" destOrd="0" presId="urn:microsoft.com/office/officeart/2018/2/layout/IconVerticalSolidList"/>
    <dgm:cxn modelId="{4B6B4F5D-8191-4798-8961-80AA244B551C}" type="presParOf" srcId="{900F6B70-F846-40E9-A102-3029C2DDCF70}" destId="{AF4DBDBF-A052-4803-9BFA-6F2750ED7F03}" srcOrd="3" destOrd="0" presId="urn:microsoft.com/office/officeart/2018/2/layout/IconVerticalSolidList"/>
    <dgm:cxn modelId="{9DEC9095-287F-4D29-B97B-F987350DC1BB}" type="presParOf" srcId="{900F6B70-F846-40E9-A102-3029C2DDCF70}" destId="{0D79C05B-7B9A-4404-826E-197D9DBB32F7}" srcOrd="4" destOrd="0" presId="urn:microsoft.com/office/officeart/2018/2/layout/IconVerticalSolidList"/>
    <dgm:cxn modelId="{36CAC53D-0F93-4263-A420-832E309CDED4}" type="presParOf" srcId="{0D79C05B-7B9A-4404-826E-197D9DBB32F7}" destId="{4EAC4A1C-5633-4438-9AD1-D7DFD036941A}" srcOrd="0" destOrd="0" presId="urn:microsoft.com/office/officeart/2018/2/layout/IconVerticalSolidList"/>
    <dgm:cxn modelId="{5CF72A1E-802A-4B8A-AD71-A1B6FF9BF3AE}" type="presParOf" srcId="{0D79C05B-7B9A-4404-826E-197D9DBB32F7}" destId="{DFBDB6EA-762F-44E1-A10E-BDB7442242E0}" srcOrd="1" destOrd="0" presId="urn:microsoft.com/office/officeart/2018/2/layout/IconVerticalSolidList"/>
    <dgm:cxn modelId="{7BFBE4BC-839F-4D57-B547-06BB1A04E7AF}" type="presParOf" srcId="{0D79C05B-7B9A-4404-826E-197D9DBB32F7}" destId="{600CAF03-AE96-4BCE-9122-01AA0D89DA69}" srcOrd="2" destOrd="0" presId="urn:microsoft.com/office/officeart/2018/2/layout/IconVerticalSolidList"/>
    <dgm:cxn modelId="{F891B225-D56B-418C-A9DD-217BD733590B}" type="presParOf" srcId="{0D79C05B-7B9A-4404-826E-197D9DBB32F7}" destId="{F3653C43-176B-41D9-BFC8-51809534F1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F0E51D-69AA-45C6-AE6E-F59D433D44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6CFD51-35ED-453B-A960-C2367A871386}">
      <dgm:prSet/>
      <dgm:spPr/>
      <dgm:t>
        <a:bodyPr/>
        <a:lstStyle/>
        <a:p>
          <a:r>
            <a:rPr lang="en-GB" b="1"/>
            <a:t>Scenario:</a:t>
          </a:r>
          <a:r>
            <a:rPr lang="en-GB"/>
            <a:t> You are working with a cardiac rehabilitation group (ages 55–70) who report low enjoyment and high perceived exertion during treadmill walking.</a:t>
          </a:r>
          <a:endParaRPr lang="en-US"/>
        </a:p>
      </dgm:t>
    </dgm:pt>
    <dgm:pt modelId="{A8292012-9D26-49C1-A91F-C43110090DBC}" type="parTrans" cxnId="{2BA50A99-9AD2-4E21-AC43-D4A2677EBD4F}">
      <dgm:prSet/>
      <dgm:spPr/>
      <dgm:t>
        <a:bodyPr/>
        <a:lstStyle/>
        <a:p>
          <a:endParaRPr lang="en-US"/>
        </a:p>
      </dgm:t>
    </dgm:pt>
    <dgm:pt modelId="{136B2B2B-25BA-43A9-B452-7E50A6685647}" type="sibTrans" cxnId="{2BA50A99-9AD2-4E21-AC43-D4A2677EBD4F}">
      <dgm:prSet/>
      <dgm:spPr/>
      <dgm:t>
        <a:bodyPr/>
        <a:lstStyle/>
        <a:p>
          <a:endParaRPr lang="en-US"/>
        </a:p>
      </dgm:t>
    </dgm:pt>
    <dgm:pt modelId="{74860703-23B8-41E6-A52F-364F52BDAB43}">
      <dgm:prSet/>
      <dgm:spPr/>
      <dgm:t>
        <a:bodyPr/>
        <a:lstStyle/>
        <a:p>
          <a:r>
            <a:rPr lang="en-GB" b="1"/>
            <a:t>Task:</a:t>
          </a:r>
          <a:r>
            <a:rPr lang="en-GB"/>
            <a:t> Propose a music-based intervention to improve adherence and enjoyment.</a:t>
          </a:r>
          <a:endParaRPr lang="en-US"/>
        </a:p>
      </dgm:t>
    </dgm:pt>
    <dgm:pt modelId="{7FF4AAC1-57A8-4B6D-8622-D3559BE55AFB}" type="parTrans" cxnId="{3585E50A-A0A1-4ED1-A7B0-19C7579AF13A}">
      <dgm:prSet/>
      <dgm:spPr/>
      <dgm:t>
        <a:bodyPr/>
        <a:lstStyle/>
        <a:p>
          <a:endParaRPr lang="en-US"/>
        </a:p>
      </dgm:t>
    </dgm:pt>
    <dgm:pt modelId="{E2513103-C030-45F6-BEF1-12D84683F756}" type="sibTrans" cxnId="{3585E50A-A0A1-4ED1-A7B0-19C7579AF13A}">
      <dgm:prSet/>
      <dgm:spPr/>
      <dgm:t>
        <a:bodyPr/>
        <a:lstStyle/>
        <a:p>
          <a:endParaRPr lang="en-US"/>
        </a:p>
      </dgm:t>
    </dgm:pt>
    <dgm:pt modelId="{86161A85-8B95-4137-B095-471407A81800}" type="pres">
      <dgm:prSet presAssocID="{B2F0E51D-69AA-45C6-AE6E-F59D433D448D}" presName="root" presStyleCnt="0">
        <dgm:presLayoutVars>
          <dgm:dir/>
          <dgm:resizeHandles val="exact"/>
        </dgm:presLayoutVars>
      </dgm:prSet>
      <dgm:spPr/>
    </dgm:pt>
    <dgm:pt modelId="{9F253326-B4E6-47A4-9937-85BBC0214C58}" type="pres">
      <dgm:prSet presAssocID="{C16CFD51-35ED-453B-A960-C2367A871386}" presName="compNode" presStyleCnt="0"/>
      <dgm:spPr/>
    </dgm:pt>
    <dgm:pt modelId="{893D60F9-125B-4DBB-9986-2F9C8A7F8CAE}" type="pres">
      <dgm:prSet presAssocID="{C16CFD51-35ED-453B-A960-C2367A871386}" presName="bgRect" presStyleLbl="bgShp" presStyleIdx="0" presStyleCnt="2"/>
      <dgm:spPr/>
    </dgm:pt>
    <dgm:pt modelId="{82913C11-B49A-444F-938B-8CA2000DF3B5}" type="pres">
      <dgm:prSet presAssocID="{C16CFD51-35ED-453B-A960-C2367A87138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Organ"/>
        </a:ext>
      </dgm:extLst>
    </dgm:pt>
    <dgm:pt modelId="{528DA9B9-38DC-48FA-9FB5-A823963C6981}" type="pres">
      <dgm:prSet presAssocID="{C16CFD51-35ED-453B-A960-C2367A871386}" presName="spaceRect" presStyleCnt="0"/>
      <dgm:spPr/>
    </dgm:pt>
    <dgm:pt modelId="{A68209CD-148B-48DC-A151-124894AC6EDB}" type="pres">
      <dgm:prSet presAssocID="{C16CFD51-35ED-453B-A960-C2367A871386}" presName="parTx" presStyleLbl="revTx" presStyleIdx="0" presStyleCnt="2">
        <dgm:presLayoutVars>
          <dgm:chMax val="0"/>
          <dgm:chPref val="0"/>
        </dgm:presLayoutVars>
      </dgm:prSet>
      <dgm:spPr/>
    </dgm:pt>
    <dgm:pt modelId="{040936FC-302F-4789-91EE-F611E4E11B6C}" type="pres">
      <dgm:prSet presAssocID="{136B2B2B-25BA-43A9-B452-7E50A6685647}" presName="sibTrans" presStyleCnt="0"/>
      <dgm:spPr/>
    </dgm:pt>
    <dgm:pt modelId="{7D85A8E0-7624-4E54-8057-A6C3EB6ADE0E}" type="pres">
      <dgm:prSet presAssocID="{74860703-23B8-41E6-A52F-364F52BDAB43}" presName="compNode" presStyleCnt="0"/>
      <dgm:spPr/>
    </dgm:pt>
    <dgm:pt modelId="{C794F846-4F3F-48C6-BAE2-7115BD803A89}" type="pres">
      <dgm:prSet presAssocID="{74860703-23B8-41E6-A52F-364F52BDAB43}" presName="bgRect" presStyleLbl="bgShp" presStyleIdx="1" presStyleCnt="2"/>
      <dgm:spPr/>
    </dgm:pt>
    <dgm:pt modelId="{AF06EA6E-5DA9-4F4A-9ADD-17738FB25B54}" type="pres">
      <dgm:prSet presAssocID="{74860703-23B8-41E6-A52F-364F52BDAB4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771BEA3C-580C-4BC3-919C-9F3536C8DD62}" type="pres">
      <dgm:prSet presAssocID="{74860703-23B8-41E6-A52F-364F52BDAB43}" presName="spaceRect" presStyleCnt="0"/>
      <dgm:spPr/>
    </dgm:pt>
    <dgm:pt modelId="{F325902A-3536-4A9B-8436-A4FD46E35431}" type="pres">
      <dgm:prSet presAssocID="{74860703-23B8-41E6-A52F-364F52BDAB43}" presName="parTx" presStyleLbl="revTx" presStyleIdx="1" presStyleCnt="2">
        <dgm:presLayoutVars>
          <dgm:chMax val="0"/>
          <dgm:chPref val="0"/>
        </dgm:presLayoutVars>
      </dgm:prSet>
      <dgm:spPr/>
    </dgm:pt>
  </dgm:ptLst>
  <dgm:cxnLst>
    <dgm:cxn modelId="{3585E50A-A0A1-4ED1-A7B0-19C7579AF13A}" srcId="{B2F0E51D-69AA-45C6-AE6E-F59D433D448D}" destId="{74860703-23B8-41E6-A52F-364F52BDAB43}" srcOrd="1" destOrd="0" parTransId="{7FF4AAC1-57A8-4B6D-8622-D3559BE55AFB}" sibTransId="{E2513103-C030-45F6-BEF1-12D84683F756}"/>
    <dgm:cxn modelId="{90B3D71F-884F-494F-B3B4-F971A5F36F55}" type="presOf" srcId="{B2F0E51D-69AA-45C6-AE6E-F59D433D448D}" destId="{86161A85-8B95-4137-B095-471407A81800}" srcOrd="0" destOrd="0" presId="urn:microsoft.com/office/officeart/2018/2/layout/IconVerticalSolidList"/>
    <dgm:cxn modelId="{0F078963-0509-4E99-A2FA-1F7B33FC41B2}" type="presOf" srcId="{74860703-23B8-41E6-A52F-364F52BDAB43}" destId="{F325902A-3536-4A9B-8436-A4FD46E35431}" srcOrd="0" destOrd="0" presId="urn:microsoft.com/office/officeart/2018/2/layout/IconVerticalSolidList"/>
    <dgm:cxn modelId="{C6649992-1D18-4F5D-996D-075F070F2327}" type="presOf" srcId="{C16CFD51-35ED-453B-A960-C2367A871386}" destId="{A68209CD-148B-48DC-A151-124894AC6EDB}" srcOrd="0" destOrd="0" presId="urn:microsoft.com/office/officeart/2018/2/layout/IconVerticalSolidList"/>
    <dgm:cxn modelId="{2BA50A99-9AD2-4E21-AC43-D4A2677EBD4F}" srcId="{B2F0E51D-69AA-45C6-AE6E-F59D433D448D}" destId="{C16CFD51-35ED-453B-A960-C2367A871386}" srcOrd="0" destOrd="0" parTransId="{A8292012-9D26-49C1-A91F-C43110090DBC}" sibTransId="{136B2B2B-25BA-43A9-B452-7E50A6685647}"/>
    <dgm:cxn modelId="{CDAEFB93-1CBC-4A61-9BE2-27C1DFCCADA8}" type="presParOf" srcId="{86161A85-8B95-4137-B095-471407A81800}" destId="{9F253326-B4E6-47A4-9937-85BBC0214C58}" srcOrd="0" destOrd="0" presId="urn:microsoft.com/office/officeart/2018/2/layout/IconVerticalSolidList"/>
    <dgm:cxn modelId="{E8BD1232-1F05-4886-AE68-91F1D70E12CE}" type="presParOf" srcId="{9F253326-B4E6-47A4-9937-85BBC0214C58}" destId="{893D60F9-125B-4DBB-9986-2F9C8A7F8CAE}" srcOrd="0" destOrd="0" presId="urn:microsoft.com/office/officeart/2018/2/layout/IconVerticalSolidList"/>
    <dgm:cxn modelId="{3F794B9D-9EA5-44FD-8B58-ABCE990B53DC}" type="presParOf" srcId="{9F253326-B4E6-47A4-9937-85BBC0214C58}" destId="{82913C11-B49A-444F-938B-8CA2000DF3B5}" srcOrd="1" destOrd="0" presId="urn:microsoft.com/office/officeart/2018/2/layout/IconVerticalSolidList"/>
    <dgm:cxn modelId="{6D2FAF21-974F-4CF4-A6D4-46913FF31701}" type="presParOf" srcId="{9F253326-B4E6-47A4-9937-85BBC0214C58}" destId="{528DA9B9-38DC-48FA-9FB5-A823963C6981}" srcOrd="2" destOrd="0" presId="urn:microsoft.com/office/officeart/2018/2/layout/IconVerticalSolidList"/>
    <dgm:cxn modelId="{0089D7C5-5074-4B0B-B8C9-3FF2E7C36EAB}" type="presParOf" srcId="{9F253326-B4E6-47A4-9937-85BBC0214C58}" destId="{A68209CD-148B-48DC-A151-124894AC6EDB}" srcOrd="3" destOrd="0" presId="urn:microsoft.com/office/officeart/2018/2/layout/IconVerticalSolidList"/>
    <dgm:cxn modelId="{3A2A27DD-CA09-4C43-B52D-1E544D4B899F}" type="presParOf" srcId="{86161A85-8B95-4137-B095-471407A81800}" destId="{040936FC-302F-4789-91EE-F611E4E11B6C}" srcOrd="1" destOrd="0" presId="urn:microsoft.com/office/officeart/2018/2/layout/IconVerticalSolidList"/>
    <dgm:cxn modelId="{40595052-CB11-499A-87EE-2AC9955C2180}" type="presParOf" srcId="{86161A85-8B95-4137-B095-471407A81800}" destId="{7D85A8E0-7624-4E54-8057-A6C3EB6ADE0E}" srcOrd="2" destOrd="0" presId="urn:microsoft.com/office/officeart/2018/2/layout/IconVerticalSolidList"/>
    <dgm:cxn modelId="{9CC6A6CF-5201-4FB3-881D-1BB3005794FD}" type="presParOf" srcId="{7D85A8E0-7624-4E54-8057-A6C3EB6ADE0E}" destId="{C794F846-4F3F-48C6-BAE2-7115BD803A89}" srcOrd="0" destOrd="0" presId="urn:microsoft.com/office/officeart/2018/2/layout/IconVerticalSolidList"/>
    <dgm:cxn modelId="{4BBF05FF-2C7B-4E39-9BE1-CFA3619B295B}" type="presParOf" srcId="{7D85A8E0-7624-4E54-8057-A6C3EB6ADE0E}" destId="{AF06EA6E-5DA9-4F4A-9ADD-17738FB25B54}" srcOrd="1" destOrd="0" presId="urn:microsoft.com/office/officeart/2018/2/layout/IconVerticalSolidList"/>
    <dgm:cxn modelId="{1C2C91F7-E3F6-499F-AC9C-75521D308EBD}" type="presParOf" srcId="{7D85A8E0-7624-4E54-8057-A6C3EB6ADE0E}" destId="{771BEA3C-580C-4BC3-919C-9F3536C8DD62}" srcOrd="2" destOrd="0" presId="urn:microsoft.com/office/officeart/2018/2/layout/IconVerticalSolidList"/>
    <dgm:cxn modelId="{DE55B790-154F-4835-8A87-2B6141DC1F57}" type="presParOf" srcId="{7D85A8E0-7624-4E54-8057-A6C3EB6ADE0E}" destId="{F325902A-3536-4A9B-8436-A4FD46E354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7E138F-DCC8-40E0-B455-760C3B91A08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EFF4D0-ED9E-4C3C-A531-0612E983CCA5}">
      <dgm:prSet/>
      <dgm:spPr/>
      <dgm:t>
        <a:bodyPr/>
        <a:lstStyle/>
        <a:p>
          <a:r>
            <a:rPr lang="en-GB"/>
            <a:t>Use </a:t>
          </a:r>
          <a:r>
            <a:rPr lang="en-GB" b="1"/>
            <a:t>asynchronous, preferred music</a:t>
          </a:r>
          <a:r>
            <a:rPr lang="en-GB"/>
            <a:t> at 110–130 bpm to match walking cadence and reduce RPE.</a:t>
          </a:r>
          <a:endParaRPr lang="en-US"/>
        </a:p>
      </dgm:t>
    </dgm:pt>
    <dgm:pt modelId="{F560EE3A-9F31-405D-BC02-F900C9EEBBBD}" type="parTrans" cxnId="{9FD52F87-7463-4D46-BAB7-2E418002F3F7}">
      <dgm:prSet/>
      <dgm:spPr/>
      <dgm:t>
        <a:bodyPr/>
        <a:lstStyle/>
        <a:p>
          <a:endParaRPr lang="en-US"/>
        </a:p>
      </dgm:t>
    </dgm:pt>
    <dgm:pt modelId="{B590242F-425A-4487-B337-976BEAEC68EE}" type="sibTrans" cxnId="{9FD52F87-7463-4D46-BAB7-2E418002F3F7}">
      <dgm:prSet/>
      <dgm:spPr/>
      <dgm:t>
        <a:bodyPr/>
        <a:lstStyle/>
        <a:p>
          <a:endParaRPr lang="en-US"/>
        </a:p>
      </dgm:t>
    </dgm:pt>
    <dgm:pt modelId="{72FA8B17-4B7F-4319-83F4-E04F402B17E4}">
      <dgm:prSet/>
      <dgm:spPr/>
      <dgm:t>
        <a:bodyPr/>
        <a:lstStyle/>
        <a:p>
          <a:r>
            <a:rPr lang="en-GB"/>
            <a:t>Incorporate </a:t>
          </a:r>
          <a:r>
            <a:rPr lang="en-GB" b="1"/>
            <a:t>familiar tracks</a:t>
          </a:r>
          <a:r>
            <a:rPr lang="en-GB"/>
            <a:t> from participants' cultural backgrounds to enhance affective responses.</a:t>
          </a:r>
          <a:endParaRPr lang="en-US"/>
        </a:p>
      </dgm:t>
    </dgm:pt>
    <dgm:pt modelId="{109A8E02-228D-4978-B313-D7AF920C6BE8}" type="parTrans" cxnId="{173A37CE-87ED-45AA-B2FF-1164E361DF9F}">
      <dgm:prSet/>
      <dgm:spPr/>
      <dgm:t>
        <a:bodyPr/>
        <a:lstStyle/>
        <a:p>
          <a:endParaRPr lang="en-US"/>
        </a:p>
      </dgm:t>
    </dgm:pt>
    <dgm:pt modelId="{091C09DA-11AE-4E85-ADD4-5D24C3EC5DC2}" type="sibTrans" cxnId="{173A37CE-87ED-45AA-B2FF-1164E361DF9F}">
      <dgm:prSet/>
      <dgm:spPr/>
      <dgm:t>
        <a:bodyPr/>
        <a:lstStyle/>
        <a:p>
          <a:endParaRPr lang="en-US"/>
        </a:p>
      </dgm:t>
    </dgm:pt>
    <dgm:pt modelId="{9B329587-080F-4BAC-98E1-C85A0F6ABB6B}">
      <dgm:prSet/>
      <dgm:spPr/>
      <dgm:t>
        <a:bodyPr/>
        <a:lstStyle/>
        <a:p>
          <a:r>
            <a:rPr lang="en-GB"/>
            <a:t>Avoid high intensities where dissociation is less effective; focus on low-to-moderate intensities where music reduces RPE by ~10%.</a:t>
          </a:r>
          <a:endParaRPr lang="en-US"/>
        </a:p>
      </dgm:t>
    </dgm:pt>
    <dgm:pt modelId="{323E5CDB-A7B0-4FD2-9167-0D6BDD6FAE0F}" type="parTrans" cxnId="{809647CA-E4FC-4339-B009-D05F488C49CD}">
      <dgm:prSet/>
      <dgm:spPr/>
      <dgm:t>
        <a:bodyPr/>
        <a:lstStyle/>
        <a:p>
          <a:endParaRPr lang="en-US"/>
        </a:p>
      </dgm:t>
    </dgm:pt>
    <dgm:pt modelId="{EFD6F639-A09D-42DD-9628-18F64EB061C7}" type="sibTrans" cxnId="{809647CA-E4FC-4339-B009-D05F488C49CD}">
      <dgm:prSet/>
      <dgm:spPr/>
      <dgm:t>
        <a:bodyPr/>
        <a:lstStyle/>
        <a:p>
          <a:endParaRPr lang="en-US"/>
        </a:p>
      </dgm:t>
    </dgm:pt>
    <dgm:pt modelId="{2E5EA47F-18B1-46B0-B621-F997B19280CB}">
      <dgm:prSet/>
      <dgm:spPr/>
      <dgm:t>
        <a:bodyPr/>
        <a:lstStyle/>
        <a:p>
          <a:r>
            <a:rPr lang="en-GB"/>
            <a:t>Monitor safety: ensure volume &lt;85 dBA and avoid distraction from medical monitoring.</a:t>
          </a:r>
          <a:endParaRPr lang="en-US"/>
        </a:p>
      </dgm:t>
    </dgm:pt>
    <dgm:pt modelId="{5C80ACA3-1A82-497E-A25E-85A16A18BADE}" type="parTrans" cxnId="{052C56A9-5938-47C4-8577-F319FB13DDD0}">
      <dgm:prSet/>
      <dgm:spPr/>
      <dgm:t>
        <a:bodyPr/>
        <a:lstStyle/>
        <a:p>
          <a:endParaRPr lang="en-US"/>
        </a:p>
      </dgm:t>
    </dgm:pt>
    <dgm:pt modelId="{ABE75751-418B-4585-AECA-71DB6ED1EFE5}" type="sibTrans" cxnId="{052C56A9-5938-47C4-8577-F319FB13DDD0}">
      <dgm:prSet/>
      <dgm:spPr/>
      <dgm:t>
        <a:bodyPr/>
        <a:lstStyle/>
        <a:p>
          <a:endParaRPr lang="en-US"/>
        </a:p>
      </dgm:t>
    </dgm:pt>
    <dgm:pt modelId="{4C268286-867F-4BA2-B2BD-01D1F50D6D2D}">
      <dgm:prSet/>
      <dgm:spPr/>
      <dgm:t>
        <a:bodyPr/>
        <a:lstStyle/>
        <a:p>
          <a:r>
            <a:rPr lang="en-GB"/>
            <a:t>Evaluate using pre/post measures of enjoyment, RPE, and adherence. </a:t>
          </a:r>
          <a:endParaRPr lang="en-US"/>
        </a:p>
      </dgm:t>
    </dgm:pt>
    <dgm:pt modelId="{B8BC750F-8322-41B3-836F-7C620DFE3AA0}" type="parTrans" cxnId="{C6F78BB4-8D8C-45D8-A0B4-1FFE601EFFEA}">
      <dgm:prSet/>
      <dgm:spPr/>
      <dgm:t>
        <a:bodyPr/>
        <a:lstStyle/>
        <a:p>
          <a:endParaRPr lang="en-US"/>
        </a:p>
      </dgm:t>
    </dgm:pt>
    <dgm:pt modelId="{787CC353-0912-4858-9072-7A49854F6948}" type="sibTrans" cxnId="{C6F78BB4-8D8C-45D8-A0B4-1FFE601EFFEA}">
      <dgm:prSet/>
      <dgm:spPr/>
      <dgm:t>
        <a:bodyPr/>
        <a:lstStyle/>
        <a:p>
          <a:endParaRPr lang="en-US"/>
        </a:p>
      </dgm:t>
    </dgm:pt>
    <dgm:pt modelId="{D97FD3A2-4311-402B-A887-3819876794F3}" type="pres">
      <dgm:prSet presAssocID="{627E138F-DCC8-40E0-B455-760C3B91A081}" presName="root" presStyleCnt="0">
        <dgm:presLayoutVars>
          <dgm:dir/>
          <dgm:resizeHandles val="exact"/>
        </dgm:presLayoutVars>
      </dgm:prSet>
      <dgm:spPr/>
    </dgm:pt>
    <dgm:pt modelId="{E7F27292-81F3-4895-9B9F-C9124C30DD19}" type="pres">
      <dgm:prSet presAssocID="{25EFF4D0-ED9E-4C3C-A531-0612E983CCA5}" presName="compNode" presStyleCnt="0"/>
      <dgm:spPr/>
    </dgm:pt>
    <dgm:pt modelId="{D623F8EE-06B1-4DC9-B62E-BC48148A998E}" type="pres">
      <dgm:prSet presAssocID="{25EFF4D0-ED9E-4C3C-A531-0612E983CCA5}" presName="bgRect" presStyleLbl="bgShp" presStyleIdx="0" presStyleCnt="5"/>
      <dgm:spPr/>
    </dgm:pt>
    <dgm:pt modelId="{0EF750EF-27C8-4991-8163-67D8ABCB6007}" type="pres">
      <dgm:prSet presAssocID="{25EFF4D0-ED9E-4C3C-A531-0612E983CCA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ind Chime"/>
        </a:ext>
      </dgm:extLst>
    </dgm:pt>
    <dgm:pt modelId="{0E3FCD76-EB11-4C52-908F-27BE8C5B694E}" type="pres">
      <dgm:prSet presAssocID="{25EFF4D0-ED9E-4C3C-A531-0612E983CCA5}" presName="spaceRect" presStyleCnt="0"/>
      <dgm:spPr/>
    </dgm:pt>
    <dgm:pt modelId="{D210D361-04E1-4B70-8BB8-651D3949E755}" type="pres">
      <dgm:prSet presAssocID="{25EFF4D0-ED9E-4C3C-A531-0612E983CCA5}" presName="parTx" presStyleLbl="revTx" presStyleIdx="0" presStyleCnt="5">
        <dgm:presLayoutVars>
          <dgm:chMax val="0"/>
          <dgm:chPref val="0"/>
        </dgm:presLayoutVars>
      </dgm:prSet>
      <dgm:spPr/>
    </dgm:pt>
    <dgm:pt modelId="{820F520D-CE2E-4C19-9AF4-18FB0C045460}" type="pres">
      <dgm:prSet presAssocID="{B590242F-425A-4487-B337-976BEAEC68EE}" presName="sibTrans" presStyleCnt="0"/>
      <dgm:spPr/>
    </dgm:pt>
    <dgm:pt modelId="{8CF8C7FD-C833-409D-97E0-2E158E747184}" type="pres">
      <dgm:prSet presAssocID="{72FA8B17-4B7F-4319-83F4-E04F402B17E4}" presName="compNode" presStyleCnt="0"/>
      <dgm:spPr/>
    </dgm:pt>
    <dgm:pt modelId="{CBB476B1-326B-410F-996E-04D9AE65D225}" type="pres">
      <dgm:prSet presAssocID="{72FA8B17-4B7F-4319-83F4-E04F402B17E4}" presName="bgRect" presStyleLbl="bgShp" presStyleIdx="1" presStyleCnt="5"/>
      <dgm:spPr/>
    </dgm:pt>
    <dgm:pt modelId="{38E4D43F-328D-453F-8A75-A1BEA54B111B}" type="pres">
      <dgm:prSet presAssocID="{72FA8B17-4B7F-4319-83F4-E04F402B17E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ntain scene"/>
        </a:ext>
      </dgm:extLst>
    </dgm:pt>
    <dgm:pt modelId="{CBD25659-3494-4FD2-ACA3-518B8DBCF1F1}" type="pres">
      <dgm:prSet presAssocID="{72FA8B17-4B7F-4319-83F4-E04F402B17E4}" presName="spaceRect" presStyleCnt="0"/>
      <dgm:spPr/>
    </dgm:pt>
    <dgm:pt modelId="{C778B9A6-760E-405C-9AB2-9EA998A1E33B}" type="pres">
      <dgm:prSet presAssocID="{72FA8B17-4B7F-4319-83F4-E04F402B17E4}" presName="parTx" presStyleLbl="revTx" presStyleIdx="1" presStyleCnt="5">
        <dgm:presLayoutVars>
          <dgm:chMax val="0"/>
          <dgm:chPref val="0"/>
        </dgm:presLayoutVars>
      </dgm:prSet>
      <dgm:spPr/>
    </dgm:pt>
    <dgm:pt modelId="{AC4A71F1-21AF-423B-ABE7-19867937EC92}" type="pres">
      <dgm:prSet presAssocID="{091C09DA-11AE-4E85-ADD4-5D24C3EC5DC2}" presName="sibTrans" presStyleCnt="0"/>
      <dgm:spPr/>
    </dgm:pt>
    <dgm:pt modelId="{A7E9A849-6185-4BA2-8115-33A305E2ED52}" type="pres">
      <dgm:prSet presAssocID="{9B329587-080F-4BAC-98E1-C85A0F6ABB6B}" presName="compNode" presStyleCnt="0"/>
      <dgm:spPr/>
    </dgm:pt>
    <dgm:pt modelId="{E35662FC-07E0-45CE-8641-672AA3BF1550}" type="pres">
      <dgm:prSet presAssocID="{9B329587-080F-4BAC-98E1-C85A0F6ABB6B}" presName="bgRect" presStyleLbl="bgShp" presStyleIdx="2" presStyleCnt="5"/>
      <dgm:spPr/>
    </dgm:pt>
    <dgm:pt modelId="{35733948-2AF3-4E31-8A76-9D03F0BA9C6C}" type="pres">
      <dgm:prSet presAssocID="{9B329587-080F-4BAC-98E1-C85A0F6ABB6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usic"/>
        </a:ext>
      </dgm:extLst>
    </dgm:pt>
    <dgm:pt modelId="{20994F22-24E8-44A6-8F08-031924B05888}" type="pres">
      <dgm:prSet presAssocID="{9B329587-080F-4BAC-98E1-C85A0F6ABB6B}" presName="spaceRect" presStyleCnt="0"/>
      <dgm:spPr/>
    </dgm:pt>
    <dgm:pt modelId="{A1A47DCE-AD24-486D-AF18-ED75F93FDB5E}" type="pres">
      <dgm:prSet presAssocID="{9B329587-080F-4BAC-98E1-C85A0F6ABB6B}" presName="parTx" presStyleLbl="revTx" presStyleIdx="2" presStyleCnt="5">
        <dgm:presLayoutVars>
          <dgm:chMax val="0"/>
          <dgm:chPref val="0"/>
        </dgm:presLayoutVars>
      </dgm:prSet>
      <dgm:spPr/>
    </dgm:pt>
    <dgm:pt modelId="{2B15CBE8-BDFA-4489-80BF-B8801506D323}" type="pres">
      <dgm:prSet presAssocID="{EFD6F639-A09D-42DD-9628-18F64EB061C7}" presName="sibTrans" presStyleCnt="0"/>
      <dgm:spPr/>
    </dgm:pt>
    <dgm:pt modelId="{F2D686B7-0DCD-4BCC-90E4-2FE1955B1D20}" type="pres">
      <dgm:prSet presAssocID="{2E5EA47F-18B1-46B0-B621-F997B19280CB}" presName="compNode" presStyleCnt="0"/>
      <dgm:spPr/>
    </dgm:pt>
    <dgm:pt modelId="{9A7DC33D-3D3E-40EF-BCA6-DE53D22E6DBC}" type="pres">
      <dgm:prSet presAssocID="{2E5EA47F-18B1-46B0-B621-F997B19280CB}" presName="bgRect" presStyleLbl="bgShp" presStyleIdx="3" presStyleCnt="5"/>
      <dgm:spPr/>
    </dgm:pt>
    <dgm:pt modelId="{4A5ABBAD-E706-4A12-AF99-8A62E0C37D10}" type="pres">
      <dgm:prSet presAssocID="{2E5EA47F-18B1-46B0-B621-F997B19280C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with Pulse"/>
        </a:ext>
      </dgm:extLst>
    </dgm:pt>
    <dgm:pt modelId="{DC12EC51-799D-4BA2-A6AE-52B57BE4A6BD}" type="pres">
      <dgm:prSet presAssocID="{2E5EA47F-18B1-46B0-B621-F997B19280CB}" presName="spaceRect" presStyleCnt="0"/>
      <dgm:spPr/>
    </dgm:pt>
    <dgm:pt modelId="{E5FF43F5-C646-4B65-A9C6-2C7BD6F8AA4F}" type="pres">
      <dgm:prSet presAssocID="{2E5EA47F-18B1-46B0-B621-F997B19280CB}" presName="parTx" presStyleLbl="revTx" presStyleIdx="3" presStyleCnt="5">
        <dgm:presLayoutVars>
          <dgm:chMax val="0"/>
          <dgm:chPref val="0"/>
        </dgm:presLayoutVars>
      </dgm:prSet>
      <dgm:spPr/>
    </dgm:pt>
    <dgm:pt modelId="{3427BAF3-0FEF-42E0-8734-627BDECED0F7}" type="pres">
      <dgm:prSet presAssocID="{ABE75751-418B-4585-AECA-71DB6ED1EFE5}" presName="sibTrans" presStyleCnt="0"/>
      <dgm:spPr/>
    </dgm:pt>
    <dgm:pt modelId="{D9128543-0BD4-475C-8BDE-63501CA3847F}" type="pres">
      <dgm:prSet presAssocID="{4C268286-867F-4BA2-B2BD-01D1F50D6D2D}" presName="compNode" presStyleCnt="0"/>
      <dgm:spPr/>
    </dgm:pt>
    <dgm:pt modelId="{92DAAC89-E4C2-4A17-BB1B-A58D833DABFF}" type="pres">
      <dgm:prSet presAssocID="{4C268286-867F-4BA2-B2BD-01D1F50D6D2D}" presName="bgRect" presStyleLbl="bgShp" presStyleIdx="4" presStyleCnt="5"/>
      <dgm:spPr/>
    </dgm:pt>
    <dgm:pt modelId="{E5AE7CA9-6899-4967-8FF3-C0A388E5EEC8}" type="pres">
      <dgm:prSet presAssocID="{4C268286-867F-4BA2-B2BD-01D1F50D6D2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esentation with Bar Chart"/>
        </a:ext>
      </dgm:extLst>
    </dgm:pt>
    <dgm:pt modelId="{D80570F4-33FE-4EB3-BE43-10EBB4682D4F}" type="pres">
      <dgm:prSet presAssocID="{4C268286-867F-4BA2-B2BD-01D1F50D6D2D}" presName="spaceRect" presStyleCnt="0"/>
      <dgm:spPr/>
    </dgm:pt>
    <dgm:pt modelId="{B9AD19AA-E1F6-4234-9D1F-64475653805B}" type="pres">
      <dgm:prSet presAssocID="{4C268286-867F-4BA2-B2BD-01D1F50D6D2D}" presName="parTx" presStyleLbl="revTx" presStyleIdx="4" presStyleCnt="5">
        <dgm:presLayoutVars>
          <dgm:chMax val="0"/>
          <dgm:chPref val="0"/>
        </dgm:presLayoutVars>
      </dgm:prSet>
      <dgm:spPr/>
    </dgm:pt>
  </dgm:ptLst>
  <dgm:cxnLst>
    <dgm:cxn modelId="{B3277711-47C2-4C76-BC60-CFA0ADA2610A}" type="presOf" srcId="{72FA8B17-4B7F-4319-83F4-E04F402B17E4}" destId="{C778B9A6-760E-405C-9AB2-9EA998A1E33B}" srcOrd="0" destOrd="0" presId="urn:microsoft.com/office/officeart/2018/2/layout/IconVerticalSolidList"/>
    <dgm:cxn modelId="{AA4D3D15-DACC-4788-8CC4-5333ABB05E1C}" type="presOf" srcId="{627E138F-DCC8-40E0-B455-760C3B91A081}" destId="{D97FD3A2-4311-402B-A887-3819876794F3}" srcOrd="0" destOrd="0" presId="urn:microsoft.com/office/officeart/2018/2/layout/IconVerticalSolidList"/>
    <dgm:cxn modelId="{D8247481-E73A-4ADE-917E-ADCB73B32F08}" type="presOf" srcId="{2E5EA47F-18B1-46B0-B621-F997B19280CB}" destId="{E5FF43F5-C646-4B65-A9C6-2C7BD6F8AA4F}" srcOrd="0" destOrd="0" presId="urn:microsoft.com/office/officeart/2018/2/layout/IconVerticalSolidList"/>
    <dgm:cxn modelId="{9FD52F87-7463-4D46-BAB7-2E418002F3F7}" srcId="{627E138F-DCC8-40E0-B455-760C3B91A081}" destId="{25EFF4D0-ED9E-4C3C-A531-0612E983CCA5}" srcOrd="0" destOrd="0" parTransId="{F560EE3A-9F31-405D-BC02-F900C9EEBBBD}" sibTransId="{B590242F-425A-4487-B337-976BEAEC68EE}"/>
    <dgm:cxn modelId="{052C56A9-5938-47C4-8577-F319FB13DDD0}" srcId="{627E138F-DCC8-40E0-B455-760C3B91A081}" destId="{2E5EA47F-18B1-46B0-B621-F997B19280CB}" srcOrd="3" destOrd="0" parTransId="{5C80ACA3-1A82-497E-A25E-85A16A18BADE}" sibTransId="{ABE75751-418B-4585-AECA-71DB6ED1EFE5}"/>
    <dgm:cxn modelId="{C6F78BB4-8D8C-45D8-A0B4-1FFE601EFFEA}" srcId="{627E138F-DCC8-40E0-B455-760C3B91A081}" destId="{4C268286-867F-4BA2-B2BD-01D1F50D6D2D}" srcOrd="4" destOrd="0" parTransId="{B8BC750F-8322-41B3-836F-7C620DFE3AA0}" sibTransId="{787CC353-0912-4858-9072-7A49854F6948}"/>
    <dgm:cxn modelId="{4386D9C5-743A-4659-A64E-6F2BB69AE3FF}" type="presOf" srcId="{9B329587-080F-4BAC-98E1-C85A0F6ABB6B}" destId="{A1A47DCE-AD24-486D-AF18-ED75F93FDB5E}" srcOrd="0" destOrd="0" presId="urn:microsoft.com/office/officeart/2018/2/layout/IconVerticalSolidList"/>
    <dgm:cxn modelId="{809647CA-E4FC-4339-B009-D05F488C49CD}" srcId="{627E138F-DCC8-40E0-B455-760C3B91A081}" destId="{9B329587-080F-4BAC-98E1-C85A0F6ABB6B}" srcOrd="2" destOrd="0" parTransId="{323E5CDB-A7B0-4FD2-9167-0D6BDD6FAE0F}" sibTransId="{EFD6F639-A09D-42DD-9628-18F64EB061C7}"/>
    <dgm:cxn modelId="{F78271CD-8C47-48A5-8357-4ADD253A0E0C}" type="presOf" srcId="{4C268286-867F-4BA2-B2BD-01D1F50D6D2D}" destId="{B9AD19AA-E1F6-4234-9D1F-64475653805B}" srcOrd="0" destOrd="0" presId="urn:microsoft.com/office/officeart/2018/2/layout/IconVerticalSolidList"/>
    <dgm:cxn modelId="{173A37CE-87ED-45AA-B2FF-1164E361DF9F}" srcId="{627E138F-DCC8-40E0-B455-760C3B91A081}" destId="{72FA8B17-4B7F-4319-83F4-E04F402B17E4}" srcOrd="1" destOrd="0" parTransId="{109A8E02-228D-4978-B313-D7AF920C6BE8}" sibTransId="{091C09DA-11AE-4E85-ADD4-5D24C3EC5DC2}"/>
    <dgm:cxn modelId="{DF2893D5-1A60-48A8-8E4F-04A7AFA15F50}" type="presOf" srcId="{25EFF4D0-ED9E-4C3C-A531-0612E983CCA5}" destId="{D210D361-04E1-4B70-8BB8-651D3949E755}" srcOrd="0" destOrd="0" presId="urn:microsoft.com/office/officeart/2018/2/layout/IconVerticalSolidList"/>
    <dgm:cxn modelId="{0F18B08F-587D-4A74-BB82-350DB80122D7}" type="presParOf" srcId="{D97FD3A2-4311-402B-A887-3819876794F3}" destId="{E7F27292-81F3-4895-9B9F-C9124C30DD19}" srcOrd="0" destOrd="0" presId="urn:microsoft.com/office/officeart/2018/2/layout/IconVerticalSolidList"/>
    <dgm:cxn modelId="{1896A5EA-0E25-4679-8190-AD475298C3E4}" type="presParOf" srcId="{E7F27292-81F3-4895-9B9F-C9124C30DD19}" destId="{D623F8EE-06B1-4DC9-B62E-BC48148A998E}" srcOrd="0" destOrd="0" presId="urn:microsoft.com/office/officeart/2018/2/layout/IconVerticalSolidList"/>
    <dgm:cxn modelId="{4A970929-501F-47E6-BC78-804AE6B13B38}" type="presParOf" srcId="{E7F27292-81F3-4895-9B9F-C9124C30DD19}" destId="{0EF750EF-27C8-4991-8163-67D8ABCB6007}" srcOrd="1" destOrd="0" presId="urn:microsoft.com/office/officeart/2018/2/layout/IconVerticalSolidList"/>
    <dgm:cxn modelId="{5C9ED1CE-EED0-432E-9E16-2FA1F0B62445}" type="presParOf" srcId="{E7F27292-81F3-4895-9B9F-C9124C30DD19}" destId="{0E3FCD76-EB11-4C52-908F-27BE8C5B694E}" srcOrd="2" destOrd="0" presId="urn:microsoft.com/office/officeart/2018/2/layout/IconVerticalSolidList"/>
    <dgm:cxn modelId="{84EDCE9F-8A6F-486F-8C54-7B6792055F82}" type="presParOf" srcId="{E7F27292-81F3-4895-9B9F-C9124C30DD19}" destId="{D210D361-04E1-4B70-8BB8-651D3949E755}" srcOrd="3" destOrd="0" presId="urn:microsoft.com/office/officeart/2018/2/layout/IconVerticalSolidList"/>
    <dgm:cxn modelId="{CECAB748-EBCE-4542-AFC8-FF9BDEBAD400}" type="presParOf" srcId="{D97FD3A2-4311-402B-A887-3819876794F3}" destId="{820F520D-CE2E-4C19-9AF4-18FB0C045460}" srcOrd="1" destOrd="0" presId="urn:microsoft.com/office/officeart/2018/2/layout/IconVerticalSolidList"/>
    <dgm:cxn modelId="{A92D8E38-2CB7-4A80-BF65-6479BBD138DC}" type="presParOf" srcId="{D97FD3A2-4311-402B-A887-3819876794F3}" destId="{8CF8C7FD-C833-409D-97E0-2E158E747184}" srcOrd="2" destOrd="0" presId="urn:microsoft.com/office/officeart/2018/2/layout/IconVerticalSolidList"/>
    <dgm:cxn modelId="{4BB3290D-9C83-4E8C-B030-44B7FECB6189}" type="presParOf" srcId="{8CF8C7FD-C833-409D-97E0-2E158E747184}" destId="{CBB476B1-326B-410F-996E-04D9AE65D225}" srcOrd="0" destOrd="0" presId="urn:microsoft.com/office/officeart/2018/2/layout/IconVerticalSolidList"/>
    <dgm:cxn modelId="{FD8C205B-1D4C-4DD9-851B-DC17F25DA635}" type="presParOf" srcId="{8CF8C7FD-C833-409D-97E0-2E158E747184}" destId="{38E4D43F-328D-453F-8A75-A1BEA54B111B}" srcOrd="1" destOrd="0" presId="urn:microsoft.com/office/officeart/2018/2/layout/IconVerticalSolidList"/>
    <dgm:cxn modelId="{86EB9116-F2C0-41F6-9413-4475FF8E6578}" type="presParOf" srcId="{8CF8C7FD-C833-409D-97E0-2E158E747184}" destId="{CBD25659-3494-4FD2-ACA3-518B8DBCF1F1}" srcOrd="2" destOrd="0" presId="urn:microsoft.com/office/officeart/2018/2/layout/IconVerticalSolidList"/>
    <dgm:cxn modelId="{A7567355-CDBB-4B03-B7B3-319DA36517A0}" type="presParOf" srcId="{8CF8C7FD-C833-409D-97E0-2E158E747184}" destId="{C778B9A6-760E-405C-9AB2-9EA998A1E33B}" srcOrd="3" destOrd="0" presId="urn:microsoft.com/office/officeart/2018/2/layout/IconVerticalSolidList"/>
    <dgm:cxn modelId="{53690970-BE12-45B6-A428-26990B97508C}" type="presParOf" srcId="{D97FD3A2-4311-402B-A887-3819876794F3}" destId="{AC4A71F1-21AF-423B-ABE7-19867937EC92}" srcOrd="3" destOrd="0" presId="urn:microsoft.com/office/officeart/2018/2/layout/IconVerticalSolidList"/>
    <dgm:cxn modelId="{730B9CA6-8DDD-436E-B166-3E2D5F0A9756}" type="presParOf" srcId="{D97FD3A2-4311-402B-A887-3819876794F3}" destId="{A7E9A849-6185-4BA2-8115-33A305E2ED52}" srcOrd="4" destOrd="0" presId="urn:microsoft.com/office/officeart/2018/2/layout/IconVerticalSolidList"/>
    <dgm:cxn modelId="{BEB88260-B090-45D4-AF5F-55B625F6E896}" type="presParOf" srcId="{A7E9A849-6185-4BA2-8115-33A305E2ED52}" destId="{E35662FC-07E0-45CE-8641-672AA3BF1550}" srcOrd="0" destOrd="0" presId="urn:microsoft.com/office/officeart/2018/2/layout/IconVerticalSolidList"/>
    <dgm:cxn modelId="{8BEFAF90-0554-445C-BBB8-4BC2FCE5E7B5}" type="presParOf" srcId="{A7E9A849-6185-4BA2-8115-33A305E2ED52}" destId="{35733948-2AF3-4E31-8A76-9D03F0BA9C6C}" srcOrd="1" destOrd="0" presId="urn:microsoft.com/office/officeart/2018/2/layout/IconVerticalSolidList"/>
    <dgm:cxn modelId="{E97ABAA0-206F-4E93-9BC0-E7A2C57F70CD}" type="presParOf" srcId="{A7E9A849-6185-4BA2-8115-33A305E2ED52}" destId="{20994F22-24E8-44A6-8F08-031924B05888}" srcOrd="2" destOrd="0" presId="urn:microsoft.com/office/officeart/2018/2/layout/IconVerticalSolidList"/>
    <dgm:cxn modelId="{496A3DC1-819E-401F-9242-312E688A5812}" type="presParOf" srcId="{A7E9A849-6185-4BA2-8115-33A305E2ED52}" destId="{A1A47DCE-AD24-486D-AF18-ED75F93FDB5E}" srcOrd="3" destOrd="0" presId="urn:microsoft.com/office/officeart/2018/2/layout/IconVerticalSolidList"/>
    <dgm:cxn modelId="{978DCC62-52B9-4ACB-A4E0-5BBDBB120BEF}" type="presParOf" srcId="{D97FD3A2-4311-402B-A887-3819876794F3}" destId="{2B15CBE8-BDFA-4489-80BF-B8801506D323}" srcOrd="5" destOrd="0" presId="urn:microsoft.com/office/officeart/2018/2/layout/IconVerticalSolidList"/>
    <dgm:cxn modelId="{23758728-91F4-4263-89B3-85C16864AC92}" type="presParOf" srcId="{D97FD3A2-4311-402B-A887-3819876794F3}" destId="{F2D686B7-0DCD-4BCC-90E4-2FE1955B1D20}" srcOrd="6" destOrd="0" presId="urn:microsoft.com/office/officeart/2018/2/layout/IconVerticalSolidList"/>
    <dgm:cxn modelId="{4087ED90-D7E7-43F7-830E-47DCA6BFA189}" type="presParOf" srcId="{F2D686B7-0DCD-4BCC-90E4-2FE1955B1D20}" destId="{9A7DC33D-3D3E-40EF-BCA6-DE53D22E6DBC}" srcOrd="0" destOrd="0" presId="urn:microsoft.com/office/officeart/2018/2/layout/IconVerticalSolidList"/>
    <dgm:cxn modelId="{12267606-BA27-4BA0-8850-42CBDF024B83}" type="presParOf" srcId="{F2D686B7-0DCD-4BCC-90E4-2FE1955B1D20}" destId="{4A5ABBAD-E706-4A12-AF99-8A62E0C37D10}" srcOrd="1" destOrd="0" presId="urn:microsoft.com/office/officeart/2018/2/layout/IconVerticalSolidList"/>
    <dgm:cxn modelId="{A508C129-FB34-4890-93E6-82F6C1CFEFB4}" type="presParOf" srcId="{F2D686B7-0DCD-4BCC-90E4-2FE1955B1D20}" destId="{DC12EC51-799D-4BA2-A6AE-52B57BE4A6BD}" srcOrd="2" destOrd="0" presId="urn:microsoft.com/office/officeart/2018/2/layout/IconVerticalSolidList"/>
    <dgm:cxn modelId="{869791D6-0C8B-4B86-90D9-36EB94DB5ADB}" type="presParOf" srcId="{F2D686B7-0DCD-4BCC-90E4-2FE1955B1D20}" destId="{E5FF43F5-C646-4B65-A9C6-2C7BD6F8AA4F}" srcOrd="3" destOrd="0" presId="urn:microsoft.com/office/officeart/2018/2/layout/IconVerticalSolidList"/>
    <dgm:cxn modelId="{08C4833B-6725-4EBD-BA40-A7CA66B18F4A}" type="presParOf" srcId="{D97FD3A2-4311-402B-A887-3819876794F3}" destId="{3427BAF3-0FEF-42E0-8734-627BDECED0F7}" srcOrd="7" destOrd="0" presId="urn:microsoft.com/office/officeart/2018/2/layout/IconVerticalSolidList"/>
    <dgm:cxn modelId="{A369BB43-6C78-4707-BAA9-D46BB7F22815}" type="presParOf" srcId="{D97FD3A2-4311-402B-A887-3819876794F3}" destId="{D9128543-0BD4-475C-8BDE-63501CA3847F}" srcOrd="8" destOrd="0" presId="urn:microsoft.com/office/officeart/2018/2/layout/IconVerticalSolidList"/>
    <dgm:cxn modelId="{9869110A-3CA0-45C7-840B-641A46D11C4F}" type="presParOf" srcId="{D9128543-0BD4-475C-8BDE-63501CA3847F}" destId="{92DAAC89-E4C2-4A17-BB1B-A58D833DABFF}" srcOrd="0" destOrd="0" presId="urn:microsoft.com/office/officeart/2018/2/layout/IconVerticalSolidList"/>
    <dgm:cxn modelId="{9F6D4740-5CD8-483D-AD33-DA2B46E69213}" type="presParOf" srcId="{D9128543-0BD4-475C-8BDE-63501CA3847F}" destId="{E5AE7CA9-6899-4967-8FF3-C0A388E5EEC8}" srcOrd="1" destOrd="0" presId="urn:microsoft.com/office/officeart/2018/2/layout/IconVerticalSolidList"/>
    <dgm:cxn modelId="{20F12910-760E-491E-818F-007C75761EDD}" type="presParOf" srcId="{D9128543-0BD4-475C-8BDE-63501CA3847F}" destId="{D80570F4-33FE-4EB3-BE43-10EBB4682D4F}" srcOrd="2" destOrd="0" presId="urn:microsoft.com/office/officeart/2018/2/layout/IconVerticalSolidList"/>
    <dgm:cxn modelId="{8EE636C9-D3AE-469D-9816-2560A876336E}" type="presParOf" srcId="{D9128543-0BD4-475C-8BDE-63501CA3847F}" destId="{B9AD19AA-E1F6-4234-9D1F-6447565380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CA4EA1-DA3C-4BE2-81E1-F5E03349E0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0DDC44-9D9A-4F9C-AA4F-2E51F4E6BE2B}">
      <dgm:prSet/>
      <dgm:spPr/>
      <dgm:t>
        <a:bodyPr/>
        <a:lstStyle/>
        <a:p>
          <a:r>
            <a:rPr lang="en-US"/>
            <a:t>See Moodle Page for linked article PDF’s</a:t>
          </a:r>
        </a:p>
      </dgm:t>
    </dgm:pt>
    <dgm:pt modelId="{A5FC3381-06AB-41D2-B8B0-62C4DF18117B}" type="parTrans" cxnId="{9D0BEBBD-3F80-4697-AEC7-9B096ED5A497}">
      <dgm:prSet/>
      <dgm:spPr/>
      <dgm:t>
        <a:bodyPr/>
        <a:lstStyle/>
        <a:p>
          <a:endParaRPr lang="en-US"/>
        </a:p>
      </dgm:t>
    </dgm:pt>
    <dgm:pt modelId="{6B0DF4C4-A2B5-4D74-B451-4EA25F40BE65}" type="sibTrans" cxnId="{9D0BEBBD-3F80-4697-AEC7-9B096ED5A497}">
      <dgm:prSet/>
      <dgm:spPr/>
      <dgm:t>
        <a:bodyPr/>
        <a:lstStyle/>
        <a:p>
          <a:endParaRPr lang="en-US"/>
        </a:p>
      </dgm:t>
    </dgm:pt>
    <dgm:pt modelId="{75911F8C-0A53-4E8C-97EB-97EED6F1B1A1}">
      <dgm:prSet/>
      <dgm:spPr/>
      <dgm:t>
        <a:bodyPr/>
        <a:lstStyle/>
        <a:p>
          <a:r>
            <a:rPr lang="en-GB" dirty="0"/>
            <a:t>Perception &amp; Action Podcast: Interview with Costas </a:t>
          </a:r>
          <a:r>
            <a:rPr lang="en-GB" dirty="0" err="1"/>
            <a:t>Karageorghis</a:t>
          </a:r>
          <a:r>
            <a:rPr lang="en-GB" dirty="0"/>
            <a:t> </a:t>
          </a:r>
          <a:r>
            <a:rPr lang="en-US" dirty="0">
              <a:hlinkClick xmlns:r="http://schemas.openxmlformats.org/officeDocument/2006/relationships" r:id="rId1"/>
            </a:rPr>
            <a:t>https://perceptionaction.com/36c/</a:t>
          </a:r>
          <a:endParaRPr lang="en-US" dirty="0"/>
        </a:p>
      </dgm:t>
    </dgm:pt>
    <dgm:pt modelId="{1855BD6C-3166-4FB9-B624-D88F2B9EE6F2}" type="parTrans" cxnId="{86E4E780-DFCE-468F-B487-DA547722E3CA}">
      <dgm:prSet/>
      <dgm:spPr/>
      <dgm:t>
        <a:bodyPr/>
        <a:lstStyle/>
        <a:p>
          <a:endParaRPr lang="en-US"/>
        </a:p>
      </dgm:t>
    </dgm:pt>
    <dgm:pt modelId="{B02E6CDF-2168-48C9-BDCF-114028274B30}" type="sibTrans" cxnId="{86E4E780-DFCE-468F-B487-DA547722E3CA}">
      <dgm:prSet/>
      <dgm:spPr/>
      <dgm:t>
        <a:bodyPr/>
        <a:lstStyle/>
        <a:p>
          <a:endParaRPr lang="en-US"/>
        </a:p>
      </dgm:t>
    </dgm:pt>
    <dgm:pt modelId="{6A3A2269-A216-432E-A5AE-29C03A644A4E}">
      <dgm:prSet/>
      <dgm:spPr/>
      <dgm:t>
        <a:bodyPr/>
        <a:lstStyle/>
        <a:p>
          <a:r>
            <a:rPr lang="en-GB"/>
            <a:t>Behind the Music: Science of Exercise Music with Prof. Costas Karageorghis </a:t>
          </a:r>
          <a:r>
            <a:rPr lang="en-US">
              <a:hlinkClick xmlns:r="http://schemas.openxmlformats.org/officeDocument/2006/relationships" r:id="rId2"/>
            </a:rPr>
            <a:t>https://blog.feed.fm/science-of-exercise-music-with-professor-costas-karageorghis</a:t>
          </a:r>
          <a:endParaRPr lang="en-US"/>
        </a:p>
      </dgm:t>
    </dgm:pt>
    <dgm:pt modelId="{E8FD5862-58FF-4E38-AC33-95AD7AE49CCA}" type="parTrans" cxnId="{FC4746EB-6E59-4286-BE38-2D6DA430C06B}">
      <dgm:prSet/>
      <dgm:spPr/>
      <dgm:t>
        <a:bodyPr/>
        <a:lstStyle/>
        <a:p>
          <a:endParaRPr lang="en-US"/>
        </a:p>
      </dgm:t>
    </dgm:pt>
    <dgm:pt modelId="{2E63D17B-D243-4376-A244-C463E6CAD1B9}" type="sibTrans" cxnId="{FC4746EB-6E59-4286-BE38-2D6DA430C06B}">
      <dgm:prSet/>
      <dgm:spPr/>
      <dgm:t>
        <a:bodyPr/>
        <a:lstStyle/>
        <a:p>
          <a:endParaRPr lang="en-US"/>
        </a:p>
      </dgm:t>
    </dgm:pt>
    <dgm:pt modelId="{1A820ADF-5C46-4879-B388-F665940A542F}" type="pres">
      <dgm:prSet presAssocID="{02CA4EA1-DA3C-4BE2-81E1-F5E03349E06B}" presName="root" presStyleCnt="0">
        <dgm:presLayoutVars>
          <dgm:dir/>
          <dgm:resizeHandles val="exact"/>
        </dgm:presLayoutVars>
      </dgm:prSet>
      <dgm:spPr/>
    </dgm:pt>
    <dgm:pt modelId="{EC304585-C9AF-4231-9039-04B4BA95A44A}" type="pres">
      <dgm:prSet presAssocID="{3E0DDC44-9D9A-4F9C-AA4F-2E51F4E6BE2B}" presName="compNode" presStyleCnt="0"/>
      <dgm:spPr/>
    </dgm:pt>
    <dgm:pt modelId="{98830DE1-E284-492A-89BA-62479B316902}" type="pres">
      <dgm:prSet presAssocID="{3E0DDC44-9D9A-4F9C-AA4F-2E51F4E6BE2B}" presName="bgRect" presStyleLbl="bgShp" presStyleIdx="0" presStyleCnt="3"/>
      <dgm:spPr/>
    </dgm:pt>
    <dgm:pt modelId="{6D2BDC0F-848C-4D86-8FFC-6CD9DC01CA79}" type="pres">
      <dgm:prSet presAssocID="{3E0DDC44-9D9A-4F9C-AA4F-2E51F4E6BE2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3AA0E4A0-BDFE-4217-AE81-F3C811876907}" type="pres">
      <dgm:prSet presAssocID="{3E0DDC44-9D9A-4F9C-AA4F-2E51F4E6BE2B}" presName="spaceRect" presStyleCnt="0"/>
      <dgm:spPr/>
    </dgm:pt>
    <dgm:pt modelId="{72262A09-4A9D-496E-A128-D24862230279}" type="pres">
      <dgm:prSet presAssocID="{3E0DDC44-9D9A-4F9C-AA4F-2E51F4E6BE2B}" presName="parTx" presStyleLbl="revTx" presStyleIdx="0" presStyleCnt="3">
        <dgm:presLayoutVars>
          <dgm:chMax val="0"/>
          <dgm:chPref val="0"/>
        </dgm:presLayoutVars>
      </dgm:prSet>
      <dgm:spPr/>
    </dgm:pt>
    <dgm:pt modelId="{C1855FBA-D35C-4EEB-BFEB-47FD166B135F}" type="pres">
      <dgm:prSet presAssocID="{6B0DF4C4-A2B5-4D74-B451-4EA25F40BE65}" presName="sibTrans" presStyleCnt="0"/>
      <dgm:spPr/>
    </dgm:pt>
    <dgm:pt modelId="{4284BFC9-89D2-4802-A3CE-D103F0B7BB27}" type="pres">
      <dgm:prSet presAssocID="{75911F8C-0A53-4E8C-97EB-97EED6F1B1A1}" presName="compNode" presStyleCnt="0"/>
      <dgm:spPr/>
    </dgm:pt>
    <dgm:pt modelId="{7BB24D4C-E7C1-47F4-A5C5-E73A88A74150}" type="pres">
      <dgm:prSet presAssocID="{75911F8C-0A53-4E8C-97EB-97EED6F1B1A1}" presName="bgRect" presStyleLbl="bgShp" presStyleIdx="1" presStyleCnt="3"/>
      <dgm:spPr/>
    </dgm:pt>
    <dgm:pt modelId="{B83B1391-C5CE-41ED-ABC7-F8507F1233BA}" type="pres">
      <dgm:prSet presAssocID="{75911F8C-0A53-4E8C-97EB-97EED6F1B1A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cast"/>
        </a:ext>
      </dgm:extLst>
    </dgm:pt>
    <dgm:pt modelId="{38718170-F051-4CC7-A630-F76830EE497A}" type="pres">
      <dgm:prSet presAssocID="{75911F8C-0A53-4E8C-97EB-97EED6F1B1A1}" presName="spaceRect" presStyleCnt="0"/>
      <dgm:spPr/>
    </dgm:pt>
    <dgm:pt modelId="{E6B28C40-2254-4B4E-93FF-D73F74BC4C28}" type="pres">
      <dgm:prSet presAssocID="{75911F8C-0A53-4E8C-97EB-97EED6F1B1A1}" presName="parTx" presStyleLbl="revTx" presStyleIdx="1" presStyleCnt="3">
        <dgm:presLayoutVars>
          <dgm:chMax val="0"/>
          <dgm:chPref val="0"/>
        </dgm:presLayoutVars>
      </dgm:prSet>
      <dgm:spPr/>
    </dgm:pt>
    <dgm:pt modelId="{C1868CFE-2F5B-4E16-A8F6-E3C5562BEF21}" type="pres">
      <dgm:prSet presAssocID="{B02E6CDF-2168-48C9-BDCF-114028274B30}" presName="sibTrans" presStyleCnt="0"/>
      <dgm:spPr/>
    </dgm:pt>
    <dgm:pt modelId="{4A141B9E-76F5-47D4-A225-72F6F453B923}" type="pres">
      <dgm:prSet presAssocID="{6A3A2269-A216-432E-A5AE-29C03A644A4E}" presName="compNode" presStyleCnt="0"/>
      <dgm:spPr/>
    </dgm:pt>
    <dgm:pt modelId="{E8F778C6-E7BD-4FCC-A303-BEAA63FAE365}" type="pres">
      <dgm:prSet presAssocID="{6A3A2269-A216-432E-A5AE-29C03A644A4E}" presName="bgRect" presStyleLbl="bgShp" presStyleIdx="2" presStyleCnt="3"/>
      <dgm:spPr/>
    </dgm:pt>
    <dgm:pt modelId="{77ADED8D-4FD9-4537-BAC1-5704509871E8}" type="pres">
      <dgm:prSet presAssocID="{6A3A2269-A216-432E-A5AE-29C03A644A4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usic"/>
        </a:ext>
      </dgm:extLst>
    </dgm:pt>
    <dgm:pt modelId="{20984222-DC89-4024-929D-0663A6A82870}" type="pres">
      <dgm:prSet presAssocID="{6A3A2269-A216-432E-A5AE-29C03A644A4E}" presName="spaceRect" presStyleCnt="0"/>
      <dgm:spPr/>
    </dgm:pt>
    <dgm:pt modelId="{53F6FF04-C33C-4408-AD9D-98EAF4A628C1}" type="pres">
      <dgm:prSet presAssocID="{6A3A2269-A216-432E-A5AE-29C03A644A4E}" presName="parTx" presStyleLbl="revTx" presStyleIdx="2" presStyleCnt="3">
        <dgm:presLayoutVars>
          <dgm:chMax val="0"/>
          <dgm:chPref val="0"/>
        </dgm:presLayoutVars>
      </dgm:prSet>
      <dgm:spPr/>
    </dgm:pt>
  </dgm:ptLst>
  <dgm:cxnLst>
    <dgm:cxn modelId="{86E4E780-DFCE-468F-B487-DA547722E3CA}" srcId="{02CA4EA1-DA3C-4BE2-81E1-F5E03349E06B}" destId="{75911F8C-0A53-4E8C-97EB-97EED6F1B1A1}" srcOrd="1" destOrd="0" parTransId="{1855BD6C-3166-4FB9-B624-D88F2B9EE6F2}" sibTransId="{B02E6CDF-2168-48C9-BDCF-114028274B30}"/>
    <dgm:cxn modelId="{56F62195-9FFC-4196-953D-0129C4782AD4}" type="presOf" srcId="{75911F8C-0A53-4E8C-97EB-97EED6F1B1A1}" destId="{E6B28C40-2254-4B4E-93FF-D73F74BC4C28}" srcOrd="0" destOrd="0" presId="urn:microsoft.com/office/officeart/2018/2/layout/IconVerticalSolidList"/>
    <dgm:cxn modelId="{B9971EA7-E683-4D68-B627-DCE38129997F}" type="presOf" srcId="{6A3A2269-A216-432E-A5AE-29C03A644A4E}" destId="{53F6FF04-C33C-4408-AD9D-98EAF4A628C1}" srcOrd="0" destOrd="0" presId="urn:microsoft.com/office/officeart/2018/2/layout/IconVerticalSolidList"/>
    <dgm:cxn modelId="{9D0BEBBD-3F80-4697-AEC7-9B096ED5A497}" srcId="{02CA4EA1-DA3C-4BE2-81E1-F5E03349E06B}" destId="{3E0DDC44-9D9A-4F9C-AA4F-2E51F4E6BE2B}" srcOrd="0" destOrd="0" parTransId="{A5FC3381-06AB-41D2-B8B0-62C4DF18117B}" sibTransId="{6B0DF4C4-A2B5-4D74-B451-4EA25F40BE65}"/>
    <dgm:cxn modelId="{06B46DC2-4448-40E9-B9BC-7B1D512FB23F}" type="presOf" srcId="{3E0DDC44-9D9A-4F9C-AA4F-2E51F4E6BE2B}" destId="{72262A09-4A9D-496E-A128-D24862230279}" srcOrd="0" destOrd="0" presId="urn:microsoft.com/office/officeart/2018/2/layout/IconVerticalSolidList"/>
    <dgm:cxn modelId="{AC9962E6-08DB-4902-825C-CA5CA7833928}" type="presOf" srcId="{02CA4EA1-DA3C-4BE2-81E1-F5E03349E06B}" destId="{1A820ADF-5C46-4879-B388-F665940A542F}" srcOrd="0" destOrd="0" presId="urn:microsoft.com/office/officeart/2018/2/layout/IconVerticalSolidList"/>
    <dgm:cxn modelId="{FC4746EB-6E59-4286-BE38-2D6DA430C06B}" srcId="{02CA4EA1-DA3C-4BE2-81E1-F5E03349E06B}" destId="{6A3A2269-A216-432E-A5AE-29C03A644A4E}" srcOrd="2" destOrd="0" parTransId="{E8FD5862-58FF-4E38-AC33-95AD7AE49CCA}" sibTransId="{2E63D17B-D243-4376-A244-C463E6CAD1B9}"/>
    <dgm:cxn modelId="{D35611AC-300F-4864-BB2D-04EE8D47807B}" type="presParOf" srcId="{1A820ADF-5C46-4879-B388-F665940A542F}" destId="{EC304585-C9AF-4231-9039-04B4BA95A44A}" srcOrd="0" destOrd="0" presId="urn:microsoft.com/office/officeart/2018/2/layout/IconVerticalSolidList"/>
    <dgm:cxn modelId="{8C1BB916-BB5D-431B-96B8-5E6B36B76B38}" type="presParOf" srcId="{EC304585-C9AF-4231-9039-04B4BA95A44A}" destId="{98830DE1-E284-492A-89BA-62479B316902}" srcOrd="0" destOrd="0" presId="urn:microsoft.com/office/officeart/2018/2/layout/IconVerticalSolidList"/>
    <dgm:cxn modelId="{AE2D7DD7-E6BE-475D-9B6D-2AEA10B5959D}" type="presParOf" srcId="{EC304585-C9AF-4231-9039-04B4BA95A44A}" destId="{6D2BDC0F-848C-4D86-8FFC-6CD9DC01CA79}" srcOrd="1" destOrd="0" presId="urn:microsoft.com/office/officeart/2018/2/layout/IconVerticalSolidList"/>
    <dgm:cxn modelId="{933FA3FE-CDD5-4668-874F-B69EE544E36D}" type="presParOf" srcId="{EC304585-C9AF-4231-9039-04B4BA95A44A}" destId="{3AA0E4A0-BDFE-4217-AE81-F3C811876907}" srcOrd="2" destOrd="0" presId="urn:microsoft.com/office/officeart/2018/2/layout/IconVerticalSolidList"/>
    <dgm:cxn modelId="{48A9839C-D9D5-4FC5-8965-786269D25F60}" type="presParOf" srcId="{EC304585-C9AF-4231-9039-04B4BA95A44A}" destId="{72262A09-4A9D-496E-A128-D24862230279}" srcOrd="3" destOrd="0" presId="urn:microsoft.com/office/officeart/2018/2/layout/IconVerticalSolidList"/>
    <dgm:cxn modelId="{12C17680-EB1D-491C-97E6-CCD93439B46A}" type="presParOf" srcId="{1A820ADF-5C46-4879-B388-F665940A542F}" destId="{C1855FBA-D35C-4EEB-BFEB-47FD166B135F}" srcOrd="1" destOrd="0" presId="urn:microsoft.com/office/officeart/2018/2/layout/IconVerticalSolidList"/>
    <dgm:cxn modelId="{03925479-50D6-44FF-B2F3-B8A35E164BDA}" type="presParOf" srcId="{1A820ADF-5C46-4879-B388-F665940A542F}" destId="{4284BFC9-89D2-4802-A3CE-D103F0B7BB27}" srcOrd="2" destOrd="0" presId="urn:microsoft.com/office/officeart/2018/2/layout/IconVerticalSolidList"/>
    <dgm:cxn modelId="{E4AEE41E-BFBC-40D5-9BB1-111E7E629874}" type="presParOf" srcId="{4284BFC9-89D2-4802-A3CE-D103F0B7BB27}" destId="{7BB24D4C-E7C1-47F4-A5C5-E73A88A74150}" srcOrd="0" destOrd="0" presId="urn:microsoft.com/office/officeart/2018/2/layout/IconVerticalSolidList"/>
    <dgm:cxn modelId="{C1C66433-446A-439E-B7E5-395B37F90FAB}" type="presParOf" srcId="{4284BFC9-89D2-4802-A3CE-D103F0B7BB27}" destId="{B83B1391-C5CE-41ED-ABC7-F8507F1233BA}" srcOrd="1" destOrd="0" presId="urn:microsoft.com/office/officeart/2018/2/layout/IconVerticalSolidList"/>
    <dgm:cxn modelId="{A9C1F601-C39D-42EB-8DB2-464343BD9A7E}" type="presParOf" srcId="{4284BFC9-89D2-4802-A3CE-D103F0B7BB27}" destId="{38718170-F051-4CC7-A630-F76830EE497A}" srcOrd="2" destOrd="0" presId="urn:microsoft.com/office/officeart/2018/2/layout/IconVerticalSolidList"/>
    <dgm:cxn modelId="{47B18A9B-3D18-42C6-9798-3E4E23BF1BC2}" type="presParOf" srcId="{4284BFC9-89D2-4802-A3CE-D103F0B7BB27}" destId="{E6B28C40-2254-4B4E-93FF-D73F74BC4C28}" srcOrd="3" destOrd="0" presId="urn:microsoft.com/office/officeart/2018/2/layout/IconVerticalSolidList"/>
    <dgm:cxn modelId="{82107154-FB8B-45B4-ADF5-2FAB7AA8C8F9}" type="presParOf" srcId="{1A820ADF-5C46-4879-B388-F665940A542F}" destId="{C1868CFE-2F5B-4E16-A8F6-E3C5562BEF21}" srcOrd="3" destOrd="0" presId="urn:microsoft.com/office/officeart/2018/2/layout/IconVerticalSolidList"/>
    <dgm:cxn modelId="{019341C3-A730-4E16-B11F-FA5F4324A2C2}" type="presParOf" srcId="{1A820ADF-5C46-4879-B388-F665940A542F}" destId="{4A141B9E-76F5-47D4-A225-72F6F453B923}" srcOrd="4" destOrd="0" presId="urn:microsoft.com/office/officeart/2018/2/layout/IconVerticalSolidList"/>
    <dgm:cxn modelId="{9B773B46-6D95-442C-BC55-6056228E70DC}" type="presParOf" srcId="{4A141B9E-76F5-47D4-A225-72F6F453B923}" destId="{E8F778C6-E7BD-4FCC-A303-BEAA63FAE365}" srcOrd="0" destOrd="0" presId="urn:microsoft.com/office/officeart/2018/2/layout/IconVerticalSolidList"/>
    <dgm:cxn modelId="{3131282B-1D59-4FA9-A907-102D57047F52}" type="presParOf" srcId="{4A141B9E-76F5-47D4-A225-72F6F453B923}" destId="{77ADED8D-4FD9-4537-BAC1-5704509871E8}" srcOrd="1" destOrd="0" presId="urn:microsoft.com/office/officeart/2018/2/layout/IconVerticalSolidList"/>
    <dgm:cxn modelId="{A69C969D-E668-4AE8-ABB8-177A79F7079C}" type="presParOf" srcId="{4A141B9E-76F5-47D4-A225-72F6F453B923}" destId="{20984222-DC89-4024-929D-0663A6A82870}" srcOrd="2" destOrd="0" presId="urn:microsoft.com/office/officeart/2018/2/layout/IconVerticalSolidList"/>
    <dgm:cxn modelId="{3568302C-AC11-402A-9A0F-5720E839C310}" type="presParOf" srcId="{4A141B9E-76F5-47D4-A225-72F6F453B923}" destId="{53F6FF04-C33C-4408-AD9D-98EAF4A628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EB06E-0346-48ED-AE03-CE86ADF1A0F9}">
      <dsp:nvSpPr>
        <dsp:cNvPr id="0" name=""/>
        <dsp:cNvSpPr/>
      </dsp:nvSpPr>
      <dsp:spPr>
        <a:xfrm>
          <a:off x="0" y="2121"/>
          <a:ext cx="7216416" cy="107516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DC57E-54E1-4B1D-AED3-DFD1F36B896F}">
      <dsp:nvSpPr>
        <dsp:cNvPr id="0" name=""/>
        <dsp:cNvSpPr/>
      </dsp:nvSpPr>
      <dsp:spPr>
        <a:xfrm>
          <a:off x="325236" y="244032"/>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E8DE7A-273B-4086-8D40-7E1A658B3C51}">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Affect, Behavior, Cognition</a:t>
          </a:r>
          <a:br>
            <a:rPr lang="en-GB" sz="2000" kern="1200"/>
          </a:br>
          <a:r>
            <a:rPr lang="en-GB" sz="2000" kern="1200"/>
            <a:t>Karageorghis (2021) proposes that music influences exercisers via three pathways: </a:t>
          </a:r>
          <a:endParaRPr lang="en-US" sz="2000" kern="1200"/>
        </a:p>
      </dsp:txBody>
      <dsp:txXfrm>
        <a:off x="1241811" y="2121"/>
        <a:ext cx="5974604" cy="1075161"/>
      </dsp:txXfrm>
    </dsp:sp>
    <dsp:sp modelId="{C9EFAB22-48DD-40D5-8BF5-CFC37CA5421B}">
      <dsp:nvSpPr>
        <dsp:cNvPr id="0" name=""/>
        <dsp:cNvSpPr/>
      </dsp:nvSpPr>
      <dsp:spPr>
        <a:xfrm>
          <a:off x="0" y="1346073"/>
          <a:ext cx="7216416" cy="107516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572C1-564D-462A-8829-6FCA9E4606A3}">
      <dsp:nvSpPr>
        <dsp:cNvPr id="0" name=""/>
        <dsp:cNvSpPr/>
      </dsp:nvSpPr>
      <dsp:spPr>
        <a:xfrm>
          <a:off x="325236" y="1587984"/>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6A6A0-3BDD-4843-A7B1-B7110C9172B2}">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b="1" kern="1200"/>
            <a:t>Affect</a:t>
          </a:r>
          <a:r>
            <a:rPr lang="en-GB" sz="2000" kern="1200"/>
            <a:t>: Music alters emotional states (e.g., increases pleasure, reduces anxiety).</a:t>
          </a:r>
          <a:endParaRPr lang="en-US" sz="2000" kern="1200"/>
        </a:p>
      </dsp:txBody>
      <dsp:txXfrm>
        <a:off x="1241811" y="1346073"/>
        <a:ext cx="5974604" cy="1075161"/>
      </dsp:txXfrm>
    </dsp:sp>
    <dsp:sp modelId="{CD446940-ABA3-45CF-B3DC-FEFA536C5300}">
      <dsp:nvSpPr>
        <dsp:cNvPr id="0" name=""/>
        <dsp:cNvSpPr/>
      </dsp:nvSpPr>
      <dsp:spPr>
        <a:xfrm>
          <a:off x="0" y="2690025"/>
          <a:ext cx="7216416" cy="107516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A87C7A-D414-4E0D-A5E5-96ABC9B85F59}">
      <dsp:nvSpPr>
        <dsp:cNvPr id="0" name=""/>
        <dsp:cNvSpPr/>
      </dsp:nvSpPr>
      <dsp:spPr>
        <a:xfrm>
          <a:off x="325236" y="2931936"/>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B56B8D-B6C5-48D9-AD09-F2730114E495}">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b="1" kern="1200"/>
            <a:t>Behavior</a:t>
          </a:r>
          <a:r>
            <a:rPr lang="en-GB" sz="2000" kern="1200"/>
            <a:t>: Music can enhance work output, endurance, and movement efficiency.</a:t>
          </a:r>
          <a:endParaRPr lang="en-US" sz="2000" kern="1200"/>
        </a:p>
      </dsp:txBody>
      <dsp:txXfrm>
        <a:off x="1241811" y="2690025"/>
        <a:ext cx="5974604" cy="1075161"/>
      </dsp:txXfrm>
    </dsp:sp>
    <dsp:sp modelId="{202000F8-E871-4454-BFD2-8666DF13C18F}">
      <dsp:nvSpPr>
        <dsp:cNvPr id="0" name=""/>
        <dsp:cNvSpPr/>
      </dsp:nvSpPr>
      <dsp:spPr>
        <a:xfrm>
          <a:off x="0" y="4033977"/>
          <a:ext cx="7216416" cy="107516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69DAF-96BB-4BC1-A02A-85B0DC555A3A}">
      <dsp:nvSpPr>
        <dsp:cNvPr id="0" name=""/>
        <dsp:cNvSpPr/>
      </dsp:nvSpPr>
      <dsp:spPr>
        <a:xfrm>
          <a:off x="325236" y="4275888"/>
          <a:ext cx="591338" cy="59133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31FAF9-B6FE-478D-9ED3-8F029BDC091D}">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b="1" kern="1200"/>
            <a:t>Cognition</a:t>
          </a:r>
          <a:r>
            <a:rPr lang="en-GB" sz="2000" kern="1200"/>
            <a:t>: Music influences attention, perceived exertion, and self-talk.</a:t>
          </a:r>
          <a:endParaRPr lang="en-US" sz="2000" kern="1200"/>
        </a:p>
      </dsp:txBody>
      <dsp:txXfrm>
        <a:off x="1241811" y="4033977"/>
        <a:ext cx="5974604" cy="10751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B7C5F-5EDB-CD47-9877-1C1A2CD90747}">
      <dsp:nvSpPr>
        <dsp:cNvPr id="0" name=""/>
        <dsp:cNvSpPr/>
      </dsp:nvSpPr>
      <dsp:spPr>
        <a:xfrm>
          <a:off x="0" y="2495"/>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586EE9-8173-6347-9472-02CAB239EC52}">
      <dsp:nvSpPr>
        <dsp:cNvPr id="0" name=""/>
        <dsp:cNvSpPr/>
      </dsp:nvSpPr>
      <dsp:spPr>
        <a:xfrm>
          <a:off x="0" y="2495"/>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Affect and Emotions</a:t>
          </a:r>
          <a:endParaRPr lang="en-US" sz="2100" kern="1200"/>
        </a:p>
      </dsp:txBody>
      <dsp:txXfrm>
        <a:off x="0" y="2495"/>
        <a:ext cx="7216416" cy="851044"/>
      </dsp:txXfrm>
    </dsp:sp>
    <dsp:sp modelId="{B1E69D70-9B08-FB4D-95A9-B6446F4FF607}">
      <dsp:nvSpPr>
        <dsp:cNvPr id="0" name=""/>
        <dsp:cNvSpPr/>
      </dsp:nvSpPr>
      <dsp:spPr>
        <a:xfrm>
          <a:off x="0" y="853540"/>
          <a:ext cx="7216416" cy="0"/>
        </a:xfrm>
        <a:prstGeom prst="line">
          <a:avLst/>
        </a:prstGeom>
        <a:solidFill>
          <a:schemeClr val="accent2">
            <a:hueOff val="1414419"/>
            <a:satOff val="-5328"/>
            <a:lumOff val="4471"/>
            <a:alphaOff val="0"/>
          </a:schemeClr>
        </a:solidFill>
        <a:ln w="12700" cap="flat" cmpd="sng" algn="ctr">
          <a:solidFill>
            <a:schemeClr val="accent2">
              <a:hueOff val="1414419"/>
              <a:satOff val="-5328"/>
              <a:lumOff val="4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BBD83-A874-7D41-B339-A12CE11CD295}">
      <dsp:nvSpPr>
        <dsp:cNvPr id="0" name=""/>
        <dsp:cNvSpPr/>
      </dsp:nvSpPr>
      <dsp:spPr>
        <a:xfrm>
          <a:off x="0" y="853540"/>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Music influences affective states via several psychological mechanisms: </a:t>
          </a:r>
          <a:endParaRPr lang="en-US" sz="2100" kern="1200"/>
        </a:p>
      </dsp:txBody>
      <dsp:txXfrm>
        <a:off x="0" y="853540"/>
        <a:ext cx="7216416" cy="851044"/>
      </dsp:txXfrm>
    </dsp:sp>
    <dsp:sp modelId="{C54517DB-FA68-FB4B-A57F-6E419CBD7DCB}">
      <dsp:nvSpPr>
        <dsp:cNvPr id="0" name=""/>
        <dsp:cNvSpPr/>
      </dsp:nvSpPr>
      <dsp:spPr>
        <a:xfrm>
          <a:off x="0" y="1704585"/>
          <a:ext cx="7216416" cy="0"/>
        </a:xfrm>
        <a:prstGeom prst="line">
          <a:avLst/>
        </a:prstGeom>
        <a:solidFill>
          <a:schemeClr val="accent2">
            <a:hueOff val="2828839"/>
            <a:satOff val="-10655"/>
            <a:lumOff val="8941"/>
            <a:alphaOff val="0"/>
          </a:schemeClr>
        </a:solidFill>
        <a:ln w="12700" cap="flat" cmpd="sng" algn="ctr">
          <a:solidFill>
            <a:schemeClr val="accent2">
              <a:hueOff val="2828839"/>
              <a:satOff val="-10655"/>
              <a:lumOff val="8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35CF4D-4C30-DD4C-8A3D-AF85C6166067}">
      <dsp:nvSpPr>
        <dsp:cNvPr id="0" name=""/>
        <dsp:cNvSpPr/>
      </dsp:nvSpPr>
      <dsp:spPr>
        <a:xfrm>
          <a:off x="0" y="1704585"/>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Brain stem reflex</a:t>
          </a:r>
          <a:r>
            <a:rPr lang="en-GB" sz="2100" kern="1200"/>
            <a:t>: Fast, loud music activates the central nervous system, increasing arousal.</a:t>
          </a:r>
          <a:endParaRPr lang="en-US" sz="2100" kern="1200"/>
        </a:p>
      </dsp:txBody>
      <dsp:txXfrm>
        <a:off x="0" y="1704585"/>
        <a:ext cx="7216416" cy="851044"/>
      </dsp:txXfrm>
    </dsp:sp>
    <dsp:sp modelId="{9439CC0E-EF15-D84A-ABF0-2311BAFB726E}">
      <dsp:nvSpPr>
        <dsp:cNvPr id="0" name=""/>
        <dsp:cNvSpPr/>
      </dsp:nvSpPr>
      <dsp:spPr>
        <a:xfrm>
          <a:off x="0" y="2555630"/>
          <a:ext cx="7216416" cy="0"/>
        </a:xfrm>
        <a:prstGeom prst="line">
          <a:avLst/>
        </a:prstGeom>
        <a:solidFill>
          <a:schemeClr val="accent2">
            <a:hueOff val="4243259"/>
            <a:satOff val="-15983"/>
            <a:lumOff val="13412"/>
            <a:alphaOff val="0"/>
          </a:schemeClr>
        </a:solidFill>
        <a:ln w="12700" cap="flat" cmpd="sng" algn="ctr">
          <a:solidFill>
            <a:schemeClr val="accent2">
              <a:hueOff val="4243259"/>
              <a:satOff val="-15983"/>
              <a:lumOff val="13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98E5BD-418C-8645-AE18-828F8143EFA3}">
      <dsp:nvSpPr>
        <dsp:cNvPr id="0" name=""/>
        <dsp:cNvSpPr/>
      </dsp:nvSpPr>
      <dsp:spPr>
        <a:xfrm>
          <a:off x="0" y="2555630"/>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Rhythmic entrainment</a:t>
          </a:r>
          <a:r>
            <a:rPr lang="en-GB" sz="2100" kern="1200"/>
            <a:t>: Bodily pulses (e.g., heart rate) synchronise with musical rhythm.</a:t>
          </a:r>
          <a:endParaRPr lang="en-US" sz="2100" kern="1200"/>
        </a:p>
      </dsp:txBody>
      <dsp:txXfrm>
        <a:off x="0" y="2555630"/>
        <a:ext cx="7216416" cy="851044"/>
      </dsp:txXfrm>
    </dsp:sp>
    <dsp:sp modelId="{C41B1F6A-9C7A-7142-9446-2C54FE648271}">
      <dsp:nvSpPr>
        <dsp:cNvPr id="0" name=""/>
        <dsp:cNvSpPr/>
      </dsp:nvSpPr>
      <dsp:spPr>
        <a:xfrm>
          <a:off x="0" y="3406674"/>
          <a:ext cx="7216416" cy="0"/>
        </a:xfrm>
        <a:prstGeom prst="line">
          <a:avLst/>
        </a:prstGeom>
        <a:solidFill>
          <a:schemeClr val="accent2">
            <a:hueOff val="5657678"/>
            <a:satOff val="-21310"/>
            <a:lumOff val="17882"/>
            <a:alphaOff val="0"/>
          </a:schemeClr>
        </a:solidFill>
        <a:ln w="12700" cap="flat" cmpd="sng" algn="ctr">
          <a:solidFill>
            <a:schemeClr val="accent2">
              <a:hueOff val="5657678"/>
              <a:satOff val="-21310"/>
              <a:lumOff val="17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22964-DC13-4F4B-BE97-16288B479BFD}">
      <dsp:nvSpPr>
        <dsp:cNvPr id="0" name=""/>
        <dsp:cNvSpPr/>
      </dsp:nvSpPr>
      <dsp:spPr>
        <a:xfrm>
          <a:off x="0" y="3406674"/>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Evaluative conditioning</a:t>
          </a:r>
          <a:r>
            <a:rPr lang="en-GB" sz="2100" kern="1200"/>
            <a:t>: Repeated pairing of music with positive experiences creates emotional associations.</a:t>
          </a:r>
          <a:endParaRPr lang="en-US" sz="2100" kern="1200"/>
        </a:p>
      </dsp:txBody>
      <dsp:txXfrm>
        <a:off x="0" y="3406674"/>
        <a:ext cx="7216416" cy="851044"/>
      </dsp:txXfrm>
    </dsp:sp>
    <dsp:sp modelId="{1E089ED3-FE49-5447-9021-55E6FCD99F22}">
      <dsp:nvSpPr>
        <dsp:cNvPr id="0" name=""/>
        <dsp:cNvSpPr/>
      </dsp:nvSpPr>
      <dsp:spPr>
        <a:xfrm>
          <a:off x="0" y="4257719"/>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B147D-C86E-9B4E-AD63-B6AFCA1904CC}">
      <dsp:nvSpPr>
        <dsp:cNvPr id="0" name=""/>
        <dsp:cNvSpPr/>
      </dsp:nvSpPr>
      <dsp:spPr>
        <a:xfrm>
          <a:off x="0" y="4257719"/>
          <a:ext cx="7216416" cy="851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Visual imagery</a:t>
          </a:r>
          <a:r>
            <a:rPr lang="en-GB" sz="2100" kern="1200"/>
            <a:t>: Music evokes memories and mental images that influence emotion (e.g., imagining past success).</a:t>
          </a:r>
          <a:endParaRPr lang="en-US" sz="2100" kern="1200"/>
        </a:p>
      </dsp:txBody>
      <dsp:txXfrm>
        <a:off x="0" y="4257719"/>
        <a:ext cx="7216416" cy="851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DCE6D-3F47-4DC8-878A-E34F37BC9FE0}">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EA481C-3175-420E-9CD8-B078B8E65EFF}">
      <dsp:nvSpPr>
        <dsp:cNvPr id="0" name=""/>
        <dsp:cNvSpPr/>
      </dsp:nvSpPr>
      <dsp:spPr>
        <a:xfrm>
          <a:off x="441651" y="329124"/>
          <a:ext cx="803001" cy="803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C00BBE-4BCA-4F58-89BE-BB781AF391D2}">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755650">
            <a:lnSpc>
              <a:spcPct val="90000"/>
            </a:lnSpc>
            <a:spcBef>
              <a:spcPct val="0"/>
            </a:spcBef>
            <a:spcAft>
              <a:spcPct val="35000"/>
            </a:spcAft>
            <a:buNone/>
          </a:pPr>
          <a:r>
            <a:rPr lang="en-GB" sz="1700" kern="1200"/>
            <a:t>Humans have an innate predisposition to synchronise movement with musical rhythms. </a:t>
          </a:r>
          <a:r>
            <a:rPr lang="en-GB" sz="1700" b="1" kern="1200"/>
            <a:t>Auditory-motor synchronisation</a:t>
          </a:r>
          <a:r>
            <a:rPr lang="en-GB" sz="1700" kern="1200"/>
            <a:t> can improve neuromuscular efficiency, lowering the metabolic cost of activity by 6–7%.</a:t>
          </a:r>
          <a:endParaRPr lang="en-US" sz="1700" kern="1200"/>
        </a:p>
      </dsp:txBody>
      <dsp:txXfrm>
        <a:off x="1686304" y="623"/>
        <a:ext cx="5530111" cy="1460003"/>
      </dsp:txXfrm>
    </dsp:sp>
    <dsp:sp modelId="{827273C7-A185-4320-AB3E-ACC8EC8CB136}">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C055EC-026B-4C3D-B7A1-329C3EDECCAE}">
      <dsp:nvSpPr>
        <dsp:cNvPr id="0" name=""/>
        <dsp:cNvSpPr/>
      </dsp:nvSpPr>
      <dsp:spPr>
        <a:xfrm>
          <a:off x="441651" y="2154129"/>
          <a:ext cx="803001" cy="803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87AEB-396F-422B-9D51-E66371B8B18C}">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755650">
            <a:lnSpc>
              <a:spcPct val="90000"/>
            </a:lnSpc>
            <a:spcBef>
              <a:spcPct val="0"/>
            </a:spcBef>
            <a:spcAft>
              <a:spcPct val="35000"/>
            </a:spcAft>
            <a:buNone/>
          </a:pPr>
          <a:r>
            <a:rPr lang="en-GB" sz="1700" kern="1200"/>
            <a:t>Brain regions involved include the </a:t>
          </a:r>
          <a:r>
            <a:rPr lang="en-GB" sz="1700" b="1" kern="1200"/>
            <a:t>pre-motor cortex</a:t>
          </a:r>
          <a:r>
            <a:rPr lang="en-GB" sz="1700" kern="1200"/>
            <a:t>, </a:t>
          </a:r>
          <a:r>
            <a:rPr lang="en-GB" sz="1700" b="1" kern="1200"/>
            <a:t>cerebellum</a:t>
          </a:r>
          <a:r>
            <a:rPr lang="en-GB" sz="1700" kern="1200"/>
            <a:t>, and </a:t>
          </a:r>
          <a:r>
            <a:rPr lang="en-GB" sz="1700" b="1" kern="1200"/>
            <a:t>supplementary motor area</a:t>
          </a:r>
          <a:r>
            <a:rPr lang="en-GB" sz="1700" kern="1200"/>
            <a:t>. </a:t>
          </a:r>
          <a:endParaRPr lang="en-US" sz="1700" kern="1200"/>
        </a:p>
      </dsp:txBody>
      <dsp:txXfrm>
        <a:off x="1686304" y="1825628"/>
        <a:ext cx="5530111" cy="1460003"/>
      </dsp:txXfrm>
    </dsp:sp>
    <dsp:sp modelId="{4EAC4A1C-5633-4438-9AD1-D7DFD036941A}">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DB6EA-762F-44E1-A10E-BDB7442242E0}">
      <dsp:nvSpPr>
        <dsp:cNvPr id="0" name=""/>
        <dsp:cNvSpPr/>
      </dsp:nvSpPr>
      <dsp:spPr>
        <a:xfrm>
          <a:off x="441651" y="3979133"/>
          <a:ext cx="803001" cy="8030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653C43-176B-41D9-BFC8-51809534F1DE}">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755650">
            <a:lnSpc>
              <a:spcPct val="90000"/>
            </a:lnSpc>
            <a:spcBef>
              <a:spcPct val="0"/>
            </a:spcBef>
            <a:spcAft>
              <a:spcPct val="35000"/>
            </a:spcAft>
            <a:buNone/>
          </a:pPr>
          <a:r>
            <a:rPr lang="en-GB" sz="1700" kern="1200"/>
            <a:t>Synchronous music use has demonstrated ergogenic effects in running, cycling, and circuit training. </a:t>
          </a:r>
          <a:endParaRPr lang="en-US" sz="1700" kern="1200"/>
        </a:p>
      </dsp:txBody>
      <dsp:txXfrm>
        <a:off x="1686304" y="3650632"/>
        <a:ext cx="5530111" cy="14600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D60F9-125B-4DBB-9986-2F9C8A7F8CAE}">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913C11-B49A-444F-938B-8CA2000DF3B5}">
      <dsp:nvSpPr>
        <dsp:cNvPr id="0" name=""/>
        <dsp:cNvSpPr/>
      </dsp:nvSpPr>
      <dsp:spPr>
        <a:xfrm>
          <a:off x="463846" y="1175589"/>
          <a:ext cx="843357" cy="8433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8209CD-148B-48DC-A151-124894AC6EDB}">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b="1" kern="1200"/>
            <a:t>Scenario:</a:t>
          </a:r>
          <a:r>
            <a:rPr lang="en-GB" sz="2200" kern="1200"/>
            <a:t> You are working with a cardiac rehabilitation group (ages 55–70) who report low enjoyment and high perceived exertion during treadmill walking.</a:t>
          </a:r>
          <a:endParaRPr lang="en-US" sz="2200" kern="1200"/>
        </a:p>
      </dsp:txBody>
      <dsp:txXfrm>
        <a:off x="1771051" y="830579"/>
        <a:ext cx="5445364" cy="1533378"/>
      </dsp:txXfrm>
    </dsp:sp>
    <dsp:sp modelId="{C794F846-4F3F-48C6-BAE2-7115BD803A89}">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06EA6E-5DA9-4F4A-9ADD-17738FB25B54}">
      <dsp:nvSpPr>
        <dsp:cNvPr id="0" name=""/>
        <dsp:cNvSpPr/>
      </dsp:nvSpPr>
      <dsp:spPr>
        <a:xfrm>
          <a:off x="463846" y="3092312"/>
          <a:ext cx="843357" cy="8433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25902A-3536-4A9B-8436-A4FD46E35431}">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b="1" kern="1200"/>
            <a:t>Task:</a:t>
          </a:r>
          <a:r>
            <a:rPr lang="en-GB" sz="2200" kern="1200"/>
            <a:t> Propose a music-based intervention to improve adherence and enjoyment.</a:t>
          </a:r>
          <a:endParaRPr lang="en-US" sz="2200" kern="1200"/>
        </a:p>
      </dsp:txBody>
      <dsp:txXfrm>
        <a:off x="1771051" y="2747302"/>
        <a:ext cx="5445364" cy="1533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3F8EE-06B1-4DC9-B62E-BC48148A998E}">
      <dsp:nvSpPr>
        <dsp:cNvPr id="0" name=""/>
        <dsp:cNvSpPr/>
      </dsp:nvSpPr>
      <dsp:spPr>
        <a:xfrm>
          <a:off x="0" y="3993"/>
          <a:ext cx="7216416" cy="85054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F750EF-27C8-4991-8163-67D8ABCB6007}">
      <dsp:nvSpPr>
        <dsp:cNvPr id="0" name=""/>
        <dsp:cNvSpPr/>
      </dsp:nvSpPr>
      <dsp:spPr>
        <a:xfrm>
          <a:off x="257290" y="195365"/>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10D361-04E1-4B70-8BB8-651D3949E755}">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Use </a:t>
          </a:r>
          <a:r>
            <a:rPr lang="en-GB" sz="1600" b="1" kern="1200"/>
            <a:t>asynchronous, preferred music</a:t>
          </a:r>
          <a:r>
            <a:rPr lang="en-GB" sz="1600" kern="1200"/>
            <a:t> at 110–130 bpm to match walking cadence and reduce RPE.</a:t>
          </a:r>
          <a:endParaRPr lang="en-US" sz="1600" kern="1200"/>
        </a:p>
      </dsp:txBody>
      <dsp:txXfrm>
        <a:off x="982380" y="3993"/>
        <a:ext cx="6234035" cy="850545"/>
      </dsp:txXfrm>
    </dsp:sp>
    <dsp:sp modelId="{CBB476B1-326B-410F-996E-04D9AE65D225}">
      <dsp:nvSpPr>
        <dsp:cNvPr id="0" name=""/>
        <dsp:cNvSpPr/>
      </dsp:nvSpPr>
      <dsp:spPr>
        <a:xfrm>
          <a:off x="0" y="1067175"/>
          <a:ext cx="7216416" cy="85054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4D43F-328D-453F-8A75-A1BEA54B111B}">
      <dsp:nvSpPr>
        <dsp:cNvPr id="0" name=""/>
        <dsp:cNvSpPr/>
      </dsp:nvSpPr>
      <dsp:spPr>
        <a:xfrm>
          <a:off x="257290" y="1258547"/>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8B9A6-760E-405C-9AB2-9EA998A1E33B}">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Incorporate </a:t>
          </a:r>
          <a:r>
            <a:rPr lang="en-GB" sz="1600" b="1" kern="1200"/>
            <a:t>familiar tracks</a:t>
          </a:r>
          <a:r>
            <a:rPr lang="en-GB" sz="1600" kern="1200"/>
            <a:t> from participants' cultural backgrounds to enhance affective responses.</a:t>
          </a:r>
          <a:endParaRPr lang="en-US" sz="1600" kern="1200"/>
        </a:p>
      </dsp:txBody>
      <dsp:txXfrm>
        <a:off x="982380" y="1067175"/>
        <a:ext cx="6234035" cy="850545"/>
      </dsp:txXfrm>
    </dsp:sp>
    <dsp:sp modelId="{E35662FC-07E0-45CE-8641-672AA3BF1550}">
      <dsp:nvSpPr>
        <dsp:cNvPr id="0" name=""/>
        <dsp:cNvSpPr/>
      </dsp:nvSpPr>
      <dsp:spPr>
        <a:xfrm>
          <a:off x="0" y="2130357"/>
          <a:ext cx="7216416" cy="85054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733948-2AF3-4E31-8A76-9D03F0BA9C6C}">
      <dsp:nvSpPr>
        <dsp:cNvPr id="0" name=""/>
        <dsp:cNvSpPr/>
      </dsp:nvSpPr>
      <dsp:spPr>
        <a:xfrm>
          <a:off x="257290" y="2321729"/>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A47DCE-AD24-486D-AF18-ED75F93FDB5E}">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Avoid high intensities where dissociation is less effective; focus on low-to-moderate intensities where music reduces RPE by ~10%.</a:t>
          </a:r>
          <a:endParaRPr lang="en-US" sz="1600" kern="1200"/>
        </a:p>
      </dsp:txBody>
      <dsp:txXfrm>
        <a:off x="982380" y="2130357"/>
        <a:ext cx="6234035" cy="850545"/>
      </dsp:txXfrm>
    </dsp:sp>
    <dsp:sp modelId="{9A7DC33D-3D3E-40EF-BCA6-DE53D22E6DBC}">
      <dsp:nvSpPr>
        <dsp:cNvPr id="0" name=""/>
        <dsp:cNvSpPr/>
      </dsp:nvSpPr>
      <dsp:spPr>
        <a:xfrm>
          <a:off x="0" y="3193539"/>
          <a:ext cx="7216416" cy="85054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ABBAD-E706-4A12-AF99-8A62E0C37D10}">
      <dsp:nvSpPr>
        <dsp:cNvPr id="0" name=""/>
        <dsp:cNvSpPr/>
      </dsp:nvSpPr>
      <dsp:spPr>
        <a:xfrm>
          <a:off x="257290" y="3384911"/>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F43F5-C646-4B65-A9C6-2C7BD6F8AA4F}">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Monitor safety: ensure volume &lt;85 dBA and avoid distraction from medical monitoring.</a:t>
          </a:r>
          <a:endParaRPr lang="en-US" sz="1600" kern="1200"/>
        </a:p>
      </dsp:txBody>
      <dsp:txXfrm>
        <a:off x="982380" y="3193539"/>
        <a:ext cx="6234035" cy="850545"/>
      </dsp:txXfrm>
    </dsp:sp>
    <dsp:sp modelId="{92DAAC89-E4C2-4A17-BB1B-A58D833DABFF}">
      <dsp:nvSpPr>
        <dsp:cNvPr id="0" name=""/>
        <dsp:cNvSpPr/>
      </dsp:nvSpPr>
      <dsp:spPr>
        <a:xfrm>
          <a:off x="0" y="4256721"/>
          <a:ext cx="7216416" cy="85054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E7CA9-6899-4967-8FF3-C0A388E5EEC8}">
      <dsp:nvSpPr>
        <dsp:cNvPr id="0" name=""/>
        <dsp:cNvSpPr/>
      </dsp:nvSpPr>
      <dsp:spPr>
        <a:xfrm>
          <a:off x="257290" y="4448093"/>
          <a:ext cx="467800" cy="467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AD19AA-E1F6-4234-9D1F-64475653805B}">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Evaluate using pre/post measures of enjoyment, RPE, and adherence. </a:t>
          </a:r>
          <a:endParaRPr lang="en-US" sz="1600" kern="1200"/>
        </a:p>
      </dsp:txBody>
      <dsp:txXfrm>
        <a:off x="982380" y="4256721"/>
        <a:ext cx="6234035" cy="8505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30DE1-E284-492A-89BA-62479B316902}">
      <dsp:nvSpPr>
        <dsp:cNvPr id="0" name=""/>
        <dsp:cNvSpPr/>
      </dsp:nvSpPr>
      <dsp:spPr>
        <a:xfrm>
          <a:off x="0" y="456"/>
          <a:ext cx="10890929" cy="10679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BDC0F-848C-4D86-8FFC-6CD9DC01CA79}">
      <dsp:nvSpPr>
        <dsp:cNvPr id="0" name=""/>
        <dsp:cNvSpPr/>
      </dsp:nvSpPr>
      <dsp:spPr>
        <a:xfrm>
          <a:off x="323065" y="240753"/>
          <a:ext cx="587392" cy="587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62A09-4A9D-496E-A128-D24862230279}">
      <dsp:nvSpPr>
        <dsp:cNvPr id="0" name=""/>
        <dsp:cNvSpPr/>
      </dsp:nvSpPr>
      <dsp:spPr>
        <a:xfrm>
          <a:off x="1233523" y="456"/>
          <a:ext cx="9657405" cy="1067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28" tIns="113028" rIns="113028" bIns="113028" numCol="1" spcCol="1270" anchor="ctr" anchorCtr="0">
          <a:noAutofit/>
        </a:bodyPr>
        <a:lstStyle/>
        <a:p>
          <a:pPr marL="0" lvl="0" indent="0" algn="l" defTabSz="889000">
            <a:lnSpc>
              <a:spcPct val="90000"/>
            </a:lnSpc>
            <a:spcBef>
              <a:spcPct val="0"/>
            </a:spcBef>
            <a:spcAft>
              <a:spcPct val="35000"/>
            </a:spcAft>
            <a:buNone/>
          </a:pPr>
          <a:r>
            <a:rPr lang="en-US" sz="2000" kern="1200"/>
            <a:t>See Moodle Page for linked article PDF’s</a:t>
          </a:r>
        </a:p>
      </dsp:txBody>
      <dsp:txXfrm>
        <a:off x="1233523" y="456"/>
        <a:ext cx="9657405" cy="1067985"/>
      </dsp:txXfrm>
    </dsp:sp>
    <dsp:sp modelId="{7BB24D4C-E7C1-47F4-A5C5-E73A88A74150}">
      <dsp:nvSpPr>
        <dsp:cNvPr id="0" name=""/>
        <dsp:cNvSpPr/>
      </dsp:nvSpPr>
      <dsp:spPr>
        <a:xfrm>
          <a:off x="0" y="1335438"/>
          <a:ext cx="10890929" cy="10679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B1391-C5CE-41ED-ABC7-F8507F1233BA}">
      <dsp:nvSpPr>
        <dsp:cNvPr id="0" name=""/>
        <dsp:cNvSpPr/>
      </dsp:nvSpPr>
      <dsp:spPr>
        <a:xfrm>
          <a:off x="323065" y="1575735"/>
          <a:ext cx="587392" cy="587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B28C40-2254-4B4E-93FF-D73F74BC4C28}">
      <dsp:nvSpPr>
        <dsp:cNvPr id="0" name=""/>
        <dsp:cNvSpPr/>
      </dsp:nvSpPr>
      <dsp:spPr>
        <a:xfrm>
          <a:off x="1233523" y="1335438"/>
          <a:ext cx="9657405" cy="1067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28" tIns="113028" rIns="113028" bIns="113028" numCol="1" spcCol="1270" anchor="ctr" anchorCtr="0">
          <a:noAutofit/>
        </a:bodyPr>
        <a:lstStyle/>
        <a:p>
          <a:pPr marL="0" lvl="0" indent="0" algn="l" defTabSz="889000">
            <a:lnSpc>
              <a:spcPct val="90000"/>
            </a:lnSpc>
            <a:spcBef>
              <a:spcPct val="0"/>
            </a:spcBef>
            <a:spcAft>
              <a:spcPct val="35000"/>
            </a:spcAft>
            <a:buNone/>
          </a:pPr>
          <a:r>
            <a:rPr lang="en-GB" sz="2000" kern="1200" dirty="0"/>
            <a:t>Perception &amp; Action Podcast: Interview with Costas </a:t>
          </a:r>
          <a:r>
            <a:rPr lang="en-GB" sz="2000" kern="1200" dirty="0" err="1"/>
            <a:t>Karageorghis</a:t>
          </a:r>
          <a:r>
            <a:rPr lang="en-GB" sz="2000" kern="1200" dirty="0"/>
            <a:t> </a:t>
          </a:r>
          <a:r>
            <a:rPr lang="en-US" sz="2000" kern="1200" dirty="0">
              <a:hlinkClick xmlns:r="http://schemas.openxmlformats.org/officeDocument/2006/relationships" r:id="rId3"/>
            </a:rPr>
            <a:t>https://perceptionaction.com/36c/</a:t>
          </a:r>
          <a:endParaRPr lang="en-US" sz="2000" kern="1200" dirty="0"/>
        </a:p>
      </dsp:txBody>
      <dsp:txXfrm>
        <a:off x="1233523" y="1335438"/>
        <a:ext cx="9657405" cy="1067985"/>
      </dsp:txXfrm>
    </dsp:sp>
    <dsp:sp modelId="{E8F778C6-E7BD-4FCC-A303-BEAA63FAE365}">
      <dsp:nvSpPr>
        <dsp:cNvPr id="0" name=""/>
        <dsp:cNvSpPr/>
      </dsp:nvSpPr>
      <dsp:spPr>
        <a:xfrm>
          <a:off x="0" y="2670420"/>
          <a:ext cx="10890929" cy="10679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DED8D-4FD9-4537-BAC1-5704509871E8}">
      <dsp:nvSpPr>
        <dsp:cNvPr id="0" name=""/>
        <dsp:cNvSpPr/>
      </dsp:nvSpPr>
      <dsp:spPr>
        <a:xfrm>
          <a:off x="323065" y="2910717"/>
          <a:ext cx="587392" cy="587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6FF04-C33C-4408-AD9D-98EAF4A628C1}">
      <dsp:nvSpPr>
        <dsp:cNvPr id="0" name=""/>
        <dsp:cNvSpPr/>
      </dsp:nvSpPr>
      <dsp:spPr>
        <a:xfrm>
          <a:off x="1233523" y="2670420"/>
          <a:ext cx="9657405" cy="1067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28" tIns="113028" rIns="113028" bIns="113028" numCol="1" spcCol="1270" anchor="ctr" anchorCtr="0">
          <a:noAutofit/>
        </a:bodyPr>
        <a:lstStyle/>
        <a:p>
          <a:pPr marL="0" lvl="0" indent="0" algn="l" defTabSz="889000">
            <a:lnSpc>
              <a:spcPct val="90000"/>
            </a:lnSpc>
            <a:spcBef>
              <a:spcPct val="0"/>
            </a:spcBef>
            <a:spcAft>
              <a:spcPct val="35000"/>
            </a:spcAft>
            <a:buNone/>
          </a:pPr>
          <a:r>
            <a:rPr lang="en-GB" sz="2000" kern="1200"/>
            <a:t>Behind the Music: Science of Exercise Music with Prof. Costas Karageorghis </a:t>
          </a:r>
          <a:r>
            <a:rPr lang="en-US" sz="2000" kern="1200">
              <a:hlinkClick xmlns:r="http://schemas.openxmlformats.org/officeDocument/2006/relationships" r:id="rId5"/>
            </a:rPr>
            <a:t>https://blog.feed.fm/science-of-exercise-music-with-professor-costas-karageorghis</a:t>
          </a:r>
          <a:endParaRPr lang="en-US" sz="2000" kern="1200"/>
        </a:p>
      </dsp:txBody>
      <dsp:txXfrm>
        <a:off x="1233523" y="2670420"/>
        <a:ext cx="9657405" cy="1067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1587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361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8918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66757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28625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66860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8588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24613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73001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66085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6698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379209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psycnet.apa.org/fulltext/2019-75018-001.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mc.ncbi.nlm.nih.gov/articles/PMC12859869/pdf/13102_2025_Article_1470.pdf"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frontiersin.org/journals/psychology/articles/10.3389/fpsyg.2023.1293783/ful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psycnet.apa.org/fulltext/2019-75018-001.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sycnet.apa.org/fulltext/2019-75018-001.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hyperlink" Target="https://psycnet.apa.org/fulltext/2019-75018-0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rm's eye view of the feet of a person running on the road">
            <a:extLst>
              <a:ext uri="{FF2B5EF4-FFF2-40B4-BE49-F238E27FC236}">
                <a16:creationId xmlns:a16="http://schemas.microsoft.com/office/drawing/2014/main" id="{1EE67DAF-276A-42E4-C447-96FCFE24E604}"/>
              </a:ext>
            </a:extLst>
          </p:cNvPr>
          <p:cNvPicPr>
            <a:picLocks noChangeAspect="1"/>
          </p:cNvPicPr>
          <p:nvPr/>
        </p:nvPicPr>
        <p:blipFill>
          <a:blip r:embed="rId2"/>
          <a:srcRect t="4620" r="9091" b="15166"/>
          <a:stretch>
            <a:fillRect/>
          </a:stretch>
        </p:blipFill>
        <p:spPr>
          <a:xfrm>
            <a:off x="1" y="10"/>
            <a:ext cx="12192000" cy="6857990"/>
          </a:xfrm>
          <a:prstGeom prst="rect">
            <a:avLst/>
          </a:prstGeom>
        </p:spPr>
      </p:pic>
      <p:sp useBgFill="1">
        <p:nvSpPr>
          <p:cNvPr id="33" name="Rectangle 32">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AE201-EB7F-91B3-419D-79C3F4344C6B}"/>
              </a:ext>
            </a:extLst>
          </p:cNvPr>
          <p:cNvSpPr>
            <a:spLocks noGrp="1"/>
          </p:cNvSpPr>
          <p:nvPr>
            <p:ph type="ctrTitle"/>
          </p:nvPr>
        </p:nvSpPr>
        <p:spPr>
          <a:xfrm>
            <a:off x="898737" y="1562101"/>
            <a:ext cx="4359744" cy="2738530"/>
          </a:xfrm>
        </p:spPr>
        <p:txBody>
          <a:bodyPr>
            <a:normAutofit/>
          </a:bodyPr>
          <a:lstStyle/>
          <a:p>
            <a:r>
              <a:rPr lang="en-US"/>
              <a:t>Music and Exercise</a:t>
            </a:r>
          </a:p>
        </p:txBody>
      </p:sp>
      <p:sp>
        <p:nvSpPr>
          <p:cNvPr id="3" name="Subtitle 2">
            <a:extLst>
              <a:ext uri="{FF2B5EF4-FFF2-40B4-BE49-F238E27FC236}">
                <a16:creationId xmlns:a16="http://schemas.microsoft.com/office/drawing/2014/main" id="{AC5EBC28-C5AE-C5B7-83D8-DAE7E74C0E36}"/>
              </a:ext>
            </a:extLst>
          </p:cNvPr>
          <p:cNvSpPr>
            <a:spLocks noGrp="1"/>
          </p:cNvSpPr>
          <p:nvPr>
            <p:ph type="subTitle" idx="1"/>
          </p:nvPr>
        </p:nvSpPr>
        <p:spPr>
          <a:xfrm>
            <a:off x="900273" y="4300631"/>
            <a:ext cx="4358208" cy="933760"/>
          </a:xfrm>
        </p:spPr>
        <p:txBody>
          <a:bodyPr>
            <a:normAutofit/>
          </a:bodyPr>
          <a:lstStyle/>
          <a:p>
            <a:r>
              <a:rPr lang="en-US"/>
              <a:t>Week 3</a:t>
            </a:r>
          </a:p>
          <a:p>
            <a:r>
              <a:rPr lang="en-US"/>
              <a:t>Alison Connaughton</a:t>
            </a:r>
          </a:p>
        </p:txBody>
      </p:sp>
      <p:cxnSp>
        <p:nvCxnSpPr>
          <p:cNvPr id="35" name="Straight Connector 34">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5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CBB0E-9C65-0A6F-B87B-EC157104145E}"/>
              </a:ext>
            </a:extLst>
          </p:cNvPr>
          <p:cNvSpPr>
            <a:spLocks noGrp="1"/>
          </p:cNvSpPr>
          <p:nvPr>
            <p:ph type="title"/>
          </p:nvPr>
        </p:nvSpPr>
        <p:spPr>
          <a:xfrm>
            <a:off x="640080" y="1371600"/>
            <a:ext cx="5852160" cy="1097280"/>
          </a:xfrm>
        </p:spPr>
        <p:txBody>
          <a:bodyPr>
            <a:normAutofit/>
          </a:bodyPr>
          <a:lstStyle/>
          <a:p>
            <a:pPr>
              <a:lnSpc>
                <a:spcPct val="90000"/>
              </a:lnSpc>
              <a:buSzPct val="87000"/>
            </a:pPr>
            <a:r>
              <a:rPr lang="en-GB" sz="3400"/>
              <a:t>Learning Outcomes</a:t>
            </a:r>
            <a:br>
              <a:rPr lang="en-GB" sz="3400"/>
            </a:br>
            <a:endParaRPr lang="en-US" sz="340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5ADBD8-0E5D-66C0-6CD4-511F9AC153F1}"/>
              </a:ext>
            </a:extLst>
          </p:cNvPr>
          <p:cNvSpPr>
            <a:spLocks noGrp="1"/>
          </p:cNvSpPr>
          <p:nvPr>
            <p:ph idx="1"/>
          </p:nvPr>
        </p:nvSpPr>
        <p:spPr>
          <a:xfrm>
            <a:off x="640080" y="2633236"/>
            <a:ext cx="5852160" cy="3664685"/>
          </a:xfrm>
        </p:spPr>
        <p:txBody>
          <a:bodyPr>
            <a:normAutofit/>
          </a:bodyPr>
          <a:lstStyle/>
          <a:p>
            <a:pPr>
              <a:lnSpc>
                <a:spcPct val="110000"/>
              </a:lnSpc>
            </a:pPr>
            <a:r>
              <a:rPr lang="en-GB" sz="1700"/>
              <a:t>By the end of this session, you should be able to:</a:t>
            </a:r>
          </a:p>
          <a:p>
            <a:pPr lvl="0">
              <a:lnSpc>
                <a:spcPct val="110000"/>
              </a:lnSpc>
            </a:pPr>
            <a:r>
              <a:rPr lang="en-GB" sz="1700"/>
              <a:t>Explain the psychological, psychophysical, and ergogenic effects of music in exercise and sport.</a:t>
            </a:r>
          </a:p>
          <a:p>
            <a:pPr lvl="0">
              <a:lnSpc>
                <a:spcPct val="110000"/>
              </a:lnSpc>
            </a:pPr>
            <a:r>
              <a:rPr lang="en-GB" sz="1700"/>
              <a:t>Critically evaluate theoretical frameworks and empirical evidence on music use in physical activity.</a:t>
            </a:r>
          </a:p>
          <a:p>
            <a:pPr lvl="0">
              <a:lnSpc>
                <a:spcPct val="110000"/>
              </a:lnSpc>
            </a:pPr>
            <a:r>
              <a:rPr lang="en-GB" sz="1700"/>
              <a:t>Apply evidence-based recommendations for selecting and using music in exercise contexts.</a:t>
            </a:r>
          </a:p>
          <a:p>
            <a:pPr lvl="0">
              <a:lnSpc>
                <a:spcPct val="110000"/>
              </a:lnSpc>
            </a:pPr>
            <a:r>
              <a:rPr lang="en-GB" sz="1700"/>
              <a:t>Design a music-informed exercise session or intervention.</a:t>
            </a:r>
          </a:p>
          <a:p>
            <a:pPr>
              <a:lnSpc>
                <a:spcPct val="110000"/>
              </a:lnSpc>
            </a:pPr>
            <a:endParaRPr lang="en-US" sz="1700"/>
          </a:p>
        </p:txBody>
      </p:sp>
      <p:pic>
        <p:nvPicPr>
          <p:cNvPr id="5" name="Picture 4" descr="Volume sliders">
            <a:extLst>
              <a:ext uri="{FF2B5EF4-FFF2-40B4-BE49-F238E27FC236}">
                <a16:creationId xmlns:a16="http://schemas.microsoft.com/office/drawing/2014/main" id="{63D8835C-AD9D-A204-8239-D14AC94BCD3B}"/>
              </a:ext>
            </a:extLst>
          </p:cNvPr>
          <p:cNvPicPr>
            <a:picLocks noChangeAspect="1"/>
          </p:cNvPicPr>
          <p:nvPr/>
        </p:nvPicPr>
        <p:blipFill>
          <a:blip r:embed="rId2"/>
          <a:srcRect l="16131" r="27335"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10425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62ECB-1F8A-18F5-F631-48C064138BDE}"/>
              </a:ext>
            </a:extLst>
          </p:cNvPr>
          <p:cNvSpPr>
            <a:spLocks noGrp="1"/>
          </p:cNvSpPr>
          <p:nvPr>
            <p:ph type="title"/>
          </p:nvPr>
        </p:nvSpPr>
        <p:spPr>
          <a:xfrm>
            <a:off x="640080" y="1371600"/>
            <a:ext cx="5852160" cy="1097280"/>
          </a:xfrm>
        </p:spPr>
        <p:txBody>
          <a:bodyPr>
            <a:normAutofit/>
          </a:bodyPr>
          <a:lstStyle/>
          <a:p>
            <a:pPr>
              <a:lnSpc>
                <a:spcPct val="90000"/>
              </a:lnSpc>
            </a:pPr>
            <a:r>
              <a:rPr lang="en-GB" sz="3100"/>
              <a:t>Introduction: Why Music Matters</a:t>
            </a:r>
            <a:br>
              <a:rPr lang="en-GB" sz="3100"/>
            </a:br>
            <a:endParaRPr lang="en-US" sz="310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4AC1E3-D33B-CB38-DC5F-FEEA7C8C7E95}"/>
              </a:ext>
            </a:extLst>
          </p:cNvPr>
          <p:cNvSpPr>
            <a:spLocks noGrp="1"/>
          </p:cNvSpPr>
          <p:nvPr>
            <p:ph idx="1"/>
          </p:nvPr>
        </p:nvSpPr>
        <p:spPr>
          <a:xfrm>
            <a:off x="640080" y="2633236"/>
            <a:ext cx="5852160" cy="3664685"/>
          </a:xfrm>
        </p:spPr>
        <p:txBody>
          <a:bodyPr>
            <a:normAutofit/>
          </a:bodyPr>
          <a:lstStyle/>
          <a:p>
            <a:pPr>
              <a:lnSpc>
                <a:spcPct val="110000"/>
              </a:lnSpc>
            </a:pPr>
            <a:r>
              <a:rPr lang="en-GB" sz="1600"/>
              <a:t>Music is omnipresent in gyms, fitness classes, training sessions, and competitive sport. </a:t>
            </a:r>
          </a:p>
          <a:p>
            <a:pPr>
              <a:lnSpc>
                <a:spcPct val="110000"/>
              </a:lnSpc>
            </a:pPr>
            <a:r>
              <a:rPr lang="en-GB" sz="1600"/>
              <a:t>Athletes and exercisers report using music to regulate mood, enhance motivation, distract from fatigue, and improve performance. </a:t>
            </a:r>
          </a:p>
          <a:p>
            <a:pPr>
              <a:lnSpc>
                <a:spcPct val="110000"/>
              </a:lnSpc>
            </a:pPr>
            <a:r>
              <a:rPr lang="en-GB" sz="1600"/>
              <a:t>Research over the last 30 years has moved from descriptive observations to theory-driven, mechanistic investigations. </a:t>
            </a:r>
          </a:p>
          <a:p>
            <a:pPr>
              <a:lnSpc>
                <a:spcPct val="110000"/>
              </a:lnSpc>
            </a:pPr>
            <a:r>
              <a:rPr lang="en-GB" sz="1600"/>
              <a:t>Meta-analytic evidence shows that music can enhance affective valence, reduce perceived exertion, and improve physical performance, especially when it is preferred by the listener </a:t>
            </a:r>
            <a:endParaRPr lang="en-US" sz="1600"/>
          </a:p>
        </p:txBody>
      </p:sp>
      <p:pic>
        <p:nvPicPr>
          <p:cNvPr id="5" name="Picture 4" descr="Kettlebells on the floor">
            <a:extLst>
              <a:ext uri="{FF2B5EF4-FFF2-40B4-BE49-F238E27FC236}">
                <a16:creationId xmlns:a16="http://schemas.microsoft.com/office/drawing/2014/main" id="{2822D06E-7582-F91E-005E-F546AA1C46E6}"/>
              </a:ext>
            </a:extLst>
          </p:cNvPr>
          <p:cNvPicPr>
            <a:picLocks noChangeAspect="1"/>
          </p:cNvPicPr>
          <p:nvPr/>
        </p:nvPicPr>
        <p:blipFill>
          <a:blip r:embed="rId2"/>
          <a:srcRect l="48423" r="4406"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1098775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40105-B78F-A49D-7934-706E8A88F905}"/>
              </a:ext>
            </a:extLst>
          </p:cNvPr>
          <p:cNvSpPr>
            <a:spLocks noGrp="1"/>
          </p:cNvSpPr>
          <p:nvPr>
            <p:ph type="title"/>
          </p:nvPr>
        </p:nvSpPr>
        <p:spPr/>
        <p:txBody>
          <a:bodyPr>
            <a:normAutofit fontScale="90000"/>
          </a:bodyPr>
          <a:lstStyle/>
          <a:p>
            <a:pPr>
              <a:buSzPct val="87000"/>
            </a:pPr>
            <a:r>
              <a:rPr lang="en-GB" dirty="0"/>
              <a:t>Modes of Music Application</a:t>
            </a:r>
            <a:br>
              <a:rPr lang="en-GB" dirty="0"/>
            </a:br>
            <a:endParaRPr lang="en-US" dirty="0"/>
          </a:p>
        </p:txBody>
      </p:sp>
      <p:sp>
        <p:nvSpPr>
          <p:cNvPr id="3" name="Content Placeholder 2">
            <a:extLst>
              <a:ext uri="{FF2B5EF4-FFF2-40B4-BE49-F238E27FC236}">
                <a16:creationId xmlns:a16="http://schemas.microsoft.com/office/drawing/2014/main" id="{89F97B86-5E9A-1D7A-9B19-D9922F0B4AD2}"/>
              </a:ext>
            </a:extLst>
          </p:cNvPr>
          <p:cNvSpPr>
            <a:spLocks noGrp="1"/>
          </p:cNvSpPr>
          <p:nvPr>
            <p:ph idx="1"/>
          </p:nvPr>
        </p:nvSpPr>
        <p:spPr>
          <a:xfrm>
            <a:off x="639763" y="2140902"/>
            <a:ext cx="10890928" cy="3566160"/>
          </a:xfrm>
        </p:spPr>
        <p:txBody>
          <a:bodyPr/>
          <a:lstStyle/>
          <a:p>
            <a:r>
              <a:rPr lang="en-GB" dirty="0"/>
              <a:t>Music can be applied in three primary ways in exercise and sport: </a:t>
            </a:r>
          </a:p>
          <a:p>
            <a:endParaRPr lang="en-US" dirty="0"/>
          </a:p>
        </p:txBody>
      </p:sp>
      <p:graphicFrame>
        <p:nvGraphicFramePr>
          <p:cNvPr id="4" name="Table 3">
            <a:extLst>
              <a:ext uri="{FF2B5EF4-FFF2-40B4-BE49-F238E27FC236}">
                <a16:creationId xmlns:a16="http://schemas.microsoft.com/office/drawing/2014/main" id="{45995CC1-9997-183B-F56E-0F1879C64BDF}"/>
              </a:ext>
            </a:extLst>
          </p:cNvPr>
          <p:cNvGraphicFramePr>
            <a:graphicFrameLocks noGrp="1"/>
          </p:cNvGraphicFramePr>
          <p:nvPr>
            <p:extLst>
              <p:ext uri="{D42A27DB-BD31-4B8C-83A1-F6EECF244321}">
                <p14:modId xmlns:p14="http://schemas.microsoft.com/office/powerpoint/2010/main" val="2891261170"/>
              </p:ext>
            </p:extLst>
          </p:nvPr>
        </p:nvGraphicFramePr>
        <p:xfrm>
          <a:off x="639763" y="2870199"/>
          <a:ext cx="10891836" cy="1518920"/>
        </p:xfrm>
        <a:graphic>
          <a:graphicData uri="http://schemas.openxmlformats.org/drawingml/2006/table">
            <a:tbl>
              <a:tblPr firstRow="1" firstCol="1" bandRow="1">
                <a:tableStyleId>{5C22544A-7EE6-4342-B048-85BDC9FD1C3A}</a:tableStyleId>
              </a:tblPr>
              <a:tblGrid>
                <a:gridCol w="2196570">
                  <a:extLst>
                    <a:ext uri="{9D8B030D-6E8A-4147-A177-3AD203B41FA5}">
                      <a16:colId xmlns:a16="http://schemas.microsoft.com/office/drawing/2014/main" val="725983172"/>
                    </a:ext>
                  </a:extLst>
                </a:gridCol>
                <a:gridCol w="5064654">
                  <a:extLst>
                    <a:ext uri="{9D8B030D-6E8A-4147-A177-3AD203B41FA5}">
                      <a16:colId xmlns:a16="http://schemas.microsoft.com/office/drawing/2014/main" val="147632331"/>
                    </a:ext>
                  </a:extLst>
                </a:gridCol>
                <a:gridCol w="3630612">
                  <a:extLst>
                    <a:ext uri="{9D8B030D-6E8A-4147-A177-3AD203B41FA5}">
                      <a16:colId xmlns:a16="http://schemas.microsoft.com/office/drawing/2014/main" val="2933819131"/>
                    </a:ext>
                  </a:extLst>
                </a:gridCol>
              </a:tblGrid>
              <a:tr h="379730">
                <a:tc>
                  <a:txBody>
                    <a:bodyPr/>
                    <a:lstStyle/>
                    <a:p>
                      <a:pPr algn="ctr">
                        <a:buNone/>
                      </a:pPr>
                      <a:r>
                        <a:rPr lang="en-GB" sz="1200" kern="0">
                          <a:effectLst/>
                        </a:rPr>
                        <a:t>Mode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buNone/>
                      </a:pPr>
                      <a:r>
                        <a:rPr lang="en-GB" sz="1200" kern="0">
                          <a:effectLst/>
                        </a:rPr>
                        <a:t>Description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buNone/>
                      </a:pPr>
                      <a:r>
                        <a:rPr lang="en-GB" sz="1200" kern="0">
                          <a:effectLst/>
                        </a:rPr>
                        <a:t>Example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798470731"/>
                  </a:ext>
                </a:extLst>
              </a:tr>
              <a:tr h="379730">
                <a:tc>
                  <a:txBody>
                    <a:bodyPr/>
                    <a:lstStyle/>
                    <a:p>
                      <a:pPr>
                        <a:buNone/>
                      </a:pPr>
                      <a:r>
                        <a:rPr lang="en-GB" sz="1200" kern="0">
                          <a:effectLst/>
                        </a:rPr>
                        <a:t>Pre-task</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buNone/>
                      </a:pPr>
                      <a:r>
                        <a:rPr lang="en-GB" sz="1200" kern="0" dirty="0">
                          <a:effectLst/>
                        </a:rPr>
                        <a:t>Music listened to before exercise to psych-up or psych-down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buNone/>
                      </a:pPr>
                      <a:r>
                        <a:rPr lang="en-GB" sz="1200" kern="0">
                          <a:effectLst/>
                        </a:rPr>
                        <a:t>Pump-up playlist before a race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54000304"/>
                  </a:ext>
                </a:extLst>
              </a:tr>
              <a:tr h="379730">
                <a:tc>
                  <a:txBody>
                    <a:bodyPr/>
                    <a:lstStyle/>
                    <a:p>
                      <a:pPr>
                        <a:buNone/>
                      </a:pPr>
                      <a:r>
                        <a:rPr lang="en-GB" sz="1200" kern="0">
                          <a:effectLst/>
                        </a:rPr>
                        <a:t>In-task</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buNone/>
                      </a:pPr>
                      <a:r>
                        <a:rPr lang="en-GB" sz="1200" kern="0">
                          <a:effectLst/>
                        </a:rPr>
                        <a:t>Music played during exercise; can be synchronous or asynchronous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buNone/>
                      </a:pPr>
                      <a:r>
                        <a:rPr lang="en-GB" sz="1200" kern="0">
                          <a:effectLst/>
                        </a:rPr>
                        <a:t>Running to a beat-matched playlist</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00817366"/>
                  </a:ext>
                </a:extLst>
              </a:tr>
              <a:tr h="379730">
                <a:tc>
                  <a:txBody>
                    <a:bodyPr/>
                    <a:lstStyle/>
                    <a:p>
                      <a:pPr>
                        <a:buNone/>
                      </a:pPr>
                      <a:r>
                        <a:rPr lang="en-GB" sz="1200" kern="0">
                          <a:effectLst/>
                        </a:rPr>
                        <a:t>Post-task</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buNone/>
                      </a:pPr>
                      <a:r>
                        <a:rPr lang="en-GB" sz="1200" kern="0">
                          <a:effectLst/>
                        </a:rPr>
                        <a:t>Music used for recovery, either respite-active or recuperative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buNone/>
                      </a:pPr>
                      <a:r>
                        <a:rPr lang="en-GB" sz="1200" kern="0" dirty="0">
                          <a:effectLst/>
                        </a:rPr>
                        <a:t>Calming music after HIIT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89203019"/>
                  </a:ext>
                </a:extLst>
              </a:tr>
            </a:tbl>
          </a:graphicData>
        </a:graphic>
      </p:graphicFrame>
      <p:sp>
        <p:nvSpPr>
          <p:cNvPr id="6" name="TextBox 5">
            <a:extLst>
              <a:ext uri="{FF2B5EF4-FFF2-40B4-BE49-F238E27FC236}">
                <a16:creationId xmlns:a16="http://schemas.microsoft.com/office/drawing/2014/main" id="{CF4B8CDF-A50F-1966-6544-D3D2DC28DE74}"/>
              </a:ext>
            </a:extLst>
          </p:cNvPr>
          <p:cNvSpPr txBox="1"/>
          <p:nvPr/>
        </p:nvSpPr>
        <p:spPr>
          <a:xfrm>
            <a:off x="660992" y="5024734"/>
            <a:ext cx="6096000" cy="923330"/>
          </a:xfrm>
          <a:prstGeom prst="rect">
            <a:avLst/>
          </a:prstGeom>
          <a:noFill/>
        </p:spPr>
        <p:txBody>
          <a:bodyPr wrap="square">
            <a:spAutoFit/>
          </a:bodyPr>
          <a:lstStyle/>
          <a:p>
            <a:r>
              <a:rPr lang="en-GB" sz="1800" b="1" kern="0" dirty="0">
                <a:effectLst/>
                <a:latin typeface="+mn-lt"/>
                <a:ea typeface="Times New Roman" panose="02020603050405020304" pitchFamily="18" charset="0"/>
              </a:rPr>
              <a:t>Synchronous</a:t>
            </a:r>
            <a:r>
              <a:rPr lang="en-GB" sz="1800" kern="0" dirty="0">
                <a:effectLst/>
                <a:latin typeface="+mn-lt"/>
                <a:ea typeface="Times New Roman" panose="02020603050405020304" pitchFamily="18" charset="0"/>
              </a:rPr>
              <a:t> use involves moving in time with the music (e.g., step aerobics). </a:t>
            </a:r>
            <a:r>
              <a:rPr lang="en-GB" sz="1800" b="1" kern="0" dirty="0">
                <a:effectLst/>
                <a:latin typeface="+mn-lt"/>
                <a:ea typeface="Times New Roman" panose="02020603050405020304" pitchFamily="18" charset="0"/>
              </a:rPr>
              <a:t>Asynchronous</a:t>
            </a:r>
            <a:r>
              <a:rPr lang="en-GB" sz="1800" kern="0" dirty="0">
                <a:effectLst/>
                <a:latin typeface="+mn-lt"/>
                <a:ea typeface="Times New Roman" panose="02020603050405020304" pitchFamily="18" charset="0"/>
              </a:rPr>
              <a:t> use involves music as background (e.g., treadmill running with headphones).</a:t>
            </a:r>
            <a:r>
              <a:rPr lang="en-GB" dirty="0">
                <a:effectLst/>
              </a:rPr>
              <a:t> </a:t>
            </a:r>
            <a:endParaRPr lang="en-US" dirty="0"/>
          </a:p>
        </p:txBody>
      </p:sp>
    </p:spTree>
    <p:extLst>
      <p:ext uri="{BB962C8B-B14F-4D97-AF65-F5344CB8AC3E}">
        <p14:creationId xmlns:p14="http://schemas.microsoft.com/office/powerpoint/2010/main" val="4218264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78CB73-F1D9-9AAD-95E7-C080519729BA}"/>
              </a:ext>
            </a:extLst>
          </p:cNvPr>
          <p:cNvSpPr>
            <a:spLocks noGrp="1"/>
          </p:cNvSpPr>
          <p:nvPr>
            <p:ph type="title"/>
          </p:nvPr>
        </p:nvSpPr>
        <p:spPr>
          <a:xfrm>
            <a:off x="640080" y="914399"/>
            <a:ext cx="3000587" cy="4160520"/>
          </a:xfrm>
        </p:spPr>
        <p:txBody>
          <a:bodyPr>
            <a:normAutofit/>
          </a:bodyPr>
          <a:lstStyle/>
          <a:p>
            <a:r>
              <a:rPr lang="en-GB" sz="3600"/>
              <a:t>The ABC Model:</a:t>
            </a:r>
            <a:endParaRPr lang="en-US" sz="3600"/>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38FDE98-BB7A-C744-04EB-CE62D19210E1}"/>
              </a:ext>
            </a:extLst>
          </p:cNvPr>
          <p:cNvGraphicFramePr>
            <a:graphicFrameLocks noGrp="1"/>
          </p:cNvGraphicFramePr>
          <p:nvPr>
            <p:ph idx="1"/>
            <p:extLst>
              <p:ext uri="{D42A27DB-BD31-4B8C-83A1-F6EECF244321}">
                <p14:modId xmlns:p14="http://schemas.microsoft.com/office/powerpoint/2010/main" val="110097436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422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B0493C-32ED-0110-8E2E-EB6B020AFBDE}"/>
              </a:ext>
            </a:extLst>
          </p:cNvPr>
          <p:cNvSpPr>
            <a:spLocks noGrp="1"/>
          </p:cNvSpPr>
          <p:nvPr>
            <p:ph type="title"/>
          </p:nvPr>
        </p:nvSpPr>
        <p:spPr>
          <a:xfrm>
            <a:off x="640080" y="914399"/>
            <a:ext cx="3000587" cy="4160520"/>
          </a:xfrm>
        </p:spPr>
        <p:txBody>
          <a:bodyPr>
            <a:normAutofit/>
          </a:bodyPr>
          <a:lstStyle/>
          <a:p>
            <a:r>
              <a:rPr lang="en-GB" sz="3600"/>
              <a:t>Mechanisms Underlying Music's Effects </a:t>
            </a:r>
            <a:endParaRPr lang="en-US" sz="3600"/>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AF92F01-4C0E-1A21-2A63-597C0FAF9D44}"/>
              </a:ext>
            </a:extLst>
          </p:cNvPr>
          <p:cNvGraphicFramePr>
            <a:graphicFrameLocks noGrp="1"/>
          </p:cNvGraphicFramePr>
          <p:nvPr>
            <p:ph idx="1"/>
            <p:extLst>
              <p:ext uri="{D42A27DB-BD31-4B8C-83A1-F6EECF244321}">
                <p14:modId xmlns:p14="http://schemas.microsoft.com/office/powerpoint/2010/main" val="12454338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113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311F3-8D4A-4929-0541-BC06252165EB}"/>
              </a:ext>
            </a:extLst>
          </p:cNvPr>
          <p:cNvSpPr>
            <a:spLocks noGrp="1"/>
          </p:cNvSpPr>
          <p:nvPr>
            <p:ph type="title"/>
          </p:nvPr>
        </p:nvSpPr>
        <p:spPr>
          <a:xfrm>
            <a:off x="5496821" y="1371600"/>
            <a:ext cx="6034187" cy="1097280"/>
          </a:xfrm>
        </p:spPr>
        <p:txBody>
          <a:bodyPr>
            <a:normAutofit/>
          </a:bodyPr>
          <a:lstStyle/>
          <a:p>
            <a:pPr>
              <a:lnSpc>
                <a:spcPct val="90000"/>
              </a:lnSpc>
            </a:pPr>
            <a:r>
              <a:rPr lang="en-GB" sz="2500"/>
              <a:t>Dissociation and Perception of Exertion</a:t>
            </a:r>
            <a:br>
              <a:rPr lang="en-GB" sz="2500"/>
            </a:br>
            <a:endParaRPr lang="en-US" sz="2500"/>
          </a:p>
        </p:txBody>
      </p:sp>
      <p:pic>
        <p:nvPicPr>
          <p:cNvPr id="5" name="Picture 4" descr="Computer Generated Lights">
            <a:extLst>
              <a:ext uri="{FF2B5EF4-FFF2-40B4-BE49-F238E27FC236}">
                <a16:creationId xmlns:a16="http://schemas.microsoft.com/office/drawing/2014/main" id="{577448E6-C681-B96D-BE3D-18A56CE3C65E}"/>
              </a:ext>
            </a:extLst>
          </p:cNvPr>
          <p:cNvPicPr>
            <a:picLocks noChangeAspect="1"/>
          </p:cNvPicPr>
          <p:nvPr/>
        </p:nvPicPr>
        <p:blipFill>
          <a:blip r:embed="rId2"/>
          <a:srcRect l="18516" r="29066"/>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260192-0756-9E66-05A9-C504990AA7BB}"/>
              </a:ext>
            </a:extLst>
          </p:cNvPr>
          <p:cNvSpPr>
            <a:spLocks noGrp="1"/>
          </p:cNvSpPr>
          <p:nvPr>
            <p:ph idx="1"/>
          </p:nvPr>
        </p:nvSpPr>
        <p:spPr>
          <a:xfrm>
            <a:off x="5496821" y="2633236"/>
            <a:ext cx="6034187" cy="3664687"/>
          </a:xfrm>
        </p:spPr>
        <p:txBody>
          <a:bodyPr>
            <a:normAutofit/>
          </a:bodyPr>
          <a:lstStyle/>
          <a:p>
            <a:pPr>
              <a:lnSpc>
                <a:spcPct val="110000"/>
              </a:lnSpc>
            </a:pPr>
            <a:r>
              <a:rPr lang="en-GB" sz="1700"/>
              <a:t>Music promotes </a:t>
            </a:r>
            <a:r>
              <a:rPr lang="en-GB" sz="1700" b="1"/>
              <a:t>dissociation</a:t>
            </a:r>
            <a:r>
              <a:rPr lang="en-GB" sz="1700"/>
              <a:t>, shifting attention away from internal fatigue cues toward external, pleasurable stimuli. </a:t>
            </a:r>
          </a:p>
          <a:p>
            <a:pPr>
              <a:lnSpc>
                <a:spcPct val="110000"/>
              </a:lnSpc>
            </a:pPr>
            <a:r>
              <a:rPr lang="en-GB" sz="1700"/>
              <a:t>This can reduce the </a:t>
            </a:r>
            <a:r>
              <a:rPr lang="en-GB" sz="1700" b="1"/>
              <a:t>rating of perceived exertion (RPE)</a:t>
            </a:r>
            <a:r>
              <a:rPr lang="en-GB" sz="1700"/>
              <a:t> by approximately 10% at low-to-moderate intensities. </a:t>
            </a:r>
          </a:p>
          <a:p>
            <a:pPr>
              <a:lnSpc>
                <a:spcPct val="110000"/>
              </a:lnSpc>
            </a:pPr>
            <a:r>
              <a:rPr lang="en-GB" sz="1700" err="1"/>
              <a:t>Neurophysiologically</a:t>
            </a:r>
            <a:r>
              <a:rPr lang="en-GB" sz="1700"/>
              <a:t>, music downregulates theta waves in the brain and reduces connectivity in sensorimotor regions, lowering exercise consciousness. </a:t>
            </a:r>
          </a:p>
          <a:p>
            <a:pPr>
              <a:lnSpc>
                <a:spcPct val="110000"/>
              </a:lnSpc>
            </a:pPr>
            <a:r>
              <a:rPr lang="en-GB" sz="1700"/>
              <a:t>However, at high intensities (&gt;75% </a:t>
            </a:r>
            <a:r>
              <a:rPr lang="en-GB" sz="1700" err="1"/>
              <a:t>VO₂max</a:t>
            </a:r>
            <a:r>
              <a:rPr lang="en-GB" sz="1700"/>
              <a:t>), physiological feedback dominates and music's dissociative effect diminishes. </a:t>
            </a:r>
            <a:endParaRPr lang="en-US" sz="1700"/>
          </a:p>
        </p:txBody>
      </p:sp>
    </p:spTree>
    <p:extLst>
      <p:ext uri="{BB962C8B-B14F-4D97-AF65-F5344CB8AC3E}">
        <p14:creationId xmlns:p14="http://schemas.microsoft.com/office/powerpoint/2010/main" val="3586713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D32A7B-DBAC-0FF7-8A37-40203BA450C0}"/>
              </a:ext>
            </a:extLst>
          </p:cNvPr>
          <p:cNvSpPr>
            <a:spLocks noGrp="1"/>
          </p:cNvSpPr>
          <p:nvPr>
            <p:ph type="title"/>
          </p:nvPr>
        </p:nvSpPr>
        <p:spPr>
          <a:xfrm>
            <a:off x="640080" y="914399"/>
            <a:ext cx="3000587" cy="4160520"/>
          </a:xfrm>
        </p:spPr>
        <p:txBody>
          <a:bodyPr>
            <a:normAutofit/>
          </a:bodyPr>
          <a:lstStyle/>
          <a:p>
            <a:r>
              <a:rPr lang="en-GB" sz="3100"/>
              <a:t>Rhythmic Responses and Auditory-Motor Synchronisation </a:t>
            </a:r>
            <a:endParaRPr lang="en-US" sz="3100"/>
          </a:p>
        </p:txBody>
      </p:sp>
      <p:cxnSp>
        <p:nvCxnSpPr>
          <p:cNvPr id="14" name="Straight Connector 1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C2043325-4C74-0392-3792-CBF949E32D6D}"/>
              </a:ext>
            </a:extLst>
          </p:cNvPr>
          <p:cNvGraphicFramePr>
            <a:graphicFrameLocks noGrp="1"/>
          </p:cNvGraphicFramePr>
          <p:nvPr>
            <p:ph idx="1"/>
            <p:extLst>
              <p:ext uri="{D42A27DB-BD31-4B8C-83A1-F6EECF244321}">
                <p14:modId xmlns:p14="http://schemas.microsoft.com/office/powerpoint/2010/main" val="207150216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9698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95A1C-A915-AC42-9E08-20942AC477C4}"/>
              </a:ext>
            </a:extLst>
          </p:cNvPr>
          <p:cNvSpPr>
            <a:spLocks noGrp="1"/>
          </p:cNvSpPr>
          <p:nvPr>
            <p:ph type="title"/>
          </p:nvPr>
        </p:nvSpPr>
        <p:spPr>
          <a:xfrm>
            <a:off x="640080" y="1371600"/>
            <a:ext cx="5852160" cy="1097280"/>
          </a:xfrm>
        </p:spPr>
        <p:txBody>
          <a:bodyPr>
            <a:normAutofit/>
          </a:bodyPr>
          <a:lstStyle/>
          <a:p>
            <a:pPr>
              <a:lnSpc>
                <a:spcPct val="90000"/>
              </a:lnSpc>
            </a:pPr>
            <a:r>
              <a:rPr lang="en-GB" sz="3400"/>
              <a:t>Empirical Evidence: What Does the Research Say? </a:t>
            </a:r>
            <a:endParaRPr lang="en-US" sz="3400"/>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CA4ABF-9DBA-4A38-5E48-09ECDE0FE5E5}"/>
              </a:ext>
            </a:extLst>
          </p:cNvPr>
          <p:cNvSpPr>
            <a:spLocks noGrp="1"/>
          </p:cNvSpPr>
          <p:nvPr>
            <p:ph idx="1"/>
          </p:nvPr>
        </p:nvSpPr>
        <p:spPr>
          <a:xfrm>
            <a:off x="338667" y="2633236"/>
            <a:ext cx="6866465" cy="4106231"/>
          </a:xfrm>
        </p:spPr>
        <p:txBody>
          <a:bodyPr>
            <a:normAutofit fontScale="92500" lnSpcReduction="10000"/>
          </a:bodyPr>
          <a:lstStyle/>
          <a:p>
            <a:pPr>
              <a:lnSpc>
                <a:spcPct val="110000"/>
              </a:lnSpc>
            </a:pPr>
            <a:r>
              <a:rPr lang="en-GB" sz="1600" dirty="0"/>
              <a:t>A landmark meta-analysis by Terry et al. (2020) synthesised 139 studies and found that music listening.</a:t>
            </a:r>
          </a:p>
          <a:p>
            <a:pPr lvl="0">
              <a:lnSpc>
                <a:spcPct val="110000"/>
              </a:lnSpc>
            </a:pPr>
            <a:r>
              <a:rPr lang="en-GB" sz="1600" dirty="0"/>
              <a:t>Enhances </a:t>
            </a:r>
            <a:r>
              <a:rPr lang="en-GB" sz="1600" b="1" dirty="0"/>
              <a:t>affective valence</a:t>
            </a:r>
            <a:r>
              <a:rPr lang="en-GB" sz="1600" dirty="0"/>
              <a:t> (feeling more positive)</a:t>
            </a:r>
          </a:p>
          <a:p>
            <a:pPr lvl="0"/>
            <a:r>
              <a:rPr lang="en-GB" sz="1600" dirty="0"/>
              <a:t>The affective valence of a stimulus or event is its quality of being perceived as ‘good’ versus ‘bad’. Affective valence is never simply an inherent quality of any external stimulus but rather must be actively generated by the brain’s and translated into emotional and/or motivational reactions (Berridge, 2019)</a:t>
            </a:r>
          </a:p>
          <a:p>
            <a:pPr lvl="0">
              <a:lnSpc>
                <a:spcPct val="110000"/>
              </a:lnSpc>
            </a:pPr>
            <a:r>
              <a:rPr lang="en-GB" sz="1600" dirty="0"/>
              <a:t>Reduces </a:t>
            </a:r>
            <a:r>
              <a:rPr lang="en-GB" sz="1600" b="1" dirty="0"/>
              <a:t>perceived exertion</a:t>
            </a:r>
            <a:endParaRPr lang="en-GB" sz="1600" dirty="0"/>
          </a:p>
          <a:p>
            <a:pPr lvl="0">
              <a:lnSpc>
                <a:spcPct val="110000"/>
              </a:lnSpc>
            </a:pPr>
            <a:r>
              <a:rPr lang="en-GB" sz="1600" dirty="0"/>
              <a:t>Improves </a:t>
            </a:r>
            <a:r>
              <a:rPr lang="en-GB" sz="1600" b="1" dirty="0"/>
              <a:t>physical performance</a:t>
            </a:r>
            <a:r>
              <a:rPr lang="en-GB" sz="1600" dirty="0"/>
              <a:t> (ergogenic effect)</a:t>
            </a:r>
          </a:p>
          <a:p>
            <a:pPr lvl="0">
              <a:lnSpc>
                <a:spcPct val="110000"/>
              </a:lnSpc>
            </a:pPr>
            <a:r>
              <a:rPr lang="en-GB" sz="1600" dirty="0"/>
              <a:t>Improves </a:t>
            </a:r>
            <a:r>
              <a:rPr lang="en-GB" sz="1600" b="1" dirty="0"/>
              <a:t>physiological efficiency</a:t>
            </a:r>
            <a:r>
              <a:rPr lang="en-GB" sz="1600" dirty="0"/>
              <a:t> (e.g., oxygen consumption)</a:t>
            </a:r>
          </a:p>
          <a:p>
            <a:pPr>
              <a:lnSpc>
                <a:spcPct val="110000"/>
              </a:lnSpc>
            </a:pPr>
            <a:r>
              <a:rPr lang="en-GB" sz="1600" dirty="0"/>
              <a:t>Effects were moderated by </a:t>
            </a:r>
            <a:r>
              <a:rPr lang="en-GB" sz="1600" b="1" dirty="0"/>
              <a:t>study domain</a:t>
            </a:r>
            <a:r>
              <a:rPr lang="en-GB" sz="1600" dirty="0"/>
              <a:t> (exercise &gt; sport) and </a:t>
            </a:r>
            <a:r>
              <a:rPr lang="en-GB" sz="1600" b="1" dirty="0"/>
              <a:t>music tempo</a:t>
            </a:r>
            <a:r>
              <a:rPr lang="en-GB" sz="1600" dirty="0"/>
              <a:t> (fast &gt; slow-to-medium) </a:t>
            </a:r>
          </a:p>
          <a:p>
            <a:pPr marL="0" indent="0">
              <a:lnSpc>
                <a:spcPct val="110000"/>
              </a:lnSpc>
              <a:buNone/>
            </a:pPr>
            <a:r>
              <a:rPr lang="en-US" sz="1600" dirty="0">
                <a:hlinkClick r:id="rId2"/>
              </a:rPr>
              <a:t>https://psycnet.apa.org/fulltext/2019-75018-001.pdf</a:t>
            </a:r>
            <a:endParaRPr lang="en-US" sz="1600" dirty="0"/>
          </a:p>
          <a:p>
            <a:pPr>
              <a:lnSpc>
                <a:spcPct val="110000"/>
              </a:lnSpc>
            </a:pPr>
            <a:endParaRPr lang="en-US" sz="1600" dirty="0"/>
          </a:p>
        </p:txBody>
      </p:sp>
      <p:pic>
        <p:nvPicPr>
          <p:cNvPr id="15" name="Picture 14" descr="Light blue headphones">
            <a:extLst>
              <a:ext uri="{FF2B5EF4-FFF2-40B4-BE49-F238E27FC236}">
                <a16:creationId xmlns:a16="http://schemas.microsoft.com/office/drawing/2014/main" id="{CCA36722-AC69-9439-2F58-90EFB3EB9B98}"/>
              </a:ext>
            </a:extLst>
          </p:cNvPr>
          <p:cNvPicPr>
            <a:picLocks noChangeAspect="1"/>
          </p:cNvPicPr>
          <p:nvPr/>
        </p:nvPicPr>
        <p:blipFill>
          <a:blip r:embed="rId3"/>
          <a:srcRect l="10234" r="42595"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571427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F8EDD-9D1A-9EB9-A3B3-9BEFE421F7BA}"/>
              </a:ext>
            </a:extLst>
          </p:cNvPr>
          <p:cNvSpPr>
            <a:spLocks noGrp="1"/>
          </p:cNvSpPr>
          <p:nvPr>
            <p:ph type="title"/>
          </p:nvPr>
        </p:nvSpPr>
        <p:spPr>
          <a:xfrm>
            <a:off x="5496821" y="1371600"/>
            <a:ext cx="6034187" cy="1097280"/>
          </a:xfrm>
        </p:spPr>
        <p:txBody>
          <a:bodyPr>
            <a:normAutofit/>
          </a:bodyPr>
          <a:lstStyle/>
          <a:p>
            <a:pPr>
              <a:lnSpc>
                <a:spcPct val="90000"/>
              </a:lnSpc>
            </a:pPr>
            <a:r>
              <a:rPr lang="en-GB" sz="2800"/>
              <a:t>Preferred vs. Non-Preferred Music</a:t>
            </a:r>
            <a:br>
              <a:rPr lang="en-GB" sz="2800"/>
            </a:br>
            <a:endParaRPr lang="en-US" sz="2800"/>
          </a:p>
        </p:txBody>
      </p:sp>
      <p:pic>
        <p:nvPicPr>
          <p:cNvPr id="5" name="Picture 4" descr="Microphone and piano">
            <a:extLst>
              <a:ext uri="{FF2B5EF4-FFF2-40B4-BE49-F238E27FC236}">
                <a16:creationId xmlns:a16="http://schemas.microsoft.com/office/drawing/2014/main" id="{FD6822E3-3369-CEE7-EC2E-A1C1F3471AEF}"/>
              </a:ext>
            </a:extLst>
          </p:cNvPr>
          <p:cNvPicPr>
            <a:picLocks noChangeAspect="1"/>
          </p:cNvPicPr>
          <p:nvPr/>
        </p:nvPicPr>
        <p:blipFill>
          <a:blip r:embed="rId2"/>
          <a:srcRect l="20859" r="32212"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1FAF6F-B09C-4297-19DA-69BCE5E2575C}"/>
              </a:ext>
            </a:extLst>
          </p:cNvPr>
          <p:cNvSpPr>
            <a:spLocks noGrp="1"/>
          </p:cNvSpPr>
          <p:nvPr>
            <p:ph idx="1"/>
          </p:nvPr>
        </p:nvSpPr>
        <p:spPr>
          <a:xfrm>
            <a:off x="5496821" y="2633236"/>
            <a:ext cx="6034187" cy="3664687"/>
          </a:xfrm>
        </p:spPr>
        <p:txBody>
          <a:bodyPr>
            <a:normAutofit/>
          </a:bodyPr>
          <a:lstStyle/>
          <a:p>
            <a:pPr>
              <a:lnSpc>
                <a:spcPct val="110000"/>
              </a:lnSpc>
            </a:pPr>
            <a:r>
              <a:rPr lang="en-GB" sz="1400"/>
              <a:t>Recent meta-analytic work (2025) shows that </a:t>
            </a:r>
            <a:r>
              <a:rPr lang="en-GB" sz="1400" b="1"/>
              <a:t>preferred music listening (PML)</a:t>
            </a:r>
            <a:r>
              <a:rPr lang="en-GB" sz="1400"/>
              <a:t> outperforms non-preferred and no-music conditions across psychological and physical outcomes.</a:t>
            </a:r>
          </a:p>
          <a:p>
            <a:pPr>
              <a:lnSpc>
                <a:spcPct val="110000"/>
              </a:lnSpc>
            </a:pPr>
            <a:r>
              <a:rPr lang="en-GB" sz="1400" b="1"/>
              <a:t>PML is associated with:</a:t>
            </a:r>
            <a:endParaRPr lang="en-GB" sz="1400"/>
          </a:p>
          <a:p>
            <a:pPr lvl="0">
              <a:lnSpc>
                <a:spcPct val="110000"/>
              </a:lnSpc>
            </a:pPr>
            <a:r>
              <a:rPr lang="en-GB" sz="1400"/>
              <a:t>Higher motivation</a:t>
            </a:r>
          </a:p>
          <a:p>
            <a:pPr lvl="0">
              <a:lnSpc>
                <a:spcPct val="110000"/>
              </a:lnSpc>
            </a:pPr>
            <a:r>
              <a:rPr lang="en-GB" sz="1400"/>
              <a:t>More positive affective responses</a:t>
            </a:r>
          </a:p>
          <a:p>
            <a:pPr lvl="0">
              <a:lnSpc>
                <a:spcPct val="110000"/>
              </a:lnSpc>
            </a:pPr>
            <a:r>
              <a:rPr lang="en-GB" sz="1400"/>
              <a:t>Lower RPE</a:t>
            </a:r>
          </a:p>
          <a:p>
            <a:pPr lvl="0">
              <a:lnSpc>
                <a:spcPct val="110000"/>
              </a:lnSpc>
            </a:pPr>
            <a:r>
              <a:rPr lang="en-GB" sz="1400"/>
              <a:t>Greater strength endurance, power output, and maximal strength</a:t>
            </a:r>
          </a:p>
          <a:p>
            <a:pPr>
              <a:lnSpc>
                <a:spcPct val="110000"/>
              </a:lnSpc>
            </a:pPr>
            <a:r>
              <a:rPr lang="en-GB" sz="1400"/>
              <a:t>Non-preferred music generally shows neutral effects </a:t>
            </a:r>
          </a:p>
          <a:p>
            <a:pPr>
              <a:lnSpc>
                <a:spcPct val="110000"/>
              </a:lnSpc>
            </a:pPr>
            <a:r>
              <a:rPr lang="en-US" sz="1400">
                <a:hlinkClick r:id="rId3"/>
              </a:rPr>
              <a:t>https://pmc.ncbi.nlm.nih.gov/articles/PMC12859869/pdf/13102_2025_Article_1470.pdf</a:t>
            </a:r>
            <a:endParaRPr lang="en-US" sz="1400"/>
          </a:p>
          <a:p>
            <a:pPr>
              <a:lnSpc>
                <a:spcPct val="110000"/>
              </a:lnSpc>
            </a:pPr>
            <a:endParaRPr lang="en-US" sz="1400"/>
          </a:p>
        </p:txBody>
      </p:sp>
    </p:spTree>
    <p:extLst>
      <p:ext uri="{BB962C8B-B14F-4D97-AF65-F5344CB8AC3E}">
        <p14:creationId xmlns:p14="http://schemas.microsoft.com/office/powerpoint/2010/main" val="1597977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A3AEB-D342-1C90-918F-DDD4DED4513D}"/>
              </a:ext>
            </a:extLst>
          </p:cNvPr>
          <p:cNvSpPr>
            <a:spLocks noGrp="1"/>
          </p:cNvSpPr>
          <p:nvPr>
            <p:ph type="title"/>
          </p:nvPr>
        </p:nvSpPr>
        <p:spPr/>
        <p:txBody>
          <a:bodyPr>
            <a:normAutofit/>
          </a:bodyPr>
          <a:lstStyle/>
          <a:p>
            <a:pPr marL="228600" indent="-228600">
              <a:buSzPct val="87000"/>
              <a:buFont typeface="Arial" panose="020B0604020202020204" pitchFamily="34" charset="0"/>
              <a:buChar char="•"/>
            </a:pPr>
            <a:r>
              <a:rPr lang="en-GB" dirty="0"/>
              <a:t>Pre-Task Music</a:t>
            </a:r>
            <a:endParaRPr lang="en-US" dirty="0"/>
          </a:p>
        </p:txBody>
      </p:sp>
      <p:sp>
        <p:nvSpPr>
          <p:cNvPr id="3" name="Content Placeholder 2">
            <a:extLst>
              <a:ext uri="{FF2B5EF4-FFF2-40B4-BE49-F238E27FC236}">
                <a16:creationId xmlns:a16="http://schemas.microsoft.com/office/drawing/2014/main" id="{1E9CAAD7-EC20-718D-ECC5-CD87B0922D64}"/>
              </a:ext>
            </a:extLst>
          </p:cNvPr>
          <p:cNvSpPr>
            <a:spLocks noGrp="1"/>
          </p:cNvSpPr>
          <p:nvPr>
            <p:ph idx="1"/>
          </p:nvPr>
        </p:nvSpPr>
        <p:spPr/>
        <p:txBody>
          <a:bodyPr/>
          <a:lstStyle/>
          <a:p>
            <a:r>
              <a:rPr lang="en-GB" dirty="0"/>
              <a:t>A 2023 systematic review found that </a:t>
            </a:r>
            <a:r>
              <a:rPr lang="en-GB" b="1" dirty="0"/>
              <a:t>pre-task music</a:t>
            </a:r>
            <a:r>
              <a:rPr lang="en-GB" dirty="0"/>
              <a:t> improves psychological responses and reduces fatigue-related symptoms, with self-selected music showing greater effects than pseudo- or pre-selected music.</a:t>
            </a:r>
          </a:p>
          <a:p>
            <a:r>
              <a:rPr lang="en-GB" dirty="0">
                <a:hlinkClick r:id="rId2"/>
              </a:rPr>
              <a:t>https://www.frontiersin.org/journals/psychology/articles/10.3389/fpsyg.2023.1293783/full</a:t>
            </a:r>
            <a:endParaRPr lang="en-GB" dirty="0"/>
          </a:p>
          <a:p>
            <a:r>
              <a:rPr lang="en-GB" dirty="0"/>
              <a:t> </a:t>
            </a:r>
            <a:endParaRPr lang="en-US" dirty="0"/>
          </a:p>
        </p:txBody>
      </p:sp>
    </p:spTree>
    <p:extLst>
      <p:ext uri="{BB962C8B-B14F-4D97-AF65-F5344CB8AC3E}">
        <p14:creationId xmlns:p14="http://schemas.microsoft.com/office/powerpoint/2010/main" val="32958563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94E4F948-06F9-BE9D-1017-F50B2C73C471}"/>
              </a:ext>
            </a:extLst>
          </p:cNvPr>
          <p:cNvSpPr>
            <a:spLocks noGrp="1"/>
          </p:cNvSpPr>
          <p:nvPr>
            <p:ph type="title"/>
          </p:nvPr>
        </p:nvSpPr>
        <p:spPr>
          <a:xfrm>
            <a:off x="640080" y="914400"/>
            <a:ext cx="4070143" cy="1839433"/>
          </a:xfrm>
        </p:spPr>
        <p:txBody>
          <a:bodyPr>
            <a:normAutofit/>
          </a:bodyPr>
          <a:lstStyle/>
          <a:p>
            <a:pPr marL="228600" indent="-228600">
              <a:lnSpc>
                <a:spcPct val="90000"/>
              </a:lnSpc>
              <a:buSzPct val="87000"/>
              <a:buFont typeface="Arial" panose="020B0604020202020204" pitchFamily="34" charset="0"/>
              <a:buChar char="•"/>
            </a:pPr>
            <a:r>
              <a:rPr lang="en-GB" sz="3100"/>
              <a:t>Practical Recommendations for Practitioners</a:t>
            </a:r>
            <a:br>
              <a:rPr lang="en-GB" sz="3100"/>
            </a:br>
            <a:endParaRPr lang="en-US" sz="3100"/>
          </a:p>
        </p:txBody>
      </p:sp>
      <p:sp>
        <p:nvSpPr>
          <p:cNvPr id="3" name="Content Placeholder 2">
            <a:extLst>
              <a:ext uri="{FF2B5EF4-FFF2-40B4-BE49-F238E27FC236}">
                <a16:creationId xmlns:a16="http://schemas.microsoft.com/office/drawing/2014/main" id="{67BF2730-364E-283D-BBA5-D685D99C840A}"/>
              </a:ext>
            </a:extLst>
          </p:cNvPr>
          <p:cNvSpPr>
            <a:spLocks noGrp="1"/>
          </p:cNvSpPr>
          <p:nvPr>
            <p:ph idx="1"/>
          </p:nvPr>
        </p:nvSpPr>
        <p:spPr>
          <a:xfrm>
            <a:off x="5410186" y="1010097"/>
            <a:ext cx="6141734" cy="5314686"/>
          </a:xfrm>
        </p:spPr>
        <p:txBody>
          <a:bodyPr>
            <a:normAutofit/>
          </a:bodyPr>
          <a:lstStyle/>
          <a:p>
            <a:r>
              <a:rPr lang="en-GB" b="1" dirty="0"/>
              <a:t>Music Selection</a:t>
            </a:r>
            <a:endParaRPr lang="en-GB" dirty="0"/>
          </a:p>
          <a:p>
            <a:r>
              <a:rPr lang="en-GB" dirty="0"/>
              <a:t>Match music to </a:t>
            </a:r>
            <a:r>
              <a:rPr lang="en-GB" b="1" dirty="0"/>
              <a:t>exerciser preferences</a:t>
            </a:r>
            <a:r>
              <a:rPr lang="en-GB" dirty="0"/>
              <a:t> (age, culture, personal taste) </a:t>
            </a:r>
          </a:p>
          <a:p>
            <a:r>
              <a:rPr lang="en-GB" dirty="0"/>
              <a:t>Use </a:t>
            </a:r>
            <a:r>
              <a:rPr lang="en-GB" b="1" dirty="0"/>
              <a:t>tempo</a:t>
            </a:r>
            <a:r>
              <a:rPr lang="en-GB" dirty="0"/>
              <a:t> strategically: 120–140 bpm for asynchronous exercise</a:t>
            </a:r>
          </a:p>
          <a:p>
            <a:r>
              <a:rPr lang="en-GB" dirty="0"/>
              <a:t>Medium and fast tempo (135–140 bpm) music increased dissociation, exercise enjoyment, and remembered pleasure</a:t>
            </a:r>
          </a:p>
          <a:p>
            <a:r>
              <a:rPr lang="en-GB" dirty="0"/>
              <a:t>Align rhythm with </a:t>
            </a:r>
            <a:r>
              <a:rPr lang="en-GB" b="1" dirty="0"/>
              <a:t>motor patterns</a:t>
            </a:r>
            <a:r>
              <a:rPr lang="en-GB" dirty="0"/>
              <a:t> (e.g., 3/4 time for swimming front crawl – kick pattern) </a:t>
            </a:r>
          </a:p>
          <a:p>
            <a:r>
              <a:rPr lang="en-GB" dirty="0"/>
              <a:t>Leverage </a:t>
            </a:r>
            <a:r>
              <a:rPr lang="en-GB" b="1" dirty="0"/>
              <a:t>lyrical content</a:t>
            </a:r>
            <a:r>
              <a:rPr lang="en-GB" dirty="0"/>
              <a:t> for affirmation and motivation (e.g., "I feel good", "Let's get physical")  </a:t>
            </a:r>
            <a:endParaRPr lang="en-US" dirty="0"/>
          </a:p>
        </p:txBody>
      </p:sp>
    </p:spTree>
    <p:extLst>
      <p:ext uri="{BB962C8B-B14F-4D97-AF65-F5344CB8AC3E}">
        <p14:creationId xmlns:p14="http://schemas.microsoft.com/office/powerpoint/2010/main" val="286125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806B494-FA5E-A376-204B-95E1E4BE78E4}"/>
              </a:ext>
            </a:extLst>
          </p:cNvPr>
          <p:cNvSpPr>
            <a:spLocks noGrp="1"/>
          </p:cNvSpPr>
          <p:nvPr>
            <p:ph type="title"/>
          </p:nvPr>
        </p:nvSpPr>
        <p:spPr>
          <a:xfrm>
            <a:off x="640080" y="914400"/>
            <a:ext cx="3412998" cy="1839433"/>
          </a:xfrm>
        </p:spPr>
        <p:txBody>
          <a:bodyPr>
            <a:normAutofit/>
          </a:bodyPr>
          <a:lstStyle/>
          <a:p>
            <a:r>
              <a:rPr lang="en-GB" sz="3300"/>
              <a:t>Safety and Contraindications </a:t>
            </a:r>
            <a:endParaRPr lang="en-US" sz="3300"/>
          </a:p>
        </p:txBody>
      </p:sp>
      <p:sp>
        <p:nvSpPr>
          <p:cNvPr id="3" name="Content Placeholder 2">
            <a:extLst>
              <a:ext uri="{FF2B5EF4-FFF2-40B4-BE49-F238E27FC236}">
                <a16:creationId xmlns:a16="http://schemas.microsoft.com/office/drawing/2014/main" id="{DB0EACA0-C1CB-D958-3907-FE0FA08C5480}"/>
              </a:ext>
            </a:extLst>
          </p:cNvPr>
          <p:cNvSpPr>
            <a:spLocks noGrp="1"/>
          </p:cNvSpPr>
          <p:nvPr>
            <p:ph idx="1"/>
          </p:nvPr>
        </p:nvSpPr>
        <p:spPr>
          <a:xfrm>
            <a:off x="4632670" y="1014984"/>
            <a:ext cx="7029274" cy="5314686"/>
          </a:xfrm>
        </p:spPr>
        <p:txBody>
          <a:bodyPr>
            <a:normAutofit/>
          </a:bodyPr>
          <a:lstStyle/>
          <a:p>
            <a:r>
              <a:rPr lang="en-GB"/>
              <a:t>Avoid music when it may:</a:t>
            </a:r>
          </a:p>
          <a:p>
            <a:pPr lvl="0"/>
            <a:r>
              <a:rPr lang="en-GB"/>
              <a:t>Distract from safety-relevant information (e.g., outdoor cycling)</a:t>
            </a:r>
          </a:p>
          <a:p>
            <a:pPr lvl="0"/>
            <a:r>
              <a:rPr lang="en-GB"/>
              <a:t>Interfere with learning complex motor skills (e.g., weightlifting technique)</a:t>
            </a:r>
          </a:p>
          <a:p>
            <a:pPr lvl="0"/>
            <a:r>
              <a:rPr lang="en-GB"/>
              <a:t>Prevent associative attention at high intensities (risk of injury)</a:t>
            </a:r>
          </a:p>
          <a:p>
            <a:pPr lvl="0"/>
            <a:r>
              <a:rPr lang="en-GB"/>
              <a:t>Expose exercisers to &gt;85 dBA repeatedly (hearing damage risk)</a:t>
            </a:r>
          </a:p>
          <a:p>
            <a:pPr marL="0" indent="0">
              <a:buNone/>
            </a:pPr>
            <a:endParaRPr lang="en-US" dirty="0"/>
          </a:p>
        </p:txBody>
      </p:sp>
    </p:spTree>
    <p:extLst>
      <p:ext uri="{BB962C8B-B14F-4D97-AF65-F5344CB8AC3E}">
        <p14:creationId xmlns:p14="http://schemas.microsoft.com/office/powerpoint/2010/main" val="2547361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8C1CF2D6-4431-BF36-172F-CC016B6A6D19}"/>
              </a:ext>
            </a:extLst>
          </p:cNvPr>
          <p:cNvSpPr>
            <a:spLocks noGrp="1"/>
          </p:cNvSpPr>
          <p:nvPr>
            <p:ph type="title"/>
          </p:nvPr>
        </p:nvSpPr>
        <p:spPr>
          <a:xfrm>
            <a:off x="640080" y="914400"/>
            <a:ext cx="3412998" cy="1839433"/>
          </a:xfrm>
        </p:spPr>
        <p:txBody>
          <a:bodyPr>
            <a:normAutofit/>
          </a:bodyPr>
          <a:lstStyle/>
          <a:p>
            <a:pPr>
              <a:buSzPct val="87000"/>
            </a:pPr>
            <a:r>
              <a:rPr lang="en-GB" sz="3600" dirty="0"/>
              <a:t>Task 1: Playlist Design</a:t>
            </a:r>
            <a:endParaRPr lang="en-US" sz="3600" dirty="0"/>
          </a:p>
        </p:txBody>
      </p:sp>
      <p:sp>
        <p:nvSpPr>
          <p:cNvPr id="3" name="Content Placeholder 2">
            <a:extLst>
              <a:ext uri="{FF2B5EF4-FFF2-40B4-BE49-F238E27FC236}">
                <a16:creationId xmlns:a16="http://schemas.microsoft.com/office/drawing/2014/main" id="{76C55003-2108-AC04-86D9-14FA4030FB34}"/>
              </a:ext>
            </a:extLst>
          </p:cNvPr>
          <p:cNvSpPr>
            <a:spLocks noGrp="1"/>
          </p:cNvSpPr>
          <p:nvPr>
            <p:ph idx="1"/>
          </p:nvPr>
        </p:nvSpPr>
        <p:spPr>
          <a:xfrm>
            <a:off x="4053078" y="1014984"/>
            <a:ext cx="7608866" cy="5314686"/>
          </a:xfrm>
        </p:spPr>
        <p:txBody>
          <a:bodyPr>
            <a:normAutofit/>
          </a:bodyPr>
          <a:lstStyle/>
          <a:p>
            <a:pPr marL="0" indent="0">
              <a:buNone/>
            </a:pPr>
            <a:r>
              <a:rPr lang="en-GB" b="1" dirty="0"/>
              <a:t>Instructions:</a:t>
            </a:r>
            <a:r>
              <a:rPr lang="en-GB" dirty="0"/>
              <a:t> Design a 30-minute exercise playlist for a specific population (e.g., older adults, rehabilitation patients, competitive athletes). Justify your choices using evidence from the lecture / literature.</a:t>
            </a:r>
          </a:p>
          <a:p>
            <a:r>
              <a:rPr lang="en-GB" b="1" dirty="0"/>
              <a:t>Criteria:</a:t>
            </a:r>
            <a:endParaRPr lang="en-GB" dirty="0"/>
          </a:p>
          <a:p>
            <a:pPr lvl="0"/>
            <a:r>
              <a:rPr lang="en-GB" dirty="0"/>
              <a:t>Tempo and rhythm alignment with activity</a:t>
            </a:r>
          </a:p>
          <a:p>
            <a:pPr lvl="0"/>
            <a:r>
              <a:rPr lang="en-GB" dirty="0"/>
              <a:t>Lyrical content and motivational qualities</a:t>
            </a:r>
          </a:p>
          <a:p>
            <a:pPr lvl="0"/>
            <a:r>
              <a:rPr lang="en-GB" dirty="0"/>
              <a:t>Consideration of preference and cultural background</a:t>
            </a:r>
          </a:p>
          <a:p>
            <a:pPr lvl="0"/>
            <a:r>
              <a:rPr lang="en-GB" dirty="0"/>
              <a:t>Safety and contraindications</a:t>
            </a:r>
          </a:p>
          <a:p>
            <a:pPr lvl="0"/>
            <a:endParaRPr lang="en-GB" dirty="0"/>
          </a:p>
          <a:p>
            <a:r>
              <a:rPr lang="en-US" dirty="0">
                <a:hlinkClick r:id="rId2"/>
              </a:rPr>
              <a:t>https://psycnet.apa.org/fulltext/2019-75018-001.pdf</a:t>
            </a:r>
            <a:endParaRPr lang="en-US" dirty="0"/>
          </a:p>
          <a:p>
            <a:pPr lvl="0"/>
            <a:endParaRPr lang="en-GB" dirty="0"/>
          </a:p>
          <a:p>
            <a:endParaRPr lang="en-US" dirty="0"/>
          </a:p>
        </p:txBody>
      </p:sp>
    </p:spTree>
    <p:extLst>
      <p:ext uri="{BB962C8B-B14F-4D97-AF65-F5344CB8AC3E}">
        <p14:creationId xmlns:p14="http://schemas.microsoft.com/office/powerpoint/2010/main" val="2384926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41F51-24CC-16BF-9F83-2B5904A5D9D9}"/>
              </a:ext>
            </a:extLst>
          </p:cNvPr>
          <p:cNvSpPr>
            <a:spLocks noGrp="1"/>
          </p:cNvSpPr>
          <p:nvPr>
            <p:ph type="title"/>
          </p:nvPr>
        </p:nvSpPr>
        <p:spPr/>
        <p:txBody>
          <a:bodyPr>
            <a:normAutofit/>
          </a:bodyPr>
          <a:lstStyle/>
          <a:p>
            <a:pPr marL="228600" indent="-228600">
              <a:buSzPct val="87000"/>
              <a:buFont typeface="Arial" panose="020B0604020202020204" pitchFamily="34" charset="0"/>
              <a:buChar char="•"/>
            </a:pPr>
            <a:r>
              <a:rPr lang="en-GB" dirty="0"/>
              <a:t>Example (Competitive Runners):</a:t>
            </a:r>
            <a:endParaRPr lang="en-US" dirty="0"/>
          </a:p>
        </p:txBody>
      </p:sp>
      <p:sp>
        <p:nvSpPr>
          <p:cNvPr id="3" name="Content Placeholder 2">
            <a:extLst>
              <a:ext uri="{FF2B5EF4-FFF2-40B4-BE49-F238E27FC236}">
                <a16:creationId xmlns:a16="http://schemas.microsoft.com/office/drawing/2014/main" id="{120F1B18-2FC0-B7FC-6216-CEF6CF9A835F}"/>
              </a:ext>
            </a:extLst>
          </p:cNvPr>
          <p:cNvSpPr>
            <a:spLocks noGrp="1"/>
          </p:cNvSpPr>
          <p:nvPr>
            <p:ph idx="1"/>
          </p:nvPr>
        </p:nvSpPr>
        <p:spPr/>
        <p:txBody>
          <a:bodyPr>
            <a:normAutofit fontScale="92500" lnSpcReduction="20000"/>
          </a:bodyPr>
          <a:lstStyle/>
          <a:p>
            <a:r>
              <a:rPr lang="en-GB" b="1" dirty="0"/>
              <a:t>Warm-up (5 min):</a:t>
            </a:r>
            <a:r>
              <a:rPr lang="en-GB" dirty="0"/>
              <a:t> 110–120 bpm, moderate energy (e.g., "Eye of the Tiger") to prime arousal without fatigue.</a:t>
            </a:r>
          </a:p>
          <a:p>
            <a:r>
              <a:rPr lang="en-GB" b="1" dirty="0"/>
              <a:t>Main set (20 min):</a:t>
            </a:r>
            <a:r>
              <a:rPr lang="en-GB" dirty="0"/>
              <a:t> 130–140 bpm, high energy, preferred tracks to synchronise stride and reduce RPE</a:t>
            </a:r>
          </a:p>
          <a:p>
            <a:r>
              <a:rPr lang="en-GB" b="1" dirty="0"/>
              <a:t>Cool-down (5 min):</a:t>
            </a:r>
            <a:r>
              <a:rPr lang="en-GB" dirty="0"/>
              <a:t> 90–100 bpm, calming tracks to facilitate recovery and positive affect.</a:t>
            </a:r>
          </a:p>
          <a:p>
            <a:endParaRPr lang="en-GB" dirty="0"/>
          </a:p>
          <a:p>
            <a:r>
              <a:rPr lang="en-GB" dirty="0"/>
              <a:t>Justification: Fast-tempo music improves performance and reduces RPE; preferred music enhances motivation and affect. </a:t>
            </a:r>
          </a:p>
          <a:p>
            <a:r>
              <a:rPr lang="en-US" dirty="0">
                <a:hlinkClick r:id="rId2"/>
              </a:rPr>
              <a:t>https://psycnet.apa.org/fulltext/2019-75018-001.pdf</a:t>
            </a:r>
            <a:endParaRPr lang="en-US" dirty="0"/>
          </a:p>
          <a:p>
            <a:endParaRPr lang="en-US" dirty="0"/>
          </a:p>
        </p:txBody>
      </p:sp>
    </p:spTree>
    <p:extLst>
      <p:ext uri="{BB962C8B-B14F-4D97-AF65-F5344CB8AC3E}">
        <p14:creationId xmlns:p14="http://schemas.microsoft.com/office/powerpoint/2010/main" val="1699718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AFB90C-82AF-F516-2D70-F48EA063DAE1}"/>
              </a:ext>
            </a:extLst>
          </p:cNvPr>
          <p:cNvSpPr>
            <a:spLocks noGrp="1"/>
          </p:cNvSpPr>
          <p:nvPr>
            <p:ph type="title"/>
          </p:nvPr>
        </p:nvSpPr>
        <p:spPr>
          <a:xfrm>
            <a:off x="640080" y="914399"/>
            <a:ext cx="3000587" cy="4160520"/>
          </a:xfrm>
        </p:spPr>
        <p:txBody>
          <a:bodyPr>
            <a:normAutofit/>
          </a:bodyPr>
          <a:lstStyle/>
          <a:p>
            <a:pPr>
              <a:buSzPct val="87000"/>
            </a:pPr>
            <a:r>
              <a:rPr lang="en-GB" sz="3600" dirty="0"/>
              <a:t>Task 2: Case Study Application </a:t>
            </a:r>
            <a:br>
              <a:rPr lang="en-GB" sz="3600" dirty="0"/>
            </a:br>
            <a:endParaRPr lang="en-US" sz="3600" dirty="0"/>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09AE4FD-B208-EC41-7786-801109668E19}"/>
              </a:ext>
            </a:extLst>
          </p:cNvPr>
          <p:cNvGraphicFramePr>
            <a:graphicFrameLocks noGrp="1"/>
          </p:cNvGraphicFramePr>
          <p:nvPr>
            <p:ph idx="1"/>
            <p:extLst>
              <p:ext uri="{D42A27DB-BD31-4B8C-83A1-F6EECF244321}">
                <p14:modId xmlns:p14="http://schemas.microsoft.com/office/powerpoint/2010/main" val="150337869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4501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239C26-60C5-0EE9-043F-BB41270DCFAD}"/>
              </a:ext>
            </a:extLst>
          </p:cNvPr>
          <p:cNvSpPr>
            <a:spLocks noGrp="1"/>
          </p:cNvSpPr>
          <p:nvPr>
            <p:ph type="title"/>
          </p:nvPr>
        </p:nvSpPr>
        <p:spPr>
          <a:xfrm>
            <a:off x="640080" y="914399"/>
            <a:ext cx="3000587" cy="4160520"/>
          </a:xfrm>
        </p:spPr>
        <p:txBody>
          <a:bodyPr>
            <a:normAutofit/>
          </a:bodyPr>
          <a:lstStyle/>
          <a:p>
            <a:r>
              <a:rPr lang="en-US" sz="3600"/>
              <a:t>Suggested plan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55CB3B-5792-C232-D2D6-ACA9F0E152F5}"/>
              </a:ext>
            </a:extLst>
          </p:cNvPr>
          <p:cNvGraphicFramePr>
            <a:graphicFrameLocks noGrp="1"/>
          </p:cNvGraphicFramePr>
          <p:nvPr>
            <p:ph idx="1"/>
            <p:extLst>
              <p:ext uri="{D42A27DB-BD31-4B8C-83A1-F6EECF244321}">
                <p14:modId xmlns:p14="http://schemas.microsoft.com/office/powerpoint/2010/main" val="20674316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71114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54405-CEB4-6860-B6C7-3370FF620F31}"/>
              </a:ext>
            </a:extLst>
          </p:cNvPr>
          <p:cNvSpPr>
            <a:spLocks noGrp="1"/>
          </p:cNvSpPr>
          <p:nvPr>
            <p:ph type="title"/>
          </p:nvPr>
        </p:nvSpPr>
        <p:spPr>
          <a:xfrm>
            <a:off x="5496821" y="1371600"/>
            <a:ext cx="6034187" cy="1097280"/>
          </a:xfrm>
        </p:spPr>
        <p:txBody>
          <a:bodyPr>
            <a:normAutofit/>
          </a:bodyPr>
          <a:lstStyle/>
          <a:p>
            <a:pPr>
              <a:buSzPct val="87000"/>
            </a:pPr>
            <a:r>
              <a:rPr lang="en-GB" dirty="0"/>
              <a:t>Task 3: Debate </a:t>
            </a:r>
            <a:endParaRPr lang="en-US" dirty="0"/>
          </a:p>
        </p:txBody>
      </p:sp>
      <p:pic>
        <p:nvPicPr>
          <p:cNvPr id="5" name="Picture 4" descr="Man writing on music sheet">
            <a:extLst>
              <a:ext uri="{FF2B5EF4-FFF2-40B4-BE49-F238E27FC236}">
                <a16:creationId xmlns:a16="http://schemas.microsoft.com/office/drawing/2014/main" id="{5727D98F-E72E-4B69-4CD6-E3C1E5DF084B}"/>
              </a:ext>
            </a:extLst>
          </p:cNvPr>
          <p:cNvPicPr>
            <a:picLocks noChangeAspect="1"/>
          </p:cNvPicPr>
          <p:nvPr/>
        </p:nvPicPr>
        <p:blipFill>
          <a:blip r:embed="rId2"/>
          <a:srcRect l="28424" r="24293"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BBF994-5348-F2E2-35F7-2214667140A5}"/>
              </a:ext>
            </a:extLst>
          </p:cNvPr>
          <p:cNvSpPr>
            <a:spLocks noGrp="1"/>
          </p:cNvSpPr>
          <p:nvPr>
            <p:ph idx="1"/>
          </p:nvPr>
        </p:nvSpPr>
        <p:spPr>
          <a:xfrm>
            <a:off x="5496821" y="2633236"/>
            <a:ext cx="6034187" cy="3664687"/>
          </a:xfrm>
        </p:spPr>
        <p:txBody>
          <a:bodyPr>
            <a:normAutofit/>
          </a:bodyPr>
          <a:lstStyle/>
          <a:p>
            <a:r>
              <a:rPr lang="en-GB" b="1" dirty="0"/>
              <a:t>Statement for discussion:</a:t>
            </a:r>
            <a:r>
              <a:rPr lang="en-GB" dirty="0"/>
              <a:t> "Music should be mandatory in all group exercise classes."</a:t>
            </a:r>
          </a:p>
          <a:p>
            <a:r>
              <a:rPr lang="en-GB" dirty="0"/>
              <a:t>Split into two groups. </a:t>
            </a:r>
          </a:p>
          <a:p>
            <a:r>
              <a:rPr lang="en-GB" dirty="0"/>
              <a:t>Prepare arguments for and against, drawing on lecture evidence and also from the literature.</a:t>
            </a:r>
          </a:p>
          <a:p>
            <a:endParaRPr lang="en-US" dirty="0"/>
          </a:p>
        </p:txBody>
      </p:sp>
    </p:spTree>
    <p:extLst>
      <p:ext uri="{BB962C8B-B14F-4D97-AF65-F5344CB8AC3E}">
        <p14:creationId xmlns:p14="http://schemas.microsoft.com/office/powerpoint/2010/main" val="3981627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AF810-60CD-3E86-6FA4-EE03FC3BAF73}"/>
              </a:ext>
            </a:extLst>
          </p:cNvPr>
          <p:cNvSpPr>
            <a:spLocks noGrp="1"/>
          </p:cNvSpPr>
          <p:nvPr>
            <p:ph type="title"/>
          </p:nvPr>
        </p:nvSpPr>
        <p:spPr>
          <a:xfrm>
            <a:off x="5496821" y="1371600"/>
            <a:ext cx="6034187" cy="1097280"/>
          </a:xfrm>
        </p:spPr>
        <p:txBody>
          <a:bodyPr>
            <a:normAutofit/>
          </a:bodyPr>
          <a:lstStyle/>
          <a:p>
            <a:endParaRPr lang="en-US"/>
          </a:p>
        </p:txBody>
      </p:sp>
      <p:pic>
        <p:nvPicPr>
          <p:cNvPr id="5" name="Picture 4" descr="Microphone and piano">
            <a:extLst>
              <a:ext uri="{FF2B5EF4-FFF2-40B4-BE49-F238E27FC236}">
                <a16:creationId xmlns:a16="http://schemas.microsoft.com/office/drawing/2014/main" id="{CB225D41-3D9D-6590-5B80-48ABEF895A0A}"/>
              </a:ext>
            </a:extLst>
          </p:cNvPr>
          <p:cNvPicPr>
            <a:picLocks noChangeAspect="1"/>
          </p:cNvPicPr>
          <p:nvPr/>
        </p:nvPicPr>
        <p:blipFill>
          <a:blip r:embed="rId2"/>
          <a:srcRect l="20859" r="32212" b="-1"/>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52A365-9E82-5C93-1DCE-7B935691EE5B}"/>
              </a:ext>
            </a:extLst>
          </p:cNvPr>
          <p:cNvSpPr>
            <a:spLocks noGrp="1"/>
          </p:cNvSpPr>
          <p:nvPr>
            <p:ph idx="1"/>
          </p:nvPr>
        </p:nvSpPr>
        <p:spPr>
          <a:xfrm>
            <a:off x="5496821" y="2633236"/>
            <a:ext cx="6034187" cy="3664687"/>
          </a:xfrm>
        </p:spPr>
        <p:txBody>
          <a:bodyPr>
            <a:normAutofit/>
          </a:bodyPr>
          <a:lstStyle/>
          <a:p>
            <a:pPr>
              <a:lnSpc>
                <a:spcPct val="110000"/>
              </a:lnSpc>
            </a:pPr>
            <a:r>
              <a:rPr lang="en-GB" sz="1400" b="1"/>
              <a:t>Arguments For:</a:t>
            </a:r>
            <a:endParaRPr lang="en-GB" sz="1400"/>
          </a:p>
          <a:p>
            <a:pPr lvl="0">
              <a:lnSpc>
                <a:spcPct val="110000"/>
              </a:lnSpc>
            </a:pPr>
            <a:r>
              <a:rPr lang="en-GB" sz="1400"/>
              <a:t>Music enhances affect, reduces RPE, and improves performance.</a:t>
            </a:r>
          </a:p>
          <a:p>
            <a:pPr lvl="0">
              <a:lnSpc>
                <a:spcPct val="110000"/>
              </a:lnSpc>
            </a:pPr>
            <a:r>
              <a:rPr lang="en-GB" sz="1400"/>
              <a:t>Preferred music increases motivation and adherence.</a:t>
            </a:r>
          </a:p>
          <a:p>
            <a:pPr lvl="0">
              <a:lnSpc>
                <a:spcPct val="110000"/>
              </a:lnSpc>
            </a:pPr>
            <a:r>
              <a:rPr lang="en-GB" sz="1400"/>
              <a:t>Synchronous music improves movement efficiency and enjoyment.</a:t>
            </a:r>
          </a:p>
          <a:p>
            <a:pPr marL="0" lvl="0" indent="0">
              <a:lnSpc>
                <a:spcPct val="110000"/>
              </a:lnSpc>
              <a:buNone/>
            </a:pPr>
            <a:endParaRPr lang="en-GB" sz="1400"/>
          </a:p>
          <a:p>
            <a:pPr lvl="0">
              <a:lnSpc>
                <a:spcPct val="110000"/>
              </a:lnSpc>
            </a:pPr>
            <a:r>
              <a:rPr lang="en-GB" sz="1400" b="1"/>
              <a:t>Arguments Against:</a:t>
            </a:r>
            <a:endParaRPr lang="en-GB" sz="1400"/>
          </a:p>
          <a:p>
            <a:pPr lvl="0">
              <a:lnSpc>
                <a:spcPct val="110000"/>
              </a:lnSpc>
            </a:pPr>
            <a:r>
              <a:rPr lang="en-GB" sz="1400"/>
              <a:t>Music may distract from safety cues or technique learning.</a:t>
            </a:r>
          </a:p>
          <a:p>
            <a:pPr lvl="0">
              <a:lnSpc>
                <a:spcPct val="110000"/>
              </a:lnSpc>
            </a:pPr>
            <a:r>
              <a:rPr lang="en-GB" sz="1400"/>
              <a:t>Not all exercisers prefer music; individual differences matter.</a:t>
            </a:r>
          </a:p>
          <a:p>
            <a:pPr>
              <a:lnSpc>
                <a:spcPct val="110000"/>
              </a:lnSpc>
            </a:pPr>
            <a:r>
              <a:rPr lang="en-GB" sz="1400"/>
              <a:t>At high intensities, music's dissociative effect diminishes. </a:t>
            </a:r>
            <a:endParaRPr lang="en-US" sz="1400"/>
          </a:p>
        </p:txBody>
      </p:sp>
    </p:spTree>
    <p:extLst>
      <p:ext uri="{BB962C8B-B14F-4D97-AF65-F5344CB8AC3E}">
        <p14:creationId xmlns:p14="http://schemas.microsoft.com/office/powerpoint/2010/main" val="351629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7C6B3-834B-15E2-4F24-8B6C1DADF2BA}"/>
              </a:ext>
            </a:extLst>
          </p:cNvPr>
          <p:cNvSpPr>
            <a:spLocks noGrp="1"/>
          </p:cNvSpPr>
          <p:nvPr>
            <p:ph type="title"/>
          </p:nvPr>
        </p:nvSpPr>
        <p:spPr>
          <a:xfrm>
            <a:off x="640079" y="570750"/>
            <a:ext cx="10890929" cy="1387934"/>
          </a:xfrm>
        </p:spPr>
        <p:txBody>
          <a:bodyPr anchor="b">
            <a:normAutofit/>
          </a:bodyPr>
          <a:lstStyle/>
          <a:p>
            <a:r>
              <a:rPr lang="en-US"/>
              <a:t>Resources:</a:t>
            </a:r>
            <a:endParaRPr lang="en-US" dirty="0"/>
          </a:p>
        </p:txBody>
      </p:sp>
      <p:cxnSp>
        <p:nvCxnSpPr>
          <p:cNvPr id="17" name="Straight Connector 16">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8" name="Content Placeholder 5">
            <a:extLst>
              <a:ext uri="{FF2B5EF4-FFF2-40B4-BE49-F238E27FC236}">
                <a16:creationId xmlns:a16="http://schemas.microsoft.com/office/drawing/2014/main" id="{62A34521-AD17-A156-1798-E294E84949DD}"/>
              </a:ext>
            </a:extLst>
          </p:cNvPr>
          <p:cNvGraphicFramePr>
            <a:graphicFrameLocks noGrp="1"/>
          </p:cNvGraphicFramePr>
          <p:nvPr>
            <p:ph idx="1"/>
            <p:extLst>
              <p:ext uri="{D42A27DB-BD31-4B8C-83A1-F6EECF244321}">
                <p14:modId xmlns:p14="http://schemas.microsoft.com/office/powerpoint/2010/main" val="1134040827"/>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8264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741DC-0922-48DE-F4C7-979E09A5948B}"/>
              </a:ext>
            </a:extLst>
          </p:cNvPr>
          <p:cNvSpPr>
            <a:spLocks noGrp="1"/>
          </p:cNvSpPr>
          <p:nvPr>
            <p:ph type="title"/>
          </p:nvPr>
        </p:nvSpPr>
        <p:spPr>
          <a:xfrm>
            <a:off x="640080" y="1371600"/>
            <a:ext cx="3502152" cy="3591463"/>
          </a:xfrm>
        </p:spPr>
        <p:txBody>
          <a:bodyPr>
            <a:normAutofit/>
          </a:bodyPr>
          <a:lstStyle/>
          <a:p>
            <a:pPr marL="228600" indent="-228600">
              <a:buSzPct val="87000"/>
              <a:buFont typeface="Arial" panose="020B0604020202020204" pitchFamily="34" charset="0"/>
              <a:buChar char="•"/>
            </a:pPr>
            <a:r>
              <a:rPr lang="en-US" dirty="0"/>
              <a:t>Recap Task:</a:t>
            </a:r>
          </a:p>
        </p:txBody>
      </p:sp>
      <p:sp>
        <p:nvSpPr>
          <p:cNvPr id="3" name="Content Placeholder 2">
            <a:extLst>
              <a:ext uri="{FF2B5EF4-FFF2-40B4-BE49-F238E27FC236}">
                <a16:creationId xmlns:a16="http://schemas.microsoft.com/office/drawing/2014/main" id="{E2EE9C3B-6D02-96A9-9A3D-39BB8174B70A}"/>
              </a:ext>
            </a:extLst>
          </p:cNvPr>
          <p:cNvSpPr>
            <a:spLocks noGrp="1"/>
          </p:cNvSpPr>
          <p:nvPr>
            <p:ph idx="1"/>
          </p:nvPr>
        </p:nvSpPr>
        <p:spPr>
          <a:xfrm>
            <a:off x="4931664" y="1371601"/>
            <a:ext cx="6620256" cy="4926318"/>
          </a:xfrm>
        </p:spPr>
        <p:txBody>
          <a:bodyPr>
            <a:normAutofit/>
          </a:bodyPr>
          <a:lstStyle/>
          <a:p>
            <a:r>
              <a:rPr lang="en-GB" b="1" dirty="0"/>
              <a:t>Instructions:</a:t>
            </a:r>
            <a:r>
              <a:rPr lang="en-GB" dirty="0"/>
              <a:t> Read the abstract and relevant sections of Terry et al. (2020) meta-analysis. </a:t>
            </a:r>
          </a:p>
          <a:p>
            <a:r>
              <a:rPr lang="en-GB" dirty="0"/>
              <a:t>Answer the following:</a:t>
            </a:r>
          </a:p>
          <a:p>
            <a:pPr marL="457200" indent="-457200">
              <a:buFont typeface="+mj-lt"/>
              <a:buAutoNum type="arabicPeriod"/>
            </a:pPr>
            <a:r>
              <a:rPr lang="en-GB" dirty="0"/>
              <a:t>What are the main psychological and physical effects of music identified?</a:t>
            </a:r>
          </a:p>
          <a:p>
            <a:pPr marL="457200" lvl="0" indent="-457200">
              <a:buFont typeface="+mj-lt"/>
              <a:buAutoNum type="arabicPeriod"/>
            </a:pPr>
            <a:r>
              <a:rPr lang="en-GB" dirty="0"/>
              <a:t>What moderators influenced the size of effects?</a:t>
            </a:r>
          </a:p>
          <a:p>
            <a:pPr marL="457200" lvl="0" indent="-457200">
              <a:buFont typeface="+mj-lt"/>
              <a:buAutoNum type="arabicPeriod"/>
            </a:pPr>
            <a:r>
              <a:rPr lang="en-GB" dirty="0"/>
              <a:t>What are the practical implications for exercise practitioners?</a:t>
            </a:r>
          </a:p>
          <a:p>
            <a:pPr marL="0" indent="0">
              <a:buNone/>
            </a:pPr>
            <a:r>
              <a:rPr lang="en-US" dirty="0">
                <a:hlinkClick r:id="rId2"/>
              </a:rPr>
              <a:t>https://psycnet.apa.org/fulltext/2019-75018-001.pdf</a:t>
            </a:r>
            <a:endParaRPr lang="en-US" dirty="0"/>
          </a:p>
          <a:p>
            <a:pPr marL="457200" lvl="0" indent="-457200">
              <a:buFont typeface="+mj-lt"/>
              <a:buAutoNum type="arabicPeriod"/>
            </a:pPr>
            <a:endParaRPr lang="en-GB" dirty="0"/>
          </a:p>
          <a:p>
            <a:pPr marL="457200" lvl="0" indent="-457200">
              <a:buFont typeface="+mj-lt"/>
              <a:buAutoNum type="arabicPeriod"/>
            </a:pPr>
            <a:endParaRPr lang="en-GB" dirty="0"/>
          </a:p>
          <a:p>
            <a:pPr marL="0" lvl="0" indent="0">
              <a:buNone/>
            </a:pPr>
            <a:endParaRPr lang="en-GB" dirty="0"/>
          </a:p>
          <a:p>
            <a:endParaRPr lang="en-US" dirty="0"/>
          </a:p>
        </p:txBody>
      </p:sp>
      <p:cxnSp>
        <p:nvCxnSpPr>
          <p:cNvPr id="10" name="Straight Connector 9">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27314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2750</TotalTime>
  <Words>1506</Words>
  <Application>Microsoft Macintosh PowerPoint</Application>
  <PresentationFormat>Widescreen</PresentationFormat>
  <Paragraphs>136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Arial</vt:lpstr>
      <vt:lpstr>Bierstadt</vt:lpstr>
      <vt:lpstr>Grandview Display</vt:lpstr>
      <vt:lpstr>DashVTI</vt:lpstr>
      <vt:lpstr>Music and Exercise</vt:lpstr>
      <vt:lpstr>Learning Outcomes </vt:lpstr>
      <vt:lpstr>Introduction: Why Music Matters </vt:lpstr>
      <vt:lpstr>Modes of Music Application </vt:lpstr>
      <vt:lpstr>The ABC Model:</vt:lpstr>
      <vt:lpstr>Mechanisms Underlying Music's Effects </vt:lpstr>
      <vt:lpstr>Dissociation and Perception of Exertion </vt:lpstr>
      <vt:lpstr>Rhythmic Responses and Auditory-Motor Synchronisation </vt:lpstr>
      <vt:lpstr>Empirical Evidence: What Does the Research Say? </vt:lpstr>
      <vt:lpstr>Preferred vs. Non-Preferred Music </vt:lpstr>
      <vt:lpstr>Pre-Task Music</vt:lpstr>
      <vt:lpstr>Practical Recommendations for Practitioners </vt:lpstr>
      <vt:lpstr>Safety and Contraindications </vt:lpstr>
      <vt:lpstr>Task 1: Playlist Design</vt:lpstr>
      <vt:lpstr>Example (Competitive Runners):</vt:lpstr>
      <vt:lpstr>Task 2: Case Study Application  </vt:lpstr>
      <vt:lpstr>Suggested plan</vt:lpstr>
      <vt:lpstr>Task 3: Debate </vt:lpstr>
      <vt:lpstr>PowerPoint Presentation</vt:lpstr>
      <vt:lpstr>Resources:</vt:lpstr>
      <vt:lpstr>Recap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7</cp:revision>
  <dcterms:created xsi:type="dcterms:W3CDTF">2026-10-10T11:36:30Z</dcterms:created>
  <dcterms:modified xsi:type="dcterms:W3CDTF">2026-10-12T09:27:04Z</dcterms:modified>
</cp:coreProperties>
</file>