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0" d="100"/>
          <a:sy n="80" d="100"/>
        </p:scale>
        <p:origin x="1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C958B7-C073-4FAD-B9BB-C5AA9FBD6F2E}" type="datetimeFigureOut">
              <a:rPr lang="en-GB" smtClean="0"/>
              <a:t>29/11/2017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E4B56C-C035-4BEB-A510-0C18FBDCF014}" type="slidenum">
              <a:rPr lang="en-GB" smtClean="0"/>
              <a:t>‹#›</a:t>
            </a:fld>
            <a:endParaRPr lang="en-GB"/>
          </a:p>
        </p:txBody>
      </p:sp>
    </p:spTree>
    <p:extLst>
      <p:ext uri="{BB962C8B-B14F-4D97-AF65-F5344CB8AC3E}">
        <p14:creationId xmlns:p14="http://schemas.microsoft.com/office/powerpoint/2010/main" val="3805721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BE4B56C-C035-4BEB-A510-0C18FBDCF014}" type="slidenum">
              <a:rPr lang="en-GB" smtClean="0"/>
              <a:t>1</a:t>
            </a:fld>
            <a:endParaRPr lang="en-GB"/>
          </a:p>
        </p:txBody>
      </p:sp>
    </p:spTree>
    <p:extLst>
      <p:ext uri="{BB962C8B-B14F-4D97-AF65-F5344CB8AC3E}">
        <p14:creationId xmlns:p14="http://schemas.microsoft.com/office/powerpoint/2010/main" val="1573286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402969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337167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3141EB-37B6-4C83-8C10-9115F70FA32D}"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34641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23141EB-37B6-4C83-8C10-9115F70FA32D}"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2574063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23141EB-37B6-4C83-8C10-9115F70FA32D}" type="datetimeFigureOut">
              <a:rPr lang="en-GB" smtClean="0"/>
              <a:t>29/11/2017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528581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23141EB-37B6-4C83-8C10-9115F70FA32D}" type="datetimeFigureOut">
              <a:rPr lang="en-GB" smtClean="0"/>
              <a:t>29/11/2017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858266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3141EB-37B6-4C83-8C10-9115F70FA32D}" type="datetimeFigureOut">
              <a:rPr lang="en-GB" smtClean="0"/>
              <a:t>29/11/2017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4018440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3141EB-37B6-4C83-8C10-9115F70FA32D}"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897422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3141EB-37B6-4C83-8C10-9115F70FA32D}"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425312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312683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330208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3141EB-37B6-4C83-8C10-9115F70FA32D}" type="datetimeFigureOut">
              <a:rPr lang="en-GB" smtClean="0"/>
              <a:t>29/11/2017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8FA292-1BD1-40F6-9B7A-49B502CD0B01}" type="slidenum">
              <a:rPr lang="en-GB" smtClean="0"/>
              <a:t>‹#›</a:t>
            </a:fld>
            <a:endParaRPr lang="en-GB"/>
          </a:p>
        </p:txBody>
      </p:sp>
    </p:spTree>
    <p:extLst>
      <p:ext uri="{BB962C8B-B14F-4D97-AF65-F5344CB8AC3E}">
        <p14:creationId xmlns:p14="http://schemas.microsoft.com/office/powerpoint/2010/main" val="1478698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facebook.com/l.php?u=http://www.downtoearthproject.org.uk/&amp;h=ATO4AIESr1T8NshLzo3cphQVsDCfujDTpHevm7pReTwEUcM80bAm72fsgkPDQXdz3i5r2F6nPeJDF1n9WWShO4jTfMIXg69NAtC2i8727Z-g4jWuv4Z4LSlZA_hZpXsTgBGy-SAB6s8" TargetMode="External"/><Relationship Id="rId7" Type="http://schemas.openxmlformats.org/officeDocument/2006/relationships/hyperlink" Target="http://www.floridahealth.gov/alternatesites/cms-kids/providers/early_steps/training/documents/bronfenbrenners_ecological.pdf" TargetMode="External"/><Relationship Id="rId2" Type="http://schemas.openxmlformats.org/officeDocument/2006/relationships/hyperlink" Target="http://www.downtoearthproject.org.uk/" TargetMode="External"/><Relationship Id="rId1" Type="http://schemas.openxmlformats.org/officeDocument/2006/relationships/slideLayout" Target="../slideLayouts/slideLayout2.xml"/><Relationship Id="rId6" Type="http://schemas.openxmlformats.org/officeDocument/2006/relationships/hyperlink" Target="http://www.innovativelearning.com/educational_psychology/development/zone-of-proximal-development.html" TargetMode="External"/><Relationship Id="rId5" Type="http://schemas.openxmlformats.org/officeDocument/2006/relationships/hyperlink" Target="https://esdgcincardiff.wordpress.com/resources/seven-themes-of-esdgc/" TargetMode="External"/><Relationship Id="rId4" Type="http://schemas.openxmlformats.org/officeDocument/2006/relationships/hyperlink" Target="https://l.facebook.com/l.php?u=http://www.downtoearthproject.org.uk/about/&amp;h=ATO4AIESr1T8NshLzo3cphQVsDCfujDTpHevm7pReTwEUcM80bAm72fsgkPDQXdz3i5r2F6nPeJDF1n9WWShO4jTfMIXg69NAtC2i8727Z-g4jWuv4Z4LSlZA_hZpXsTgBGy-SAB6s8"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l.facebook.com/l.php?u=https://www.unicef.org.uk/what-we-do/un-convention-child-rights/&amp;h=ATMs0khFOQdfvAtV7JLT5L8eWqhZGJDpbSQsgZIQotKCV14p2nM1vN6rA3OU3wW9dBmEMT2F9nZDeWkUl53iNG_-QdmeeXW2Q1GjpJ9o-1zUB_aNM6ni23Gq_72xxRsFqSj-hcM7eKA" TargetMode="External"/><Relationship Id="rId3" Type="http://schemas.openxmlformats.org/officeDocument/2006/relationships/hyperlink" Target="https://l.facebook.com/l.php?u=https://www-dawsonera-com.ezproxy.uwtsd.ac.uk/readonline/9781315852089&amp;h=ATO4AIESr1T8NshLzo3cphQVsDCfujDTpHevm7pReTwEUcM80bAm72fsgkPDQXdz3i5r2F6nPeJDF1n9WWShO4jTfMIXg69NAtC2i8727Z-g4jWuv4Z4LSlZA_hZpXsTgBGy-SAB6s8" TargetMode="External"/><Relationship Id="rId7" Type="http://schemas.openxmlformats.org/officeDocument/2006/relationships/hyperlink" Target="https://l.facebook.com/l.php?u=http://moodle.uwtsd.ac.uk/pluginfile.php/115747/mod_resource/content/1/EAEE5005TIN104.pdf&amp;h=ATO4AIESr1T8NshLzo3cphQVsDCfujDTpHevm7pReTwEUcM80bAm72fsgkPDQXdz3i5r2F6nPeJDF1n9WWShO4jTfMIXg69NAtC2i8727Z-g4jWuv4Z4LSlZA_hZpXsTgBGy-SAB6s8" TargetMode="External"/><Relationship Id="rId2" Type="http://schemas.openxmlformats.org/officeDocument/2006/relationships/hyperlink" Target="https://www.reggioalliance.org/reggio-emilia/international-network/" TargetMode="External"/><Relationship Id="rId1" Type="http://schemas.openxmlformats.org/officeDocument/2006/relationships/slideLayout" Target="../slideLayouts/slideLayout2.xml"/><Relationship Id="rId6" Type="http://schemas.openxmlformats.org/officeDocument/2006/relationships/hyperlink" Target="https://l.facebook.com/l.php?u=http://www.t2group.co.uk/download/brochure/The%20Seven%20Key%20Themes%20of%20ESDGC.pdf&amp;h=ATO4AIESr1T8NshLzo3cphQVsDCfujDTpHevm7pReTwEUcM80bAm72fsgkPDQXdz3i5r2F6nPeJDF1n9WWShO4jTfMIXg69NAtC2i8727Z-g4jWuv4Z4LSlZA_hZpXsTgBGy-SAB6s8" TargetMode="External"/><Relationship Id="rId11" Type="http://schemas.openxmlformats.org/officeDocument/2006/relationships/hyperlink" Target="https://l.facebook.com/l.php?u=http://gov.wales/topics/educationandskills/allsectorpolicies/europeanandinternational/sustainabledevelop/?lang%3Den&amp;h=ATO4AIESr1T8NshLzo3cphQVsDCfujDTpHevm7pReTwEUcM80bAm72fsgkPDQXdz3i5r2F6nPeJDF1n9WWShO4jTfMIXg69NAtC2i8727Z-g4jWuv4Z4LSlZA_hZpXsTgBGy-SAB6s8" TargetMode="External"/><Relationship Id="rId5" Type="http://schemas.openxmlformats.org/officeDocument/2006/relationships/hyperlink" Target="https://l.facebook.com/l.php?u=http://www.sustainableswansea.net/down-to-earth-project.html&amp;h=ATMs0khFOQdfvAtV7JLT5L8eWqhZGJDpbSQsgZIQotKCV14p2nM1vN6rA3OU3wW9dBmEMT2F9nZDeWkUl53iNG_-QdmeeXW2Q1GjpJ9o-1zUB_aNM6ni23Gq_72xxRsFqSj-hcM7eKA" TargetMode="External"/><Relationship Id="rId10" Type="http://schemas.openxmlformats.org/officeDocument/2006/relationships/hyperlink" Target="https://l.facebook.com/l.php?u=http://learning.gov.wales/docs/learningwales/publications/150803-fp-framework-en.pdf&amp;h=ATO4AIESr1T8NshLzo3cphQVsDCfujDTpHevm7pReTwEUcM80bAm72fsgkPDQXdz3i5r2F6nPeJDF1n9WWShO4jTfMIXg69NAtC2i8727Z-g4jWuv4Z4LSlZA_hZpXsTgBGy-SAB6s8" TargetMode="External"/><Relationship Id="rId4" Type="http://schemas.openxmlformats.org/officeDocument/2006/relationships/hyperlink" Target="http://www.stonybrook.edu/" TargetMode="External"/><Relationship Id="rId9" Type="http://schemas.openxmlformats.org/officeDocument/2006/relationships/hyperlink" Target="https://l.facebook.com/l.php?u=http://www2.education.uiowa.edu/html/eportfolio/tep/07p075folder/Piaget_Vygotsky.htm&amp;h=ATO4AIESr1T8NshLzo3cphQVsDCfujDTpHevm7pReTwEUcM80bAm72fsgkPDQXdz3i5r2F6nPeJDF1n9WWShO4jTfMIXg69NAtC2i8727Z-g4jWuv4Z4LSlZA_hZpXsTgBGy-SAB6s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73753" y="0"/>
            <a:ext cx="8900129"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Down To Earth and The ESDGC</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Oval 6"/>
          <p:cNvSpPr/>
          <p:nvPr/>
        </p:nvSpPr>
        <p:spPr>
          <a:xfrm>
            <a:off x="6775499" y="2835168"/>
            <a:ext cx="2925679" cy="2439309"/>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M</a:t>
            </a:r>
            <a:r>
              <a:rPr lang="en-GB" sz="1400" dirty="0" smtClean="0"/>
              <a:t>iddle class children spend more time interacting with others and attend more lessons than those who are working class children as they prefer to spend more time in play (Stony Brooke University, 2017).</a:t>
            </a:r>
          </a:p>
          <a:p>
            <a:pPr algn="ctr"/>
            <a:endParaRPr lang="en-GB" dirty="0"/>
          </a:p>
        </p:txBody>
      </p:sp>
      <p:sp>
        <p:nvSpPr>
          <p:cNvPr id="9" name="Oval 8"/>
          <p:cNvSpPr/>
          <p:nvPr/>
        </p:nvSpPr>
        <p:spPr>
          <a:xfrm>
            <a:off x="9344520" y="2658979"/>
            <a:ext cx="2839453" cy="2105526"/>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Spiritual </a:t>
            </a:r>
            <a:r>
              <a:rPr lang="en-GB" sz="1400" dirty="0"/>
              <a:t>development should be given the opportunity to increase by having positive role models when doing activities that the children can </a:t>
            </a:r>
            <a:r>
              <a:rPr lang="en-GB" sz="1400" dirty="0" smtClean="0"/>
              <a:t>imitate</a:t>
            </a:r>
            <a:r>
              <a:rPr lang="en-GB" sz="1400" dirty="0"/>
              <a:t> </a:t>
            </a:r>
            <a:r>
              <a:rPr lang="en-GB" sz="1400" dirty="0" smtClean="0"/>
              <a:t>(Gillman, 2014).</a:t>
            </a:r>
            <a:endParaRPr lang="en-GB" sz="1400" dirty="0"/>
          </a:p>
        </p:txBody>
      </p:sp>
      <p:sp>
        <p:nvSpPr>
          <p:cNvPr id="10" name="Oval 9"/>
          <p:cNvSpPr/>
          <p:nvPr/>
        </p:nvSpPr>
        <p:spPr>
          <a:xfrm>
            <a:off x="6878769" y="4890836"/>
            <a:ext cx="2719137" cy="199724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tree climbing requires physical action and choosing what to do next as well as how to decide to help other children when it is there </a:t>
            </a:r>
            <a:r>
              <a:rPr lang="en-GB" sz="1400" dirty="0" smtClean="0"/>
              <a:t>turn</a:t>
            </a:r>
            <a:r>
              <a:rPr lang="en-GB" sz="1400" dirty="0"/>
              <a:t> </a:t>
            </a:r>
            <a:r>
              <a:rPr lang="en-GB" sz="1400" dirty="0" smtClean="0"/>
              <a:t>(Down To Earth, 2017).</a:t>
            </a:r>
            <a:endParaRPr lang="en-GB" sz="1400" dirty="0"/>
          </a:p>
        </p:txBody>
      </p:sp>
      <p:sp>
        <p:nvSpPr>
          <p:cNvPr id="11" name="Oval 10"/>
          <p:cNvSpPr/>
          <p:nvPr/>
        </p:nvSpPr>
        <p:spPr>
          <a:xfrm>
            <a:off x="9767633" y="4541921"/>
            <a:ext cx="2382254" cy="2261937"/>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Physical </a:t>
            </a:r>
            <a:r>
              <a:rPr lang="en-GB" sz="1400" dirty="0"/>
              <a:t>development should be increased and developed to keep the child active and therefore, </a:t>
            </a:r>
            <a:r>
              <a:rPr lang="en-GB" sz="1400" dirty="0" smtClean="0"/>
              <a:t>health (The Welsh Assembly Government, 2009). </a:t>
            </a:r>
            <a:endParaRPr lang="en-GB" sz="1400" dirty="0"/>
          </a:p>
          <a:p>
            <a:pPr algn="ctr"/>
            <a:endParaRPr lang="en-GB" dirty="0"/>
          </a:p>
        </p:txBody>
      </p:sp>
      <p:sp>
        <p:nvSpPr>
          <p:cNvPr id="12" name="TextBox 11"/>
          <p:cNvSpPr txBox="1"/>
          <p:nvPr/>
        </p:nvSpPr>
        <p:spPr>
          <a:xfrm>
            <a:off x="0" y="0"/>
            <a:ext cx="1097501" cy="1200329"/>
          </a:xfrm>
          <a:prstGeom prst="rect">
            <a:avLst/>
          </a:prstGeom>
          <a:noFill/>
        </p:spPr>
        <p:txBody>
          <a:bodyPr wrap="square" rtlCol="0">
            <a:spAutoFit/>
          </a:bodyPr>
          <a:lstStyle/>
          <a:p>
            <a:r>
              <a:rPr lang="en-GB" sz="1200" dirty="0" smtClean="0"/>
              <a:t>1500512</a:t>
            </a:r>
          </a:p>
          <a:p>
            <a:r>
              <a:rPr lang="en-GB" sz="1200" dirty="0" smtClean="0"/>
              <a:t>1502754</a:t>
            </a:r>
          </a:p>
          <a:p>
            <a:r>
              <a:rPr lang="en-GB" sz="1200" dirty="0" smtClean="0"/>
              <a:t>1501308</a:t>
            </a:r>
          </a:p>
          <a:p>
            <a:r>
              <a:rPr lang="en-GB" sz="1200" dirty="0" smtClean="0"/>
              <a:t>1502434</a:t>
            </a:r>
          </a:p>
          <a:p>
            <a:endParaRPr lang="en-GB" sz="1200" dirty="0" smtClean="0"/>
          </a:p>
          <a:p>
            <a:r>
              <a:rPr lang="en-GB" sz="1200" dirty="0" smtClean="0"/>
              <a:t>EAEC6010/C</a:t>
            </a:r>
            <a:endParaRPr lang="en-GB" sz="1200" dirty="0"/>
          </a:p>
        </p:txBody>
      </p:sp>
      <p:sp>
        <p:nvSpPr>
          <p:cNvPr id="14" name="Rectangle 13"/>
          <p:cNvSpPr/>
          <p:nvPr/>
        </p:nvSpPr>
        <p:spPr>
          <a:xfrm>
            <a:off x="3740840" y="4764505"/>
            <a:ext cx="2740193" cy="1997242"/>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Natural Environment helps biodiversity, endangered species, conservation and restoration of habitats, the impact of human activity including conflicts on natural environments and the role of natural environments in relation to quality of life (T2 Group, 2015). </a:t>
            </a:r>
          </a:p>
        </p:txBody>
      </p:sp>
      <p:sp>
        <p:nvSpPr>
          <p:cNvPr id="16" name="Rectangle 15"/>
          <p:cNvSpPr/>
          <p:nvPr/>
        </p:nvSpPr>
        <p:spPr>
          <a:xfrm>
            <a:off x="47019" y="4757032"/>
            <a:ext cx="3541987" cy="2012187"/>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a:t>
            </a:r>
            <a:r>
              <a:rPr lang="en-GB" sz="1400" dirty="0" smtClean="0"/>
              <a:t>onsumption </a:t>
            </a:r>
            <a:r>
              <a:rPr lang="en-GB" sz="1400" dirty="0"/>
              <a:t>and </a:t>
            </a:r>
            <a:r>
              <a:rPr lang="en-GB" sz="1400" dirty="0" smtClean="0"/>
              <a:t>waste helps </a:t>
            </a:r>
            <a:r>
              <a:rPr lang="en-GB" sz="1400" dirty="0"/>
              <a:t>with renewable and non-renewable resources, energy, food and water, sustainable design and sustainable materials, ecological footprint and carbon footprint, supply chains, transport, the rights of future generations to quality of life, quality of life versus standards of living and resolving conflicts over resources (T2 Group, </a:t>
            </a:r>
            <a:r>
              <a:rPr lang="en-GB" sz="1400" dirty="0" smtClean="0"/>
              <a:t>2015).</a:t>
            </a:r>
            <a:endParaRPr lang="en-GB" sz="1400" dirty="0"/>
          </a:p>
        </p:txBody>
      </p:sp>
      <p:sp>
        <p:nvSpPr>
          <p:cNvPr id="17" name="Rectangle 16"/>
          <p:cNvSpPr/>
          <p:nvPr/>
        </p:nvSpPr>
        <p:spPr>
          <a:xfrm>
            <a:off x="121336" y="2358234"/>
            <a:ext cx="3212431" cy="2045368"/>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Climate Change helps with the scientific evidence relating to climate change, the green house effect, global warming, the causes of climate change, the potential impacts and uncertainty of predictions, the precautionary principle, the impact of individual and collective actions, ways of bringing about change and the impact on future </a:t>
            </a:r>
            <a:r>
              <a:rPr lang="en-GB" sz="1400" dirty="0" smtClean="0"/>
              <a:t>generations.</a:t>
            </a:r>
            <a:endParaRPr lang="en-GB" sz="1400" dirty="0"/>
          </a:p>
        </p:txBody>
      </p:sp>
      <p:sp>
        <p:nvSpPr>
          <p:cNvPr id="20" name="Oval 19"/>
          <p:cNvSpPr/>
          <p:nvPr/>
        </p:nvSpPr>
        <p:spPr>
          <a:xfrm>
            <a:off x="9771460" y="418004"/>
            <a:ext cx="2550694" cy="2481607"/>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The Down to Earth project supports positive change in individuals lives, this project is beneficial for many individuals and supports those of different languages by being bilingual. </a:t>
            </a:r>
          </a:p>
          <a:p>
            <a:pPr algn="ctr"/>
            <a:endParaRPr lang="en-GB" dirty="0"/>
          </a:p>
        </p:txBody>
      </p:sp>
      <p:sp>
        <p:nvSpPr>
          <p:cNvPr id="21" name="Oval 20"/>
          <p:cNvSpPr/>
          <p:nvPr/>
        </p:nvSpPr>
        <p:spPr>
          <a:xfrm>
            <a:off x="7132157" y="739943"/>
            <a:ext cx="3096504" cy="220177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Down to Earth project supports those of all ages and individual needs, however they can also support practitioners seeking to support their own students/individuals they are working alongside. </a:t>
            </a:r>
          </a:p>
        </p:txBody>
      </p:sp>
      <p:sp>
        <p:nvSpPr>
          <p:cNvPr id="22" name="Rectangle 21"/>
          <p:cNvSpPr/>
          <p:nvPr/>
        </p:nvSpPr>
        <p:spPr>
          <a:xfrm>
            <a:off x="3547237" y="1221522"/>
            <a:ext cx="3127401" cy="322729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Keep things diverse to enable full inclusion </a:t>
            </a:r>
          </a:p>
          <a:p>
            <a:pPr marL="285750" indent="-285750" algn="ctr">
              <a:buFont typeface="Arial" panose="020B0604020202020204" pitchFamily="34" charset="0"/>
              <a:buChar char="•"/>
            </a:pPr>
            <a:r>
              <a:rPr lang="en-GB" dirty="0" smtClean="0"/>
              <a:t>Activities </a:t>
            </a:r>
          </a:p>
          <a:p>
            <a:pPr marL="285750" indent="-285750" algn="ctr">
              <a:buFont typeface="Arial" panose="020B0604020202020204" pitchFamily="34" charset="0"/>
              <a:buChar char="•"/>
            </a:pPr>
            <a:r>
              <a:rPr lang="en-GB" dirty="0" smtClean="0"/>
              <a:t>Quality </a:t>
            </a:r>
            <a:r>
              <a:rPr lang="en-GB" dirty="0"/>
              <a:t>of life and well-being </a:t>
            </a:r>
            <a:endParaRPr lang="en-GB" dirty="0" smtClean="0"/>
          </a:p>
          <a:p>
            <a:pPr marL="285750" indent="-285750" algn="ctr">
              <a:buFont typeface="Arial" panose="020B0604020202020204" pitchFamily="34" charset="0"/>
              <a:buChar char="•"/>
            </a:pPr>
            <a:r>
              <a:rPr lang="en-GB" dirty="0" smtClean="0"/>
              <a:t>Provides </a:t>
            </a:r>
            <a:r>
              <a:rPr lang="en-GB" dirty="0"/>
              <a:t>essentials </a:t>
            </a:r>
          </a:p>
          <a:p>
            <a:pPr marL="285750" indent="-285750" algn="ctr">
              <a:buFont typeface="Arial" panose="020B0604020202020204" pitchFamily="34" charset="0"/>
              <a:buChar char="•"/>
            </a:pPr>
            <a:r>
              <a:rPr lang="en-GB" dirty="0"/>
              <a:t>S</a:t>
            </a:r>
            <a:r>
              <a:rPr lang="en-GB" dirty="0" smtClean="0"/>
              <a:t>caffolding </a:t>
            </a:r>
          </a:p>
          <a:p>
            <a:pPr marL="285750" indent="-285750" algn="ctr">
              <a:buFont typeface="Arial" panose="020B0604020202020204" pitchFamily="34" charset="0"/>
              <a:buChar char="•"/>
            </a:pPr>
            <a:r>
              <a:rPr lang="en-GB" dirty="0" smtClean="0"/>
              <a:t>Transport </a:t>
            </a:r>
          </a:p>
          <a:p>
            <a:pPr marL="285750" indent="-285750" algn="ctr">
              <a:buFont typeface="Arial" panose="020B0604020202020204" pitchFamily="34" charset="0"/>
              <a:buChar char="•"/>
            </a:pPr>
            <a:r>
              <a:rPr lang="en-GB" dirty="0" smtClean="0"/>
              <a:t>Active </a:t>
            </a:r>
            <a:r>
              <a:rPr lang="en-GB" dirty="0"/>
              <a:t>learning</a:t>
            </a:r>
          </a:p>
        </p:txBody>
      </p:sp>
    </p:spTree>
    <p:extLst>
      <p:ext uri="{BB962C8B-B14F-4D97-AF65-F5344CB8AC3E}">
        <p14:creationId xmlns:p14="http://schemas.microsoft.com/office/powerpoint/2010/main" val="3541912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274" y="2278146"/>
            <a:ext cx="10515600" cy="1325563"/>
          </a:xfrm>
        </p:spPr>
        <p:txBody>
          <a:bodyPr>
            <a:noAutofit/>
          </a:bodyPr>
          <a:lstStyle/>
          <a:p>
            <a:pPr>
              <a:lnSpc>
                <a:spcPct val="150000"/>
              </a:lnSpc>
            </a:pPr>
            <a:r>
              <a:rPr lang="en-GB" sz="1400" dirty="0" smtClean="0">
                <a:latin typeface="Times New Roman" panose="02020603050405020304" pitchFamily="18" charset="0"/>
                <a:cs typeface="Times New Roman" panose="02020603050405020304" pitchFamily="18" charset="0"/>
              </a:rPr>
              <a:t>Reference List</a:t>
            </a:r>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Davis, J. </a:t>
            </a:r>
            <a:r>
              <a:rPr lang="en-GB" sz="1400" dirty="0" err="1">
                <a:latin typeface="Times New Roman" panose="02020603050405020304" pitchFamily="18" charset="0"/>
                <a:cs typeface="Times New Roman" panose="02020603050405020304" pitchFamily="18" charset="0"/>
              </a:rPr>
              <a:t>Enghahl</a:t>
            </a:r>
            <a:r>
              <a:rPr lang="en-GB" sz="1400" dirty="0">
                <a:latin typeface="Times New Roman" panose="02020603050405020304" pitchFamily="18" charset="0"/>
                <a:cs typeface="Times New Roman" panose="02020603050405020304" pitchFamily="18" charset="0"/>
              </a:rPr>
              <a:t>, I. </a:t>
            </a:r>
            <a:r>
              <a:rPr lang="en-GB" sz="1400" dirty="0" err="1">
                <a:latin typeface="Times New Roman" panose="02020603050405020304" pitchFamily="18" charset="0"/>
                <a:cs typeface="Times New Roman" panose="02020603050405020304" pitchFamily="18" charset="0"/>
              </a:rPr>
              <a:t>Otieno</a:t>
            </a:r>
            <a:r>
              <a:rPr lang="en-GB" sz="1400" dirty="0">
                <a:latin typeface="Times New Roman" panose="02020603050405020304" pitchFamily="18" charset="0"/>
                <a:cs typeface="Times New Roman" panose="02020603050405020304" pitchFamily="18" charset="0"/>
              </a:rPr>
              <a:t>, L. et al, (2009) ‘International Journal of Early Childhood’ Vol. 41, No. 2, pp. 116-117.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(2017) ‘Adventures’ </a:t>
            </a:r>
            <a:r>
              <a:rPr lang="en-GB" sz="1400" dirty="0">
                <a:latin typeface="Times New Roman" panose="02020603050405020304" pitchFamily="18" charset="0"/>
                <a:cs typeface="Times New Roman" panose="02020603050405020304" pitchFamily="18" charset="0"/>
                <a:hlinkClick r:id="rId2"/>
              </a:rPr>
              <a:t>http://www.downtoearthproject.org.uk/</a:t>
            </a:r>
            <a:r>
              <a:rPr lang="en-GB" sz="1400" dirty="0">
                <a:latin typeface="Times New Roman" panose="02020603050405020304" pitchFamily="18" charset="0"/>
                <a:cs typeface="Times New Roman" panose="02020603050405020304" pitchFamily="18" charset="0"/>
              </a:rPr>
              <a:t> [Accessed: 20th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Project (2015) ‘Eco-Building’ Available at: </a:t>
            </a:r>
            <a:r>
              <a:rPr lang="en-GB" sz="1400" dirty="0">
                <a:latin typeface="Times New Roman" panose="02020603050405020304" pitchFamily="18" charset="0"/>
                <a:cs typeface="Times New Roman" panose="02020603050405020304" pitchFamily="18" charset="0"/>
                <a:hlinkClick r:id="rId3"/>
              </a:rPr>
              <a:t>http://www.downtoearthproject.org.uk/</a:t>
            </a:r>
            <a:r>
              <a:rPr lang="en-GB" sz="1400" dirty="0">
                <a:latin typeface="Times New Roman" panose="02020603050405020304" pitchFamily="18" charset="0"/>
                <a:cs typeface="Times New Roman" panose="02020603050405020304" pitchFamily="18" charset="0"/>
              </a:rPr>
              <a:t> (Accessed 20th </a:t>
            </a:r>
            <a:r>
              <a:rPr lang="en-GB" sz="1400" dirty="0" smtClean="0">
                <a:latin typeface="Times New Roman" panose="02020603050405020304" pitchFamily="18" charset="0"/>
                <a:cs typeface="Times New Roman" panose="02020603050405020304" pitchFamily="18" charset="0"/>
              </a:rPr>
              <a:t>November 2017</a:t>
            </a:r>
            <a:r>
              <a:rPr lang="en-GB" sz="1400" dirty="0">
                <a:latin typeface="Times New Roman" panose="02020603050405020304" pitchFamily="18" charset="0"/>
                <a:cs typeface="Times New Roman" panose="02020603050405020304" pitchFamily="18" charset="0"/>
              </a:rPr>
              <a:t>).</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(2015) ‘In a Nutshell’ </a:t>
            </a:r>
            <a:r>
              <a:rPr lang="en-GB" sz="1400" dirty="0">
                <a:latin typeface="Times New Roman" panose="02020603050405020304" pitchFamily="18" charset="0"/>
                <a:cs typeface="Times New Roman" panose="02020603050405020304" pitchFamily="18" charset="0"/>
                <a:hlinkClick r:id="rId4"/>
              </a:rPr>
              <a:t>http://www.downtoearthproject.org.uk/about/</a:t>
            </a:r>
            <a:r>
              <a:rPr lang="en-GB" sz="1400" dirty="0">
                <a:latin typeface="Times New Roman" panose="02020603050405020304" pitchFamily="18" charset="0"/>
                <a:cs typeface="Times New Roman" panose="02020603050405020304" pitchFamily="18" charset="0"/>
              </a:rPr>
              <a:t> [Accessed: 22nd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ESDGC In Cardiff. (2017) ‘Seven Themes Of ESDGC’ </a:t>
            </a:r>
            <a:r>
              <a:rPr lang="en-GB" sz="1400" dirty="0">
                <a:latin typeface="Times New Roman" panose="02020603050405020304" pitchFamily="18" charset="0"/>
                <a:cs typeface="Times New Roman" panose="02020603050405020304" pitchFamily="18" charset="0"/>
                <a:hlinkClick r:id="rId5"/>
              </a:rPr>
              <a:t>https://esdgcincardiff.wordpress.com/resources/seven-themes-of-esdgc/</a:t>
            </a:r>
            <a:r>
              <a:rPr lang="en-GB" sz="1400" dirty="0">
                <a:latin typeface="Times New Roman" panose="02020603050405020304" pitchFamily="18" charset="0"/>
                <a:cs typeface="Times New Roman" panose="02020603050405020304" pitchFamily="18" charset="0"/>
              </a:rPr>
              <a:t> [Accessed: 19th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Gillman, S. (2014) ‘Outdoor Learning In Steiner Waldorf Schools’, Primary Geography, Autumn, pp. 26-27. </a:t>
            </a:r>
            <a:br>
              <a:rPr lang="en-GB" sz="1400" dirty="0">
                <a:latin typeface="Times New Roman" panose="02020603050405020304" pitchFamily="18" charset="0"/>
                <a:cs typeface="Times New Roman" panose="02020603050405020304" pitchFamily="18" charset="0"/>
              </a:rPr>
            </a:br>
            <a:r>
              <a:rPr lang="en-GB" sz="1400" dirty="0" err="1">
                <a:latin typeface="Times New Roman" panose="02020603050405020304" pitchFamily="18" charset="0"/>
                <a:cs typeface="Times New Roman" panose="02020603050405020304" pitchFamily="18" charset="0"/>
              </a:rPr>
              <a:t>Hohmann</a:t>
            </a:r>
            <a:r>
              <a:rPr lang="en-GB" sz="1400" dirty="0">
                <a:latin typeface="Times New Roman" panose="02020603050405020304" pitchFamily="18" charset="0"/>
                <a:cs typeface="Times New Roman" panose="02020603050405020304" pitchFamily="18" charset="0"/>
              </a:rPr>
              <a:t>, M. and D. P. </a:t>
            </a:r>
            <a:r>
              <a:rPr lang="en-GB" sz="1400" dirty="0" err="1">
                <a:latin typeface="Times New Roman" panose="02020603050405020304" pitchFamily="18" charset="0"/>
                <a:cs typeface="Times New Roman" panose="02020603050405020304" pitchFamily="18" charset="0"/>
              </a:rPr>
              <a:t>Weikart</a:t>
            </a:r>
            <a:r>
              <a:rPr lang="en-GB" sz="1400" dirty="0">
                <a:latin typeface="Times New Roman" panose="02020603050405020304" pitchFamily="18" charset="0"/>
                <a:cs typeface="Times New Roman" panose="02020603050405020304" pitchFamily="18" charset="0"/>
              </a:rPr>
              <a:t> (1995) Educating Young Children: Active Learning Practices for Preschool and Child Care Programs. Publication of the High/Scope Press.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Innovative Learning. (2017) ‘Zone Of Proximal Development’ </a:t>
            </a:r>
            <a:r>
              <a:rPr lang="en-GB" sz="1400" dirty="0">
                <a:latin typeface="Times New Roman" panose="02020603050405020304" pitchFamily="18" charset="0"/>
                <a:cs typeface="Times New Roman" panose="02020603050405020304" pitchFamily="18" charset="0"/>
                <a:hlinkClick r:id="rId6"/>
              </a:rPr>
              <a:t>http://www.innovativelearning.com/educational_psychology/development/zone-of-proximal-development.html</a:t>
            </a:r>
            <a:r>
              <a:rPr lang="en-GB" sz="1400" dirty="0">
                <a:latin typeface="Times New Roman" panose="02020603050405020304" pitchFamily="18" charset="0"/>
                <a:cs typeface="Times New Roman" panose="02020603050405020304" pitchFamily="18" charset="0"/>
              </a:rPr>
              <a:t> [Accessed: 17th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J, Ryan (2001) ‘Bronfenbrenner’s Ecological Systems Theory’ Available at: </a:t>
            </a:r>
            <a:r>
              <a:rPr lang="en-GB" sz="1400" dirty="0">
                <a:latin typeface="Times New Roman" panose="02020603050405020304" pitchFamily="18" charset="0"/>
                <a:cs typeface="Times New Roman" panose="02020603050405020304" pitchFamily="18" charset="0"/>
                <a:hlinkClick r:id="rId7"/>
              </a:rPr>
              <a:t>http://www.floridahealth.gov/alternatesites/cms-kids/providers/early_steps/training/documents/bronfenbrenners_ecological.pdf</a:t>
            </a:r>
            <a:r>
              <a:rPr lang="en-GB" sz="1400" dirty="0">
                <a:latin typeface="Times New Roman" panose="02020603050405020304" pitchFamily="18" charset="0"/>
                <a:cs typeface="Times New Roman" panose="02020603050405020304" pitchFamily="18" charset="0"/>
              </a:rPr>
              <a:t> (Accessed 20th November 2017).</a:t>
            </a:r>
            <a:r>
              <a:rPr lang="en-GB" sz="900" dirty="0">
                <a:latin typeface="Times New Roman" panose="02020603050405020304" pitchFamily="18" charset="0"/>
                <a:cs typeface="Times New Roman" panose="02020603050405020304" pitchFamily="18" charset="0"/>
              </a:rPr>
              <a:t/>
            </a:r>
            <a:br>
              <a:rPr lang="en-GB" sz="900" dirty="0">
                <a:latin typeface="Times New Roman" panose="02020603050405020304" pitchFamily="18" charset="0"/>
                <a:cs typeface="Times New Roman" panose="02020603050405020304" pitchFamily="18" charset="0"/>
              </a:rPr>
            </a:br>
            <a:r>
              <a:rPr lang="en-GB" sz="1200" dirty="0"/>
              <a:t/>
            </a:r>
            <a:br>
              <a:rPr lang="en-GB" sz="1200" dirty="0"/>
            </a:br>
            <a:endParaRPr lang="en-GB" sz="1200" dirty="0"/>
          </a:p>
        </p:txBody>
      </p:sp>
    </p:spTree>
    <p:extLst>
      <p:ext uri="{BB962C8B-B14F-4D97-AF65-F5344CB8AC3E}">
        <p14:creationId xmlns:p14="http://schemas.microsoft.com/office/powerpoint/2010/main" val="194691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8442" y="165267"/>
            <a:ext cx="11778916" cy="4707523"/>
          </a:xfrm>
        </p:spPr>
        <p:txBody>
          <a:bodyPr>
            <a:noAutofit/>
          </a:bodyPr>
          <a:lstStyle/>
          <a:p>
            <a:pPr marL="0" indent="0">
              <a:lnSpc>
                <a:spcPct val="150000"/>
              </a:lnSpc>
              <a:buNone/>
            </a:pPr>
            <a:r>
              <a:rPr lang="en-GB" sz="1400" dirty="0" smtClean="0">
                <a:latin typeface="Times New Roman" panose="02020603050405020304" pitchFamily="18" charset="0"/>
                <a:cs typeface="Times New Roman" panose="02020603050405020304" pitchFamily="18" charset="0"/>
              </a:rPr>
              <a:t>NAREA (2017) ’Reggio Emilia International Framework’ Available at: </a:t>
            </a:r>
            <a:r>
              <a:rPr lang="en-GB" sz="1400" u="sng" dirty="0" smtClean="0">
                <a:latin typeface="Times New Roman" panose="02020603050405020304" pitchFamily="18" charset="0"/>
                <a:cs typeface="Times New Roman" panose="02020603050405020304" pitchFamily="18" charset="0"/>
                <a:hlinkClick r:id="rId2"/>
              </a:rPr>
              <a:t>https://www.reggioalliance.org/reggio-emilia/international-network/</a:t>
            </a:r>
            <a:r>
              <a:rPr lang="en-GB" sz="1400" dirty="0" smtClean="0">
                <a:latin typeface="Times New Roman" panose="02020603050405020304" pitchFamily="18" charset="0"/>
                <a:cs typeface="Times New Roman" panose="02020603050405020304" pitchFamily="18" charset="0"/>
              </a:rPr>
              <a:t> (Accessed 19th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Pritchard, A. (2014) Ways of Learning. London: Routledge. [E-book]. Available at: </a:t>
            </a:r>
            <a:r>
              <a:rPr lang="en-GB" sz="1400" u="sng" dirty="0" smtClean="0">
                <a:latin typeface="Times New Roman" panose="02020603050405020304" pitchFamily="18" charset="0"/>
                <a:cs typeface="Times New Roman" panose="02020603050405020304" pitchFamily="18" charset="0"/>
                <a:hlinkClick r:id="rId3"/>
              </a:rPr>
              <a:t>https://www-dawsonera-com.ezproxy.uwtsd.ac.uk/readonline/9781315852089</a:t>
            </a:r>
            <a:r>
              <a:rPr lang="en-GB" sz="1400" dirty="0" smtClean="0">
                <a:latin typeface="Times New Roman" panose="02020603050405020304" pitchFamily="18" charset="0"/>
                <a:cs typeface="Times New Roman" panose="02020603050405020304" pitchFamily="18" charset="0"/>
              </a:rPr>
              <a:t> [Accessed: 22nd November 2017].</a:t>
            </a:r>
            <a:r>
              <a:rPr lang="en-GB" sz="1400" smtClean="0">
                <a:latin typeface="Times New Roman" panose="02020603050405020304" pitchFamily="18" charset="0"/>
                <a:cs typeface="Times New Roman" panose="02020603050405020304" pitchFamily="18" charset="0"/>
              </a:rPr>
              <a:t/>
            </a:r>
            <a:br>
              <a:rPr lang="en-GB" sz="1400" smtClean="0">
                <a:latin typeface="Times New Roman" panose="02020603050405020304" pitchFamily="18" charset="0"/>
                <a:cs typeface="Times New Roman" panose="02020603050405020304" pitchFamily="18" charset="0"/>
              </a:rPr>
            </a:br>
            <a:r>
              <a:rPr lang="en-GB" sz="1400" smtClean="0">
                <a:latin typeface="Times New Roman" panose="02020603050405020304" pitchFamily="18" charset="0"/>
                <a:cs typeface="Times New Roman" panose="02020603050405020304" pitchFamily="18" charset="0"/>
              </a:rPr>
              <a:t>R</a:t>
            </a:r>
            <a:r>
              <a:rPr lang="en-GB" sz="1400" dirty="0" smtClean="0">
                <a:latin typeface="Times New Roman" panose="02020603050405020304" pitchFamily="18" charset="0"/>
                <a:cs typeface="Times New Roman" panose="02020603050405020304" pitchFamily="18" charset="0"/>
              </a:rPr>
              <a:t>, </a:t>
            </a:r>
            <a:r>
              <a:rPr lang="en-GB" sz="1400" dirty="0" err="1" smtClean="0">
                <a:latin typeface="Times New Roman" panose="02020603050405020304" pitchFamily="18" charset="0"/>
                <a:cs typeface="Times New Roman" panose="02020603050405020304" pitchFamily="18" charset="0"/>
              </a:rPr>
              <a:t>Costanza</a:t>
            </a:r>
            <a:r>
              <a:rPr lang="en-GB" sz="1400" dirty="0" smtClean="0">
                <a:latin typeface="Times New Roman" panose="02020603050405020304" pitchFamily="18" charset="0"/>
                <a:cs typeface="Times New Roman" panose="02020603050405020304" pitchFamily="18" charset="0"/>
              </a:rPr>
              <a:t> (1991) Ecological Economics: The Science And Management Of Sustainability. New York: Columbia University Press.</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Stony Brooke University. (2017) ‘Sociocultural Theories Of Development’ </a:t>
            </a:r>
            <a:r>
              <a:rPr lang="en-GB" sz="1400" u="sng" dirty="0" smtClean="0">
                <a:latin typeface="Times New Roman" panose="02020603050405020304" pitchFamily="18" charset="0"/>
                <a:cs typeface="Times New Roman" panose="02020603050405020304" pitchFamily="18" charset="0"/>
                <a:hlinkClick r:id="rId4"/>
              </a:rPr>
              <a:t>http://www.stonybrook.edu/</a:t>
            </a:r>
            <a:r>
              <a:rPr lang="en-GB" sz="1400" dirty="0" smtClean="0">
                <a:latin typeface="Times New Roman" panose="02020603050405020304" pitchFamily="18" charset="0"/>
                <a:cs typeface="Times New Roman" panose="02020603050405020304" pitchFamily="18" charset="0"/>
              </a:rPr>
              <a:t> [Accessed: 17th November 2017]. </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Sustainable Swansea (No Date) 'Down To Earth Project' </a:t>
            </a:r>
            <a:r>
              <a:rPr lang="en-GB" sz="1400" u="sng" dirty="0" smtClean="0">
                <a:latin typeface="Times New Roman" panose="02020603050405020304" pitchFamily="18" charset="0"/>
                <a:cs typeface="Times New Roman" panose="02020603050405020304" pitchFamily="18" charset="0"/>
                <a:hlinkClick r:id="rId5"/>
              </a:rPr>
              <a:t>http://www.sustainableswansea.net/down-to-earth-project.html</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T2 Group (2015) ‘Seven Key Themes Of ESDGC’ Available at: </a:t>
            </a:r>
            <a:r>
              <a:rPr lang="en-GB" sz="1400" u="sng" dirty="0" smtClean="0">
                <a:latin typeface="Times New Roman" panose="02020603050405020304" pitchFamily="18" charset="0"/>
                <a:cs typeface="Times New Roman" panose="02020603050405020304" pitchFamily="18" charset="0"/>
                <a:hlinkClick r:id="rId6"/>
              </a:rPr>
              <a:t>http://www.t2group.co.uk/download/brochure/The%20Seven%20Key%20Themes%20of%20ESDGC.pdf</a:t>
            </a:r>
            <a:r>
              <a:rPr lang="en-GB" sz="1400" dirty="0" smtClean="0">
                <a:latin typeface="Times New Roman" panose="02020603050405020304" pitchFamily="18" charset="0"/>
                <a:cs typeface="Times New Roman" panose="02020603050405020304" pitchFamily="18" charset="0"/>
              </a:rPr>
              <a:t> (Accessed 22nd November 2017).</a:t>
            </a:r>
            <a:br>
              <a:rPr lang="en-GB" sz="1400" dirty="0" smtClean="0">
                <a:latin typeface="Times New Roman" panose="02020603050405020304" pitchFamily="18" charset="0"/>
                <a:cs typeface="Times New Roman" panose="02020603050405020304" pitchFamily="18" charset="0"/>
              </a:rPr>
            </a:br>
            <a:r>
              <a:rPr lang="en-GB" sz="1400" dirty="0" err="1" smtClean="0">
                <a:latin typeface="Times New Roman" panose="02020603050405020304" pitchFamily="18" charset="0"/>
                <a:cs typeface="Times New Roman" panose="02020603050405020304" pitchFamily="18" charset="0"/>
              </a:rPr>
              <a:t>Tinney</a:t>
            </a:r>
            <a:r>
              <a:rPr lang="en-GB" sz="1400" dirty="0" smtClean="0">
                <a:latin typeface="Times New Roman" panose="02020603050405020304" pitchFamily="18" charset="0"/>
                <a:cs typeface="Times New Roman" panose="02020603050405020304" pitchFamily="18" charset="0"/>
              </a:rPr>
              <a:t>, G. and </a:t>
            </a:r>
            <a:r>
              <a:rPr lang="en-GB" sz="1400" dirty="0" err="1" smtClean="0">
                <a:latin typeface="Times New Roman" panose="02020603050405020304" pitchFamily="18" charset="0"/>
                <a:cs typeface="Times New Roman" panose="02020603050405020304" pitchFamily="18" charset="0"/>
              </a:rPr>
              <a:t>Hirst</a:t>
            </a:r>
            <a:r>
              <a:rPr lang="en-GB" sz="1400" dirty="0" smtClean="0">
                <a:latin typeface="Times New Roman" panose="02020603050405020304" pitchFamily="18" charset="0"/>
                <a:cs typeface="Times New Roman" panose="02020603050405020304" pitchFamily="18" charset="0"/>
              </a:rPr>
              <a:t>, N. (2017) Early childhood education for sustainability within Wales. Publisher: David Fulton. [e-book]. Available at: </a:t>
            </a:r>
            <a:r>
              <a:rPr lang="en-GB" sz="1400" u="sng" dirty="0" smtClean="0">
                <a:latin typeface="Times New Roman" panose="02020603050405020304" pitchFamily="18" charset="0"/>
                <a:cs typeface="Times New Roman" panose="02020603050405020304" pitchFamily="18" charset="0"/>
                <a:hlinkClick r:id="rId7"/>
              </a:rPr>
              <a:t>http://moodle.uwtsd.ac.uk/pluginfile.php/115747/mod_resource/content/1/EAEE5005TIN104.pdf</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UNICEF (2017) 'How We Protect Children's Rights' </a:t>
            </a:r>
            <a:r>
              <a:rPr lang="en-GB" sz="1400" u="sng" dirty="0" smtClean="0">
                <a:latin typeface="Times New Roman" panose="02020603050405020304" pitchFamily="18" charset="0"/>
                <a:cs typeface="Times New Roman" panose="02020603050405020304" pitchFamily="18" charset="0"/>
                <a:hlinkClick r:id="rId8"/>
              </a:rPr>
              <a:t>https://www.unicef.org.uk/what-we-do/un-convention-child-rights/</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University of </a:t>
            </a:r>
            <a:r>
              <a:rPr lang="en-GB" sz="1400" dirty="0" err="1" smtClean="0">
                <a:latin typeface="Times New Roman" panose="02020603050405020304" pitchFamily="18" charset="0"/>
                <a:cs typeface="Times New Roman" panose="02020603050405020304" pitchFamily="18" charset="0"/>
              </a:rPr>
              <a:t>Lowa</a:t>
            </a:r>
            <a:r>
              <a:rPr lang="en-GB" sz="1400" dirty="0" smtClean="0">
                <a:latin typeface="Times New Roman" panose="02020603050405020304" pitchFamily="18" charset="0"/>
                <a:cs typeface="Times New Roman" panose="02020603050405020304" pitchFamily="18" charset="0"/>
              </a:rPr>
              <a:t>, (2005) ‘Comparing Piaget and Vygotsky’ </a:t>
            </a:r>
            <a:r>
              <a:rPr lang="en-GB" sz="1400" u="sng" dirty="0" smtClean="0">
                <a:latin typeface="Times New Roman" panose="02020603050405020304" pitchFamily="18" charset="0"/>
                <a:cs typeface="Times New Roman" panose="02020603050405020304" pitchFamily="18" charset="0"/>
                <a:hlinkClick r:id="rId9"/>
              </a:rPr>
              <a:t>http://www2.education.uiowa.edu/html/eportfolio/tep/07p075folder/Piaget_Vygotsky.htm</a:t>
            </a:r>
            <a:r>
              <a:rPr lang="en-GB" sz="1400" dirty="0" smtClean="0">
                <a:latin typeface="Times New Roman" panose="02020603050405020304" pitchFamily="18" charset="0"/>
                <a:cs typeface="Times New Roman" panose="02020603050405020304" pitchFamily="18" charset="0"/>
              </a:rPr>
              <a:t> [Accessed: 23rd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Welsh Assembly Government. (2009) Foundation Phase Outdoor Learning Handbook. Cardiff: Crown. </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Welsh Government (2015) ‘Foundation Phase Framework’ Available at: </a:t>
            </a:r>
            <a:r>
              <a:rPr lang="en-GB" sz="1400" u="sng" dirty="0" smtClean="0">
                <a:latin typeface="Times New Roman" panose="02020603050405020304" pitchFamily="18" charset="0"/>
                <a:cs typeface="Times New Roman" panose="02020603050405020304" pitchFamily="18" charset="0"/>
                <a:hlinkClick r:id="rId10"/>
              </a:rPr>
              <a:t>http://learning.gov.wales/docs/learningwales/publications/150803-fp-framework-en.pdf</a:t>
            </a:r>
            <a:r>
              <a:rPr lang="en-GB" sz="1400" dirty="0" smtClean="0">
                <a:latin typeface="Times New Roman" panose="02020603050405020304" pitchFamily="18" charset="0"/>
                <a:cs typeface="Times New Roman" panose="02020603050405020304" pitchFamily="18" charset="0"/>
              </a:rPr>
              <a:t> (Accessed: 22nd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Welsh Government (2017) ‘Education for Sustainable Development and Global Citizenship’ Available at: </a:t>
            </a:r>
            <a:r>
              <a:rPr lang="en-GB" sz="1400" u="sng" dirty="0" smtClean="0">
                <a:latin typeface="Times New Roman" panose="02020603050405020304" pitchFamily="18" charset="0"/>
                <a:cs typeface="Times New Roman" panose="02020603050405020304" pitchFamily="18" charset="0"/>
                <a:hlinkClick r:id="rId11"/>
              </a:rPr>
              <a:t>http://gov.wales/topics/educationandskills/allsectorpolicies/europeanandinternational/sustainabledevelop/?lang=en</a:t>
            </a:r>
            <a:r>
              <a:rPr lang="en-GB" sz="1400" dirty="0" smtClean="0">
                <a:latin typeface="Times New Roman" panose="02020603050405020304" pitchFamily="18" charset="0"/>
                <a:cs typeface="Times New Roman" panose="02020603050405020304" pitchFamily="18" charset="0"/>
              </a:rPr>
              <a:t> (Accessed 19th November 2017).</a:t>
            </a:r>
            <a:endParaRPr lang="en-GB" sz="1400" dirty="0"/>
          </a:p>
        </p:txBody>
      </p:sp>
    </p:spTree>
    <p:extLst>
      <p:ext uri="{BB962C8B-B14F-4D97-AF65-F5344CB8AC3E}">
        <p14:creationId xmlns:p14="http://schemas.microsoft.com/office/powerpoint/2010/main" val="19769650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398</Words>
  <Application>Microsoft Office PowerPoint</Application>
  <PresentationFormat>Widescreen</PresentationFormat>
  <Paragraphs>26</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PowerPoint Presentation</vt:lpstr>
      <vt:lpstr>Reference List  Davis, J. Enghahl, I. Otieno, L. et al, (2009) ‘International Journal of Early Childhood’ Vol. 41, No. 2, pp. 116-117. Down To Earth. (2017) ‘Adventures’ http://www.downtoearthproject.org.uk/ [Accessed: 20th November 2017].  Down To Earth Project (2015) ‘Eco-Building’ Available at: http://www.downtoearthproject.org.uk/ (Accessed 20th November 2017). Down to Earth, (2015) ‘In a Nutshell’ http://www.downtoearthproject.org.uk/about/ [Accessed: 22nd November 2017]. ESDGC In Cardiff. (2017) ‘Seven Themes Of ESDGC’ https://esdgcincardiff.wordpress.com/resources/seven-themes-of-esdgc/ [Accessed: 19th November 2017].  Gillman, S. (2014) ‘Outdoor Learning In Steiner Waldorf Schools’, Primary Geography, Autumn, pp. 26-27.  Hohmann, M. and D. P. Weikart (1995) Educating Young Children: Active Learning Practices for Preschool and Child Care Programs. Publication of the High/Scope Press.  Innovative Learning. (2017) ‘Zone Of Proximal Development’ http://www.innovativelearning.com/educational_psychology/development/zone-of-proximal-development.html [Accessed: 17th November 2017].  J, Ryan (2001) ‘Bronfenbrenner’s Ecological Systems Theory’ Available at: http://www.floridahealth.gov/alternatesites/cms-kids/providers/early_steps/training/documents/bronfenbrenners_ecological.pdf (Accessed 20th November 2017).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Sophia Williams</dc:creator>
  <cp:lastModifiedBy>Sophia Williams</cp:lastModifiedBy>
  <cp:revision>8</cp:revision>
  <dcterms:created xsi:type="dcterms:W3CDTF">2017-11-28T18:22:17Z</dcterms:created>
  <dcterms:modified xsi:type="dcterms:W3CDTF">2017-11-29T09:53:31Z</dcterms:modified>
</cp:coreProperties>
</file>