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0.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77" r:id="rId3"/>
    <p:sldId id="262" r:id="rId4"/>
    <p:sldId id="257" r:id="rId5"/>
    <p:sldId id="263" r:id="rId6"/>
    <p:sldId id="258" r:id="rId7"/>
    <p:sldId id="259" r:id="rId8"/>
    <p:sldId id="260" r:id="rId9"/>
    <p:sldId id="261"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4995" autoAdjust="0"/>
    <p:restoredTop sz="87093" autoAdjust="0"/>
  </p:normalViewPr>
  <p:slideViewPr>
    <p:cSldViewPr snapToGrid="0">
      <p:cViewPr>
        <p:scale>
          <a:sx n="55" d="100"/>
          <a:sy n="55" d="100"/>
        </p:scale>
        <p:origin x="-1482" y="-60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951CAF-0031-4EB0-A1C1-121C275547A8}" type="datetimeFigureOut">
              <a:rPr lang="en-IN" smtClean="0"/>
              <a:pPr/>
              <a:t>06-12-2022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4A7A66C-C6B9-4A50-A744-01F5A7AAC029}" type="slidenum">
              <a:rPr lang="en-IN" smtClean="0"/>
              <a:pPr/>
              <a:t>‹#›</a:t>
            </a:fld>
            <a:endParaRPr lang="en-IN"/>
          </a:p>
        </p:txBody>
      </p:sp>
    </p:spTree>
    <p:extLst>
      <p:ext uri="{BB962C8B-B14F-4D97-AF65-F5344CB8AC3E}">
        <p14:creationId xmlns:p14="http://schemas.microsoft.com/office/powerpoint/2010/main" xmlns="" val="11755613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00" dirty="0"/>
              <a:t>Farm drop</a:t>
            </a:r>
            <a:r>
              <a:rPr lang="en-US" sz="1000" baseline="0" dirty="0"/>
              <a:t> a startup founded in 2012 based in London failed miserably despite obtaining initial funding due to lack of proper planning for supply chain management. It could be a great success if only the management had focused on making elaborate business plan </a:t>
            </a:r>
            <a:r>
              <a:rPr lang="en-US" sz="1000" dirty="0"/>
              <a:t>(Al </a:t>
            </a:r>
            <a:r>
              <a:rPr lang="en-US" sz="1000" dirty="0" err="1"/>
              <a:t>sahaf</a:t>
            </a:r>
            <a:r>
              <a:rPr lang="en-US" sz="1000" dirty="0"/>
              <a:t>, 2021). </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4</a:t>
            </a:fld>
            <a:endParaRPr lang="en-IN"/>
          </a:p>
        </p:txBody>
      </p:sp>
    </p:spTree>
    <p:extLst>
      <p:ext uri="{BB962C8B-B14F-4D97-AF65-F5344CB8AC3E}">
        <p14:creationId xmlns:p14="http://schemas.microsoft.com/office/powerpoint/2010/main" xmlns="" val="2492230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Greensil</a:t>
            </a:r>
            <a:r>
              <a:rPr lang="en-US" dirty="0"/>
              <a:t> capital once among the top startups</a:t>
            </a:r>
            <a:r>
              <a:rPr lang="en-US" baseline="0" dirty="0"/>
              <a:t> had to file for insolvency as the management did not have a clear long term vision that hindered further funding for running everyday operations </a:t>
            </a:r>
            <a:r>
              <a:rPr lang="en-US" dirty="0"/>
              <a:t>(Al </a:t>
            </a:r>
            <a:r>
              <a:rPr lang="en-US" dirty="0" err="1"/>
              <a:t>sahaf</a:t>
            </a:r>
            <a:r>
              <a:rPr lang="en-US" dirty="0"/>
              <a:t>, 2021). </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5</a:t>
            </a:fld>
            <a:endParaRPr lang="en-IN"/>
          </a:p>
        </p:txBody>
      </p:sp>
    </p:spTree>
    <p:extLst>
      <p:ext uri="{BB962C8B-B14F-4D97-AF65-F5344CB8AC3E}">
        <p14:creationId xmlns:p14="http://schemas.microsoft.com/office/powerpoint/2010/main" xmlns="" val="4208697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EventsTag</a:t>
            </a:r>
            <a:r>
              <a:rPr lang="en-US" baseline="0" dirty="0"/>
              <a:t> a startup that encouraged the fans to share the content and material related to various events. The company liquidated soon as there was no scope of scalability of business </a:t>
            </a:r>
            <a:r>
              <a:rPr lang="en-US" dirty="0"/>
              <a:t>(Banerji, 2019).</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6</a:t>
            </a:fld>
            <a:endParaRPr lang="en-IN"/>
          </a:p>
        </p:txBody>
      </p:sp>
    </p:spTree>
    <p:extLst>
      <p:ext uri="{BB962C8B-B14F-4D97-AF65-F5344CB8AC3E}">
        <p14:creationId xmlns:p14="http://schemas.microsoft.com/office/powerpoint/2010/main" xmlns="" val="2572610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Initiated</a:t>
            </a:r>
            <a:r>
              <a:rPr lang="en-US" baseline="0" dirty="0"/>
              <a:t> in 2014, Bulb a startup aiming to provide cheaper and cleaner energy to its customers failed despite of obtaining good funding in the beginning. The company started having financial dearth after the increase in natural gas prices in the UK as the management had no emergency fund for such incidents </a:t>
            </a:r>
            <a:r>
              <a:rPr lang="en-IN" dirty="0"/>
              <a:t>(</a:t>
            </a:r>
            <a:r>
              <a:rPr lang="en-IN" dirty="0" err="1"/>
              <a:t>Korreck</a:t>
            </a:r>
            <a:r>
              <a:rPr lang="en-IN" dirty="0"/>
              <a:t>, 2019). </a:t>
            </a:r>
          </a:p>
        </p:txBody>
      </p:sp>
      <p:sp>
        <p:nvSpPr>
          <p:cNvPr id="4" name="Slide Number Placeholder 3"/>
          <p:cNvSpPr>
            <a:spLocks noGrp="1"/>
          </p:cNvSpPr>
          <p:nvPr>
            <p:ph type="sldNum" sz="quarter" idx="10"/>
          </p:nvPr>
        </p:nvSpPr>
        <p:spPr/>
        <p:txBody>
          <a:bodyPr/>
          <a:lstStyle/>
          <a:p>
            <a:fld id="{64A7A66C-C6B9-4A50-A744-01F5A7AAC029}" type="slidenum">
              <a:rPr lang="en-IN" smtClean="0"/>
              <a:pPr/>
              <a:t>7</a:t>
            </a:fld>
            <a:endParaRPr lang="en-IN"/>
          </a:p>
        </p:txBody>
      </p:sp>
    </p:spTree>
    <p:extLst>
      <p:ext uri="{BB962C8B-B14F-4D97-AF65-F5344CB8AC3E}">
        <p14:creationId xmlns:p14="http://schemas.microsoft.com/office/powerpoint/2010/main" xmlns="" val="3685433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Football index founded in 2015, designed</a:t>
            </a:r>
            <a:r>
              <a:rPr lang="en-US" baseline="0" dirty="0"/>
              <a:t> a betting system for the purpose of gambling. The startup mainly raised money from crowdfunding. Due to the lack of market knowledge of the proprietors, the UK gambling commission as well as the Jersey gambling commission suspended the business </a:t>
            </a:r>
            <a:r>
              <a:rPr lang="en-US" baseline="0" dirty="0" err="1"/>
              <a:t>licence</a:t>
            </a:r>
            <a:r>
              <a:rPr lang="en-US" baseline="0" dirty="0"/>
              <a:t> </a:t>
            </a:r>
            <a:r>
              <a:rPr lang="en-US" dirty="0"/>
              <a:t>(</a:t>
            </a:r>
            <a:r>
              <a:rPr lang="en-US" dirty="0" err="1"/>
              <a:t>Gastaud</a:t>
            </a:r>
            <a:r>
              <a:rPr lang="en-US" dirty="0"/>
              <a:t>, 2019). </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8</a:t>
            </a:fld>
            <a:endParaRPr lang="en-IN"/>
          </a:p>
        </p:txBody>
      </p:sp>
    </p:spTree>
    <p:extLst>
      <p:ext uri="{BB962C8B-B14F-4D97-AF65-F5344CB8AC3E}">
        <p14:creationId xmlns:p14="http://schemas.microsoft.com/office/powerpoint/2010/main" xmlns="" val="3804456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Senzer</a:t>
            </a:r>
            <a:r>
              <a:rPr lang="en-US" dirty="0"/>
              <a:t> a</a:t>
            </a:r>
            <a:r>
              <a:rPr lang="en-US" baseline="0" dirty="0"/>
              <a:t> </a:t>
            </a:r>
            <a:r>
              <a:rPr lang="en-US" baseline="0" dirty="0" err="1"/>
              <a:t>medtech</a:t>
            </a:r>
            <a:r>
              <a:rPr lang="en-US" baseline="0" dirty="0"/>
              <a:t> startup failed after taking a wrong decision to opt for alternative investment market. The company did not get enough money from its initial public offering and struggled to run its everyday operations </a:t>
            </a:r>
            <a:r>
              <a:rPr lang="en-US" dirty="0"/>
              <a:t>(Park, 2018).</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9</a:t>
            </a:fld>
            <a:endParaRPr lang="en-IN"/>
          </a:p>
        </p:txBody>
      </p:sp>
    </p:spTree>
    <p:extLst>
      <p:ext uri="{BB962C8B-B14F-4D97-AF65-F5344CB8AC3E}">
        <p14:creationId xmlns:p14="http://schemas.microsoft.com/office/powerpoint/2010/main" xmlns="" val="18140500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a:t>
            </a:r>
            <a:r>
              <a:rPr lang="en-US" baseline="0" dirty="0"/>
              <a:t>ny startup should have an elaborate plan, long term vision, and the ability to predict future trends with accuracy to succeed in the obtaining the required amount of money to kick start as well as to run the business for a long period </a:t>
            </a:r>
            <a:r>
              <a:rPr lang="en-US" dirty="0"/>
              <a:t>(Park, 2018).</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10</a:t>
            </a:fld>
            <a:endParaRPr lang="en-IN"/>
          </a:p>
        </p:txBody>
      </p:sp>
    </p:spTree>
    <p:extLst>
      <p:ext uri="{BB962C8B-B14F-4D97-AF65-F5344CB8AC3E}">
        <p14:creationId xmlns:p14="http://schemas.microsoft.com/office/powerpoint/2010/main" xmlns="" val="8431834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a:t>
            </a:r>
            <a:r>
              <a:rPr lang="en-US" baseline="0" dirty="0"/>
              <a:t> startup should focus on the uniqueness of the product or service it is catering, as well as on the unique selling proposition that the company’s marketing operations are based on. It presents a lucrative environment for the investors to give funds to the startup </a:t>
            </a:r>
            <a:r>
              <a:rPr lang="en-US" dirty="0"/>
              <a:t>(Goldstein, 2018). </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11</a:t>
            </a:fld>
            <a:endParaRPr lang="en-IN"/>
          </a:p>
        </p:txBody>
      </p:sp>
    </p:spTree>
    <p:extLst>
      <p:ext uri="{BB962C8B-B14F-4D97-AF65-F5344CB8AC3E}">
        <p14:creationId xmlns:p14="http://schemas.microsoft.com/office/powerpoint/2010/main" xmlns="" val="15794180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Networking is utmost important in the entrepreneurial field. The</a:t>
            </a:r>
            <a:r>
              <a:rPr lang="en-US" baseline="0" dirty="0"/>
              <a:t> startup entrepreneurs should make extensive network of people to know about the industry and to look out for potential investors for the business </a:t>
            </a:r>
            <a:r>
              <a:rPr lang="en-US" dirty="0"/>
              <a:t>(Goldstein, 2018). </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12</a:t>
            </a:fld>
            <a:endParaRPr lang="en-IN"/>
          </a:p>
        </p:txBody>
      </p:sp>
    </p:spTree>
    <p:extLst>
      <p:ext uri="{BB962C8B-B14F-4D97-AF65-F5344CB8AC3E}">
        <p14:creationId xmlns:p14="http://schemas.microsoft.com/office/powerpoint/2010/main" xmlns="" val="23455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There</a:t>
            </a:r>
            <a:r>
              <a:rPr lang="en-US" baseline="0" dirty="0"/>
              <a:t> are numerous sources of finance that the startup can opt for, and as such the source of raising funds should be selected, keeping in mind the strengths and weaknesses of the management team </a:t>
            </a:r>
            <a:r>
              <a:rPr lang="en-US" dirty="0"/>
              <a:t>(Elnathan, 2022). </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13</a:t>
            </a:fld>
            <a:endParaRPr lang="en-IN"/>
          </a:p>
        </p:txBody>
      </p:sp>
    </p:spTree>
    <p:extLst>
      <p:ext uri="{BB962C8B-B14F-4D97-AF65-F5344CB8AC3E}">
        <p14:creationId xmlns:p14="http://schemas.microsoft.com/office/powerpoint/2010/main" xmlns="" val="39270437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a:t>
            </a:r>
            <a:r>
              <a:rPr lang="en-US" baseline="0" dirty="0"/>
              <a:t> main reason most startups could not run successfully for a long period is not the lack of funding but the inefficiency of the management to manage that fund. The funds should be carefully spent considering the existing as well as the future business environment </a:t>
            </a:r>
            <a:r>
              <a:rPr lang="en-US" dirty="0"/>
              <a:t>(Garg, 2022).</a:t>
            </a:r>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14</a:t>
            </a:fld>
            <a:endParaRPr lang="en-IN"/>
          </a:p>
        </p:txBody>
      </p:sp>
    </p:spTree>
    <p:extLst>
      <p:ext uri="{BB962C8B-B14F-4D97-AF65-F5344CB8AC3E}">
        <p14:creationId xmlns:p14="http://schemas.microsoft.com/office/powerpoint/2010/main" xmlns="" val="42005030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a:t>
            </a:r>
            <a:r>
              <a:rPr lang="en-US" baseline="0" dirty="0"/>
              <a:t> the increase in the understanding of the benefits of investing, there are at present multiple individual and institutional venture capitalists that can be approached for obtaining funds </a:t>
            </a:r>
            <a:r>
              <a:rPr lang="en-US" dirty="0"/>
              <a:t>(Garg, 2022).</a:t>
            </a:r>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15</a:t>
            </a:fld>
            <a:endParaRPr lang="en-IN"/>
          </a:p>
        </p:txBody>
      </p:sp>
    </p:spTree>
    <p:extLst>
      <p:ext uri="{BB962C8B-B14F-4D97-AF65-F5344CB8AC3E}">
        <p14:creationId xmlns:p14="http://schemas.microsoft.com/office/powerpoint/2010/main" xmlns="" val="30623354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Crowdfunding</a:t>
            </a:r>
            <a:r>
              <a:rPr lang="en-US" baseline="0" dirty="0"/>
              <a:t> is among the oldest method to raise funds for new businesses. There are many patterns and policies that are offered in crowdfunding and the entrepreneurs have an option to choose for themselves </a:t>
            </a:r>
            <a:r>
              <a:rPr lang="en-US" dirty="0"/>
              <a:t>(Philippi, 2021). </a:t>
            </a:r>
            <a:endParaRPr lang="en-IN" dirty="0"/>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16</a:t>
            </a:fld>
            <a:endParaRPr lang="en-IN"/>
          </a:p>
        </p:txBody>
      </p:sp>
    </p:spTree>
    <p:extLst>
      <p:ext uri="{BB962C8B-B14F-4D97-AF65-F5344CB8AC3E}">
        <p14:creationId xmlns:p14="http://schemas.microsoft.com/office/powerpoint/2010/main" xmlns="" val="32243872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Peer to peer lending has</a:t>
            </a:r>
            <a:r>
              <a:rPr lang="en-US" baseline="0" dirty="0"/>
              <a:t> only recently gained popularity in the investment circle. It is profitable for both the businesses as coming together of businesses opens up new opportunities for the entrepreneurs </a:t>
            </a:r>
            <a:r>
              <a:rPr lang="en-US" dirty="0"/>
              <a:t>(Philippi, 2021). </a:t>
            </a:r>
            <a:endParaRPr lang="en-IN" dirty="0"/>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17</a:t>
            </a:fld>
            <a:endParaRPr lang="en-IN"/>
          </a:p>
        </p:txBody>
      </p:sp>
    </p:spTree>
    <p:extLst>
      <p:ext uri="{BB962C8B-B14F-4D97-AF65-F5344CB8AC3E}">
        <p14:creationId xmlns:p14="http://schemas.microsoft.com/office/powerpoint/2010/main" xmlns="" val="8024290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Angel investing is among</a:t>
            </a:r>
            <a:r>
              <a:rPr lang="en-US" baseline="0" dirty="0"/>
              <a:t> the most sought after funding sources for the startups. This is so because the investor does not interrupt the everyday operations of the business and most of the control remains in the hands of the owners </a:t>
            </a:r>
            <a:r>
              <a:rPr lang="en-US" dirty="0"/>
              <a:t>(Philippi, 2021). </a:t>
            </a:r>
            <a:endParaRPr lang="en-IN" dirty="0"/>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18</a:t>
            </a:fld>
            <a:endParaRPr lang="en-IN"/>
          </a:p>
        </p:txBody>
      </p:sp>
    </p:spTree>
    <p:extLst>
      <p:ext uri="{BB962C8B-B14F-4D97-AF65-F5344CB8AC3E}">
        <p14:creationId xmlns:p14="http://schemas.microsoft.com/office/powerpoint/2010/main" xmlns="" val="29952616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Venture capital</a:t>
            </a:r>
            <a:r>
              <a:rPr lang="en-US" baseline="0" dirty="0"/>
              <a:t> is by far the most popular source of raising funds, as there is abundance of funds, and no extensive network is required on part of the owners to obtain funds from venture capitalist. This is because the sole purpose of the investors is to look for startups that can provide them with best returns.</a:t>
            </a:r>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19</a:t>
            </a:fld>
            <a:endParaRPr lang="en-IN"/>
          </a:p>
        </p:txBody>
      </p:sp>
    </p:spTree>
    <p:extLst>
      <p:ext uri="{BB962C8B-B14F-4D97-AF65-F5344CB8AC3E}">
        <p14:creationId xmlns:p14="http://schemas.microsoft.com/office/powerpoint/2010/main" xmlns="" val="128176696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Government</a:t>
            </a:r>
            <a:r>
              <a:rPr lang="en-US" baseline="0" dirty="0"/>
              <a:t> across the globe are taking interest in investing in startups. Though it mainly invests in startups that can assist in the development of the nations as a whole such as in green energy sector or to promote local goods </a:t>
            </a:r>
            <a:r>
              <a:rPr lang="en-US" dirty="0"/>
              <a:t>(Yang, 2019).</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20</a:t>
            </a:fld>
            <a:endParaRPr lang="en-IN"/>
          </a:p>
        </p:txBody>
      </p:sp>
    </p:spTree>
    <p:extLst>
      <p:ext uri="{BB962C8B-B14F-4D97-AF65-F5344CB8AC3E}">
        <p14:creationId xmlns:p14="http://schemas.microsoft.com/office/powerpoint/2010/main" xmlns="" val="12533341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a:t>
            </a:r>
            <a:r>
              <a:rPr lang="en-US" baseline="0" dirty="0"/>
              <a:t> presentation delivers extensive details about the challenges that are faced by the startups in raising funds in the UK along with the possible course of action that can be taken to overcome such issues. It also includes the opportunities that can be grabbed by the startup owners and the emerging trends to </a:t>
            </a:r>
            <a:r>
              <a:rPr lang="en-US" baseline="0"/>
              <a:t>raise money </a:t>
            </a:r>
            <a:r>
              <a:rPr lang="en-US"/>
              <a:t>(Yang, 2019).</a:t>
            </a:r>
          </a:p>
          <a:p>
            <a:endParaRPr lang="en-IN" dirty="0"/>
          </a:p>
        </p:txBody>
      </p:sp>
      <p:sp>
        <p:nvSpPr>
          <p:cNvPr id="4" name="Slide Number Placeholder 3"/>
          <p:cNvSpPr>
            <a:spLocks noGrp="1"/>
          </p:cNvSpPr>
          <p:nvPr>
            <p:ph type="sldNum" sz="quarter" idx="10"/>
          </p:nvPr>
        </p:nvSpPr>
        <p:spPr/>
        <p:txBody>
          <a:bodyPr/>
          <a:lstStyle/>
          <a:p>
            <a:fld id="{64A7A66C-C6B9-4A50-A744-01F5A7AAC029}" type="slidenum">
              <a:rPr lang="en-IN" smtClean="0"/>
              <a:pPr/>
              <a:t>21</a:t>
            </a:fld>
            <a:endParaRPr lang="en-IN"/>
          </a:p>
        </p:txBody>
      </p:sp>
    </p:spTree>
    <p:extLst>
      <p:ext uri="{BB962C8B-B14F-4D97-AF65-F5344CB8AC3E}">
        <p14:creationId xmlns:p14="http://schemas.microsoft.com/office/powerpoint/2010/main" xmlns="" val="1029797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12/6/2022</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pPr/>
              <a:t>12/6/2022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xmlns=""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12/6/2022</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BDC9D6-8203-7BA5-DE1F-88B8F7397C72}"/>
              </a:ext>
            </a:extLst>
          </p:cNvPr>
          <p:cNvSpPr>
            <a:spLocks noGrp="1"/>
          </p:cNvSpPr>
          <p:nvPr>
            <p:ph type="ctrTitle"/>
          </p:nvPr>
        </p:nvSpPr>
        <p:spPr>
          <a:xfrm>
            <a:off x="2417779" y="208344"/>
            <a:ext cx="8637073" cy="1844743"/>
          </a:xfrm>
        </p:spPr>
        <p:txBody>
          <a:bodyPr>
            <a:normAutofit/>
          </a:bodyPr>
          <a:lstStyle/>
          <a:p>
            <a:pPr algn="ctr">
              <a:lnSpc>
                <a:spcPct val="115000"/>
              </a:lnSpc>
            </a:pPr>
            <a:r>
              <a:rPr lang="en-IN" sz="4400" b="1" dirty="0" smtClean="0">
                <a:latin typeface="Arial" pitchFamily="34" charset="0"/>
                <a:ea typeface="Arial" panose="020B0604020202020204" pitchFamily="34" charset="0"/>
                <a:cs typeface="Arial" pitchFamily="34" charset="0"/>
              </a:rPr>
              <a:t>entrepreneurship</a:t>
            </a:r>
            <a:r>
              <a:rPr lang="en-IN" sz="1800" b="1" dirty="0">
                <a:effectLst/>
                <a:latin typeface="Times New Roman" panose="02020603050405020304" pitchFamily="18" charset="0"/>
                <a:ea typeface="Arial" panose="020B0604020202020204" pitchFamily="34" charset="0"/>
              </a:rPr>
              <a:t> </a:t>
            </a:r>
            <a:r>
              <a:rPr lang="en-IN" sz="1800" dirty="0">
                <a:effectLst/>
                <a:latin typeface="Arial" panose="020B0604020202020204" pitchFamily="34" charset="0"/>
                <a:ea typeface="Arial" panose="020B0604020202020204" pitchFamily="34" charset="0"/>
              </a:rPr>
              <a:t/>
            </a:r>
            <a:br>
              <a:rPr lang="en-IN" sz="1800" dirty="0">
                <a:effectLst/>
                <a:latin typeface="Arial" panose="020B0604020202020204" pitchFamily="34" charset="0"/>
                <a:ea typeface="Arial" panose="020B0604020202020204" pitchFamily="34" charset="0"/>
              </a:rPr>
            </a:br>
            <a:r>
              <a:rPr lang="en-IN" sz="2800" b="1" dirty="0">
                <a:effectLst/>
                <a:latin typeface="Arial" pitchFamily="34" charset="0"/>
                <a:ea typeface="Arial" panose="020B0604020202020204" pitchFamily="34" charset="0"/>
                <a:cs typeface="Arial" pitchFamily="34" charset="0"/>
              </a:rPr>
              <a:t>topic: Fund</a:t>
            </a:r>
            <a:r>
              <a:rPr lang="en-IN" sz="2800" b="1" dirty="0">
                <a:latin typeface="Arial" pitchFamily="34" charset="0"/>
                <a:cs typeface="Arial" pitchFamily="34" charset="0"/>
              </a:rPr>
              <a:t> raising for start-ups – challenges and opportunities</a:t>
            </a:r>
          </a:p>
        </p:txBody>
      </p:sp>
      <p:sp>
        <p:nvSpPr>
          <p:cNvPr id="3" name="Subtitle 2">
            <a:extLst>
              <a:ext uri="{FF2B5EF4-FFF2-40B4-BE49-F238E27FC236}">
                <a16:creationId xmlns:a16="http://schemas.microsoft.com/office/drawing/2014/main" xmlns="" id="{0F46E907-BB71-CCBA-4B53-0C75E5191A34}"/>
              </a:ext>
            </a:extLst>
          </p:cNvPr>
          <p:cNvSpPr>
            <a:spLocks noGrp="1"/>
          </p:cNvSpPr>
          <p:nvPr>
            <p:ph type="subTitle" idx="1"/>
          </p:nvPr>
        </p:nvSpPr>
        <p:spPr>
          <a:xfrm>
            <a:off x="759125" y="2950233"/>
            <a:ext cx="10123199" cy="3191773"/>
          </a:xfrm>
        </p:spPr>
        <p:txBody>
          <a:bodyPr>
            <a:noAutofit/>
          </a:bodyPr>
          <a:lstStyle/>
          <a:p>
            <a:r>
              <a:rPr lang="en-IN" sz="2400" b="1" dirty="0" smtClean="0">
                <a:latin typeface="Arial" pitchFamily="34" charset="0"/>
                <a:ea typeface="Arial" panose="020B0604020202020204" pitchFamily="34" charset="0"/>
                <a:cs typeface="Arial" pitchFamily="34" charset="0"/>
              </a:rPr>
              <a:t>Presented by</a:t>
            </a:r>
            <a:endParaRPr lang="en-IN" sz="2400" b="1" dirty="0" smtClean="0">
              <a:latin typeface="Arial" pitchFamily="34" charset="0"/>
              <a:ea typeface="Arial" panose="020B0604020202020204" pitchFamily="34" charset="0"/>
              <a:cs typeface="Arial" pitchFamily="34" charset="0"/>
            </a:endParaRPr>
          </a:p>
          <a:p>
            <a:pPr>
              <a:buFont typeface="Wingdings" pitchFamily="2" charset="2"/>
              <a:buChar char="Ø"/>
            </a:pPr>
            <a:r>
              <a:rPr lang="en-IN" sz="2400" b="1" dirty="0" err="1" smtClean="0">
                <a:effectLst/>
                <a:latin typeface="Arial" pitchFamily="34" charset="0"/>
                <a:ea typeface="Arial" panose="020B0604020202020204" pitchFamily="34" charset="0"/>
                <a:cs typeface="Arial" pitchFamily="34" charset="0"/>
              </a:rPr>
              <a:t>Aayush</a:t>
            </a:r>
            <a:r>
              <a:rPr lang="en-IN" sz="2400" b="1" dirty="0" smtClean="0">
                <a:effectLst/>
                <a:latin typeface="Arial" pitchFamily="34" charset="0"/>
                <a:ea typeface="Arial" panose="020B0604020202020204" pitchFamily="34" charset="0"/>
                <a:cs typeface="Arial" pitchFamily="34" charset="0"/>
              </a:rPr>
              <a:t> </a:t>
            </a:r>
            <a:r>
              <a:rPr lang="en-IN" sz="2400" b="1" dirty="0">
                <a:effectLst/>
                <a:latin typeface="Arial" pitchFamily="34" charset="0"/>
                <a:ea typeface="Arial" panose="020B0604020202020204" pitchFamily="34" charset="0"/>
                <a:cs typeface="Arial" pitchFamily="34" charset="0"/>
              </a:rPr>
              <a:t>patel (</a:t>
            </a:r>
            <a:r>
              <a:rPr lang="en-IN" sz="2400" b="1" dirty="0" smtClean="0">
                <a:effectLst/>
                <a:latin typeface="Arial" pitchFamily="34" charset="0"/>
                <a:ea typeface="Arial" panose="020B0604020202020204" pitchFamily="34" charset="0"/>
                <a:cs typeface="Arial" pitchFamily="34" charset="0"/>
              </a:rPr>
              <a:t>2132835)</a:t>
            </a:r>
            <a:endParaRPr lang="en-IN" sz="2400" b="1" dirty="0">
              <a:latin typeface="Arial" pitchFamily="34" charset="0"/>
              <a:ea typeface="Arial" panose="020B0604020202020204" pitchFamily="34" charset="0"/>
              <a:cs typeface="Arial" pitchFamily="34" charset="0"/>
            </a:endParaRPr>
          </a:p>
          <a:p>
            <a:pPr>
              <a:buFont typeface="Wingdings" pitchFamily="2" charset="2"/>
              <a:buChar char="Ø"/>
            </a:pPr>
            <a:r>
              <a:rPr lang="en-IN" sz="2400" b="1" dirty="0" err="1" smtClean="0">
                <a:effectLst/>
                <a:latin typeface="Arial" pitchFamily="34" charset="0"/>
                <a:ea typeface="Arial" panose="020B0604020202020204" pitchFamily="34" charset="0"/>
                <a:cs typeface="Arial" pitchFamily="34" charset="0"/>
              </a:rPr>
              <a:t>jaydip</a:t>
            </a:r>
            <a:r>
              <a:rPr lang="en-IN" sz="2400" b="1" dirty="0" smtClean="0">
                <a:effectLst/>
                <a:latin typeface="Arial" pitchFamily="34" charset="0"/>
                <a:ea typeface="Arial" panose="020B0604020202020204" pitchFamily="34" charset="0"/>
                <a:cs typeface="Arial" pitchFamily="34" charset="0"/>
              </a:rPr>
              <a:t> </a:t>
            </a:r>
            <a:r>
              <a:rPr lang="en-IN" sz="2400" b="1" dirty="0">
                <a:effectLst/>
                <a:latin typeface="Arial" pitchFamily="34" charset="0"/>
                <a:ea typeface="Arial" panose="020B0604020202020204" pitchFamily="34" charset="0"/>
                <a:cs typeface="Arial" pitchFamily="34" charset="0"/>
              </a:rPr>
              <a:t>Ramani (</a:t>
            </a:r>
            <a:r>
              <a:rPr lang="en-IN" sz="2400" b="1" dirty="0" smtClean="0">
                <a:effectLst/>
                <a:latin typeface="Arial" pitchFamily="34" charset="0"/>
                <a:ea typeface="Arial" panose="020B0604020202020204" pitchFamily="34" charset="0"/>
                <a:cs typeface="Arial" pitchFamily="34" charset="0"/>
              </a:rPr>
              <a:t>2131580)</a:t>
            </a:r>
          </a:p>
          <a:p>
            <a:pPr>
              <a:buFont typeface="Wingdings" pitchFamily="2" charset="2"/>
              <a:buChar char="Ø"/>
            </a:pPr>
            <a:r>
              <a:rPr lang="en-IN" sz="2400" b="1" dirty="0" smtClean="0">
                <a:effectLst/>
                <a:latin typeface="Arial" pitchFamily="34" charset="0"/>
                <a:ea typeface="Arial" panose="020B0604020202020204" pitchFamily="34" charset="0"/>
                <a:cs typeface="Arial" pitchFamily="34" charset="0"/>
              </a:rPr>
              <a:t>Nizar </a:t>
            </a:r>
            <a:r>
              <a:rPr lang="en-IN" sz="2400" b="1" dirty="0">
                <a:effectLst/>
                <a:latin typeface="Arial" pitchFamily="34" charset="0"/>
                <a:ea typeface="Arial" panose="020B0604020202020204" pitchFamily="34" charset="0"/>
                <a:cs typeface="Arial" pitchFamily="34" charset="0"/>
              </a:rPr>
              <a:t>charania (2132189)</a:t>
            </a:r>
            <a:r>
              <a:rPr lang="en-IN" sz="2400" dirty="0">
                <a:effectLst/>
                <a:latin typeface="Arial" pitchFamily="34" charset="0"/>
                <a:ea typeface="Arial" panose="020B0604020202020204" pitchFamily="34" charset="0"/>
                <a:cs typeface="Arial" pitchFamily="34" charset="0"/>
              </a:rPr>
              <a:t/>
            </a:r>
            <a:br>
              <a:rPr lang="en-IN" sz="2400" dirty="0">
                <a:effectLst/>
                <a:latin typeface="Arial" pitchFamily="34" charset="0"/>
                <a:ea typeface="Arial" panose="020B0604020202020204" pitchFamily="34" charset="0"/>
                <a:cs typeface="Arial" pitchFamily="34" charset="0"/>
              </a:rPr>
            </a:br>
            <a:r>
              <a:rPr lang="en-IN" sz="2400" dirty="0" smtClean="0">
                <a:effectLst/>
                <a:latin typeface="Arial" pitchFamily="34" charset="0"/>
                <a:ea typeface="Arial" panose="020B0604020202020204" pitchFamily="34" charset="0"/>
                <a:cs typeface="Arial" pitchFamily="34" charset="0"/>
              </a:rPr>
              <a:t>						</a:t>
            </a:r>
            <a:r>
              <a:rPr lang="en-IN" sz="2400" b="1" dirty="0" smtClean="0">
                <a:effectLst/>
                <a:latin typeface="Arial" pitchFamily="34" charset="0"/>
                <a:ea typeface="Arial" panose="020B0604020202020204" pitchFamily="34" charset="0"/>
                <a:cs typeface="Arial" pitchFamily="34" charset="0"/>
              </a:rPr>
              <a:t>MODULE</a:t>
            </a:r>
            <a:r>
              <a:rPr lang="en-IN" sz="2400" b="1" dirty="0">
                <a:effectLst/>
                <a:latin typeface="Arial" pitchFamily="34" charset="0"/>
                <a:ea typeface="Arial" panose="020B0604020202020204" pitchFamily="34" charset="0"/>
                <a:cs typeface="Arial" pitchFamily="34" charset="0"/>
              </a:rPr>
              <a:t>: </a:t>
            </a:r>
            <a:r>
              <a:rPr lang="en-IN" sz="2400" b="1" dirty="0" smtClean="0">
                <a:effectLst/>
                <a:latin typeface="Arial" pitchFamily="34" charset="0"/>
                <a:ea typeface="Arial" panose="020B0604020202020204" pitchFamily="34" charset="0"/>
                <a:cs typeface="Arial" pitchFamily="34" charset="0"/>
              </a:rPr>
              <a:t>LCMB7004</a:t>
            </a:r>
            <a:br>
              <a:rPr lang="en-IN" sz="2400" b="1" dirty="0" smtClean="0">
                <a:effectLst/>
                <a:latin typeface="Arial" pitchFamily="34" charset="0"/>
                <a:ea typeface="Arial" panose="020B0604020202020204" pitchFamily="34" charset="0"/>
                <a:cs typeface="Arial" pitchFamily="34" charset="0"/>
              </a:rPr>
            </a:br>
            <a:r>
              <a:rPr lang="en-IN" sz="2400" b="1" dirty="0" smtClean="0">
                <a:effectLst/>
                <a:latin typeface="Arial" pitchFamily="34" charset="0"/>
                <a:ea typeface="Arial" panose="020B0604020202020204" pitchFamily="34" charset="0"/>
                <a:cs typeface="Arial" pitchFamily="34" charset="0"/>
              </a:rPr>
              <a:t>						LECTURER</a:t>
            </a:r>
            <a:r>
              <a:rPr lang="en-IN" sz="2400" b="1" dirty="0">
                <a:effectLst/>
                <a:latin typeface="Arial" pitchFamily="34" charset="0"/>
                <a:ea typeface="Arial" panose="020B0604020202020204" pitchFamily="34" charset="0"/>
                <a:cs typeface="Arial" pitchFamily="34" charset="0"/>
              </a:rPr>
              <a:t>: Isaiah oino</a:t>
            </a:r>
            <a:r>
              <a:rPr lang="en-IN" sz="2400" dirty="0">
                <a:effectLst/>
                <a:latin typeface="Arial" pitchFamily="34" charset="0"/>
                <a:ea typeface="Arial" panose="020B0604020202020204" pitchFamily="34" charset="0"/>
                <a:cs typeface="Arial" pitchFamily="34" charset="0"/>
              </a:rPr>
              <a:t/>
            </a:r>
            <a:br>
              <a:rPr lang="en-IN" sz="2400" dirty="0">
                <a:effectLst/>
                <a:latin typeface="Arial" pitchFamily="34" charset="0"/>
                <a:ea typeface="Arial" panose="020B0604020202020204" pitchFamily="34" charset="0"/>
                <a:cs typeface="Arial" pitchFamily="34" charset="0"/>
              </a:rPr>
            </a:br>
            <a:endParaRPr lang="en-IN" sz="2400" dirty="0">
              <a:latin typeface="Arial" pitchFamily="34" charset="0"/>
              <a:cs typeface="Arial" pitchFamily="34" charset="0"/>
            </a:endParaRPr>
          </a:p>
        </p:txBody>
      </p:sp>
    </p:spTree>
    <p:extLst>
      <p:ext uri="{BB962C8B-B14F-4D97-AF65-F5344CB8AC3E}">
        <p14:creationId xmlns:p14="http://schemas.microsoft.com/office/powerpoint/2010/main" xmlns="" val="15466131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59456" y="1311216"/>
            <a:ext cx="9713343" cy="3539430"/>
          </a:xfrm>
          <a:prstGeom prst="rect">
            <a:avLst/>
          </a:prstGeom>
        </p:spPr>
        <p:txBody>
          <a:bodyPr wrap="square">
            <a:spAutoFit/>
          </a:bodyPr>
          <a:lstStyle/>
          <a:p>
            <a:r>
              <a:rPr lang="en-US" sz="2800" b="1" dirty="0" smtClean="0">
                <a:latin typeface="Arial" pitchFamily="34" charset="0"/>
                <a:cs typeface="Arial" pitchFamily="34" charset="0"/>
              </a:rPr>
              <a:t>Table of </a:t>
            </a:r>
            <a:r>
              <a:rPr lang="en-US" sz="2800" b="1" dirty="0" smtClean="0">
                <a:latin typeface="Arial" pitchFamily="34" charset="0"/>
                <a:cs typeface="Arial" pitchFamily="34" charset="0"/>
              </a:rPr>
              <a:t>Content</a:t>
            </a:r>
          </a:p>
          <a:p>
            <a:endParaRPr lang="en-US" sz="2800" b="1" dirty="0" smtClean="0">
              <a:latin typeface="Arial" pitchFamily="34" charset="0"/>
              <a:cs typeface="Arial" pitchFamily="34" charset="0"/>
            </a:endParaRPr>
          </a:p>
          <a:p>
            <a:r>
              <a:rPr lang="en-US" sz="2800" dirty="0" smtClean="0">
                <a:latin typeface="Arial" pitchFamily="34" charset="0"/>
                <a:cs typeface="Arial" pitchFamily="34" charset="0"/>
              </a:rPr>
              <a:t>Introduction----------------------------------------------------------3</a:t>
            </a:r>
            <a:endParaRPr lang="en-US" sz="2800" dirty="0" smtClean="0">
              <a:latin typeface="Arial" pitchFamily="34" charset="0"/>
              <a:cs typeface="Arial" pitchFamily="34" charset="0"/>
            </a:endParaRPr>
          </a:p>
          <a:p>
            <a:pPr marL="228600" indent="-228600"/>
            <a:r>
              <a:rPr lang="en-US" sz="2800" dirty="0" smtClean="0">
                <a:latin typeface="Arial" pitchFamily="34" charset="0"/>
                <a:cs typeface="Arial" pitchFamily="34" charset="0"/>
              </a:rPr>
              <a:t>Challenges-----------------------------------------------------------4</a:t>
            </a:r>
          </a:p>
          <a:p>
            <a:pPr marL="228600" indent="-228600"/>
            <a:r>
              <a:rPr lang="en-US" sz="2800" dirty="0" smtClean="0">
                <a:latin typeface="Arial" pitchFamily="34" charset="0"/>
                <a:cs typeface="Arial" pitchFamily="34" charset="0"/>
              </a:rPr>
              <a:t>Solutions-------------------------------------------------------------10</a:t>
            </a:r>
            <a:endParaRPr lang="en-US" sz="2800" dirty="0" smtClean="0">
              <a:latin typeface="Arial" pitchFamily="34" charset="0"/>
              <a:cs typeface="Arial" pitchFamily="34" charset="0"/>
            </a:endParaRPr>
          </a:p>
          <a:p>
            <a:pPr marL="228600" indent="-228600"/>
            <a:r>
              <a:rPr lang="en-US" sz="2800" dirty="0" smtClean="0">
                <a:latin typeface="Arial" pitchFamily="34" charset="0"/>
                <a:cs typeface="Arial" pitchFamily="34" charset="0"/>
              </a:rPr>
              <a:t>Opportunities-------------------------------------------------------14</a:t>
            </a:r>
            <a:endParaRPr lang="en-US" sz="2800" dirty="0" smtClean="0">
              <a:latin typeface="Arial" pitchFamily="34" charset="0"/>
              <a:cs typeface="Arial" pitchFamily="34" charset="0"/>
            </a:endParaRPr>
          </a:p>
          <a:p>
            <a:pPr marL="228600" indent="-228600"/>
            <a:r>
              <a:rPr lang="en-US" sz="2800" dirty="0" smtClean="0">
                <a:latin typeface="Arial" pitchFamily="34" charset="0"/>
                <a:cs typeface="Arial" pitchFamily="34" charset="0"/>
              </a:rPr>
              <a:t>Conclusion-----------------------------------------------------------21</a:t>
            </a:r>
          </a:p>
          <a:p>
            <a:pPr marL="228600" indent="-228600"/>
            <a:r>
              <a:rPr lang="en-US" sz="2800" dirty="0" smtClean="0">
                <a:latin typeface="Arial" pitchFamily="34" charset="0"/>
                <a:cs typeface="Arial" pitchFamily="34" charset="0"/>
              </a:rPr>
              <a:t>References----------------------------------------------------------22</a:t>
            </a:r>
            <a:endParaRPr lang="en-US" sz="28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A1CF28-D2D6-A75B-F5A9-B57F8D62F098}"/>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xmlns="" id="{BC2EF686-9A50-ED64-6DA6-64850E90B66E}"/>
              </a:ext>
            </a:extLst>
          </p:cNvPr>
          <p:cNvSpPr>
            <a:spLocks noGrp="1"/>
          </p:cNvSpPr>
          <p:nvPr>
            <p:ph idx="1"/>
          </p:nvPr>
        </p:nvSpPr>
        <p:spPr/>
        <p:txBody>
          <a:bodyPr/>
          <a:lstStyle/>
          <a:p>
            <a:r>
              <a:rPr lang="en-IN" dirty="0"/>
              <a:t>Fund raising an important process for the survival of any start-up.  It aims to raise sufficient funds for the business to operate </a:t>
            </a:r>
            <a:r>
              <a:rPr lang="en-IN" dirty="0" err="1"/>
              <a:t>ist</a:t>
            </a:r>
            <a:r>
              <a:rPr lang="en-IN" dirty="0"/>
              <a:t> activities sufficiently (</a:t>
            </a:r>
            <a:r>
              <a:rPr lang="en-IN" dirty="0" err="1"/>
              <a:t>Korreck</a:t>
            </a:r>
            <a:r>
              <a:rPr lang="en-IN" dirty="0"/>
              <a:t>, 2019). </a:t>
            </a:r>
          </a:p>
          <a:p>
            <a:r>
              <a:rPr lang="en-IN" dirty="0"/>
              <a:t>This presentation focuses on the challenges entrepreneurs have to overcome to raise funds. </a:t>
            </a:r>
          </a:p>
          <a:p>
            <a:r>
              <a:rPr lang="en-IN" dirty="0"/>
              <a:t>It also focuses on the fundraising opportunities that have been provided to the entrepreneurs to make their start-ups successful (</a:t>
            </a:r>
            <a:r>
              <a:rPr lang="en-IN" dirty="0" err="1"/>
              <a:t>Korreck</a:t>
            </a:r>
            <a:r>
              <a:rPr lang="en-IN" dirty="0"/>
              <a:t>, 2019). </a:t>
            </a:r>
          </a:p>
        </p:txBody>
      </p:sp>
    </p:spTree>
    <p:extLst>
      <p:ext uri="{BB962C8B-B14F-4D97-AF65-F5344CB8AC3E}">
        <p14:creationId xmlns:p14="http://schemas.microsoft.com/office/powerpoint/2010/main" xmlns="" val="31850744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12CB45-C530-6A9C-DCA0-B8C89BE04AE9}"/>
              </a:ext>
            </a:extLst>
          </p:cNvPr>
          <p:cNvSpPr>
            <a:spLocks noGrp="1"/>
          </p:cNvSpPr>
          <p:nvPr>
            <p:ph type="title"/>
          </p:nvPr>
        </p:nvSpPr>
        <p:spPr/>
        <p:txBody>
          <a:bodyPr/>
          <a:lstStyle/>
          <a:p>
            <a:r>
              <a:rPr lang="en-IN" dirty="0"/>
              <a:t>Fund raising for start-ups - Challenges</a:t>
            </a:r>
          </a:p>
        </p:txBody>
      </p:sp>
      <p:sp>
        <p:nvSpPr>
          <p:cNvPr id="3" name="Content Placeholder 2">
            <a:extLst>
              <a:ext uri="{FF2B5EF4-FFF2-40B4-BE49-F238E27FC236}">
                <a16:creationId xmlns:a16="http://schemas.microsoft.com/office/drawing/2014/main" xmlns="" id="{D6C6C006-1B81-2BE3-3D6A-61F8B8F7BEBF}"/>
              </a:ext>
            </a:extLst>
          </p:cNvPr>
          <p:cNvSpPr>
            <a:spLocks noGrp="1"/>
          </p:cNvSpPr>
          <p:nvPr>
            <p:ph idx="1"/>
          </p:nvPr>
        </p:nvSpPr>
        <p:spPr/>
        <p:txBody>
          <a:bodyPr>
            <a:normAutofit/>
          </a:bodyPr>
          <a:lstStyle/>
          <a:p>
            <a:pPr marL="457200" indent="-457200">
              <a:buAutoNum type="arabicPeriod"/>
            </a:pPr>
            <a:r>
              <a:rPr lang="en-US" dirty="0"/>
              <a:t>A hastily made a business plan</a:t>
            </a:r>
          </a:p>
          <a:p>
            <a:pPr marL="0" indent="0">
              <a:buNone/>
            </a:pPr>
            <a:r>
              <a:rPr lang="en-US" dirty="0"/>
              <a:t>The greatest approach to getting funds for a company is to be incredibly knowledgeable regarding it - certainly before the phase where its founders examine the many methods for raising finance (Al </a:t>
            </a:r>
            <a:r>
              <a:rPr lang="en-US" dirty="0" err="1"/>
              <a:t>sahaf</a:t>
            </a:r>
            <a:r>
              <a:rPr lang="en-US" dirty="0"/>
              <a:t>, 2021). </a:t>
            </a:r>
          </a:p>
          <a:p>
            <a:pPr marL="0" indent="0">
              <a:buNone/>
            </a:pPr>
            <a:r>
              <a:rPr lang="en-US" dirty="0"/>
              <a:t>A hurriedly drafted marketing strategy will most probably not bring the setup where it needs to go, while also providing one of the most difficult difficulties in obtaining finance. Entrepreneurship should really be perfectly clear on how their firm operates and where it is heading - throughout all areas (Al </a:t>
            </a:r>
            <a:r>
              <a:rPr lang="en-US" dirty="0" err="1"/>
              <a:t>sahaf</a:t>
            </a:r>
            <a:r>
              <a:rPr lang="en-US" dirty="0"/>
              <a:t>, 2021). </a:t>
            </a:r>
          </a:p>
          <a:p>
            <a:pPr marL="0" indent="0">
              <a:buNone/>
            </a:pPr>
            <a:endParaRPr lang="en-US" dirty="0"/>
          </a:p>
        </p:txBody>
      </p:sp>
    </p:spTree>
    <p:extLst>
      <p:ext uri="{BB962C8B-B14F-4D97-AF65-F5344CB8AC3E}">
        <p14:creationId xmlns:p14="http://schemas.microsoft.com/office/powerpoint/2010/main" xmlns="" val="242441224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E6B0A4-5560-AE9E-0494-184CBEDBADC1}"/>
              </a:ext>
            </a:extLst>
          </p:cNvPr>
          <p:cNvSpPr>
            <a:spLocks noGrp="1"/>
          </p:cNvSpPr>
          <p:nvPr>
            <p:ph type="title"/>
          </p:nvPr>
        </p:nvSpPr>
        <p:spPr/>
        <p:txBody>
          <a:bodyPr/>
          <a:lstStyle/>
          <a:p>
            <a:r>
              <a:rPr lang="en-IN" dirty="0"/>
              <a:t>Fund raising for start-ups - Challenges</a:t>
            </a:r>
          </a:p>
        </p:txBody>
      </p:sp>
      <p:sp>
        <p:nvSpPr>
          <p:cNvPr id="3" name="Content Placeholder 2">
            <a:extLst>
              <a:ext uri="{FF2B5EF4-FFF2-40B4-BE49-F238E27FC236}">
                <a16:creationId xmlns:a16="http://schemas.microsoft.com/office/drawing/2014/main" xmlns="" id="{DD80DE2E-1621-E817-D823-9703D19CE719}"/>
              </a:ext>
            </a:extLst>
          </p:cNvPr>
          <p:cNvSpPr>
            <a:spLocks noGrp="1"/>
          </p:cNvSpPr>
          <p:nvPr>
            <p:ph idx="1"/>
          </p:nvPr>
        </p:nvSpPr>
        <p:spPr/>
        <p:txBody>
          <a:bodyPr>
            <a:normAutofit/>
          </a:bodyPr>
          <a:lstStyle/>
          <a:p>
            <a:pPr marL="0" indent="0">
              <a:buNone/>
            </a:pPr>
            <a:r>
              <a:rPr lang="en-US" dirty="0"/>
              <a:t>2. Businesses don’t have a clear vision</a:t>
            </a:r>
          </a:p>
          <a:p>
            <a:pPr marL="0" indent="0">
              <a:buNone/>
            </a:pPr>
            <a:r>
              <a:rPr lang="en-US" dirty="0"/>
              <a:t>Many funders like entrepreneurs that are exceptionally vocal and enthusiastic well about the foundation on which their firm is founded (Al </a:t>
            </a:r>
            <a:r>
              <a:rPr lang="en-US" dirty="0" err="1"/>
              <a:t>sahaf</a:t>
            </a:r>
            <a:r>
              <a:rPr lang="en-US" dirty="0"/>
              <a:t>, 2021). </a:t>
            </a:r>
          </a:p>
          <a:p>
            <a:pPr marL="0" indent="0">
              <a:buNone/>
            </a:pPr>
            <a:r>
              <a:rPr lang="en-US" dirty="0"/>
              <a:t>By placing the concept at the </a:t>
            </a:r>
            <a:r>
              <a:rPr lang="en-US" dirty="0" err="1"/>
              <a:t>centre</a:t>
            </a:r>
            <a:r>
              <a:rPr lang="en-US" dirty="0"/>
              <a:t> of each and every production meeting for fundraising, the entrepreneurs show early-stage investors that they have committed to turning the conceptual model into an actuality (Banerji, 2019).</a:t>
            </a:r>
          </a:p>
        </p:txBody>
      </p:sp>
    </p:spTree>
    <p:extLst>
      <p:ext uri="{BB962C8B-B14F-4D97-AF65-F5344CB8AC3E}">
        <p14:creationId xmlns:p14="http://schemas.microsoft.com/office/powerpoint/2010/main" xmlns="" val="5701476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2B5CD2-84BB-4F57-B048-A0841DB7A0E6}"/>
              </a:ext>
            </a:extLst>
          </p:cNvPr>
          <p:cNvSpPr>
            <a:spLocks noGrp="1"/>
          </p:cNvSpPr>
          <p:nvPr>
            <p:ph type="title"/>
          </p:nvPr>
        </p:nvSpPr>
        <p:spPr/>
        <p:txBody>
          <a:bodyPr/>
          <a:lstStyle/>
          <a:p>
            <a:r>
              <a:rPr lang="en-IN" dirty="0"/>
              <a:t>Fund raising for start-ups - Challenges</a:t>
            </a:r>
          </a:p>
        </p:txBody>
      </p:sp>
      <p:sp>
        <p:nvSpPr>
          <p:cNvPr id="3" name="Content Placeholder 2">
            <a:extLst>
              <a:ext uri="{FF2B5EF4-FFF2-40B4-BE49-F238E27FC236}">
                <a16:creationId xmlns:a16="http://schemas.microsoft.com/office/drawing/2014/main" xmlns="" id="{2C5EEEF6-CD18-276C-9D83-B9B17F3BC7F3}"/>
              </a:ext>
            </a:extLst>
          </p:cNvPr>
          <p:cNvSpPr>
            <a:spLocks noGrp="1"/>
          </p:cNvSpPr>
          <p:nvPr>
            <p:ph idx="1"/>
          </p:nvPr>
        </p:nvSpPr>
        <p:spPr/>
        <p:txBody>
          <a:bodyPr/>
          <a:lstStyle/>
          <a:p>
            <a:pPr marL="0" indent="0">
              <a:buNone/>
            </a:pPr>
            <a:r>
              <a:rPr lang="en-US" dirty="0"/>
              <a:t>3. Keeping scope for scalability in the business model</a:t>
            </a:r>
          </a:p>
          <a:p>
            <a:pPr marL="0" indent="0">
              <a:buNone/>
            </a:pPr>
            <a:r>
              <a:rPr lang="en-US" dirty="0"/>
              <a:t>Small company managers frequently struggle to recruit funders because they are unable to convey why they intend to grow their operations (Banerji, 2019).</a:t>
            </a:r>
          </a:p>
          <a:p>
            <a:pPr marL="0" indent="0">
              <a:buNone/>
            </a:pPr>
            <a:r>
              <a:rPr lang="en-US" dirty="0"/>
              <a:t>Sponsors will be interested to hear how the founders plan to use their funds to advance the company to a higher level. And how they intend to recoup their investments (Banerji, 2019).</a:t>
            </a:r>
          </a:p>
        </p:txBody>
      </p:sp>
    </p:spTree>
    <p:extLst>
      <p:ext uri="{BB962C8B-B14F-4D97-AF65-F5344CB8AC3E}">
        <p14:creationId xmlns:p14="http://schemas.microsoft.com/office/powerpoint/2010/main" xmlns="" val="11470956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6077FA-676B-F292-36CE-5EE746F75C4C}"/>
              </a:ext>
            </a:extLst>
          </p:cNvPr>
          <p:cNvSpPr>
            <a:spLocks noGrp="1"/>
          </p:cNvSpPr>
          <p:nvPr>
            <p:ph type="title"/>
          </p:nvPr>
        </p:nvSpPr>
        <p:spPr/>
        <p:txBody>
          <a:bodyPr/>
          <a:lstStyle/>
          <a:p>
            <a:r>
              <a:rPr lang="en-IN" dirty="0"/>
              <a:t>Fund raising for start-ups - Challenges</a:t>
            </a:r>
          </a:p>
        </p:txBody>
      </p:sp>
      <p:sp>
        <p:nvSpPr>
          <p:cNvPr id="3" name="Content Placeholder 2">
            <a:extLst>
              <a:ext uri="{FF2B5EF4-FFF2-40B4-BE49-F238E27FC236}">
                <a16:creationId xmlns:a16="http://schemas.microsoft.com/office/drawing/2014/main" xmlns="" id="{5B95E2AC-7AEE-AE64-AB23-477356E5FF5B}"/>
              </a:ext>
            </a:extLst>
          </p:cNvPr>
          <p:cNvSpPr>
            <a:spLocks noGrp="1"/>
          </p:cNvSpPr>
          <p:nvPr>
            <p:ph idx="1"/>
          </p:nvPr>
        </p:nvSpPr>
        <p:spPr/>
        <p:txBody>
          <a:bodyPr/>
          <a:lstStyle/>
          <a:p>
            <a:pPr marL="0" indent="0">
              <a:buNone/>
            </a:pPr>
            <a:r>
              <a:rPr lang="en-US" dirty="0"/>
              <a:t>4. Figuring how much funds to raise </a:t>
            </a:r>
          </a:p>
          <a:p>
            <a:pPr marL="0" indent="0">
              <a:buNone/>
            </a:pPr>
            <a:r>
              <a:rPr lang="en-US" dirty="0"/>
              <a:t>Another major problem that the startup experienced when obtaining cash wasn't being able to identify and estimate how often funding the organization required (</a:t>
            </a:r>
            <a:r>
              <a:rPr lang="en-US" dirty="0" err="1"/>
              <a:t>Gastaud</a:t>
            </a:r>
            <a:r>
              <a:rPr lang="en-US" dirty="0"/>
              <a:t>, 2019). </a:t>
            </a:r>
          </a:p>
          <a:p>
            <a:pPr marL="0" indent="0">
              <a:buNone/>
            </a:pPr>
            <a:r>
              <a:rPr lang="en-US" dirty="0"/>
              <a:t>New professionals do not analyze their fundraiser needs, which results in the closure of the start-up owing to insufficient finance or growing debt (</a:t>
            </a:r>
            <a:r>
              <a:rPr lang="en-US" dirty="0" err="1"/>
              <a:t>Gastaud</a:t>
            </a:r>
            <a:r>
              <a:rPr lang="en-US" dirty="0"/>
              <a:t>, 2019). </a:t>
            </a:r>
          </a:p>
          <a:p>
            <a:pPr marL="0" indent="0">
              <a:buNone/>
            </a:pPr>
            <a:endParaRPr lang="en-US" dirty="0"/>
          </a:p>
        </p:txBody>
      </p:sp>
    </p:spTree>
    <p:extLst>
      <p:ext uri="{BB962C8B-B14F-4D97-AF65-F5344CB8AC3E}">
        <p14:creationId xmlns:p14="http://schemas.microsoft.com/office/powerpoint/2010/main" xmlns="" val="104385139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96BED4-487A-F6D2-7CBE-D9374B44F075}"/>
              </a:ext>
            </a:extLst>
          </p:cNvPr>
          <p:cNvSpPr>
            <a:spLocks noGrp="1"/>
          </p:cNvSpPr>
          <p:nvPr>
            <p:ph type="title"/>
          </p:nvPr>
        </p:nvSpPr>
        <p:spPr/>
        <p:txBody>
          <a:bodyPr/>
          <a:lstStyle/>
          <a:p>
            <a:r>
              <a:rPr lang="en-IN" dirty="0"/>
              <a:t>Fund raising for start-ups - Challenges</a:t>
            </a:r>
          </a:p>
        </p:txBody>
      </p:sp>
      <p:sp>
        <p:nvSpPr>
          <p:cNvPr id="3" name="Content Placeholder 2">
            <a:extLst>
              <a:ext uri="{FF2B5EF4-FFF2-40B4-BE49-F238E27FC236}">
                <a16:creationId xmlns:a16="http://schemas.microsoft.com/office/drawing/2014/main" xmlns="" id="{0BC52829-5C13-46F6-C8CD-304634E1F041}"/>
              </a:ext>
            </a:extLst>
          </p:cNvPr>
          <p:cNvSpPr>
            <a:spLocks noGrp="1"/>
          </p:cNvSpPr>
          <p:nvPr>
            <p:ph idx="1"/>
          </p:nvPr>
        </p:nvSpPr>
        <p:spPr>
          <a:xfrm>
            <a:off x="1451578" y="2025357"/>
            <a:ext cx="9603275" cy="3450613"/>
          </a:xfrm>
        </p:spPr>
        <p:txBody>
          <a:bodyPr>
            <a:normAutofit/>
          </a:bodyPr>
          <a:lstStyle/>
          <a:p>
            <a:pPr marL="0" indent="0">
              <a:buNone/>
            </a:pPr>
            <a:r>
              <a:rPr lang="en-US" dirty="0"/>
              <a:t>5. Businesses have less knowledge about the market</a:t>
            </a:r>
          </a:p>
          <a:p>
            <a:pPr marL="0" indent="0">
              <a:buNone/>
            </a:pPr>
            <a:r>
              <a:rPr lang="en-US" dirty="0"/>
              <a:t>Another significant barrier to acquiring financing might be a lack of knowledge well about the market where the company operates. </a:t>
            </a:r>
          </a:p>
          <a:p>
            <a:pPr marL="0" indent="0">
              <a:buNone/>
            </a:pPr>
            <a:r>
              <a:rPr lang="en-US" dirty="0"/>
              <a:t>Who will be purchasing your goods or services? </a:t>
            </a:r>
          </a:p>
          <a:p>
            <a:pPr marL="0" indent="0">
              <a:buNone/>
            </a:pPr>
            <a:r>
              <a:rPr lang="en-US" dirty="0"/>
              <a:t>What existing gaps does this fill? </a:t>
            </a:r>
          </a:p>
          <a:p>
            <a:pPr marL="0" indent="0">
              <a:buNone/>
            </a:pPr>
            <a:r>
              <a:rPr lang="en-US" dirty="0"/>
              <a:t>What is the customer base of your targeted market? </a:t>
            </a:r>
          </a:p>
          <a:p>
            <a:pPr marL="0" indent="0">
              <a:buNone/>
            </a:pPr>
            <a:r>
              <a:rPr lang="en-US" dirty="0"/>
              <a:t>What is the possibility for expansion? (</a:t>
            </a:r>
            <a:r>
              <a:rPr lang="en-US" dirty="0" err="1"/>
              <a:t>Gastaud</a:t>
            </a:r>
            <a:r>
              <a:rPr lang="en-US" dirty="0"/>
              <a:t>, 2019). </a:t>
            </a:r>
          </a:p>
          <a:p>
            <a:pPr marL="0" indent="0">
              <a:buNone/>
            </a:pPr>
            <a:endParaRPr lang="en-US" dirty="0"/>
          </a:p>
        </p:txBody>
      </p:sp>
    </p:spTree>
    <p:extLst>
      <p:ext uri="{BB962C8B-B14F-4D97-AF65-F5344CB8AC3E}">
        <p14:creationId xmlns:p14="http://schemas.microsoft.com/office/powerpoint/2010/main" xmlns="" val="24055932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09E69D-8934-D650-760E-39834D2C18F0}"/>
              </a:ext>
            </a:extLst>
          </p:cNvPr>
          <p:cNvSpPr>
            <a:spLocks noGrp="1"/>
          </p:cNvSpPr>
          <p:nvPr>
            <p:ph type="title"/>
          </p:nvPr>
        </p:nvSpPr>
        <p:spPr/>
        <p:txBody>
          <a:bodyPr/>
          <a:lstStyle/>
          <a:p>
            <a:r>
              <a:rPr lang="en-IN" dirty="0"/>
              <a:t>Fund raising for start-ups - Challenges</a:t>
            </a:r>
          </a:p>
        </p:txBody>
      </p:sp>
      <p:sp>
        <p:nvSpPr>
          <p:cNvPr id="3" name="Content Placeholder 2">
            <a:extLst>
              <a:ext uri="{FF2B5EF4-FFF2-40B4-BE49-F238E27FC236}">
                <a16:creationId xmlns:a16="http://schemas.microsoft.com/office/drawing/2014/main" xmlns="" id="{9D692497-5674-A0AD-6C2E-09EDF5B72BEC}"/>
              </a:ext>
            </a:extLst>
          </p:cNvPr>
          <p:cNvSpPr>
            <a:spLocks noGrp="1"/>
          </p:cNvSpPr>
          <p:nvPr>
            <p:ph idx="1"/>
          </p:nvPr>
        </p:nvSpPr>
        <p:spPr/>
        <p:txBody>
          <a:bodyPr/>
          <a:lstStyle/>
          <a:p>
            <a:pPr marL="0" indent="0">
              <a:buNone/>
            </a:pPr>
            <a:r>
              <a:rPr lang="en-IN" dirty="0"/>
              <a:t>6. Choosing the right source of funding</a:t>
            </a:r>
          </a:p>
          <a:p>
            <a:r>
              <a:rPr lang="en-US" dirty="0"/>
              <a:t>Another obstacle that start-ups encounter when financing their organization is difficulties in selecting the correct amount of finance owing to the absence of understanding about the sector in which the companies operate (Park, 2018).</a:t>
            </a:r>
          </a:p>
          <a:p>
            <a:r>
              <a:rPr lang="en-US" dirty="0"/>
              <a:t>Founders find it difficult to determine the correct form of finance at various phases of their firm, including crowdsourcing, money borrowed, equity investments, and many others (Park, 2018).</a:t>
            </a:r>
          </a:p>
          <a:p>
            <a:pPr marL="0" indent="0">
              <a:buNone/>
            </a:pPr>
            <a:endParaRPr lang="en-IN" dirty="0"/>
          </a:p>
        </p:txBody>
      </p:sp>
    </p:spTree>
    <p:extLst>
      <p:ext uri="{BB962C8B-B14F-4D97-AF65-F5344CB8AC3E}">
        <p14:creationId xmlns:p14="http://schemas.microsoft.com/office/powerpoint/2010/main" xmlns="" val="90470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CC4885-4E0C-DA38-4372-99305FF4CD81}"/>
              </a:ext>
            </a:extLst>
          </p:cNvPr>
          <p:cNvSpPr>
            <a:spLocks noGrp="1"/>
          </p:cNvSpPr>
          <p:nvPr>
            <p:ph type="title"/>
          </p:nvPr>
        </p:nvSpPr>
        <p:spPr/>
        <p:txBody>
          <a:bodyPr/>
          <a:lstStyle/>
          <a:p>
            <a:r>
              <a:rPr lang="en-IN" dirty="0"/>
              <a:t>Solutions to overcome fund-raising challenges</a:t>
            </a:r>
          </a:p>
        </p:txBody>
      </p:sp>
      <p:sp>
        <p:nvSpPr>
          <p:cNvPr id="3" name="Content Placeholder 2">
            <a:extLst>
              <a:ext uri="{FF2B5EF4-FFF2-40B4-BE49-F238E27FC236}">
                <a16:creationId xmlns:a16="http://schemas.microsoft.com/office/drawing/2014/main" xmlns="" id="{603130AF-5525-169D-779D-138A58D95E27}"/>
              </a:ext>
            </a:extLst>
          </p:cNvPr>
          <p:cNvSpPr>
            <a:spLocks noGrp="1"/>
          </p:cNvSpPr>
          <p:nvPr>
            <p:ph idx="1"/>
          </p:nvPr>
        </p:nvSpPr>
        <p:spPr/>
        <p:txBody>
          <a:bodyPr/>
          <a:lstStyle/>
          <a:p>
            <a:pPr marL="457200" indent="-457200">
              <a:buAutoNum type="arabicPeriod"/>
            </a:pPr>
            <a:r>
              <a:rPr lang="en-US" dirty="0"/>
              <a:t>Have a well-strategized business model</a:t>
            </a:r>
          </a:p>
          <a:p>
            <a:pPr marL="457200" indent="-457200">
              <a:buAutoNum type="arabicPeriod"/>
            </a:pPr>
            <a:r>
              <a:rPr lang="en-US" dirty="0"/>
              <a:t>The key to solving financial issues is to develop a well-thought-out company concept.</a:t>
            </a:r>
          </a:p>
          <a:p>
            <a:pPr marL="457200" indent="-457200">
              <a:buFont typeface="Arial" panose="020B0604020202020204" pitchFamily="34" charset="0"/>
              <a:buAutoNum type="arabicPeriod"/>
            </a:pPr>
            <a:r>
              <a:rPr lang="en-US" dirty="0"/>
              <a:t>It is critical to also have an appropriate business design that accurately portrays your industry's operational and economic image. It really should clearly show how the day-to-day firm operates, the intended audience, the difficulties it addresses, and the current and economic predictions (Park, 2018).</a:t>
            </a:r>
          </a:p>
          <a:p>
            <a:pPr marL="0" indent="0">
              <a:buNone/>
            </a:pPr>
            <a:endParaRPr lang="en-US" dirty="0"/>
          </a:p>
        </p:txBody>
      </p:sp>
    </p:spTree>
    <p:extLst>
      <p:ext uri="{BB962C8B-B14F-4D97-AF65-F5344CB8AC3E}">
        <p14:creationId xmlns:p14="http://schemas.microsoft.com/office/powerpoint/2010/main" xmlns="" val="13926693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018EF59-A64B-4FC6-5025-1E6331507B75}"/>
              </a:ext>
            </a:extLst>
          </p:cNvPr>
          <p:cNvSpPr>
            <a:spLocks noGrp="1"/>
          </p:cNvSpPr>
          <p:nvPr>
            <p:ph type="title"/>
          </p:nvPr>
        </p:nvSpPr>
        <p:spPr/>
        <p:txBody>
          <a:bodyPr/>
          <a:lstStyle/>
          <a:p>
            <a:r>
              <a:rPr lang="en-IN" dirty="0"/>
              <a:t>Solutions to overcome fund-raising challenges</a:t>
            </a:r>
          </a:p>
        </p:txBody>
      </p:sp>
      <p:sp>
        <p:nvSpPr>
          <p:cNvPr id="3" name="Content Placeholder 2">
            <a:extLst>
              <a:ext uri="{FF2B5EF4-FFF2-40B4-BE49-F238E27FC236}">
                <a16:creationId xmlns:a16="http://schemas.microsoft.com/office/drawing/2014/main" xmlns="" id="{934440BB-A314-146D-DD20-C76CB2381C14}"/>
              </a:ext>
            </a:extLst>
          </p:cNvPr>
          <p:cNvSpPr>
            <a:spLocks noGrp="1"/>
          </p:cNvSpPr>
          <p:nvPr>
            <p:ph idx="1"/>
          </p:nvPr>
        </p:nvSpPr>
        <p:spPr/>
        <p:txBody>
          <a:bodyPr/>
          <a:lstStyle/>
          <a:p>
            <a:pPr marL="0" indent="0">
              <a:buNone/>
            </a:pPr>
            <a:r>
              <a:rPr lang="en-US" dirty="0"/>
              <a:t>2. Know the uniqueness of the business idea</a:t>
            </a:r>
          </a:p>
          <a:p>
            <a:pPr marL="0" indent="0">
              <a:buNone/>
            </a:pPr>
            <a:r>
              <a:rPr lang="en-US" dirty="0"/>
              <a:t>There is an element distinctive to the company in the company concept that the competition with such a comparable strategy cannot imitate. Companies must be aware of their USP.  This Uniqueness aims to set the startup against the competition (Goldstein, 2018). </a:t>
            </a:r>
          </a:p>
          <a:p>
            <a:pPr marL="0" indent="0">
              <a:buNone/>
            </a:pPr>
            <a:r>
              <a:rPr lang="en-US" dirty="0"/>
              <a:t>It is essential to remember that each and every piece of documentation the start-up creates for the investment must showcase its unique sales offer (Goldstein, 2018). </a:t>
            </a:r>
          </a:p>
          <a:p>
            <a:pPr marL="0" indent="0">
              <a:buNone/>
            </a:pPr>
            <a:endParaRPr lang="en-US" dirty="0"/>
          </a:p>
        </p:txBody>
      </p:sp>
    </p:spTree>
    <p:extLst>
      <p:ext uri="{BB962C8B-B14F-4D97-AF65-F5344CB8AC3E}">
        <p14:creationId xmlns:p14="http://schemas.microsoft.com/office/powerpoint/2010/main" xmlns="" val="38104144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766EB7-930F-EA38-6AEE-516DB320CC03}"/>
              </a:ext>
            </a:extLst>
          </p:cNvPr>
          <p:cNvSpPr>
            <a:spLocks noGrp="1"/>
          </p:cNvSpPr>
          <p:nvPr>
            <p:ph type="title"/>
          </p:nvPr>
        </p:nvSpPr>
        <p:spPr/>
        <p:txBody>
          <a:bodyPr/>
          <a:lstStyle/>
          <a:p>
            <a:r>
              <a:rPr lang="en-IN" dirty="0"/>
              <a:t>Solutions to overcome fund-raising challenges</a:t>
            </a:r>
          </a:p>
        </p:txBody>
      </p:sp>
      <p:sp>
        <p:nvSpPr>
          <p:cNvPr id="3" name="Content Placeholder 2">
            <a:extLst>
              <a:ext uri="{FF2B5EF4-FFF2-40B4-BE49-F238E27FC236}">
                <a16:creationId xmlns:a16="http://schemas.microsoft.com/office/drawing/2014/main" xmlns="" id="{8498C8B6-13AF-5CAD-3038-00F660ED9B47}"/>
              </a:ext>
            </a:extLst>
          </p:cNvPr>
          <p:cNvSpPr>
            <a:spLocks noGrp="1"/>
          </p:cNvSpPr>
          <p:nvPr>
            <p:ph idx="1"/>
          </p:nvPr>
        </p:nvSpPr>
        <p:spPr/>
        <p:txBody>
          <a:bodyPr/>
          <a:lstStyle/>
          <a:p>
            <a:pPr marL="0" indent="0">
              <a:buNone/>
            </a:pPr>
            <a:r>
              <a:rPr lang="en-US" dirty="0"/>
              <a:t>3. Increase business networking </a:t>
            </a:r>
          </a:p>
          <a:p>
            <a:pPr marL="0" indent="0">
              <a:buNone/>
            </a:pPr>
            <a:r>
              <a:rPr lang="en-US" dirty="0"/>
              <a:t>Growing customer connections with some other businessmen, CXOs of firms, or just potential clients. </a:t>
            </a:r>
          </a:p>
          <a:p>
            <a:pPr marL="0" indent="0">
              <a:buNone/>
            </a:pPr>
            <a:r>
              <a:rPr lang="en-US" dirty="0"/>
              <a:t>Connecting may assist businesses in spreading their company concept to a bigger economy. It may also offer them an indication of how valuable the product or concept is and will provide the necessary guidance to push it to a higher level (Goldstein, 2018).</a:t>
            </a:r>
          </a:p>
        </p:txBody>
      </p:sp>
    </p:spTree>
    <p:extLst>
      <p:ext uri="{BB962C8B-B14F-4D97-AF65-F5344CB8AC3E}">
        <p14:creationId xmlns:p14="http://schemas.microsoft.com/office/powerpoint/2010/main" xmlns="" val="3166422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173E43-D144-C6C9-9666-9F4B6D852215}"/>
              </a:ext>
            </a:extLst>
          </p:cNvPr>
          <p:cNvSpPr>
            <a:spLocks noGrp="1"/>
          </p:cNvSpPr>
          <p:nvPr>
            <p:ph type="title"/>
          </p:nvPr>
        </p:nvSpPr>
        <p:spPr/>
        <p:txBody>
          <a:bodyPr/>
          <a:lstStyle/>
          <a:p>
            <a:r>
              <a:rPr lang="en-IN" dirty="0"/>
              <a:t>Solutions to overcome fund-raising challenges</a:t>
            </a:r>
          </a:p>
        </p:txBody>
      </p:sp>
      <p:sp>
        <p:nvSpPr>
          <p:cNvPr id="3" name="Content Placeholder 2">
            <a:extLst>
              <a:ext uri="{FF2B5EF4-FFF2-40B4-BE49-F238E27FC236}">
                <a16:creationId xmlns:a16="http://schemas.microsoft.com/office/drawing/2014/main" xmlns="" id="{030B65CA-09CC-3727-F1B2-E43FCE050B73}"/>
              </a:ext>
            </a:extLst>
          </p:cNvPr>
          <p:cNvSpPr>
            <a:spLocks noGrp="1"/>
          </p:cNvSpPr>
          <p:nvPr>
            <p:ph idx="1"/>
          </p:nvPr>
        </p:nvSpPr>
        <p:spPr>
          <a:xfrm>
            <a:off x="1397028" y="2015732"/>
            <a:ext cx="10794972" cy="4037749"/>
          </a:xfrm>
        </p:spPr>
        <p:txBody>
          <a:bodyPr>
            <a:normAutofit/>
          </a:bodyPr>
          <a:lstStyle/>
          <a:p>
            <a:pPr marL="0" indent="0">
              <a:buNone/>
            </a:pPr>
            <a:r>
              <a:rPr lang="en-US" dirty="0"/>
              <a:t>4. Find the best funding option for the business</a:t>
            </a:r>
          </a:p>
          <a:p>
            <a:r>
              <a:rPr lang="en-US" dirty="0"/>
              <a:t>Understanding the finest investment tactics may assist in resolving a number of the most difficult financial hardship in business (Elnathan, 2022). </a:t>
            </a:r>
          </a:p>
          <a:p>
            <a:r>
              <a:rPr lang="en-US" dirty="0"/>
              <a:t>Self-financing, bank borrowings, business angels, private equity, and crowdsourcing are among the most prevalent means of company finance. </a:t>
            </a:r>
          </a:p>
          <a:p>
            <a:r>
              <a:rPr lang="en-US" dirty="0"/>
              <a:t>Selecting which financing strategy to use may help businesses plan their company presentation and concept (Elnathan, 2022). </a:t>
            </a:r>
          </a:p>
          <a:p>
            <a:pPr marL="0" indent="0">
              <a:buNone/>
            </a:pPr>
            <a:endParaRPr lang="en-US" dirty="0"/>
          </a:p>
        </p:txBody>
      </p:sp>
    </p:spTree>
    <p:extLst>
      <p:ext uri="{BB962C8B-B14F-4D97-AF65-F5344CB8AC3E}">
        <p14:creationId xmlns:p14="http://schemas.microsoft.com/office/powerpoint/2010/main" xmlns="" val="42211146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0006AF9-16EB-20A4-CB03-1E1862464468}"/>
              </a:ext>
            </a:extLst>
          </p:cNvPr>
          <p:cNvSpPr>
            <a:spLocks noGrp="1"/>
          </p:cNvSpPr>
          <p:nvPr>
            <p:ph type="title"/>
          </p:nvPr>
        </p:nvSpPr>
        <p:spPr/>
        <p:txBody>
          <a:bodyPr/>
          <a:lstStyle/>
          <a:p>
            <a:r>
              <a:rPr lang="en-IN" dirty="0"/>
              <a:t>Solutions to overcome fund-raising challenges</a:t>
            </a:r>
          </a:p>
        </p:txBody>
      </p:sp>
      <p:sp>
        <p:nvSpPr>
          <p:cNvPr id="3" name="Content Placeholder 2">
            <a:extLst>
              <a:ext uri="{FF2B5EF4-FFF2-40B4-BE49-F238E27FC236}">
                <a16:creationId xmlns:a16="http://schemas.microsoft.com/office/drawing/2014/main" xmlns="" id="{2CCCAB21-87BB-22EB-8150-9C457F228FC0}"/>
              </a:ext>
            </a:extLst>
          </p:cNvPr>
          <p:cNvSpPr>
            <a:spLocks noGrp="1"/>
          </p:cNvSpPr>
          <p:nvPr>
            <p:ph idx="1"/>
          </p:nvPr>
        </p:nvSpPr>
        <p:spPr/>
        <p:txBody>
          <a:bodyPr>
            <a:normAutofit fontScale="92500" lnSpcReduction="20000"/>
          </a:bodyPr>
          <a:lstStyle/>
          <a:p>
            <a:pPr marL="0" indent="0">
              <a:buNone/>
            </a:pPr>
            <a:r>
              <a:rPr lang="en-IN" dirty="0"/>
              <a:t>5. Spending the funds wisely</a:t>
            </a:r>
          </a:p>
          <a:p>
            <a:r>
              <a:rPr lang="en-US" dirty="0"/>
              <a:t>Whenever ever a startup accepts financing, this becomes responsible to its donors to use the money as promised. Businesses that intend to shift direction must be forthcoming. Sponsors will not support the business if they own expensive furnishings or equipment. They would like the company to flourish and achieve a high-profit margin such that they could collect more money (Elnathan, 2022). </a:t>
            </a:r>
            <a:endParaRPr lang="en-IN" dirty="0"/>
          </a:p>
          <a:p>
            <a:r>
              <a:rPr lang="en-US" dirty="0"/>
              <a:t>Maintain the commitment to the capital investment strategy. </a:t>
            </a:r>
          </a:p>
          <a:p>
            <a:r>
              <a:rPr lang="en-US" dirty="0"/>
              <a:t>Spend the funds wisely on what is important to the company. </a:t>
            </a:r>
          </a:p>
          <a:p>
            <a:r>
              <a:rPr lang="en-US" dirty="0"/>
              <a:t>Maintain open communication with the stakeholders (Garg, 2022).</a:t>
            </a:r>
          </a:p>
        </p:txBody>
      </p:sp>
    </p:spTree>
    <p:extLst>
      <p:ext uri="{BB962C8B-B14F-4D97-AF65-F5344CB8AC3E}">
        <p14:creationId xmlns:p14="http://schemas.microsoft.com/office/powerpoint/2010/main" xmlns="" val="7168817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88F970-B69B-CC15-9704-A6B0FBF26E3F}"/>
              </a:ext>
            </a:extLst>
          </p:cNvPr>
          <p:cNvSpPr>
            <a:spLocks noGrp="1"/>
          </p:cNvSpPr>
          <p:nvPr>
            <p:ph type="title"/>
          </p:nvPr>
        </p:nvSpPr>
        <p:spPr/>
        <p:txBody>
          <a:bodyPr/>
          <a:lstStyle/>
          <a:p>
            <a:r>
              <a:rPr lang="en-IN" dirty="0"/>
              <a:t>Fundraising for start-ups- opportunities</a:t>
            </a:r>
          </a:p>
        </p:txBody>
      </p:sp>
      <p:sp>
        <p:nvSpPr>
          <p:cNvPr id="3" name="Content Placeholder 2">
            <a:extLst>
              <a:ext uri="{FF2B5EF4-FFF2-40B4-BE49-F238E27FC236}">
                <a16:creationId xmlns:a16="http://schemas.microsoft.com/office/drawing/2014/main" xmlns="" id="{645ABE67-0BD2-9D86-CD1E-BB673F3E1DB3}"/>
              </a:ext>
            </a:extLst>
          </p:cNvPr>
          <p:cNvSpPr>
            <a:spLocks noGrp="1"/>
          </p:cNvSpPr>
          <p:nvPr>
            <p:ph idx="1"/>
          </p:nvPr>
        </p:nvSpPr>
        <p:spPr/>
        <p:txBody>
          <a:bodyPr>
            <a:normAutofit fontScale="92500" lnSpcReduction="10000"/>
          </a:bodyPr>
          <a:lstStyle/>
          <a:p>
            <a:pPr marL="0" indent="0">
              <a:buNone/>
            </a:pPr>
            <a:r>
              <a:rPr lang="en-US" dirty="0"/>
              <a:t>1. A small business grant can be found</a:t>
            </a:r>
          </a:p>
          <a:p>
            <a:r>
              <a:rPr lang="en-US" dirty="0"/>
              <a:t>For new businesses in the UK that specialize in innovation across a range of industries, from technology to the arts, there are several startup-business awards available (Garg, 2022)..</a:t>
            </a:r>
          </a:p>
          <a:p>
            <a:r>
              <a:rPr lang="en-US" dirty="0"/>
              <a:t>Businesses working on ground-breaking ideas with commercial potential, like the several AI startups currently blooming in London, can receive financial support from Innovate UK Smart Grants.</a:t>
            </a:r>
          </a:p>
          <a:p>
            <a:r>
              <a:rPr lang="en-US" dirty="0"/>
              <a:t>Additionally, there are ongoing competitions that provide financing to entrepreneurs with ground-breaking concepts; these competitions are all compiled on the Innovation UK page (Garg, 2022)..</a:t>
            </a:r>
            <a:endParaRPr lang="en-IN" dirty="0"/>
          </a:p>
          <a:p>
            <a:pPr marL="0" indent="0">
              <a:buNone/>
            </a:pPr>
            <a:endParaRPr lang="en-IN" dirty="0"/>
          </a:p>
        </p:txBody>
      </p:sp>
    </p:spTree>
    <p:extLst>
      <p:ext uri="{BB962C8B-B14F-4D97-AF65-F5344CB8AC3E}">
        <p14:creationId xmlns:p14="http://schemas.microsoft.com/office/powerpoint/2010/main" xmlns="" val="4090314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93894A6-B12E-7DB3-0B11-0463F5266E51}"/>
              </a:ext>
            </a:extLst>
          </p:cNvPr>
          <p:cNvSpPr>
            <a:spLocks noGrp="1"/>
          </p:cNvSpPr>
          <p:nvPr>
            <p:ph type="title"/>
          </p:nvPr>
        </p:nvSpPr>
        <p:spPr/>
        <p:txBody>
          <a:bodyPr/>
          <a:lstStyle/>
          <a:p>
            <a:r>
              <a:rPr lang="en-IN" dirty="0"/>
              <a:t>Fundraising for start-ups- opportunities</a:t>
            </a:r>
          </a:p>
        </p:txBody>
      </p:sp>
      <p:sp>
        <p:nvSpPr>
          <p:cNvPr id="3" name="Content Placeholder 2">
            <a:extLst>
              <a:ext uri="{FF2B5EF4-FFF2-40B4-BE49-F238E27FC236}">
                <a16:creationId xmlns:a16="http://schemas.microsoft.com/office/drawing/2014/main" xmlns="" id="{AA5EE342-D74F-EE11-97CA-865654E477C4}"/>
              </a:ext>
            </a:extLst>
          </p:cNvPr>
          <p:cNvSpPr>
            <a:spLocks noGrp="1"/>
          </p:cNvSpPr>
          <p:nvPr>
            <p:ph idx="1"/>
          </p:nvPr>
        </p:nvSpPr>
        <p:spPr/>
        <p:txBody>
          <a:bodyPr/>
          <a:lstStyle/>
          <a:p>
            <a:pPr marL="0" indent="0">
              <a:buNone/>
            </a:pPr>
            <a:r>
              <a:rPr lang="en-US" dirty="0"/>
              <a:t>2. Crowdfunding</a:t>
            </a:r>
          </a:p>
          <a:p>
            <a:r>
              <a:rPr lang="en-US" dirty="0"/>
              <a:t>This is among the most well-liked strategies in the UK for obtaining startup funding, with a variety of platforms providing various investment patterns.</a:t>
            </a:r>
          </a:p>
          <a:p>
            <a:r>
              <a:rPr lang="en-US" dirty="0"/>
              <a:t>Crowdfunding allows entrepreneurs the chance to both raise money and gain attention, as well as to determine the degree of interest in an item and refine it as the company expands (Garg, 2022).</a:t>
            </a:r>
            <a:endParaRPr lang="en-IN" dirty="0"/>
          </a:p>
          <a:p>
            <a:pPr marL="0" indent="0">
              <a:buNone/>
            </a:pPr>
            <a:endParaRPr lang="en-IN" dirty="0"/>
          </a:p>
        </p:txBody>
      </p:sp>
    </p:spTree>
    <p:extLst>
      <p:ext uri="{BB962C8B-B14F-4D97-AF65-F5344CB8AC3E}">
        <p14:creationId xmlns:p14="http://schemas.microsoft.com/office/powerpoint/2010/main" xmlns="" val="3704472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9677E5-A440-0B70-B474-9189912ED0F3}"/>
              </a:ext>
            </a:extLst>
          </p:cNvPr>
          <p:cNvSpPr>
            <a:spLocks noGrp="1"/>
          </p:cNvSpPr>
          <p:nvPr>
            <p:ph type="title"/>
          </p:nvPr>
        </p:nvSpPr>
        <p:spPr/>
        <p:txBody>
          <a:bodyPr/>
          <a:lstStyle/>
          <a:p>
            <a:r>
              <a:rPr lang="en-IN" dirty="0"/>
              <a:t>Fundraising for start-ups- opportunities</a:t>
            </a:r>
          </a:p>
        </p:txBody>
      </p:sp>
      <p:sp>
        <p:nvSpPr>
          <p:cNvPr id="3" name="Content Placeholder 2">
            <a:extLst>
              <a:ext uri="{FF2B5EF4-FFF2-40B4-BE49-F238E27FC236}">
                <a16:creationId xmlns:a16="http://schemas.microsoft.com/office/drawing/2014/main" xmlns="" id="{9851083E-1E1F-6414-0BC0-A003D98FAEB9}"/>
              </a:ext>
            </a:extLst>
          </p:cNvPr>
          <p:cNvSpPr>
            <a:spLocks noGrp="1"/>
          </p:cNvSpPr>
          <p:nvPr>
            <p:ph idx="1"/>
          </p:nvPr>
        </p:nvSpPr>
        <p:spPr/>
        <p:txBody>
          <a:bodyPr>
            <a:normAutofit/>
          </a:bodyPr>
          <a:lstStyle/>
          <a:p>
            <a:pPr marL="0" indent="0">
              <a:buNone/>
            </a:pPr>
            <a:r>
              <a:rPr lang="en-US" dirty="0"/>
              <a:t>3. Peer-to-peer lending for businesses</a:t>
            </a:r>
          </a:p>
          <a:p>
            <a:r>
              <a:rPr lang="en-US" dirty="0"/>
              <a:t>Large banks are often risk-averse when making loans. As a result, they are reluctant to give businesses that haven't yet shown themselves initial money.</a:t>
            </a:r>
          </a:p>
          <a:p>
            <a:r>
              <a:rPr lang="en-US" dirty="0"/>
              <a:t>However, some lenders support start-up businesses that want to grow. Qualifying startups are offered simple access to uninsured finance of up to £500,000 through Funding Circle, the first peer-to-peer borrower to emerge in the UK. Funding Circle links a small army of financiers directly to new businesses in need of funding. Comparable peer-to-peer lenders include Zopa and RateSetter (Philippi, 2021). </a:t>
            </a:r>
            <a:endParaRPr lang="en-IN" dirty="0"/>
          </a:p>
          <a:p>
            <a:pPr marL="0" indent="0">
              <a:buNone/>
            </a:pPr>
            <a:endParaRPr lang="en-IN" dirty="0"/>
          </a:p>
        </p:txBody>
      </p:sp>
    </p:spTree>
    <p:extLst>
      <p:ext uri="{BB962C8B-B14F-4D97-AF65-F5344CB8AC3E}">
        <p14:creationId xmlns:p14="http://schemas.microsoft.com/office/powerpoint/2010/main" xmlns="" val="41963573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E52411-3AA9-64A5-8291-444012003CBF}"/>
              </a:ext>
            </a:extLst>
          </p:cNvPr>
          <p:cNvSpPr>
            <a:spLocks noGrp="1"/>
          </p:cNvSpPr>
          <p:nvPr>
            <p:ph type="title"/>
          </p:nvPr>
        </p:nvSpPr>
        <p:spPr/>
        <p:txBody>
          <a:bodyPr/>
          <a:lstStyle/>
          <a:p>
            <a:r>
              <a:rPr lang="en-IN" dirty="0"/>
              <a:t>Fundraising for start-ups- opportunities</a:t>
            </a:r>
          </a:p>
        </p:txBody>
      </p:sp>
      <p:sp>
        <p:nvSpPr>
          <p:cNvPr id="3" name="Content Placeholder 2">
            <a:extLst>
              <a:ext uri="{FF2B5EF4-FFF2-40B4-BE49-F238E27FC236}">
                <a16:creationId xmlns:a16="http://schemas.microsoft.com/office/drawing/2014/main" xmlns="" id="{60BB30DE-10EA-48A9-5958-14163E32E596}"/>
              </a:ext>
            </a:extLst>
          </p:cNvPr>
          <p:cNvSpPr>
            <a:spLocks noGrp="1"/>
          </p:cNvSpPr>
          <p:nvPr>
            <p:ph idx="1"/>
          </p:nvPr>
        </p:nvSpPr>
        <p:spPr/>
        <p:txBody>
          <a:bodyPr/>
          <a:lstStyle/>
          <a:p>
            <a:pPr marL="0" indent="0">
              <a:buNone/>
            </a:pPr>
            <a:r>
              <a:rPr lang="en-US" dirty="0"/>
              <a:t>4.  Angel investors</a:t>
            </a:r>
          </a:p>
          <a:p>
            <a:pPr marL="0" indent="0">
              <a:buNone/>
            </a:pPr>
            <a:r>
              <a:rPr lang="en-US" dirty="0"/>
              <a:t>Rich people seeking to make early investments in businesses are known as angel investors. Numerous angel investors have started and grown profitable enterprises of their own. Even though you may always speak with a potential investor one-on-one, it's typically a better idea to present your firm to a network of angel investors (Philippi, 2021). </a:t>
            </a:r>
            <a:endParaRPr lang="en-IN" dirty="0"/>
          </a:p>
          <a:p>
            <a:pPr marL="0" indent="0">
              <a:buNone/>
            </a:pPr>
            <a:endParaRPr lang="en-IN" dirty="0"/>
          </a:p>
          <a:p>
            <a:pPr marL="0" indent="0">
              <a:buNone/>
            </a:pPr>
            <a:endParaRPr lang="en-IN" dirty="0"/>
          </a:p>
        </p:txBody>
      </p:sp>
    </p:spTree>
    <p:extLst>
      <p:ext uri="{BB962C8B-B14F-4D97-AF65-F5344CB8AC3E}">
        <p14:creationId xmlns:p14="http://schemas.microsoft.com/office/powerpoint/2010/main" xmlns="" val="2556755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E95E3B-7C68-A312-BBB5-A19F57E129B2}"/>
              </a:ext>
            </a:extLst>
          </p:cNvPr>
          <p:cNvSpPr>
            <a:spLocks noGrp="1"/>
          </p:cNvSpPr>
          <p:nvPr>
            <p:ph type="title"/>
          </p:nvPr>
        </p:nvSpPr>
        <p:spPr/>
        <p:txBody>
          <a:bodyPr/>
          <a:lstStyle/>
          <a:p>
            <a:r>
              <a:rPr lang="en-IN" dirty="0"/>
              <a:t>Fundraising for start-ups- opportunities</a:t>
            </a:r>
          </a:p>
        </p:txBody>
      </p:sp>
      <p:sp>
        <p:nvSpPr>
          <p:cNvPr id="3" name="Content Placeholder 2">
            <a:extLst>
              <a:ext uri="{FF2B5EF4-FFF2-40B4-BE49-F238E27FC236}">
                <a16:creationId xmlns:a16="http://schemas.microsoft.com/office/drawing/2014/main" xmlns="" id="{4A45C216-FFD7-5E91-AB94-9680E340E002}"/>
              </a:ext>
            </a:extLst>
          </p:cNvPr>
          <p:cNvSpPr>
            <a:spLocks noGrp="1"/>
          </p:cNvSpPr>
          <p:nvPr>
            <p:ph idx="1"/>
          </p:nvPr>
        </p:nvSpPr>
        <p:spPr/>
        <p:txBody>
          <a:bodyPr>
            <a:normAutofit/>
          </a:bodyPr>
          <a:lstStyle/>
          <a:p>
            <a:pPr marL="0" indent="0">
              <a:buNone/>
            </a:pPr>
            <a:r>
              <a:rPr lang="en-US" dirty="0"/>
              <a:t>5. Venture capital</a:t>
            </a:r>
          </a:p>
          <a:p>
            <a:r>
              <a:rPr lang="en-US" dirty="0"/>
              <a:t>An investor that provides small firms with significant growth potential is known as a venture capitalist. A VC is involved in nearly every famous startup success story, but it is less common than most and typically only available to businesses that are growing quickly or that have already received a round of seed money from angel investors (Philippi, 2021). </a:t>
            </a:r>
          </a:p>
          <a:p>
            <a:r>
              <a:rPr lang="en-US" dirty="0"/>
              <a:t>A venture capitalist often contributes significantly to the company's operations by joining as a partner or associate. A list of venture capital companies based in the UK is available from the British Venture Capital Association (Philippi, 2021). </a:t>
            </a:r>
            <a:endParaRPr lang="en-IN" dirty="0"/>
          </a:p>
          <a:p>
            <a:pPr marL="0" indent="0">
              <a:buNone/>
            </a:pPr>
            <a:endParaRPr lang="en-IN" dirty="0"/>
          </a:p>
        </p:txBody>
      </p:sp>
    </p:spTree>
    <p:extLst>
      <p:ext uri="{BB962C8B-B14F-4D97-AF65-F5344CB8AC3E}">
        <p14:creationId xmlns:p14="http://schemas.microsoft.com/office/powerpoint/2010/main" xmlns="" val="10362734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81C70D-8A4A-F8B7-C2D6-9DF1D0FD143E}"/>
              </a:ext>
            </a:extLst>
          </p:cNvPr>
          <p:cNvSpPr>
            <a:spLocks noGrp="1"/>
          </p:cNvSpPr>
          <p:nvPr>
            <p:ph type="title"/>
          </p:nvPr>
        </p:nvSpPr>
        <p:spPr/>
        <p:txBody>
          <a:bodyPr/>
          <a:lstStyle/>
          <a:p>
            <a:r>
              <a:rPr lang="en-IN" dirty="0"/>
              <a:t>Fundraising for start-ups- opportunities</a:t>
            </a:r>
          </a:p>
        </p:txBody>
      </p:sp>
      <p:sp>
        <p:nvSpPr>
          <p:cNvPr id="3" name="Content Placeholder 2">
            <a:extLst>
              <a:ext uri="{FF2B5EF4-FFF2-40B4-BE49-F238E27FC236}">
                <a16:creationId xmlns:a16="http://schemas.microsoft.com/office/drawing/2014/main" xmlns="" id="{94D966B1-0C5F-87BF-4F7B-A71C84AFB2B1}"/>
              </a:ext>
            </a:extLst>
          </p:cNvPr>
          <p:cNvSpPr>
            <a:spLocks noGrp="1"/>
          </p:cNvSpPr>
          <p:nvPr>
            <p:ph idx="1"/>
          </p:nvPr>
        </p:nvSpPr>
        <p:spPr/>
        <p:txBody>
          <a:bodyPr>
            <a:normAutofit lnSpcReduction="10000"/>
          </a:bodyPr>
          <a:lstStyle/>
          <a:p>
            <a:pPr marL="0" indent="0">
              <a:buNone/>
            </a:pPr>
            <a:r>
              <a:rPr lang="en-US" dirty="0"/>
              <a:t>6. Government Funding</a:t>
            </a:r>
          </a:p>
          <a:p>
            <a:r>
              <a:rPr lang="en-US" dirty="0"/>
              <a:t>The government funding ecosystem in the UK is as broad and lush as any other in the country's financial landscape, with R&amp;D Tax Credits, Patent Boxes, Innovation Grants, and Creative Industries Tax Reliefs among its many offerings (Yang, 2019).</a:t>
            </a:r>
          </a:p>
          <a:p>
            <a:r>
              <a:rPr lang="en-US" dirty="0"/>
              <a:t>A generous program called R&amp;D Tax Credits provides qualified businesses with monetary incentives for conducting research and development. Innovation grants enable creative businesses to transform ideas into concepts, conceptions into models, and rapid prototyping into commercial goods, thereby accelerating the development of game-changing technologies (Yang, 2019).</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xmlns="" val="2244947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984B43F-3BD7-A34A-74FD-6CBEC9984B34}"/>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xmlns="" id="{29243EBB-D182-613C-27D7-724185625CBD}"/>
              </a:ext>
            </a:extLst>
          </p:cNvPr>
          <p:cNvSpPr>
            <a:spLocks noGrp="1"/>
          </p:cNvSpPr>
          <p:nvPr>
            <p:ph idx="1"/>
          </p:nvPr>
        </p:nvSpPr>
        <p:spPr/>
        <p:txBody>
          <a:bodyPr/>
          <a:lstStyle/>
          <a:p>
            <a:r>
              <a:rPr lang="en-IN" dirty="0"/>
              <a:t>In a nutshell, the presentation focuses on presenting the various challenges that start-ups face while raising funds for their business idea. </a:t>
            </a:r>
          </a:p>
          <a:p>
            <a:r>
              <a:rPr lang="en-IN" dirty="0"/>
              <a:t>It also focuses on defining and describing these challenges in detail (Yang, 2019). </a:t>
            </a:r>
          </a:p>
          <a:p>
            <a:r>
              <a:rPr lang="en-IN" dirty="0"/>
              <a:t>The presentation also focuses on providing the solution to overcome the challenges that start-ups face during fund-raising. </a:t>
            </a:r>
          </a:p>
          <a:p>
            <a:r>
              <a:rPr lang="en-IN" dirty="0"/>
              <a:t>It also entails various fundraising opportunities for start-ups (Yang, 2019). </a:t>
            </a:r>
          </a:p>
          <a:p>
            <a:pPr marL="0" indent="0">
              <a:buNone/>
            </a:pPr>
            <a:endParaRPr lang="en-IN" dirty="0"/>
          </a:p>
        </p:txBody>
      </p:sp>
    </p:spTree>
    <p:extLst>
      <p:ext uri="{BB962C8B-B14F-4D97-AF65-F5344CB8AC3E}">
        <p14:creationId xmlns:p14="http://schemas.microsoft.com/office/powerpoint/2010/main" xmlns="" val="10044251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5DD7C58-A41C-F82A-3974-AAD1154622C5}"/>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xmlns="" id="{56F21759-7383-DF87-83DA-A5032FE0D0E2}"/>
              </a:ext>
            </a:extLst>
          </p:cNvPr>
          <p:cNvSpPr>
            <a:spLocks noGrp="1"/>
          </p:cNvSpPr>
          <p:nvPr>
            <p:ph idx="1"/>
          </p:nvPr>
        </p:nvSpPr>
        <p:spPr/>
        <p:txBody>
          <a:bodyPr>
            <a:normAutofit fontScale="40000" lnSpcReduction="20000"/>
          </a:bodyPr>
          <a:lstStyle/>
          <a:p>
            <a:r>
              <a:rPr lang="en-US" dirty="0"/>
              <a:t>Al </a:t>
            </a:r>
            <a:r>
              <a:rPr lang="en-US" dirty="0" err="1"/>
              <a:t>Sahaf</a:t>
            </a:r>
            <a:r>
              <a:rPr lang="en-US" dirty="0"/>
              <a:t>, M. and Al </a:t>
            </a:r>
            <a:r>
              <a:rPr lang="en-US" dirty="0" err="1"/>
              <a:t>Tahoo</a:t>
            </a:r>
            <a:r>
              <a:rPr lang="en-US" dirty="0"/>
              <a:t>, L., 2021. Examining the key success factors for startups in the Kingdom of Bahrain. International Journal of Business Ethics and Governance, 4(2), pp.9-49.</a:t>
            </a:r>
          </a:p>
          <a:p>
            <a:r>
              <a:rPr lang="en-US" b="0" i="0" dirty="0">
                <a:solidFill>
                  <a:srgbClr val="222222"/>
                </a:solidFill>
                <a:effectLst/>
                <a:latin typeface="Arial" panose="020B0604020202020204" pitchFamily="34" charset="0"/>
              </a:rPr>
              <a:t>Banerji, D. and Reimer, T., 2019. Startup founders and their LinkedIn connections: Are well-connected entrepreneurs more successful?. </a:t>
            </a:r>
            <a:r>
              <a:rPr lang="en-US" b="0" i="1" dirty="0">
                <a:solidFill>
                  <a:srgbClr val="222222"/>
                </a:solidFill>
                <a:effectLst/>
                <a:latin typeface="Arial" panose="020B0604020202020204" pitchFamily="34" charset="0"/>
              </a:rPr>
              <a:t>Computers in Human Behavior</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90</a:t>
            </a:r>
            <a:r>
              <a:rPr lang="en-US" b="0" i="0" dirty="0">
                <a:solidFill>
                  <a:srgbClr val="222222"/>
                </a:solidFill>
                <a:effectLst/>
                <a:latin typeface="Arial" panose="020B0604020202020204" pitchFamily="34" charset="0"/>
              </a:rPr>
              <a:t>, pp.46-52.</a:t>
            </a:r>
          </a:p>
          <a:p>
            <a:r>
              <a:rPr lang="en-US" b="0" i="0" dirty="0" err="1">
                <a:solidFill>
                  <a:srgbClr val="222222"/>
                </a:solidFill>
                <a:effectLst/>
                <a:latin typeface="Arial" panose="020B0604020202020204" pitchFamily="34" charset="0"/>
              </a:rPr>
              <a:t>Gastaud</a:t>
            </a:r>
            <a:r>
              <a:rPr lang="en-US" b="0" i="0" dirty="0">
                <a:solidFill>
                  <a:srgbClr val="222222"/>
                </a:solidFill>
                <a:effectLst/>
                <a:latin typeface="Arial" panose="020B0604020202020204" pitchFamily="34" charset="0"/>
              </a:rPr>
              <a:t>, C., </a:t>
            </a:r>
            <a:r>
              <a:rPr lang="en-US" b="0" i="0" dirty="0" err="1">
                <a:solidFill>
                  <a:srgbClr val="222222"/>
                </a:solidFill>
                <a:effectLst/>
                <a:latin typeface="Arial" panose="020B0604020202020204" pitchFamily="34" charset="0"/>
              </a:rPr>
              <a:t>Carniel</a:t>
            </a:r>
            <a:r>
              <a:rPr lang="en-US" b="0" i="0" dirty="0">
                <a:solidFill>
                  <a:srgbClr val="222222"/>
                </a:solidFill>
                <a:effectLst/>
                <a:latin typeface="Arial" panose="020B0604020202020204" pitchFamily="34" charset="0"/>
              </a:rPr>
              <a:t>, T. and </a:t>
            </a:r>
            <a:r>
              <a:rPr lang="en-US" b="0" i="0" dirty="0" err="1">
                <a:solidFill>
                  <a:srgbClr val="222222"/>
                </a:solidFill>
                <a:effectLst/>
                <a:latin typeface="Arial" panose="020B0604020202020204" pitchFamily="34" charset="0"/>
              </a:rPr>
              <a:t>Dalle</a:t>
            </a:r>
            <a:r>
              <a:rPr lang="en-US" b="0" i="0" dirty="0">
                <a:solidFill>
                  <a:srgbClr val="222222"/>
                </a:solidFill>
                <a:effectLst/>
                <a:latin typeface="Arial" panose="020B0604020202020204" pitchFamily="34" charset="0"/>
              </a:rPr>
              <a:t>, J.M., 2019. The varying importance of extrinsic factors in the success of startup fundraising: competition at early-stage and networks at growth-stage. </a:t>
            </a:r>
            <a:r>
              <a:rPr lang="en-US" b="0" i="1" dirty="0" err="1">
                <a:solidFill>
                  <a:srgbClr val="222222"/>
                </a:solidFill>
                <a:effectLst/>
                <a:latin typeface="Arial" panose="020B0604020202020204" pitchFamily="34" charset="0"/>
              </a:rPr>
              <a:t>arXiv</a:t>
            </a:r>
            <a:r>
              <a:rPr lang="en-US" b="0" i="1" dirty="0">
                <a:solidFill>
                  <a:srgbClr val="222222"/>
                </a:solidFill>
                <a:effectLst/>
                <a:latin typeface="Arial" panose="020B0604020202020204" pitchFamily="34" charset="0"/>
              </a:rPr>
              <a:t> preprint arXiv:1906.03210</a:t>
            </a:r>
            <a:r>
              <a:rPr lang="en-US" b="0" i="0" dirty="0">
                <a:solidFill>
                  <a:srgbClr val="222222"/>
                </a:solidFill>
                <a:effectLst/>
                <a:latin typeface="Arial" panose="020B0604020202020204" pitchFamily="34" charset="0"/>
              </a:rPr>
              <a:t>.</a:t>
            </a:r>
          </a:p>
          <a:p>
            <a:r>
              <a:rPr lang="en-US" b="0" i="0" dirty="0">
                <a:solidFill>
                  <a:srgbClr val="222222"/>
                </a:solidFill>
                <a:effectLst/>
                <a:latin typeface="Arial" panose="020B0604020202020204" pitchFamily="34" charset="0"/>
              </a:rPr>
              <a:t>Park, J.W. and Yang, S.B., 2018. An empirical study on factors affecting blockchain start-ups' fundraising via initial coin offerings. In </a:t>
            </a:r>
            <a:r>
              <a:rPr lang="en-US" b="0" i="1" dirty="0">
                <a:solidFill>
                  <a:srgbClr val="222222"/>
                </a:solidFill>
                <a:effectLst/>
                <a:latin typeface="Arial" panose="020B0604020202020204" pitchFamily="34" charset="0"/>
              </a:rPr>
              <a:t>39th International Conference on Information Systems, ICIS 2018</a:t>
            </a:r>
            <a:r>
              <a:rPr lang="en-US" b="0" i="0" dirty="0">
                <a:solidFill>
                  <a:srgbClr val="222222"/>
                </a:solidFill>
                <a:effectLst/>
                <a:latin typeface="Arial" panose="020B0604020202020204" pitchFamily="34" charset="0"/>
              </a:rPr>
              <a:t>. Association for Information Systems.</a:t>
            </a:r>
          </a:p>
          <a:p>
            <a:r>
              <a:rPr lang="en-US" b="0" i="0" dirty="0">
                <a:solidFill>
                  <a:srgbClr val="222222"/>
                </a:solidFill>
                <a:effectLst/>
                <a:latin typeface="Arial" panose="020B0604020202020204" pitchFamily="34" charset="0"/>
              </a:rPr>
              <a:t>Goldstein, A., </a:t>
            </a:r>
            <a:r>
              <a:rPr lang="en-US" b="0" i="0" dirty="0" err="1">
                <a:solidFill>
                  <a:srgbClr val="222222"/>
                </a:solidFill>
                <a:effectLst/>
                <a:latin typeface="Arial" panose="020B0604020202020204" pitchFamily="34" charset="0"/>
              </a:rPr>
              <a:t>Doblinger</a:t>
            </a:r>
            <a:r>
              <a:rPr lang="en-US" b="0" i="0" dirty="0">
                <a:solidFill>
                  <a:srgbClr val="222222"/>
                </a:solidFill>
                <a:effectLst/>
                <a:latin typeface="Arial" panose="020B0604020202020204" pitchFamily="34" charset="0"/>
              </a:rPr>
              <a:t>, C., Baker, E. and </a:t>
            </a:r>
            <a:r>
              <a:rPr lang="en-US" b="0" i="0" dirty="0" err="1">
                <a:solidFill>
                  <a:srgbClr val="222222"/>
                </a:solidFill>
                <a:effectLst/>
                <a:latin typeface="Arial" panose="020B0604020202020204" pitchFamily="34" charset="0"/>
              </a:rPr>
              <a:t>Anadón</a:t>
            </a:r>
            <a:r>
              <a:rPr lang="en-US" b="0" i="0" dirty="0">
                <a:solidFill>
                  <a:srgbClr val="222222"/>
                </a:solidFill>
                <a:effectLst/>
                <a:latin typeface="Arial" panose="020B0604020202020204" pitchFamily="34" charset="0"/>
              </a:rPr>
              <a:t>, L.D., 2020. Patenting and business outcomes for cleantech startups funded by the Advanced Research Projects Agency-Energy. </a:t>
            </a:r>
            <a:r>
              <a:rPr lang="en-US" b="0" i="1" dirty="0">
                <a:solidFill>
                  <a:srgbClr val="222222"/>
                </a:solidFill>
                <a:effectLst/>
                <a:latin typeface="Arial" panose="020B0604020202020204" pitchFamily="34" charset="0"/>
              </a:rPr>
              <a:t>Nature Energy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5</a:t>
            </a:r>
            <a:r>
              <a:rPr lang="en-US" b="0" i="0" dirty="0">
                <a:solidFill>
                  <a:srgbClr val="222222"/>
                </a:solidFill>
                <a:effectLst/>
                <a:latin typeface="Arial" panose="020B0604020202020204" pitchFamily="34" charset="0"/>
              </a:rPr>
              <a:t>(10), pp.803-810.</a:t>
            </a:r>
          </a:p>
          <a:p>
            <a:r>
              <a:rPr lang="en-US" b="0" i="0" dirty="0">
                <a:solidFill>
                  <a:srgbClr val="222222"/>
                </a:solidFill>
                <a:effectLst/>
                <a:latin typeface="Arial" panose="020B0604020202020204" pitchFamily="34" charset="0"/>
              </a:rPr>
              <a:t>Garg, M. and Gupta, S., 2022. Startups and the growing entrepreneurial ecosystem. </a:t>
            </a:r>
            <a:r>
              <a:rPr lang="en-US" b="0" i="1" dirty="0">
                <a:solidFill>
                  <a:srgbClr val="222222"/>
                </a:solidFill>
                <a:effectLst/>
                <a:latin typeface="Arial" panose="020B0604020202020204" pitchFamily="34" charset="0"/>
              </a:rPr>
              <a:t>Journal of Intellectual Property Rights (JIPR)</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26</a:t>
            </a:r>
            <a:r>
              <a:rPr lang="en-US" b="0" i="0" dirty="0">
                <a:solidFill>
                  <a:srgbClr val="222222"/>
                </a:solidFill>
                <a:effectLst/>
                <a:latin typeface="Arial" panose="020B0604020202020204" pitchFamily="34" charset="0"/>
              </a:rPr>
              <a:t>(1), pp.31-38.</a:t>
            </a:r>
          </a:p>
          <a:p>
            <a:r>
              <a:rPr lang="en-US" b="0" i="0" dirty="0">
                <a:solidFill>
                  <a:srgbClr val="222222"/>
                </a:solidFill>
                <a:effectLst/>
                <a:latin typeface="Arial" panose="020B0604020202020204" pitchFamily="34" charset="0"/>
              </a:rPr>
              <a:t>Elnathan, R., Tay, A., </a:t>
            </a:r>
            <a:r>
              <a:rPr lang="en-US" b="0" i="0" dirty="0" err="1">
                <a:solidFill>
                  <a:srgbClr val="222222"/>
                </a:solidFill>
                <a:effectLst/>
                <a:latin typeface="Arial" panose="020B0604020202020204" pitchFamily="34" charset="0"/>
              </a:rPr>
              <a:t>Voelcker</a:t>
            </a:r>
            <a:r>
              <a:rPr lang="en-US" b="0" i="0" dirty="0">
                <a:solidFill>
                  <a:srgbClr val="222222"/>
                </a:solidFill>
                <a:effectLst/>
                <a:latin typeface="Arial" panose="020B0604020202020204" pitchFamily="34" charset="0"/>
              </a:rPr>
              <a:t>, N.H. and </a:t>
            </a:r>
            <a:r>
              <a:rPr lang="en-US" b="0" i="0" dirty="0" err="1">
                <a:solidFill>
                  <a:srgbClr val="222222"/>
                </a:solidFill>
                <a:effectLst/>
                <a:latin typeface="Arial" panose="020B0604020202020204" pitchFamily="34" charset="0"/>
              </a:rPr>
              <a:t>Chiappini</a:t>
            </a:r>
            <a:r>
              <a:rPr lang="en-US" b="0" i="0" dirty="0">
                <a:solidFill>
                  <a:srgbClr val="222222"/>
                </a:solidFill>
                <a:effectLst/>
                <a:latin typeface="Arial" panose="020B0604020202020204" pitchFamily="34" charset="0"/>
              </a:rPr>
              <a:t>, C., 2022. The start-ups taking nanoneedles into the clinic. </a:t>
            </a:r>
            <a:r>
              <a:rPr lang="en-US" b="0" i="1" dirty="0">
                <a:solidFill>
                  <a:srgbClr val="222222"/>
                </a:solidFill>
                <a:effectLst/>
                <a:latin typeface="Arial" panose="020B0604020202020204" pitchFamily="34" charset="0"/>
              </a:rPr>
              <a:t>Nature Nanotechnology</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17</a:t>
            </a:r>
            <a:r>
              <a:rPr lang="en-US" b="0" i="0" dirty="0">
                <a:solidFill>
                  <a:srgbClr val="222222"/>
                </a:solidFill>
                <a:effectLst/>
                <a:latin typeface="Arial" panose="020B0604020202020204" pitchFamily="34" charset="0"/>
              </a:rPr>
              <a:t>(8), pp.807-811.</a:t>
            </a:r>
          </a:p>
          <a:p>
            <a:r>
              <a:rPr lang="en-US" b="0" i="0" dirty="0">
                <a:solidFill>
                  <a:srgbClr val="222222"/>
                </a:solidFill>
                <a:effectLst/>
                <a:latin typeface="Arial" panose="020B0604020202020204" pitchFamily="34" charset="0"/>
              </a:rPr>
              <a:t>Philippi, S., </a:t>
            </a:r>
            <a:r>
              <a:rPr lang="en-US" b="0" i="0" dirty="0" err="1">
                <a:solidFill>
                  <a:srgbClr val="222222"/>
                </a:solidFill>
                <a:effectLst/>
                <a:latin typeface="Arial" panose="020B0604020202020204" pitchFamily="34" charset="0"/>
              </a:rPr>
              <a:t>Schuhmacher</a:t>
            </a:r>
            <a:r>
              <a:rPr lang="en-US" b="0" i="0" dirty="0">
                <a:solidFill>
                  <a:srgbClr val="222222"/>
                </a:solidFill>
                <a:effectLst/>
                <a:latin typeface="Arial" panose="020B0604020202020204" pitchFamily="34" charset="0"/>
              </a:rPr>
              <a:t>, M.C. and Bastian, N., 2021. Attracting investors in initial coin offerings: The relevance of specific technological capabilities for fundraising success. </a:t>
            </a:r>
            <a:r>
              <a:rPr lang="en-US" b="0" i="1" dirty="0">
                <a:solidFill>
                  <a:srgbClr val="222222"/>
                </a:solidFill>
                <a:effectLst/>
                <a:latin typeface="Arial" panose="020B0604020202020204" pitchFamily="34" charset="0"/>
              </a:rPr>
              <a:t>Review of Corporate Finance</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a:t>
            </a:r>
            <a:r>
              <a:rPr lang="en-US" b="0" i="0" dirty="0">
                <a:solidFill>
                  <a:srgbClr val="222222"/>
                </a:solidFill>
                <a:effectLst/>
                <a:latin typeface="Arial" panose="020B0604020202020204" pitchFamily="34" charset="0"/>
              </a:rPr>
              <a:t>(3-4), pp.455-485.</a:t>
            </a:r>
          </a:p>
          <a:p>
            <a:r>
              <a:rPr lang="en-US" b="0" i="0" dirty="0">
                <a:solidFill>
                  <a:srgbClr val="222222"/>
                </a:solidFill>
                <a:effectLst/>
                <a:latin typeface="Arial" panose="020B0604020202020204" pitchFamily="34" charset="0"/>
              </a:rPr>
              <a:t>Yang, Q. and Lee, Y.C., 2019. An investigation of enablers and inhibitors of crowdfunding adoption: Empirical evidence from startups in China. </a:t>
            </a:r>
            <a:r>
              <a:rPr lang="en-US" b="0" i="1" dirty="0">
                <a:solidFill>
                  <a:srgbClr val="222222"/>
                </a:solidFill>
                <a:effectLst/>
                <a:latin typeface="Arial" panose="020B0604020202020204" pitchFamily="34" charset="0"/>
              </a:rPr>
              <a:t>Human Factors and Ergonomics in Manufacturing &amp; Service Industries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29</a:t>
            </a:r>
            <a:r>
              <a:rPr lang="en-US" b="0" i="0" dirty="0">
                <a:solidFill>
                  <a:srgbClr val="222222"/>
                </a:solidFill>
                <a:effectLst/>
                <a:latin typeface="Arial" panose="020B0604020202020204" pitchFamily="34" charset="0"/>
              </a:rPr>
              <a:t>(1), pp.5-21.</a:t>
            </a:r>
          </a:p>
          <a:p>
            <a:r>
              <a:rPr lang="en-US" b="0" i="0" dirty="0" err="1">
                <a:solidFill>
                  <a:srgbClr val="222222"/>
                </a:solidFill>
                <a:effectLst/>
                <a:latin typeface="Arial" panose="020B0604020202020204" pitchFamily="34" charset="0"/>
              </a:rPr>
              <a:t>Korreck</a:t>
            </a:r>
            <a:r>
              <a:rPr lang="en-US" b="0" i="0" dirty="0">
                <a:solidFill>
                  <a:srgbClr val="222222"/>
                </a:solidFill>
                <a:effectLst/>
                <a:latin typeface="Arial" panose="020B0604020202020204" pitchFamily="34" charset="0"/>
              </a:rPr>
              <a:t>, S., 2019. The Indian startup ecosystem: Drivers, challenges and pillars of support. </a:t>
            </a:r>
            <a:r>
              <a:rPr lang="en-US" b="0" i="1" dirty="0">
                <a:solidFill>
                  <a:srgbClr val="222222"/>
                </a:solidFill>
                <a:effectLst/>
                <a:latin typeface="Arial" panose="020B0604020202020204" pitchFamily="34" charset="0"/>
              </a:rPr>
              <a:t>ORF Occasional Paper</a:t>
            </a:r>
            <a:r>
              <a:rPr lang="en-US" b="0" i="0" dirty="0">
                <a:solidFill>
                  <a:srgbClr val="222222"/>
                </a:solidFill>
                <a:effectLst/>
                <a:latin typeface="Arial" panose="020B0604020202020204" pitchFamily="34" charset="0"/>
              </a:rPr>
              <a:t>, (210).</a:t>
            </a:r>
            <a:endParaRPr lang="en-IN" dirty="0"/>
          </a:p>
        </p:txBody>
      </p:sp>
    </p:spTree>
    <p:extLst>
      <p:ext uri="{BB962C8B-B14F-4D97-AF65-F5344CB8AC3E}">
        <p14:creationId xmlns:p14="http://schemas.microsoft.com/office/powerpoint/2010/main" xmlns="" val="277081948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xmlns=""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291</TotalTime>
  <Words>2049</Words>
  <Application>Microsoft Office PowerPoint</Application>
  <PresentationFormat>Custom</PresentationFormat>
  <Paragraphs>145</Paragraphs>
  <Slides>22</Slides>
  <Notes>20</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Gallery</vt:lpstr>
      <vt:lpstr>entrepreneurship  topic: Fund raising for start-ups – challenges and opportunities</vt:lpstr>
      <vt:lpstr>Slide 2</vt:lpstr>
      <vt:lpstr>Introduction</vt:lpstr>
      <vt:lpstr>Fund raising for start-ups - Challenges</vt:lpstr>
      <vt:lpstr>Fund raising for start-ups - Challenges</vt:lpstr>
      <vt:lpstr>Fund raising for start-ups - Challenges</vt:lpstr>
      <vt:lpstr>Fund raising for start-ups - Challenges</vt:lpstr>
      <vt:lpstr>Fund raising for start-ups - Challenges</vt:lpstr>
      <vt:lpstr>Fund raising for start-ups - Challenges</vt:lpstr>
      <vt:lpstr>Solutions to overcome fund-raising challenges</vt:lpstr>
      <vt:lpstr>Solutions to overcome fund-raising challenges</vt:lpstr>
      <vt:lpstr>Solutions to overcome fund-raising challenges</vt:lpstr>
      <vt:lpstr>Solutions to overcome fund-raising challenges</vt:lpstr>
      <vt:lpstr>Solutions to overcome fund-raising challenges</vt:lpstr>
      <vt:lpstr>Fundraising for start-ups- opportunities</vt:lpstr>
      <vt:lpstr>Fundraising for start-ups- opportunities</vt:lpstr>
      <vt:lpstr>Fundraising for start-ups- opportunities</vt:lpstr>
      <vt:lpstr>Fundraising for start-ups- opportunities</vt:lpstr>
      <vt:lpstr>Fundraising for start-ups- opportunities</vt:lpstr>
      <vt:lpstr>Fundraising for start-ups- opportunities</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Fund raising for start-ups – challenges and opportunities</dc:title>
  <dc:creator>harshita chaudhary</dc:creator>
  <cp:lastModifiedBy>Macbook Air</cp:lastModifiedBy>
  <cp:revision>14</cp:revision>
  <dcterms:created xsi:type="dcterms:W3CDTF">2022-12-03T06:59:47Z</dcterms:created>
  <dcterms:modified xsi:type="dcterms:W3CDTF">2022-12-06T14:32:19Z</dcterms:modified>
</cp:coreProperties>
</file>