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0831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384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152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179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395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20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59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26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289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664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2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andscape Full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</p:spPr>
        <p:txBody>
          <a:bodyPr anchor="t"/>
          <a:lstStyle>
            <a:extLst/>
          </a:lstStyle>
          <a:p>
            <a:pPr marL="0" marR="0" indent="0" algn="ctr">
              <a:buFontTx/>
              <a:buNone/>
            </a:pPr>
            <a:r>
              <a:rPr lang="en-US" i="0" dirty="0" smtClean="0"/>
              <a:t>Click icon to add full page picture</a:t>
            </a:r>
            <a:endParaRPr lang="en-US" i="0" baseline="0" dirty="0" smtClean="0"/>
          </a:p>
        </p:txBody>
      </p:sp>
      <p:sp>
        <p:nvSpPr>
          <p:cNvPr id="6" name="Rectangle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extLst/>
          </a:lstStyle>
          <a:p>
            <a:pPr algn="r"/>
            <a:fld id="{9668B50E-0B48-4566-8609-C51CF752A7DF}" type="datetimeFigureOut">
              <a:rPr lang="en-US" smtClean="0">
                <a:solidFill>
                  <a:prstClr val="black"/>
                </a:solidFill>
              </a:rPr>
              <a:pPr algn="r"/>
              <a:t>12/29/2018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704882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ortrai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/>
          <p:cNvSpPr>
            <a:spLocks noGrp="1"/>
          </p:cNvSpPr>
          <p:nvPr>
            <p:ph type="pic" sz="quarter" idx="10"/>
          </p:nvPr>
        </p:nvSpPr>
        <p:spPr>
          <a:xfrm>
            <a:off x="304800" y="228600"/>
            <a:ext cx="4754880" cy="6324600"/>
          </a:xfrm>
          <a:solidFill>
            <a:schemeClr val="bg1"/>
          </a:solidFill>
          <a:ln w="3492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t"/>
          <a:lstStyle>
            <a:lvl1pPr marL="0" indent="0" algn="ctr" rtl="0" latinLnBrk="0">
              <a:spcBef>
                <a:spcPct val="20000"/>
              </a:spcBef>
              <a:defRPr lang="en-US" sz="20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rtl="0" latinLnBrk="0">
              <a:spcBef>
                <a:spcPct val="20000"/>
              </a:spcBef>
              <a:buFontTx/>
              <a:buNone/>
            </a:pPr>
            <a:r>
              <a:rPr lang="en-US" sz="2000" smtClean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lang="en-US" sz="20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1" hasCustomPrompt="1"/>
          </p:nvPr>
        </p:nvSpPr>
        <p:spPr>
          <a:xfrm>
            <a:off x="5105400" y="228600"/>
            <a:ext cx="3200400" cy="3810000"/>
          </a:xfrm>
        </p:spPr>
        <p:txBody>
          <a:bodyPr tIns="91440" bIns="91440" anchor="t"/>
          <a:lstStyle>
            <a:lvl1pPr marL="0" marR="0" indent="0" algn="l">
              <a:buFontTx/>
              <a:buNone/>
              <a:defRPr sz="2000" i="0"/>
            </a:lvl1pPr>
            <a:extLst/>
          </a:lstStyle>
          <a:p>
            <a:pPr lvl="0"/>
            <a:r>
              <a:rPr lang="en-US" dirty="0" smtClean="0"/>
              <a:t>Click to add caption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pPr algn="r"/>
            <a:fld id="{9668B50E-0B48-4566-8609-C51CF752A7DF}" type="datetimeFigureOut">
              <a:rPr lang="en-US" smtClean="0">
                <a:solidFill>
                  <a:prstClr val="black"/>
                </a:solidFill>
              </a:rPr>
              <a:pPr algn="r"/>
              <a:t>12/29/2018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12581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74638"/>
            <a:ext cx="7488237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57338"/>
            <a:ext cx="3660775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7575" y="1557338"/>
            <a:ext cx="3660775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82335DC-A8B8-420A-9C33-1468522A6D96}" type="slidenum">
              <a:rPr lang="en-GB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26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29/12/2018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2567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Everyday </a:t>
            </a:r>
            <a:r>
              <a:rPr lang="en-GB" dirty="0">
                <a:solidFill>
                  <a:schemeClr val="bg1"/>
                </a:solidFill>
              </a:rPr>
              <a:t>Life in Ancient </a:t>
            </a:r>
            <a:r>
              <a:rPr lang="en-GB" dirty="0" smtClean="0">
                <a:solidFill>
                  <a:schemeClr val="bg1"/>
                </a:solidFill>
              </a:rPr>
              <a:t>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HPAH4001</a:t>
            </a:r>
          </a:p>
          <a:p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07504" y="3212976"/>
            <a:ext cx="8928992" cy="2304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smtClean="0">
                <a:solidFill>
                  <a:prstClr val="black"/>
                </a:solidFill>
              </a:rPr>
              <a:t>Roman </a:t>
            </a:r>
            <a:r>
              <a:rPr lang="en-GB" sz="3100" dirty="0" smtClean="0">
                <a:solidFill>
                  <a:prstClr val="black"/>
                </a:solidFill>
              </a:rPr>
              <a:t>Portraits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dirty="0" smtClean="0">
                <a:solidFill>
                  <a:prstClr val="black"/>
                </a:solidFill>
              </a:rPr>
              <a:t>Images </a:t>
            </a: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9096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788024" y="381000"/>
            <a:ext cx="4104456" cy="6072188"/>
          </a:xfrm>
        </p:spPr>
        <p:txBody>
          <a:bodyPr/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Republican style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‘</a:t>
            </a:r>
            <a:r>
              <a:rPr lang="en-GB" sz="3200" dirty="0" err="1">
                <a:solidFill>
                  <a:schemeClr val="bg1"/>
                </a:solidFill>
              </a:rPr>
              <a:t>veristic</a:t>
            </a:r>
            <a:r>
              <a:rPr lang="en-GB" sz="3200" dirty="0">
                <a:solidFill>
                  <a:schemeClr val="bg1"/>
                </a:solidFill>
              </a:rPr>
              <a:t>’ portrait,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Palazzo Massimo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Museum, Rome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dirty="0"/>
              <a:t> </a:t>
            </a:r>
          </a:p>
        </p:txBody>
      </p:sp>
      <p:pic>
        <p:nvPicPr>
          <p:cNvPr id="7172" name="Picture 4" descr="rome 2009 1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8263" cy="6864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3575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3"/>
            <a:ext cx="8229600" cy="1152128"/>
          </a:xfrm>
        </p:spPr>
        <p:txBody>
          <a:bodyPr>
            <a:normAutofit fontScale="90000"/>
          </a:bodyPr>
          <a:lstStyle/>
          <a:p>
            <a:pPr algn="r"/>
            <a:r>
              <a:rPr lang="en-GB" sz="2400" dirty="0">
                <a:solidFill>
                  <a:schemeClr val="bg1"/>
                </a:solidFill>
              </a:rPr>
              <a:t/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 err="1">
                <a:solidFill>
                  <a:schemeClr val="bg1"/>
                </a:solidFill>
              </a:rPr>
              <a:t>Montemartini</a:t>
            </a:r>
            <a:r>
              <a:rPr lang="en-GB" sz="2400" dirty="0">
                <a:solidFill>
                  <a:schemeClr val="bg1"/>
                </a:solidFill>
              </a:rPr>
              <a:t> Museum, Rome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1</a:t>
            </a:r>
            <a:r>
              <a:rPr lang="en-GB" sz="2400" baseline="30000" dirty="0">
                <a:solidFill>
                  <a:schemeClr val="bg1"/>
                </a:solidFill>
              </a:rPr>
              <a:t>st</a:t>
            </a:r>
            <a:r>
              <a:rPr lang="en-GB" sz="2400" dirty="0">
                <a:solidFill>
                  <a:schemeClr val="bg1"/>
                </a:solidFill>
              </a:rPr>
              <a:t> cent. BC?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 l="23625" t="3319" r="23235" b="11423"/>
          <a:stretch>
            <a:fillRect/>
          </a:stretch>
        </p:blipFill>
        <p:spPr bwMode="auto">
          <a:xfrm>
            <a:off x="0" y="0"/>
            <a:ext cx="32067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 descr="Rome September 2010 3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484313"/>
            <a:ext cx="4030662" cy="53736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6434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843808" y="260350"/>
            <a:ext cx="6048672" cy="4968875"/>
          </a:xfrm>
        </p:spPr>
        <p:txBody>
          <a:bodyPr/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Pompey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the Great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(original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c. 50 BC?)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 err="1">
                <a:solidFill>
                  <a:schemeClr val="bg1"/>
                </a:solidFill>
              </a:rPr>
              <a:t>Ny</a:t>
            </a:r>
            <a:r>
              <a:rPr lang="en-GB" sz="3200" dirty="0">
                <a:solidFill>
                  <a:schemeClr val="bg1"/>
                </a:solidFill>
              </a:rPr>
              <a:t> Carlsberg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 err="1">
                <a:solidFill>
                  <a:schemeClr val="bg1"/>
                </a:solidFill>
              </a:rPr>
              <a:t>Glyptotek</a:t>
            </a:r>
            <a:r>
              <a:rPr lang="en-GB" sz="3200" dirty="0">
                <a:solidFill>
                  <a:schemeClr val="bg1"/>
                </a:solidFill>
              </a:rPr>
              <a:t>,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Copenhagen</a:t>
            </a:r>
          </a:p>
        </p:txBody>
      </p:sp>
      <p:pic>
        <p:nvPicPr>
          <p:cNvPr id="10244" name="Picture 4" descr="Picture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98805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4511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8229600" cy="1440160"/>
          </a:xfrm>
        </p:spPr>
        <p:txBody>
          <a:bodyPr>
            <a:normAutofit fontScale="90000"/>
          </a:bodyPr>
          <a:lstStyle/>
          <a:p>
            <a:pPr algn="r"/>
            <a:r>
              <a:rPr lang="en-GB" sz="2800" dirty="0">
                <a:solidFill>
                  <a:schemeClr val="bg1"/>
                </a:solidFill>
              </a:rPr>
              <a:t>Via </a:t>
            </a:r>
            <a:r>
              <a:rPr lang="en-GB" sz="2800" dirty="0" err="1">
                <a:solidFill>
                  <a:schemeClr val="bg1"/>
                </a:solidFill>
              </a:rPr>
              <a:t>Labicana</a:t>
            </a:r>
            <a:r>
              <a:rPr lang="en-GB" sz="2800" dirty="0">
                <a:solidFill>
                  <a:schemeClr val="bg1"/>
                </a:solidFill>
              </a:rPr>
              <a:t/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Augustus as priest,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Palazzo Massimo 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Museum, Rome</a:t>
            </a:r>
          </a:p>
        </p:txBody>
      </p:sp>
      <p:pic>
        <p:nvPicPr>
          <p:cNvPr id="11268" name="Picture 4" descr="rome 2009 140"/>
          <p:cNvPicPr>
            <a:picLocks noChangeAspect="1" noChangeArrowheads="1"/>
          </p:cNvPicPr>
          <p:nvPr/>
        </p:nvPicPr>
        <p:blipFill>
          <a:blip r:embed="rId2" cstate="print"/>
          <a:srcRect l="25226" t="6941" r="22687"/>
          <a:stretch>
            <a:fillRect/>
          </a:stretch>
        </p:blipFill>
        <p:spPr bwMode="auto">
          <a:xfrm>
            <a:off x="0" y="0"/>
            <a:ext cx="2879725" cy="6858000"/>
          </a:xfrm>
          <a:prstGeom prst="rect">
            <a:avLst/>
          </a:prstGeom>
          <a:noFill/>
        </p:spPr>
      </p:pic>
      <p:pic>
        <p:nvPicPr>
          <p:cNvPr id="11269" name="Picture 5" descr="rome 2009 143"/>
          <p:cNvPicPr>
            <a:picLocks noChangeAspect="1" noChangeArrowheads="1"/>
          </p:cNvPicPr>
          <p:nvPr/>
        </p:nvPicPr>
        <p:blipFill>
          <a:blip r:embed="rId3" cstate="print"/>
          <a:srcRect t="6944" b="37407"/>
          <a:stretch>
            <a:fillRect/>
          </a:stretch>
        </p:blipFill>
        <p:spPr bwMode="auto">
          <a:xfrm>
            <a:off x="2916238" y="1989138"/>
            <a:ext cx="6227762" cy="4619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8347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2" name="Picture 4" descr="Rome april 2009 069"/>
          <p:cNvPicPr>
            <a:picLocks noChangeAspect="1" noChangeArrowheads="1"/>
          </p:cNvPicPr>
          <p:nvPr/>
        </p:nvPicPr>
        <p:blipFill>
          <a:blip r:embed="rId2" cstate="print"/>
          <a:srcRect l="21216" t="5215"/>
          <a:stretch>
            <a:fillRect/>
          </a:stretch>
        </p:blipFill>
        <p:spPr bwMode="auto">
          <a:xfrm>
            <a:off x="0" y="0"/>
            <a:ext cx="4273550" cy="6858000"/>
          </a:xfrm>
          <a:prstGeom prst="rect">
            <a:avLst/>
          </a:prstGeom>
          <a:noFill/>
        </p:spPr>
      </p:pic>
      <p:pic>
        <p:nvPicPr>
          <p:cNvPr id="12293" name="Picture 5" descr="Rome april 2009 071"/>
          <p:cNvPicPr>
            <a:picLocks noChangeAspect="1" noChangeArrowheads="1"/>
          </p:cNvPicPr>
          <p:nvPr/>
        </p:nvPicPr>
        <p:blipFill>
          <a:blip r:embed="rId3" cstate="print"/>
          <a:srcRect t="9958"/>
          <a:stretch>
            <a:fillRect/>
          </a:stretch>
        </p:blipFill>
        <p:spPr bwMode="auto">
          <a:xfrm>
            <a:off x="4284663" y="1052513"/>
            <a:ext cx="4837112" cy="58054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313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52736"/>
            <a:ext cx="8229600" cy="2088231"/>
          </a:xfrm>
        </p:spPr>
        <p:txBody>
          <a:bodyPr>
            <a:normAutofit fontScale="90000"/>
          </a:bodyPr>
          <a:lstStyle/>
          <a:p>
            <a:pPr algn="r"/>
            <a:r>
              <a:rPr lang="en-GB" sz="2800" dirty="0"/>
              <a:t/>
            </a:r>
            <a:br>
              <a:rPr lang="en-GB" sz="2800" dirty="0"/>
            </a:br>
            <a:r>
              <a:rPr lang="en-GB" sz="4000" dirty="0">
                <a:solidFill>
                  <a:schemeClr val="bg1"/>
                </a:solidFill>
              </a:rPr>
              <a:t>Prima </a:t>
            </a:r>
            <a:r>
              <a:rPr lang="en-GB" sz="4000" dirty="0" err="1">
                <a:solidFill>
                  <a:schemeClr val="bg1"/>
                </a:solidFill>
              </a:rPr>
              <a:t>Porta</a:t>
            </a:r>
            <a:r>
              <a:rPr lang="en-GB" sz="4000" dirty="0">
                <a:solidFill>
                  <a:schemeClr val="bg1"/>
                </a:solidFill>
              </a:rPr>
              <a:t/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Augustus,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Vatican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Museums</a:t>
            </a:r>
          </a:p>
        </p:txBody>
      </p:sp>
      <p:pic>
        <p:nvPicPr>
          <p:cNvPr id="13316" name="Picture 4" descr="Rome april 2009 0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537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chemeClr val="bg1"/>
                </a:solidFill>
              </a:rPr>
              <a:t>basalt head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of </a:t>
            </a:r>
            <a:r>
              <a:rPr lang="en-GB" sz="4000" dirty="0" err="1" smtClean="0">
                <a:solidFill>
                  <a:schemeClr val="bg1"/>
                </a:solidFill>
              </a:rPr>
              <a:t>Livia</a:t>
            </a:r>
            <a:r>
              <a:rPr lang="en-GB" sz="4000" dirty="0" smtClean="0">
                <a:solidFill>
                  <a:schemeClr val="bg1"/>
                </a:solidFill>
              </a:rPr>
              <a:t> (left)</a:t>
            </a:r>
            <a:endParaRPr lang="en-GB" sz="4000" dirty="0">
              <a:solidFill>
                <a:schemeClr val="bg1"/>
              </a:solidFill>
            </a:endParaRPr>
          </a:p>
        </p:txBody>
      </p:sp>
      <p:pic>
        <p:nvPicPr>
          <p:cNvPr id="14340" name="Picture 4" descr="Liv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35488" cy="6858000"/>
          </a:xfrm>
          <a:prstGeom prst="rect">
            <a:avLst/>
          </a:prstGeom>
          <a:noFill/>
        </p:spPr>
      </p:pic>
      <p:pic>
        <p:nvPicPr>
          <p:cNvPr id="5" name="Picture 2" descr="D:\Augustus materials\rome 2009 124.JPG"/>
          <p:cNvPicPr>
            <a:picLocks noChangeAspect="1" noChangeArrowheads="1"/>
          </p:cNvPicPr>
          <p:nvPr/>
        </p:nvPicPr>
        <p:blipFill>
          <a:blip r:embed="rId3" cstate="print"/>
          <a:srcRect l="25984" t="8194" r="12697" b="8858"/>
          <a:stretch>
            <a:fillRect/>
          </a:stretch>
        </p:blipFill>
        <p:spPr bwMode="auto">
          <a:xfrm>
            <a:off x="5724128" y="2348880"/>
            <a:ext cx="2448272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4572000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</a:t>
            </a:r>
            <a:r>
              <a:rPr lang="en-GB" dirty="0" smtClean="0">
                <a:solidFill>
                  <a:schemeClr val="bg1"/>
                </a:solidFill>
              </a:rPr>
              <a:t>nknown woman (freedwoman?), marble, Palazzo Massimo Museum, Rome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097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949280"/>
            <a:ext cx="8229600" cy="7920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b="1" dirty="0" smtClean="0">
                <a:solidFill>
                  <a:schemeClr val="bg1"/>
                </a:solidFill>
              </a:rPr>
              <a:t>Claudius, c. AD 40s, Vatican Museum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15364" name="Picture 4" descr="Claudius as Zeus Vatican small"/>
          <p:cNvPicPr>
            <a:picLocks noChangeAspect="1" noChangeArrowheads="1"/>
          </p:cNvPicPr>
          <p:nvPr/>
        </p:nvPicPr>
        <p:blipFill>
          <a:blip r:embed="rId2" cstate="print"/>
          <a:srcRect r="6212"/>
          <a:stretch>
            <a:fillRect/>
          </a:stretch>
        </p:blipFill>
        <p:spPr bwMode="auto">
          <a:xfrm>
            <a:off x="107504" y="116632"/>
            <a:ext cx="8928992" cy="57606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5158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62542"/>
            <a:ext cx="4191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File:Caligula bust bw blackb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2542"/>
            <a:ext cx="3600450" cy="544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220072" y="5949280"/>
            <a:ext cx="3466728" cy="7920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sz="2000" b="1" dirty="0" smtClean="0">
                <a:solidFill>
                  <a:schemeClr val="bg1"/>
                </a:solidFill>
              </a:rPr>
              <a:t>Bust of </a:t>
            </a:r>
            <a:r>
              <a:rPr lang="en-GB" sz="2000" b="1" dirty="0" err="1" smtClean="0">
                <a:solidFill>
                  <a:schemeClr val="bg1"/>
                </a:solidFill>
              </a:rPr>
              <a:t>Caligual</a:t>
            </a:r>
            <a:r>
              <a:rPr lang="en-GB" sz="2000" b="1" dirty="0" smtClean="0">
                <a:solidFill>
                  <a:schemeClr val="bg1"/>
                </a:solidFill>
              </a:rPr>
              <a:t>, Louvre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50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18" y="312579"/>
            <a:ext cx="2743438" cy="384081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39552" y="4173468"/>
            <a:ext cx="218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Glyptothek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Munich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312578"/>
            <a:ext cx="2743438" cy="38408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93976" y="4173468"/>
            <a:ext cx="2723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eorgia" panose="02040502050405020303" pitchFamily="18" charset="0"/>
              </a:rPr>
              <a:t>British Museum,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eorgia" panose="02040502050405020303" pitchFamily="18" charset="0"/>
              </a:rPr>
              <a:t>London</a:t>
            </a:r>
            <a:endParaRPr lang="en-GB" b="1" dirty="0">
              <a:solidFill>
                <a:srgbClr val="000000"/>
              </a:solidFill>
              <a:effectLst/>
              <a:latin typeface="Georgia" panose="02040502050405020303" pitchFamily="18" charset="0"/>
              <a:ea typeface="Calibri" panose="020F0502020204030204" pitchFamily="34" charset="0"/>
              <a:cs typeface="Georgia" panose="02040502050405020303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5824" r="10474"/>
          <a:stretch/>
        </p:blipFill>
        <p:spPr>
          <a:xfrm>
            <a:off x="3281918" y="2420888"/>
            <a:ext cx="2592288" cy="374326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203848" y="6278778"/>
            <a:ext cx="288032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Musei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Capitolini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Rome</a:t>
            </a:r>
            <a:endParaRPr lang="en-GB" sz="16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321881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332656"/>
            <a:ext cx="4583807" cy="61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048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54</Words>
  <Application>Microsoft Office PowerPoint</Application>
  <PresentationFormat>On-screen Show (4:3)</PresentationFormat>
  <Paragraphs>18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Book Antiqua</vt:lpstr>
      <vt:lpstr>Calibri</vt:lpstr>
      <vt:lpstr>Georgia</vt:lpstr>
      <vt:lpstr>Lucida Sans</vt:lpstr>
      <vt:lpstr>Times New Roman</vt:lpstr>
      <vt:lpstr>Wingdings</vt:lpstr>
      <vt:lpstr>Wingdings 2</vt:lpstr>
      <vt:lpstr>Wingdings 3</vt:lpstr>
      <vt:lpstr>Apex</vt:lpstr>
      <vt:lpstr>Everyday Life in Ancient Rome</vt:lpstr>
      <vt:lpstr>Republican style ‘veristic’ portrait,  Palazzo Massimo  Museum, Rome  </vt:lpstr>
      <vt:lpstr> Montemartini Museum, Rome 1st cent. BC?</vt:lpstr>
      <vt:lpstr>Pompey  the Great (original  c. 50 BC?) Ny Carlsberg Glyptotek, Copenhagen</vt:lpstr>
      <vt:lpstr>Via Labicana Augustus as priest, Palazzo Massimo  Museum, Rome</vt:lpstr>
      <vt:lpstr>PowerPoint Presentation</vt:lpstr>
      <vt:lpstr> Prima Porta Augustus, Vatican  Museums</vt:lpstr>
      <vt:lpstr>basalt head  of Livia (left)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</cp:lastModifiedBy>
  <cp:revision>8</cp:revision>
  <dcterms:created xsi:type="dcterms:W3CDTF">2014-02-24T18:06:44Z</dcterms:created>
  <dcterms:modified xsi:type="dcterms:W3CDTF">2018-12-29T20:35:35Z</dcterms:modified>
</cp:coreProperties>
</file>