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65" r:id="rId3"/>
    <p:sldId id="257" r:id="rId4"/>
    <p:sldId id="258" r:id="rId5"/>
    <p:sldId id="259" r:id="rId6"/>
    <p:sldId id="260" r:id="rId7"/>
    <p:sldId id="261" r:id="rId8"/>
    <p:sldId id="262" r:id="rId9"/>
    <p:sldId id="263" r:id="rId10"/>
    <p:sldId id="264" r:id="rId11"/>
  </p:sldIdLst>
  <p:sldSz cx="9144000" cy="5143500" type="screen16x9"/>
  <p:notesSz cx="5143500" cy="9144000"/>
  <p:embeddedFontLst>
    <p:embeddedFont>
      <p:font typeface="Calibri" panose="020F0502020204030204" pitchFamily="34" charset="0"/>
      <p:regular r:id="rId13"/>
      <p:bold r:id="rId14"/>
      <p:italic r:id="rId15"/>
      <p:boldItalic r:id="rId16"/>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6387" autoAdjust="0"/>
  </p:normalViewPr>
  <p:slideViewPr>
    <p:cSldViewPr snapToGrid="0" snapToObjects="1">
      <p:cViewPr varScale="1">
        <p:scale>
          <a:sx n="85" d="100"/>
          <a:sy n="85" d="100"/>
        </p:scale>
        <p:origin x="1378" y="77"/>
      </p:cViewPr>
      <p:guideLst/>
    </p:cSldViewPr>
  </p:slideViewPr>
  <p:notesTextViewPr>
    <p:cViewPr>
      <p:scale>
        <a:sx n="1" d="1"/>
        <a:sy n="1" d="1"/>
      </p:scale>
      <p:origin x="0" y="-245"/>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3891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doi.org/10.1080/14616734.2019.1709086"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doi.org/10.1177/0030222819880706"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This report is centred on a 4-year-old boy called Isaac who is attending a Children's Centre in London. </a:t>
            </a:r>
            <a:r>
              <a:rPr lang="en-GB" sz="1200" kern="0" dirty="0">
                <a:effectLst/>
                <a:latin typeface="Times New Roman" panose="02020603050405020304" pitchFamily="18" charset="0"/>
                <a:ea typeface="Arial" panose="020B0604020202020204" pitchFamily="34" charset="0"/>
                <a:cs typeface="Arial" panose="020B0604020202020204" pitchFamily="34" charset="0"/>
              </a:rPr>
              <a:t>A Trainee Early Years Support Worker who has been requested to support in a multi-agency early help plan for Isaac. </a:t>
            </a:r>
            <a:r>
              <a:rPr lang="en-GB" sz="1200" dirty="0">
                <a:effectLst/>
                <a:latin typeface="Times New Roman" panose="02020603050405020304" pitchFamily="18" charset="0"/>
                <a:ea typeface="Arial" panose="020B0604020202020204" pitchFamily="34" charset="0"/>
                <a:cs typeface="Arial" panose="020B0604020202020204" pitchFamily="34" charset="0"/>
              </a:rPr>
              <a:t>Isaac is having emotional, social, and developmental issues, such as separation distress, withdrawal, delay in language skills, participation problems with group activities, clinginess, sleep problems, and lack of independent play. His family have recently moved to London, and he has experienced disruption to childcare in the past two years. His mother suffers from postnatal depression, lack of confidence and social support. The theory that has been selected for the understanding of how Isaac developed is Bowlby's Attachment theory (Granqvist, 2021). The report will cover: the theory, how it applies to Isaac's experiences, the nature vs nurture discussion, suggestions for support strategies and a critical evaluation of the theory.</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buNone/>
            </a:pPr>
            <a:r>
              <a:rPr lang="en-GB" sz="1200" kern="0" dirty="0">
                <a:effectLst/>
                <a:latin typeface="Times New Roman" panose="02020603050405020304" pitchFamily="18" charset="0"/>
                <a:ea typeface="Arial" panose="020B0604020202020204" pitchFamily="34" charset="0"/>
                <a:cs typeface="Arial" panose="020B0604020202020204" pitchFamily="34" charset="0"/>
              </a:rPr>
              <a:t>Within the scenario I am a Trainee Early Years Support Worker in a Children's Centre in London. I would have to monitor Isaac's behaviour, recognise any developmental and emotional needs which he may have, encourage him to build their early years practice and liaise with other professionals within a multi-agency early help plan.  </a:t>
            </a:r>
            <a:r>
              <a:rPr lang="en-GB" sz="1200" dirty="0">
                <a:effectLst/>
                <a:latin typeface="Times New Roman" panose="02020603050405020304" pitchFamily="18" charset="0"/>
                <a:ea typeface="Arial" panose="020B0604020202020204" pitchFamily="34" charset="0"/>
                <a:cs typeface="Arial" panose="020B0604020202020204" pitchFamily="34" charset="0"/>
              </a:rPr>
              <a:t>According to Bowlby's Attachment Theory, warm, stable, and consistent care from a primary caregiver is required for children. This link leads to children's security and safety. A sense of security and feeling safe in the world allow a child to explore, play, learn and relate to others from a “secure base,” the caregiver.</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The following are important concepts of this theory: separation anxiety, secure attachment, insecure attachment, and internal working model. An internal working model is the way children develop their beliefs and expectations about themselves, others and relationships that are influenced by their early care experiences (O'Shaughnessy et al., 2023). The theory is useful for its insight into the way in which negative or positive early relationship experiences with caregivers impact children emotionally, as well as in confidence, social interaction, and adventure/exploration of the world. Sensitive and consistent care is one source of children's feelings of safety and confidence. If care is irregular or missing, the child can feel anxious, clingy, withdrawn, and unsure of other adults.</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The theory also applies to Early Childhood, as children 0-5 are learning how to regulate their emotions, communicate, be independent, and improve their social confidence.</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Bowlby's theory can help to account for certain behaviours of Isaac. Isaac can be distressed when he is separated from his mother; this may be a form of separation anxiety. He is also reported to be clingy and not play alone, indicating that he may not be feeling very safe when he is not with his mother.</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He may have found it more difficult to have care and support that is not structured with trusted adults. This may account for his withdrawn and quiet nature at playtime and difficulty in participating in group play. If a parent or child feels unsafe in the environment, he or she may not be able to explore, communicate, and interact with other children (Fear, 2018).</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The post-natal depression of his mother and the scant emotional support she received from others might have affected the emotional climate in which Isaac was raised. This does not imply a culpa towards the mom. Instead, it lets us see that perhaps Isaac and his mother need the tender care of others. Isaac's children may also have been less socially confident and less relaxed in communication situations, which could also be related to the language delay.</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The development of Isaac needs to be seen from the point of view of nature and nurture. Nature is what involves biological factors such as temperament, emotional sensitivity, early brain development, etc. Isaac might be naturally shy or sensitive, thus making separation and change a greater challenge for him (Heard, McCluskey and Lake, 2018).</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Nurture is the environmental influences. Isaac's routines were disrupted; he had moved house, he had changed his routine, he had limited social support, and the mother had mental health issues. The impact of these factors could have influenced his emotional stability, self-assurance, sleep, language and social interaction. Thus, biological, and environmental factors are probably contributing to Isaac's needs.</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The attachment therapy-based support plan needs to be realistic. Ideally, one key worker can build a trusting relationship with Isaac. This grown-up can be comforting, loving and consistent.</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Slow-release procedures may be useful to help Isaac deal with the distress that may arise at separation. A daily schedule is good for him, too, and will help him feel secure (Robledo et al., 2022). Play-based learning is suitable to promote calm and supportive communication skills for Isaac and others. Large-group activities might be more overwhelming than small-group activities.</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A language-rich environment would enhance Isaac's communication. Staff can include talking, singing, using role play to model vocabulary, talking about feelings and having simple conversations with children while they play. Positive communication, reassurance, and signposting to services should be provided to support Isaac's mother. This multi-agency support might include the health visitor service, speech and language therapists, family support workers, and mental health services (Stroebe, 2021).</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This is useful since Bowlby's theory will help to explain the significance of stable relationships for the emotional independence and security of Isaac. To help practitioners understand separation distress, clingy, withdrawal and the need for a secure adult relationship.</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However, there are some drawbacks to the theory. It can be too much about the mother, and not fully consider broader social circumstances like poverty, housing, availability of child care, culture, migration, and community support (</a:t>
            </a:r>
            <a:r>
              <a:rPr lang="en-GB" sz="1200" dirty="0" err="1">
                <a:effectLst/>
                <a:latin typeface="Times New Roman" panose="02020603050405020304" pitchFamily="18" charset="0"/>
                <a:ea typeface="Arial" panose="020B0604020202020204" pitchFamily="34" charset="0"/>
                <a:cs typeface="Arial" panose="020B0604020202020204" pitchFamily="34" charset="0"/>
              </a:rPr>
              <a:t>Mikulincer</a:t>
            </a:r>
            <a:r>
              <a:rPr lang="en-GB" sz="1200" dirty="0">
                <a:effectLst/>
                <a:latin typeface="Times New Roman" panose="02020603050405020304" pitchFamily="18" charset="0"/>
                <a:ea typeface="Arial" panose="020B0604020202020204" pitchFamily="34" charset="0"/>
                <a:cs typeface="Arial" panose="020B0604020202020204" pitchFamily="34" charset="0"/>
              </a:rPr>
              <a:t> and Shaver, 2020). Practitioners should not make judgements on families, nor take the view that there is just one type of family that is best in a diverse London context. Useful, but Bowlby's theory needs to be supported by an understanding of the wider context and circumstances of Isaac's family and society.</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In conclusion, Bowlby's Attachment Theory provides a useful insight into the emotional and social difficulties experienced by Isaac. His separation anxiety, clinging, isolation, language delay, and lack of participation in group activities may be related to his desire for emotional security and consistent adult relationships. Consistent key worker, routine, gradual separation, play-based learning, language support, parental support, and multi-agency working should be considered when creating the support plan. It is important to consider all aspects of Isaac's development, nature, and nurture. The role of supporting Isaac's mother is also an important one because the health and well-being of the family can have a positive influence on the development of Isaac.</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Fear, R.M., (2018). </a:t>
            </a:r>
            <a:r>
              <a:rPr lang="en-GB" sz="1800" i="1" dirty="0">
                <a:effectLst/>
                <a:latin typeface="Times New Roman" panose="02020603050405020304" pitchFamily="18" charset="0"/>
                <a:ea typeface="Arial" panose="020B0604020202020204" pitchFamily="34" charset="0"/>
                <a:cs typeface="Arial" panose="020B0604020202020204" pitchFamily="34" charset="0"/>
              </a:rPr>
              <a:t>Attachment theory: Working towards learned security</a:t>
            </a:r>
            <a:r>
              <a:rPr lang="en-GB" sz="1800" dirty="0">
                <a:effectLst/>
                <a:latin typeface="Times New Roman" panose="02020603050405020304" pitchFamily="18" charset="0"/>
                <a:ea typeface="Arial" panose="020B0604020202020204" pitchFamily="34" charset="0"/>
                <a:cs typeface="Arial" panose="020B0604020202020204" pitchFamily="34" charset="0"/>
              </a:rPr>
              <a:t>. Routledge.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Granqvist, P., (2021). Attachment, culture, and gene-culture co-evolution: expanding the evolutionary toolbox of attachment theory. </a:t>
            </a:r>
            <a:r>
              <a:rPr lang="en-GB" sz="1800" i="1" dirty="0">
                <a:effectLst/>
                <a:latin typeface="Times New Roman" panose="02020603050405020304" pitchFamily="18" charset="0"/>
                <a:ea typeface="Arial" panose="020B0604020202020204" pitchFamily="34" charset="0"/>
                <a:cs typeface="Arial" panose="020B0604020202020204" pitchFamily="34" charset="0"/>
              </a:rPr>
              <a:t>Attachment &amp; Human Development</a:t>
            </a:r>
            <a:r>
              <a:rPr lang="en-GB" sz="1800" dirty="0">
                <a:effectLst/>
                <a:latin typeface="Times New Roman" panose="02020603050405020304" pitchFamily="18" charset="0"/>
                <a:ea typeface="Arial" panose="020B0604020202020204" pitchFamily="34" charset="0"/>
                <a:cs typeface="Arial" panose="020B0604020202020204" pitchFamily="34" charset="0"/>
              </a:rPr>
              <a:t>, </a:t>
            </a:r>
            <a:r>
              <a:rPr lang="en-GB" sz="1800" i="1" dirty="0">
                <a:effectLst/>
                <a:latin typeface="Times New Roman" panose="02020603050405020304" pitchFamily="18" charset="0"/>
                <a:ea typeface="Arial" panose="020B0604020202020204" pitchFamily="34" charset="0"/>
                <a:cs typeface="Arial" panose="020B0604020202020204" pitchFamily="34" charset="0"/>
              </a:rPr>
              <a:t>23</a:t>
            </a:r>
            <a:r>
              <a:rPr lang="en-GB" sz="1800" dirty="0">
                <a:effectLst/>
                <a:latin typeface="Times New Roman" panose="02020603050405020304" pitchFamily="18" charset="0"/>
                <a:ea typeface="Arial" panose="020B0604020202020204" pitchFamily="34" charset="0"/>
                <a:cs typeface="Arial" panose="020B0604020202020204" pitchFamily="34" charset="0"/>
              </a:rPr>
              <a:t>(1), pp.90-113. </a:t>
            </a:r>
            <a:r>
              <a:rPr lang="en-GB" sz="1800" u="sng" dirty="0">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3"/>
              </a:rPr>
              <a:t>https://doi.org/10.1080/14616734.2019.1709086</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Heard, D., McCluskey, U. and Lake, B., (2018). </a:t>
            </a:r>
            <a:r>
              <a:rPr lang="en-GB" sz="1800" i="1" dirty="0">
                <a:effectLst/>
                <a:latin typeface="Times New Roman" panose="02020603050405020304" pitchFamily="18" charset="0"/>
                <a:ea typeface="Arial" panose="020B0604020202020204" pitchFamily="34" charset="0"/>
                <a:cs typeface="Arial" panose="020B0604020202020204" pitchFamily="34" charset="0"/>
              </a:rPr>
              <a:t>Attachment therapy with adolescents and adults: Theory and practice post Bowlby</a:t>
            </a:r>
            <a:r>
              <a:rPr lang="en-GB" sz="1800" dirty="0">
                <a:effectLst/>
                <a:latin typeface="Times New Roman" panose="02020603050405020304" pitchFamily="18" charset="0"/>
                <a:ea typeface="Arial" panose="020B0604020202020204" pitchFamily="34" charset="0"/>
                <a:cs typeface="Arial" panose="020B0604020202020204" pitchFamily="34" charset="0"/>
              </a:rPr>
              <a:t>. Routledge.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Mikulincer</a:t>
            </a:r>
            <a:r>
              <a:rPr lang="en-GB" sz="1800" dirty="0">
                <a:effectLst/>
                <a:latin typeface="Times New Roman" panose="02020603050405020304" pitchFamily="18" charset="0"/>
                <a:ea typeface="Arial" panose="020B0604020202020204" pitchFamily="34" charset="0"/>
                <a:cs typeface="Arial" panose="020B0604020202020204" pitchFamily="34" charset="0"/>
              </a:rPr>
              <a:t>, M. and Shaver, P.R., (2020). Applications of attachment theory and research: The blossoming of relationship science. In </a:t>
            </a:r>
            <a:r>
              <a:rPr lang="en-GB" sz="1800" i="1" dirty="0">
                <a:effectLst/>
                <a:latin typeface="Times New Roman" panose="02020603050405020304" pitchFamily="18" charset="0"/>
                <a:ea typeface="Arial" panose="020B0604020202020204" pitchFamily="34" charset="0"/>
                <a:cs typeface="Arial" panose="020B0604020202020204" pitchFamily="34" charset="0"/>
              </a:rPr>
              <a:t>Applications of Social Psychology</a:t>
            </a:r>
            <a:r>
              <a:rPr lang="en-GB" sz="1800" dirty="0">
                <a:effectLst/>
                <a:latin typeface="Times New Roman" panose="02020603050405020304" pitchFamily="18" charset="0"/>
                <a:ea typeface="Arial" panose="020B0604020202020204" pitchFamily="34" charset="0"/>
                <a:cs typeface="Arial" panose="020B0604020202020204" pitchFamily="34" charset="0"/>
              </a:rPr>
              <a:t> (pp. 187-206). Routledge.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O'Shaughnessy, R., Berry, K., </a:t>
            </a:r>
            <a:r>
              <a:rPr lang="en-GB" sz="1800" dirty="0" err="1">
                <a:effectLst/>
                <a:latin typeface="Times New Roman" panose="02020603050405020304" pitchFamily="18" charset="0"/>
                <a:ea typeface="Arial" panose="020B0604020202020204" pitchFamily="34" charset="0"/>
                <a:cs typeface="Arial" panose="020B0604020202020204" pitchFamily="34" charset="0"/>
              </a:rPr>
              <a:t>Dallos</a:t>
            </a:r>
            <a:r>
              <a:rPr lang="en-GB" sz="1800" dirty="0">
                <a:effectLst/>
                <a:latin typeface="Times New Roman" panose="02020603050405020304" pitchFamily="18" charset="0"/>
                <a:ea typeface="Arial" panose="020B0604020202020204" pitchFamily="34" charset="0"/>
                <a:cs typeface="Arial" panose="020B0604020202020204" pitchFamily="34" charset="0"/>
              </a:rPr>
              <a:t>, R. and Bateson, K.,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Attachment theory: The basics</a:t>
            </a:r>
            <a:r>
              <a:rPr lang="en-GB" sz="1800" dirty="0">
                <a:effectLst/>
                <a:latin typeface="Times New Roman" panose="02020603050405020304" pitchFamily="18" charset="0"/>
                <a:ea typeface="Arial" panose="020B0604020202020204" pitchFamily="34" charset="0"/>
                <a:cs typeface="Arial" panose="020B0604020202020204" pitchFamily="34" charset="0"/>
              </a:rPr>
              <a:t>. Routledge.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Robledo, J.P., Cross, I., Boada-</a:t>
            </a:r>
            <a:r>
              <a:rPr lang="en-GB" sz="1800" dirty="0" err="1">
                <a:effectLst/>
                <a:latin typeface="Times New Roman" panose="02020603050405020304" pitchFamily="18" charset="0"/>
                <a:ea typeface="Arial" panose="020B0604020202020204" pitchFamily="34" charset="0"/>
                <a:cs typeface="Arial" panose="020B0604020202020204" pitchFamily="34" charset="0"/>
              </a:rPr>
              <a:t>Bayona</a:t>
            </a:r>
            <a:r>
              <a:rPr lang="en-GB" sz="1800" dirty="0">
                <a:effectLst/>
                <a:latin typeface="Times New Roman" panose="02020603050405020304" pitchFamily="18" charset="0"/>
                <a:ea typeface="Arial" panose="020B0604020202020204" pitchFamily="34" charset="0"/>
                <a:cs typeface="Arial" panose="020B0604020202020204" pitchFamily="34" charset="0"/>
              </a:rPr>
              <a:t>, L.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Demogeot</a:t>
            </a:r>
            <a:r>
              <a:rPr lang="en-GB" sz="1800" dirty="0">
                <a:effectLst/>
                <a:latin typeface="Times New Roman" panose="02020603050405020304" pitchFamily="18" charset="0"/>
                <a:ea typeface="Arial" panose="020B0604020202020204" pitchFamily="34" charset="0"/>
                <a:cs typeface="Arial" panose="020B0604020202020204" pitchFamily="34" charset="0"/>
              </a:rPr>
              <a:t>, N., (2022). Back to basics: A re-evaluation of the relevance of imprinting in the genesis of Bowlby’s attachment theory. </a:t>
            </a:r>
            <a:r>
              <a:rPr lang="en-GB" sz="1800" i="1" dirty="0">
                <a:effectLst/>
                <a:latin typeface="Times New Roman" panose="02020603050405020304" pitchFamily="18" charset="0"/>
                <a:ea typeface="Arial" panose="020B0604020202020204" pitchFamily="34" charset="0"/>
                <a:cs typeface="Arial" panose="020B0604020202020204" pitchFamily="34" charset="0"/>
              </a:rPr>
              <a:t>Frontiers in Psychology</a:t>
            </a:r>
            <a:r>
              <a:rPr lang="en-GB" sz="1800" dirty="0">
                <a:effectLst/>
                <a:latin typeface="Times New Roman" panose="02020603050405020304" pitchFamily="18" charset="0"/>
                <a:ea typeface="Arial" panose="020B0604020202020204" pitchFamily="34" charset="0"/>
                <a:cs typeface="Arial" panose="020B0604020202020204" pitchFamily="34" charset="0"/>
              </a:rPr>
              <a:t>, </a:t>
            </a:r>
            <a:r>
              <a:rPr lang="en-GB" sz="1800" i="1" dirty="0">
                <a:effectLst/>
                <a:latin typeface="Times New Roman" panose="02020603050405020304" pitchFamily="18" charset="0"/>
                <a:ea typeface="Arial" panose="020B0604020202020204" pitchFamily="34" charset="0"/>
                <a:cs typeface="Arial" panose="020B0604020202020204" pitchFamily="34" charset="0"/>
              </a:rPr>
              <a:t>13</a:t>
            </a:r>
            <a:r>
              <a:rPr lang="en-GB" sz="1800" dirty="0">
                <a:effectLst/>
                <a:latin typeface="Times New Roman" panose="02020603050405020304" pitchFamily="18" charset="0"/>
                <a:ea typeface="Arial" panose="020B0604020202020204" pitchFamily="34" charset="0"/>
                <a:cs typeface="Arial" panose="020B0604020202020204" pitchFamily="34" charset="0"/>
              </a:rPr>
              <a:t>, p.1033746.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Stroebe, M., (2021). The study of security and separation: An unexpected forerunner of attachment theory?. </a:t>
            </a:r>
            <a:r>
              <a:rPr lang="en-GB" sz="1800" i="1" dirty="0">
                <a:effectLst/>
                <a:latin typeface="Times New Roman" panose="02020603050405020304" pitchFamily="18" charset="0"/>
                <a:ea typeface="Arial" panose="020B0604020202020204" pitchFamily="34" charset="0"/>
                <a:cs typeface="Arial" panose="020B0604020202020204" pitchFamily="34" charset="0"/>
              </a:rPr>
              <a:t>OMEGA-Journal of Death and Dying</a:t>
            </a:r>
            <a:r>
              <a:rPr lang="en-GB" sz="1800" dirty="0">
                <a:effectLst/>
                <a:latin typeface="Times New Roman" panose="02020603050405020304" pitchFamily="18" charset="0"/>
                <a:ea typeface="Arial" panose="020B0604020202020204" pitchFamily="34" charset="0"/>
                <a:cs typeface="Arial" panose="020B0604020202020204" pitchFamily="34" charset="0"/>
              </a:rPr>
              <a:t>, </a:t>
            </a:r>
            <a:r>
              <a:rPr lang="en-GB" sz="1800" i="1" dirty="0">
                <a:effectLst/>
                <a:latin typeface="Times New Roman" panose="02020603050405020304" pitchFamily="18" charset="0"/>
                <a:ea typeface="Arial" panose="020B0604020202020204" pitchFamily="34" charset="0"/>
                <a:cs typeface="Arial" panose="020B0604020202020204" pitchFamily="34" charset="0"/>
              </a:rPr>
              <a:t>84</a:t>
            </a:r>
            <a:r>
              <a:rPr lang="en-GB" sz="1800" dirty="0">
                <a:effectLst/>
                <a:latin typeface="Times New Roman" panose="02020603050405020304" pitchFamily="18" charset="0"/>
                <a:ea typeface="Arial" panose="020B0604020202020204" pitchFamily="34" charset="0"/>
                <a:cs typeface="Arial" panose="020B0604020202020204" pitchFamily="34" charset="0"/>
              </a:rPr>
              <a:t>(1), pp.146-156. </a:t>
            </a:r>
            <a:r>
              <a:rPr lang="en-GB" sz="1800" u="sng">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4"/>
              </a:rPr>
              <a:t>https://doi.org/10.1177/0030222819880706</a:t>
            </a:r>
            <a:endParaRPr lang="en-US" sz="180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lide master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srcRect/>
          <a:tile tx="0" ty="0" sx="100000" sy="100000" flip="none" algn="tl"/>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80/14616734.2019.1709086"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doi.org/10.1177/0030222819880706"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6" name="TextBox 5">
            <a:extLst>
              <a:ext uri="{FF2B5EF4-FFF2-40B4-BE49-F238E27FC236}">
                <a16:creationId xmlns:a16="http://schemas.microsoft.com/office/drawing/2014/main" id="{EB1CFB7B-22A1-7FE2-0C13-EC08B7E8A289}"/>
              </a:ext>
            </a:extLst>
          </p:cNvPr>
          <p:cNvSpPr txBox="1"/>
          <p:nvPr/>
        </p:nvSpPr>
        <p:spPr>
          <a:xfrm>
            <a:off x="3919728" y="928078"/>
            <a:ext cx="4572000" cy="2997231"/>
          </a:xfrm>
          <a:prstGeom prst="rect">
            <a:avLst/>
          </a:prstGeom>
          <a:noFill/>
        </p:spPr>
        <p:txBody>
          <a:bodyPr wrap="square">
            <a:spAutoFit/>
          </a:bodyPr>
          <a:lstStyle/>
          <a:p>
            <a:pPr marL="0" marR="0" algn="ctr">
              <a:lnSpc>
                <a:spcPct val="150000"/>
              </a:lnSpc>
              <a:spcBef>
                <a:spcPts val="600"/>
              </a:spcBef>
              <a:spcAft>
                <a:spcPts val="600"/>
              </a:spcAft>
              <a:buNone/>
            </a:pPr>
            <a:r>
              <a:rPr lang="en-US" sz="1800" b="1" kern="0" dirty="0">
                <a:effectLst/>
                <a:latin typeface="Times New Roman" panose="02020603050405020304" pitchFamily="18" charset="0"/>
                <a:ea typeface="Arial" panose="020B0604020202020204" pitchFamily="34" charset="0"/>
                <a:cs typeface="Arial" panose="020B0604020202020204" pitchFamily="34" charset="0"/>
              </a:rPr>
              <a:t>LCHS4010 </a:t>
            </a:r>
            <a:r>
              <a:rPr lang="en-US" b="1" dirty="0">
                <a:effectLst/>
                <a:latin typeface="Times New Roman" panose="02020603050405020304" pitchFamily="18" charset="0"/>
                <a:ea typeface="Arial" panose="020B0604020202020204" pitchFamily="34" charset="0"/>
                <a:cs typeface="Arial" panose="020B0604020202020204" pitchFamily="34" charset="0"/>
              </a:rPr>
              <a:t>Psychology in Health and Social Care</a:t>
            </a:r>
          </a:p>
          <a:p>
            <a:pPr marL="0" marR="0" algn="ctr">
              <a:lnSpc>
                <a:spcPct val="150000"/>
              </a:lnSpc>
              <a:spcBef>
                <a:spcPts val="600"/>
              </a:spcBef>
              <a:spcAft>
                <a:spcPts val="600"/>
              </a:spcAft>
              <a:buNone/>
            </a:pPr>
            <a:r>
              <a:rPr lang="en-US" b="1" dirty="0">
                <a:effectLst/>
                <a:latin typeface="Times New Roman" panose="02020603050405020304" pitchFamily="18" charset="0"/>
                <a:ea typeface="Arial" panose="020B0604020202020204" pitchFamily="34" charset="0"/>
                <a:cs typeface="Arial" panose="020B0604020202020204" pitchFamily="34" charset="0"/>
              </a:rPr>
              <a:t>Component 1: Individual Presentation</a:t>
            </a:r>
          </a:p>
          <a:p>
            <a:pPr marL="0" marR="0" algn="ctr">
              <a:lnSpc>
                <a:spcPct val="150000"/>
              </a:lnSpc>
              <a:spcBef>
                <a:spcPts val="600"/>
              </a:spcBef>
              <a:spcAft>
                <a:spcPts val="600"/>
              </a:spcAft>
              <a:buNone/>
            </a:pPr>
            <a:r>
              <a:rPr lang="en-US" b="1" dirty="0">
                <a:effectLst/>
                <a:latin typeface="Times New Roman" panose="02020603050405020304" pitchFamily="18" charset="0"/>
                <a:ea typeface="Arial" panose="020B0604020202020204" pitchFamily="34" charset="0"/>
                <a:cs typeface="Arial" panose="020B0604020202020204" pitchFamily="34" charset="0"/>
              </a:rPr>
              <a:t>Report Plan: Isaac’s Development and Bowlby’s Attachment Theory</a:t>
            </a:r>
          </a:p>
          <a:p>
            <a:pPr marL="0" marR="0" algn="ctr">
              <a:lnSpc>
                <a:spcPct val="150000"/>
              </a:lnSpc>
              <a:spcBef>
                <a:spcPts val="600"/>
              </a:spcBef>
              <a:spcAft>
                <a:spcPts val="600"/>
              </a:spcAft>
              <a:buNone/>
            </a:pPr>
            <a:r>
              <a:rPr lang="en-US" b="1" dirty="0">
                <a:effectLst/>
                <a:latin typeface="Times New Roman" panose="02020603050405020304" pitchFamily="18" charset="0"/>
                <a:ea typeface="Arial" panose="020B0604020202020204" pitchFamily="34" charset="0"/>
                <a:cs typeface="Arial" panose="020B0604020202020204" pitchFamily="34" charset="0"/>
              </a:rPr>
              <a:t>Role: Trainee Early Years Support Worker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FE6FEF-12C2-0478-64F6-10B4097FD9AC}"/>
              </a:ext>
            </a:extLst>
          </p:cNvPr>
          <p:cNvSpPr txBox="1"/>
          <p:nvPr/>
        </p:nvSpPr>
        <p:spPr>
          <a:xfrm>
            <a:off x="-937966" y="211763"/>
            <a:ext cx="9862167" cy="6680675"/>
          </a:xfrm>
          <a:prstGeom prst="rect">
            <a:avLst/>
          </a:prstGeom>
          <a:noFill/>
        </p:spPr>
        <p:txBody>
          <a:bodyPr wrap="square">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600"/>
              </a:spcBef>
              <a:spcAft>
                <a:spcPts val="600"/>
              </a:spcAft>
              <a:buNone/>
            </a:pPr>
            <a:r>
              <a:rPr lang="en-US" sz="1800" b="1" dirty="0">
                <a:effectLst/>
                <a:latin typeface="Times New Roman" panose="02020603050405020304" pitchFamily="18" charset="0"/>
                <a:ea typeface="Arial" panose="020B0604020202020204" pitchFamily="34" charset="0"/>
                <a:cs typeface="Arial" panose="020B0604020202020204" pitchFamily="34" charset="0"/>
              </a:rPr>
              <a:t>STUDENT NAME: Merveille Baptista  </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600"/>
              </a:spcBef>
              <a:spcAft>
                <a:spcPts val="600"/>
              </a:spcAft>
              <a:buNone/>
            </a:pPr>
            <a:r>
              <a:rPr lang="en-US" sz="1800" b="1" dirty="0">
                <a:effectLst/>
                <a:latin typeface="Times New Roman" panose="02020603050405020304" pitchFamily="18" charset="0"/>
                <a:ea typeface="Arial" panose="020B0604020202020204" pitchFamily="34" charset="0"/>
                <a:cs typeface="Arial" panose="020B0604020202020204" pitchFamily="34" charset="0"/>
              </a:rPr>
              <a:t>STUDENT ID: 2509566</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600"/>
              </a:spcBef>
              <a:spcAft>
                <a:spcPts val="600"/>
              </a:spcAft>
              <a:buNone/>
            </a:pPr>
            <a:r>
              <a:rPr lang="en-US" sz="1800" b="1" dirty="0">
                <a:effectLst/>
                <a:latin typeface="Times New Roman" panose="02020603050405020304" pitchFamily="18" charset="0"/>
                <a:ea typeface="Arial" panose="020B0604020202020204" pitchFamily="34" charset="0"/>
                <a:cs typeface="Arial" panose="020B0604020202020204" pitchFamily="34" charset="0"/>
              </a:rPr>
              <a:t>Module name: Psychology in health and social care </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600"/>
              </a:spcBef>
              <a:spcAft>
                <a:spcPts val="600"/>
              </a:spcAft>
              <a:buNone/>
            </a:pPr>
            <a:r>
              <a:rPr lang="en-US" sz="1800" b="1" dirty="0">
                <a:effectLst/>
                <a:latin typeface="Times New Roman" panose="02020603050405020304" pitchFamily="18" charset="0"/>
                <a:ea typeface="Arial" panose="020B0604020202020204" pitchFamily="34" charset="0"/>
                <a:cs typeface="Arial" panose="020B0604020202020204" pitchFamily="34" charset="0"/>
              </a:rPr>
              <a:t>MODULE CODE: LCHS4010</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600"/>
              </a:spcBef>
              <a:spcAft>
                <a:spcPts val="600"/>
              </a:spcAft>
              <a:buNone/>
            </a:pPr>
            <a:r>
              <a:rPr lang="en-US" sz="1800" b="1" dirty="0">
                <a:effectLst/>
                <a:latin typeface="Times New Roman" panose="02020603050405020304" pitchFamily="18" charset="0"/>
                <a:ea typeface="Arial" panose="020B0604020202020204" pitchFamily="34" charset="0"/>
                <a:cs typeface="Arial" panose="020B0604020202020204" pitchFamily="34" charset="0"/>
              </a:rPr>
              <a:t>Lecture: Shepherd </a:t>
            </a:r>
            <a:r>
              <a:rPr lang="en-US" sz="1800" b="1" dirty="0" err="1">
                <a:effectLst/>
                <a:latin typeface="Times New Roman" panose="02020603050405020304" pitchFamily="18" charset="0"/>
                <a:ea typeface="Arial" panose="020B0604020202020204" pitchFamily="34" charset="0"/>
                <a:cs typeface="Arial" panose="020B0604020202020204" pitchFamily="34" charset="0"/>
              </a:rPr>
              <a:t>ziko</a:t>
            </a:r>
            <a:r>
              <a:rPr lang="en-US" sz="1800" b="1" dirty="0">
                <a:effectLst/>
                <a:latin typeface="Times New Roman" panose="02020603050405020304" pitchFamily="18" charset="0"/>
                <a:ea typeface="Arial" panose="020B0604020202020204" pitchFamily="34" charset="0"/>
                <a:cs typeface="Arial" panose="020B0604020202020204" pitchFamily="34" charset="0"/>
              </a:rPr>
              <a:t> </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600"/>
              </a:spcBef>
              <a:spcAft>
                <a:spcPts val="600"/>
              </a:spcAft>
              <a:buNone/>
            </a:pPr>
            <a:r>
              <a:rPr lang="en-US" sz="1800" b="1" dirty="0">
                <a:effectLst/>
                <a:latin typeface="Times New Roman" panose="02020603050405020304" pitchFamily="18" charset="0"/>
                <a:ea typeface="Arial" panose="020B0604020202020204" pitchFamily="34" charset="0"/>
                <a:cs typeface="Arial" panose="020B0604020202020204" pitchFamily="34" charset="0"/>
              </a:rPr>
              <a:t> </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600"/>
              </a:spcBef>
              <a:spcAft>
                <a:spcPts val="600"/>
              </a:spcAft>
              <a:buNone/>
            </a:pPr>
            <a:r>
              <a:rPr lang="en-US" sz="1800" b="1" dirty="0">
                <a:effectLst/>
                <a:latin typeface="Times New Roman" panose="02020603050405020304" pitchFamily="18" charset="0"/>
                <a:ea typeface="Arial" panose="020B0604020202020204" pitchFamily="34" charset="0"/>
                <a:cs typeface="Arial" panose="020B0604020202020204" pitchFamily="34" charset="0"/>
              </a:rPr>
              <a:t>CHS4010 Psychology in Health and Social Care</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p>
            <a:pPr>
              <a:lnSpc>
                <a:spcPct val="150000"/>
              </a:lnSpc>
              <a:spcBef>
                <a:spcPts val="600"/>
              </a:spcBef>
              <a:spcAft>
                <a:spcPts val="600"/>
              </a:spcAft>
              <a:buNone/>
            </a:pPr>
            <a:r>
              <a:rPr lang="en-US" sz="1800" b="1" dirty="0">
                <a:effectLst/>
                <a:latin typeface="Times New Roman" panose="02020603050405020304" pitchFamily="18" charset="0"/>
                <a:ea typeface="Arial" panose="020B0604020202020204" pitchFamily="34" charset="0"/>
                <a:cs typeface="Arial" panose="020B0604020202020204" pitchFamily="34" charset="0"/>
              </a:rPr>
              <a:t> </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600"/>
              </a:spcBef>
              <a:spcAft>
                <a:spcPts val="600"/>
              </a:spcAft>
              <a:buNone/>
            </a:pPr>
            <a:r>
              <a:rPr lang="en-US" sz="1800" b="1" dirty="0">
                <a:effectLst/>
                <a:latin typeface="Times New Roman" panose="02020603050405020304" pitchFamily="18" charset="0"/>
                <a:ea typeface="Arial" panose="020B0604020202020204" pitchFamily="34" charset="0"/>
                <a:cs typeface="Arial" panose="020B0604020202020204" pitchFamily="34" charset="0"/>
              </a:rPr>
              <a:t>Component 1: Individual Presentation</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600"/>
              </a:spcBef>
              <a:spcAft>
                <a:spcPts val="600"/>
              </a:spcAft>
              <a:buNone/>
            </a:pPr>
            <a:r>
              <a:rPr lang="en-US" sz="1800" b="1" dirty="0">
                <a:effectLst/>
                <a:latin typeface="Times New Roman" panose="02020603050405020304" pitchFamily="18" charset="0"/>
                <a:ea typeface="Arial" panose="020B0604020202020204" pitchFamily="34" charset="0"/>
                <a:cs typeface="Arial" panose="020B0604020202020204" pitchFamily="34" charset="0"/>
              </a:rPr>
              <a:t> </a:t>
            </a: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600"/>
              </a:spcBef>
              <a:spcAft>
                <a:spcPts val="600"/>
              </a:spcAft>
              <a:buNone/>
            </a:pPr>
            <a:endParaRPr lang="en-GB" sz="12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spcBef>
                <a:spcPts val="600"/>
              </a:spcBef>
              <a:spcAft>
                <a:spcPts val="600"/>
              </a:spcAft>
              <a:buNone/>
            </a:pPr>
            <a:r>
              <a:rPr lang="en-US" sz="1600" b="1" kern="100" dirty="0">
                <a:solidFill>
                  <a:srgbClr val="2F5496"/>
                </a:solidFill>
                <a:effectLst/>
                <a:latin typeface="Times New Roman" panose="02020603050405020304" pitchFamily="18" charset="0"/>
                <a:cs typeface="Arial" panose="020B0604020202020204" pitchFamily="34" charset="0"/>
              </a:rPr>
              <a:t> </a:t>
            </a:r>
            <a:endParaRPr lang="en-GB" sz="1600" b="1" kern="100" dirty="0">
              <a:solidFill>
                <a:srgbClr val="2F5496"/>
              </a:solidFill>
              <a:effectLst/>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923362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name="Slide 2">
    <p:spTree>
      <p:nvGrpSpPr>
        <p:cNvPr id="1" name=""/>
        <p:cNvGrpSpPr/>
        <p:nvPr/>
      </p:nvGrpSpPr>
      <p:grpSpPr>
        <a:xfrm>
          <a:off x="0" y="0"/>
          <a:ext cx="0" cy="0"/>
          <a:chOff x="0" y="0"/>
          <a:chExt cx="0" cy="0"/>
        </a:xfrm>
      </p:grpSpPr>
      <p:sp>
        <p:nvSpPr>
          <p:cNvPr id="3" name="Text 0"/>
          <p:cNvSpPr/>
          <p:nvPr/>
        </p:nvSpPr>
        <p:spPr>
          <a:xfrm>
            <a:off x="1218054" y="96734"/>
            <a:ext cx="4020666" cy="445443"/>
          </a:xfrm>
          <a:prstGeom prst="rect">
            <a:avLst/>
          </a:prstGeom>
          <a:noFill/>
          <a:ln/>
        </p:spPr>
        <p:txBody>
          <a:bodyPr wrap="none" lIns="0" tIns="0" rIns="0" bIns="0" rtlCol="0" anchor="t"/>
          <a:lstStyle/>
          <a:p>
            <a:pPr marL="0" indent="0" algn="ctr">
              <a:lnSpc>
                <a:spcPct val="104000"/>
              </a:lnSpc>
              <a:buNone/>
            </a:pPr>
            <a:r>
              <a:rPr lang="en-US" sz="4000" b="1" dirty="0">
                <a:solidFill>
                  <a:srgbClr val="2E3C4E"/>
                </a:solidFill>
                <a:latin typeface="Times New Roman" panose="02020603050405020304" pitchFamily="18" charset="0"/>
                <a:ea typeface="Barlow Bold" pitchFamily="34" charset="-122"/>
                <a:cs typeface="Times New Roman" panose="02020603050405020304" pitchFamily="18" charset="0"/>
              </a:rPr>
              <a:t>Introduction</a:t>
            </a:r>
            <a:endParaRPr lang="en-US" sz="4000" dirty="0">
              <a:latin typeface="Times New Roman" panose="02020603050405020304" pitchFamily="18" charset="0"/>
              <a:cs typeface="Times New Roman" panose="02020603050405020304" pitchFamily="18" charset="0"/>
            </a:endParaRPr>
          </a:p>
        </p:txBody>
      </p:sp>
      <p:sp>
        <p:nvSpPr>
          <p:cNvPr id="4" name="Text 1"/>
          <p:cNvSpPr/>
          <p:nvPr/>
        </p:nvSpPr>
        <p:spPr>
          <a:xfrm>
            <a:off x="3508845" y="793012"/>
            <a:ext cx="5502418" cy="1380728"/>
          </a:xfrm>
          <a:prstGeom prst="rect">
            <a:avLst/>
          </a:prstGeom>
          <a:noFill/>
          <a:ln/>
        </p:spPr>
        <p:txBody>
          <a:bodyPr wrap="square" lIns="0" tIns="0" rIns="0" bIns="0" rtlCol="0" anchor="t">
            <a:noAutofit/>
          </a:bodyPr>
          <a:lstStyle/>
          <a:p>
            <a:pPr marL="0" indent="0" algn="just">
              <a:lnSpc>
                <a:spcPct val="133000"/>
              </a:lnSpc>
              <a:buNone/>
            </a:pPr>
            <a:r>
              <a:rPr lang="en-US" sz="1600" dirty="0">
                <a:solidFill>
                  <a:srgbClr val="384653"/>
                </a:solidFill>
                <a:latin typeface="Times New Roman" panose="02020603050405020304" pitchFamily="18" charset="0"/>
                <a:ea typeface="Montserrat" pitchFamily="34" charset="-122"/>
                <a:cs typeface="Times New Roman" panose="02020603050405020304" pitchFamily="18" charset="0"/>
              </a:rPr>
              <a:t>As a Trainee Early Years Support Worker: observe Isaac, support wellbeing, report concerns, work with professionals. Isaac, aged 4, attends a Children's Centre in London. He is experiencing a range of emotional, social, and developmental challenges.</a:t>
            </a:r>
            <a:endParaRPr lang="en-US" sz="1600" dirty="0">
              <a:latin typeface="Times New Roman" panose="02020603050405020304" pitchFamily="18" charset="0"/>
              <a:cs typeface="Times New Roman" panose="02020603050405020304" pitchFamily="18" charset="0"/>
            </a:endParaRPr>
          </a:p>
        </p:txBody>
      </p:sp>
      <p:sp>
        <p:nvSpPr>
          <p:cNvPr id="5" name="Shape 2"/>
          <p:cNvSpPr/>
          <p:nvPr/>
        </p:nvSpPr>
        <p:spPr>
          <a:xfrm>
            <a:off x="3748532" y="2319827"/>
            <a:ext cx="2315840" cy="1017463"/>
          </a:xfrm>
          <a:prstGeom prst="roundRect">
            <a:avLst>
              <a:gd name="adj" fmla="val 19963"/>
            </a:avLst>
          </a:prstGeom>
          <a:solidFill>
            <a:srgbClr val="D4E9F7"/>
          </a:solidFill>
          <a:ln w="4763">
            <a:solidFill>
              <a:srgbClr val="BACFDD"/>
            </a:solidFill>
            <a:prstDash val="solid"/>
          </a:ln>
        </p:spPr>
        <p:txBody>
          <a:bodyPr/>
          <a:lstStyle/>
          <a:p>
            <a:endParaRPr lang="en-US"/>
          </a:p>
        </p:txBody>
      </p:sp>
      <p:sp>
        <p:nvSpPr>
          <p:cNvPr id="6" name="Text 3"/>
          <p:cNvSpPr/>
          <p:nvPr/>
        </p:nvSpPr>
        <p:spPr>
          <a:xfrm>
            <a:off x="3896659" y="2427028"/>
            <a:ext cx="1781696" cy="222647"/>
          </a:xfrm>
          <a:prstGeom prst="rect">
            <a:avLst/>
          </a:prstGeom>
          <a:noFill/>
          <a:ln/>
        </p:spPr>
        <p:txBody>
          <a:bodyPr wrap="none" lIns="0" tIns="0" rIns="0" bIns="0" rtlCol="0" anchor="t"/>
          <a:lstStyle/>
          <a:p>
            <a:pPr marL="0" indent="0" algn="l">
              <a:lnSpc>
                <a:spcPct val="104000"/>
              </a:lnSpc>
              <a:buNone/>
            </a:pPr>
            <a:r>
              <a:rPr lang="en-US" sz="2000" b="1" dirty="0">
                <a:solidFill>
                  <a:srgbClr val="384653"/>
                </a:solidFill>
                <a:latin typeface="Times New Roman" panose="02020603050405020304" pitchFamily="18" charset="0"/>
                <a:ea typeface="Barlow Bold" pitchFamily="34" charset="-122"/>
                <a:cs typeface="Times New Roman" panose="02020603050405020304" pitchFamily="18" charset="0"/>
              </a:rPr>
              <a:t>Emotional</a:t>
            </a:r>
            <a:endParaRPr lang="en-US" sz="2000" dirty="0">
              <a:latin typeface="Times New Roman" panose="02020603050405020304" pitchFamily="18" charset="0"/>
              <a:cs typeface="Times New Roman" panose="02020603050405020304" pitchFamily="18" charset="0"/>
            </a:endParaRPr>
          </a:p>
        </p:txBody>
      </p:sp>
      <p:sp>
        <p:nvSpPr>
          <p:cNvPr id="7" name="Text 4"/>
          <p:cNvSpPr/>
          <p:nvPr/>
        </p:nvSpPr>
        <p:spPr>
          <a:xfrm>
            <a:off x="3888653" y="2684294"/>
            <a:ext cx="2035597" cy="433388"/>
          </a:xfrm>
          <a:prstGeom prst="rect">
            <a:avLst/>
          </a:prstGeom>
          <a:noFill/>
          <a:ln/>
        </p:spPr>
        <p:txBody>
          <a:bodyPr wrap="square" lIns="0" tIns="0" rIns="0" bIns="0" rtlCol="0" anchor="t">
            <a:noAutofit/>
          </a:bodyPr>
          <a:lstStyle/>
          <a:p>
            <a:pPr marL="0" indent="0" algn="l">
              <a:lnSpc>
                <a:spcPct val="133000"/>
              </a:lnSpc>
              <a:buNone/>
            </a:pP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Separation distress, clinginess, sleep difficulties</a:t>
            </a:r>
            <a:endParaRPr lang="en-US" sz="1400" dirty="0">
              <a:latin typeface="Times New Roman" panose="02020603050405020304" pitchFamily="18" charset="0"/>
              <a:cs typeface="Times New Roman" panose="02020603050405020304" pitchFamily="18" charset="0"/>
            </a:endParaRPr>
          </a:p>
        </p:txBody>
      </p:sp>
      <p:sp>
        <p:nvSpPr>
          <p:cNvPr id="8" name="Shape 5"/>
          <p:cNvSpPr/>
          <p:nvPr/>
        </p:nvSpPr>
        <p:spPr>
          <a:xfrm>
            <a:off x="6260053" y="2328883"/>
            <a:ext cx="2315914" cy="1017463"/>
          </a:xfrm>
          <a:prstGeom prst="roundRect">
            <a:avLst>
              <a:gd name="adj" fmla="val 19963"/>
            </a:avLst>
          </a:prstGeom>
          <a:solidFill>
            <a:srgbClr val="D4E9F7"/>
          </a:solidFill>
          <a:ln w="4763">
            <a:solidFill>
              <a:srgbClr val="BACFDD"/>
            </a:solidFill>
            <a:prstDash val="solid"/>
          </a:ln>
        </p:spPr>
        <p:txBody>
          <a:bodyPr/>
          <a:lstStyle/>
          <a:p>
            <a:endParaRPr lang="en-US"/>
          </a:p>
        </p:txBody>
      </p:sp>
      <p:sp>
        <p:nvSpPr>
          <p:cNvPr id="9" name="Text 6"/>
          <p:cNvSpPr/>
          <p:nvPr/>
        </p:nvSpPr>
        <p:spPr>
          <a:xfrm>
            <a:off x="6527162" y="2429548"/>
            <a:ext cx="1781696" cy="222647"/>
          </a:xfrm>
          <a:prstGeom prst="rect">
            <a:avLst/>
          </a:prstGeom>
          <a:noFill/>
          <a:ln/>
        </p:spPr>
        <p:txBody>
          <a:bodyPr wrap="none" lIns="0" tIns="0" rIns="0" bIns="0" rtlCol="0" anchor="t"/>
          <a:lstStyle/>
          <a:p>
            <a:pPr marL="0" indent="0" algn="l">
              <a:lnSpc>
                <a:spcPct val="104000"/>
              </a:lnSpc>
              <a:buNone/>
            </a:pPr>
            <a:r>
              <a:rPr lang="en-US" sz="2000" b="1" dirty="0">
                <a:solidFill>
                  <a:srgbClr val="384653"/>
                </a:solidFill>
                <a:latin typeface="Times New Roman" panose="02020603050405020304" pitchFamily="18" charset="0"/>
                <a:ea typeface="Barlow Bold" pitchFamily="34" charset="-122"/>
                <a:cs typeface="Times New Roman" panose="02020603050405020304" pitchFamily="18" charset="0"/>
              </a:rPr>
              <a:t>Social</a:t>
            </a:r>
            <a:endParaRPr lang="en-US" sz="2000" dirty="0">
              <a:latin typeface="Times New Roman" panose="02020603050405020304" pitchFamily="18" charset="0"/>
              <a:cs typeface="Times New Roman" panose="02020603050405020304" pitchFamily="18" charset="0"/>
            </a:endParaRPr>
          </a:p>
        </p:txBody>
      </p:sp>
      <p:sp>
        <p:nvSpPr>
          <p:cNvPr id="10" name="Text 7"/>
          <p:cNvSpPr/>
          <p:nvPr/>
        </p:nvSpPr>
        <p:spPr>
          <a:xfrm>
            <a:off x="6467817" y="2741827"/>
            <a:ext cx="2035671" cy="433388"/>
          </a:xfrm>
          <a:prstGeom prst="rect">
            <a:avLst/>
          </a:prstGeom>
          <a:noFill/>
          <a:ln/>
        </p:spPr>
        <p:txBody>
          <a:bodyPr wrap="square" lIns="0" tIns="0" rIns="0" bIns="0" rtlCol="0" anchor="t">
            <a:noAutofit/>
          </a:bodyPr>
          <a:lstStyle/>
          <a:p>
            <a:pPr marL="0" indent="0" algn="l">
              <a:lnSpc>
                <a:spcPct val="133000"/>
              </a:lnSpc>
              <a:buNone/>
            </a:pP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Withdrawal, difficulty with group activities</a:t>
            </a:r>
            <a:endParaRPr lang="en-US" sz="1400" dirty="0">
              <a:latin typeface="Times New Roman" panose="02020603050405020304" pitchFamily="18" charset="0"/>
              <a:cs typeface="Times New Roman" panose="02020603050405020304" pitchFamily="18" charset="0"/>
            </a:endParaRPr>
          </a:p>
        </p:txBody>
      </p:sp>
      <p:sp>
        <p:nvSpPr>
          <p:cNvPr id="11" name="Shape 8"/>
          <p:cNvSpPr/>
          <p:nvPr/>
        </p:nvSpPr>
        <p:spPr>
          <a:xfrm>
            <a:off x="3762821" y="3441577"/>
            <a:ext cx="4813146" cy="800770"/>
          </a:xfrm>
          <a:prstGeom prst="roundRect">
            <a:avLst>
              <a:gd name="adj" fmla="val 25366"/>
            </a:avLst>
          </a:prstGeom>
          <a:solidFill>
            <a:srgbClr val="D4E9F7"/>
          </a:solidFill>
          <a:ln w="4763">
            <a:solidFill>
              <a:srgbClr val="BACFDD"/>
            </a:solidFill>
            <a:prstDash val="solid"/>
          </a:ln>
        </p:spPr>
        <p:txBody>
          <a:bodyPr/>
          <a:lstStyle/>
          <a:p>
            <a:endParaRPr lang="en-US"/>
          </a:p>
        </p:txBody>
      </p:sp>
      <p:sp>
        <p:nvSpPr>
          <p:cNvPr id="12" name="Text 9"/>
          <p:cNvSpPr/>
          <p:nvPr/>
        </p:nvSpPr>
        <p:spPr>
          <a:xfrm>
            <a:off x="3872827" y="3560031"/>
            <a:ext cx="1781696" cy="222647"/>
          </a:xfrm>
          <a:prstGeom prst="rect">
            <a:avLst/>
          </a:prstGeom>
          <a:noFill/>
          <a:ln/>
        </p:spPr>
        <p:txBody>
          <a:bodyPr wrap="none" lIns="0" tIns="0" rIns="0" bIns="0" rtlCol="0" anchor="t"/>
          <a:lstStyle/>
          <a:p>
            <a:pPr marL="0" indent="0" algn="l">
              <a:lnSpc>
                <a:spcPct val="104000"/>
              </a:lnSpc>
              <a:buNone/>
            </a:pPr>
            <a:r>
              <a:rPr lang="en-US" sz="2000" b="1" dirty="0">
                <a:solidFill>
                  <a:srgbClr val="384653"/>
                </a:solidFill>
                <a:latin typeface="Times New Roman" panose="02020603050405020304" pitchFamily="18" charset="0"/>
                <a:ea typeface="Barlow Bold" pitchFamily="34" charset="-122"/>
                <a:cs typeface="Times New Roman" panose="02020603050405020304" pitchFamily="18" charset="0"/>
              </a:rPr>
              <a:t>Developmental</a:t>
            </a:r>
            <a:endParaRPr lang="en-US" sz="2000" dirty="0">
              <a:latin typeface="Times New Roman" panose="02020603050405020304" pitchFamily="18" charset="0"/>
              <a:cs typeface="Times New Roman" panose="02020603050405020304" pitchFamily="18" charset="0"/>
            </a:endParaRPr>
          </a:p>
        </p:txBody>
      </p:sp>
      <p:sp>
        <p:nvSpPr>
          <p:cNvPr id="13" name="Text 10"/>
          <p:cNvSpPr/>
          <p:nvPr/>
        </p:nvSpPr>
        <p:spPr>
          <a:xfrm>
            <a:off x="3872827" y="3880079"/>
            <a:ext cx="4486870" cy="216694"/>
          </a:xfrm>
          <a:prstGeom prst="rect">
            <a:avLst/>
          </a:prstGeom>
          <a:noFill/>
          <a:ln/>
        </p:spPr>
        <p:txBody>
          <a:bodyPr wrap="none" lIns="0" tIns="0" rIns="0" bIns="0" rtlCol="0" anchor="t"/>
          <a:lstStyle/>
          <a:p>
            <a:pPr marL="0" indent="0" algn="l">
              <a:lnSpc>
                <a:spcPct val="133000"/>
              </a:lnSpc>
              <a:buNone/>
            </a:pP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Language delay, limited independent play</a:t>
            </a:r>
            <a:endParaRPr lang="en-US" sz="1400" dirty="0">
              <a:latin typeface="Times New Roman" panose="02020603050405020304" pitchFamily="18" charset="0"/>
              <a:cs typeface="Times New Roman" panose="02020603050405020304" pitchFamily="18" charset="0"/>
            </a:endParaRPr>
          </a:p>
        </p:txBody>
      </p:sp>
      <p:sp>
        <p:nvSpPr>
          <p:cNvPr id="14" name="Text 11"/>
          <p:cNvSpPr/>
          <p:nvPr/>
        </p:nvSpPr>
        <p:spPr>
          <a:xfrm>
            <a:off x="3835225" y="4441656"/>
            <a:ext cx="5176037" cy="701844"/>
          </a:xfrm>
          <a:prstGeom prst="rect">
            <a:avLst/>
          </a:prstGeom>
          <a:noFill/>
          <a:ln/>
        </p:spPr>
        <p:txBody>
          <a:bodyPr wrap="square" lIns="0" tIns="0" rIns="0" bIns="0" rtlCol="0" anchor="t">
            <a:normAutofit lnSpcReduction="10000"/>
          </a:bodyPr>
          <a:lstStyle/>
          <a:p>
            <a:pPr marL="0" indent="0" algn="l">
              <a:lnSpc>
                <a:spcPct val="133000"/>
              </a:lnSpc>
              <a:buNone/>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His family recently relocated to London. He has experienced disrupted childcare over the past two years, and his mother is living with postnatal depression and limited social support.</a:t>
            </a:r>
            <a:endParaRPr lang="en-US" sz="1200" dirty="0">
              <a:latin typeface="Times New Roman" panose="02020603050405020304" pitchFamily="18" charset="0"/>
              <a:cs typeface="Times New Roman" panose="02020603050405020304" pitchFamily="18" charset="0"/>
            </a:endParaRPr>
          </a:p>
        </p:txBody>
      </p:sp>
      <p:pic>
        <p:nvPicPr>
          <p:cNvPr id="18" name="Picture 17">
            <a:extLst>
              <a:ext uri="{FF2B5EF4-FFF2-40B4-BE49-F238E27FC236}">
                <a16:creationId xmlns:a16="http://schemas.microsoft.com/office/drawing/2014/main" id="{16881789-CEEE-5C36-0FBB-237479278976}"/>
              </a:ext>
            </a:extLst>
          </p:cNvPr>
          <p:cNvPicPr>
            <a:picLocks noChangeAspect="1"/>
          </p:cNvPicPr>
          <p:nvPr/>
        </p:nvPicPr>
        <p:blipFill>
          <a:blip r:embed="rId3"/>
          <a:stretch>
            <a:fillRect/>
          </a:stretch>
        </p:blipFill>
        <p:spPr>
          <a:xfrm>
            <a:off x="132737" y="1527243"/>
            <a:ext cx="3095650" cy="347150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237969" y="210258"/>
            <a:ext cx="4767114" cy="765423"/>
          </a:xfrm>
          <a:prstGeom prst="rect">
            <a:avLst/>
          </a:prstGeom>
          <a:noFill/>
          <a:ln/>
        </p:spPr>
        <p:txBody>
          <a:bodyPr wrap="square" lIns="0" tIns="0" rIns="0" bIns="0" rtlCol="0" anchor="t">
            <a:noAutofit/>
          </a:bodyPr>
          <a:lstStyle/>
          <a:p>
            <a:pPr marL="0" indent="0" algn="ctr">
              <a:lnSpc>
                <a:spcPct val="104000"/>
              </a:lnSpc>
              <a:buNone/>
            </a:pPr>
            <a:r>
              <a:rPr lang="en-US" sz="2400" b="1" dirty="0">
                <a:solidFill>
                  <a:srgbClr val="2E3C4E"/>
                </a:solidFill>
                <a:latin typeface="Times New Roman" panose="02020603050405020304" pitchFamily="18" charset="0"/>
                <a:ea typeface="Barlow Bold" pitchFamily="34" charset="-122"/>
                <a:cs typeface="Times New Roman" panose="02020603050405020304" pitchFamily="18" charset="0"/>
              </a:rPr>
              <a:t>Overview of Bowlby's Attachment Theory</a:t>
            </a:r>
            <a:endParaRPr lang="en-US" sz="2400" dirty="0">
              <a:latin typeface="Times New Roman" panose="02020603050405020304" pitchFamily="18" charset="0"/>
              <a:cs typeface="Times New Roman" panose="02020603050405020304" pitchFamily="18" charset="0"/>
            </a:endParaRPr>
          </a:p>
        </p:txBody>
      </p:sp>
      <p:sp>
        <p:nvSpPr>
          <p:cNvPr id="4" name="Text 1"/>
          <p:cNvSpPr/>
          <p:nvPr/>
        </p:nvSpPr>
        <p:spPr>
          <a:xfrm>
            <a:off x="385453" y="1312806"/>
            <a:ext cx="1988344" cy="191393"/>
          </a:xfrm>
          <a:prstGeom prst="rect">
            <a:avLst/>
          </a:prstGeom>
          <a:noFill/>
          <a:ln/>
        </p:spPr>
        <p:txBody>
          <a:bodyPr wrap="none" lIns="0" tIns="0" rIns="0" bIns="0" rtlCol="0" anchor="t"/>
          <a:lstStyle/>
          <a:p>
            <a:pPr marL="0" indent="0" algn="just">
              <a:lnSpc>
                <a:spcPct val="104000"/>
              </a:lnSpc>
              <a:buNone/>
            </a:pPr>
            <a:r>
              <a:rPr lang="en-US" b="1" dirty="0">
                <a:solidFill>
                  <a:srgbClr val="2E3C4E"/>
                </a:solidFill>
                <a:latin typeface="Times New Roman" panose="02020603050405020304" pitchFamily="18" charset="0"/>
                <a:ea typeface="Barlow Bold" pitchFamily="34" charset="-122"/>
                <a:cs typeface="Times New Roman" panose="02020603050405020304" pitchFamily="18" charset="0"/>
              </a:rPr>
              <a:t>The Core Idea</a:t>
            </a:r>
            <a:endParaRPr lang="en-US" dirty="0">
              <a:latin typeface="Times New Roman" panose="02020603050405020304" pitchFamily="18" charset="0"/>
              <a:cs typeface="Times New Roman" panose="02020603050405020304" pitchFamily="18" charset="0"/>
            </a:endParaRPr>
          </a:p>
        </p:txBody>
      </p:sp>
      <p:sp>
        <p:nvSpPr>
          <p:cNvPr id="5" name="Text 2"/>
          <p:cNvSpPr/>
          <p:nvPr/>
        </p:nvSpPr>
        <p:spPr>
          <a:xfrm>
            <a:off x="385453" y="1611655"/>
            <a:ext cx="2409366" cy="1038523"/>
          </a:xfrm>
          <a:prstGeom prst="rect">
            <a:avLst/>
          </a:prstGeom>
          <a:noFill/>
          <a:ln/>
        </p:spPr>
        <p:txBody>
          <a:bodyPr wrap="square" lIns="0" tIns="0" rIns="0" bIns="0" rtlCol="0" anchor="t">
            <a:noAutofit/>
          </a:bodyPr>
          <a:lstStyle/>
          <a:p>
            <a:pPr marL="0" indent="0" algn="just">
              <a:lnSpc>
                <a:spcPct val="124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Children require </a:t>
            </a:r>
            <a:r>
              <a:rPr lang="en-US" sz="1100" b="1" dirty="0">
                <a:solidFill>
                  <a:srgbClr val="384653"/>
                </a:solidFill>
                <a:latin typeface="Times New Roman" panose="02020603050405020304" pitchFamily="18" charset="0"/>
                <a:ea typeface="Montserrat Bold" pitchFamily="34" charset="-122"/>
                <a:cs typeface="Times New Roman" panose="02020603050405020304" pitchFamily="18" charset="0"/>
              </a:rPr>
              <a:t>warm, stable, and consistent care</a:t>
            </a: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 from a primary caregiver. This bond becomes a </a:t>
            </a:r>
            <a:r>
              <a:rPr lang="en-US" sz="1100" b="1" dirty="0">
                <a:solidFill>
                  <a:srgbClr val="384653"/>
                </a:solidFill>
                <a:latin typeface="Times New Roman" panose="02020603050405020304" pitchFamily="18" charset="0"/>
                <a:ea typeface="Montserrat Bold" pitchFamily="34" charset="-122"/>
                <a:cs typeface="Times New Roman" panose="02020603050405020304" pitchFamily="18" charset="0"/>
              </a:rPr>
              <a:t>"secure base"</a:t>
            </a: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 from which children explore, learn, and relate to others (Granqvist, 2021).</a:t>
            </a:r>
            <a:endParaRPr lang="en-US" sz="1100" dirty="0">
              <a:latin typeface="Times New Roman" panose="02020603050405020304" pitchFamily="18" charset="0"/>
              <a:cs typeface="Times New Roman" panose="02020603050405020304" pitchFamily="18" charset="0"/>
            </a:endParaRPr>
          </a:p>
        </p:txBody>
      </p:sp>
      <p:sp>
        <p:nvSpPr>
          <p:cNvPr id="6" name="Text 3"/>
          <p:cNvSpPr/>
          <p:nvPr/>
        </p:nvSpPr>
        <p:spPr>
          <a:xfrm>
            <a:off x="289588" y="2789218"/>
            <a:ext cx="1988344" cy="191393"/>
          </a:xfrm>
          <a:prstGeom prst="rect">
            <a:avLst/>
          </a:prstGeom>
          <a:noFill/>
          <a:ln/>
        </p:spPr>
        <p:txBody>
          <a:bodyPr wrap="none" lIns="0" tIns="0" rIns="0" bIns="0" rtlCol="0" anchor="t"/>
          <a:lstStyle/>
          <a:p>
            <a:pPr marL="0" indent="0" algn="just">
              <a:lnSpc>
                <a:spcPct val="104000"/>
              </a:lnSpc>
              <a:buNone/>
            </a:pPr>
            <a:r>
              <a:rPr lang="en-US" b="1" dirty="0">
                <a:solidFill>
                  <a:srgbClr val="2E3C4E"/>
                </a:solidFill>
                <a:latin typeface="Times New Roman" panose="02020603050405020304" pitchFamily="18" charset="0"/>
                <a:ea typeface="Barlow Bold" pitchFamily="34" charset="-122"/>
                <a:cs typeface="Times New Roman" panose="02020603050405020304" pitchFamily="18" charset="0"/>
              </a:rPr>
              <a:t>Key Concepts</a:t>
            </a:r>
            <a:endParaRPr lang="en-US" dirty="0">
              <a:latin typeface="Times New Roman" panose="02020603050405020304" pitchFamily="18" charset="0"/>
              <a:cs typeface="Times New Roman" panose="02020603050405020304" pitchFamily="18" charset="0"/>
            </a:endParaRPr>
          </a:p>
        </p:txBody>
      </p:sp>
      <p:sp>
        <p:nvSpPr>
          <p:cNvPr id="7" name="Text 4"/>
          <p:cNvSpPr/>
          <p:nvPr/>
        </p:nvSpPr>
        <p:spPr>
          <a:xfrm>
            <a:off x="473943" y="3116982"/>
            <a:ext cx="2241649" cy="589211"/>
          </a:xfrm>
          <a:prstGeom prst="rect">
            <a:avLst/>
          </a:prstGeom>
          <a:noFill/>
          <a:ln/>
        </p:spPr>
        <p:txBody>
          <a:bodyPr wrap="square" lIns="0" tIns="0" rIns="0" bIns="0" rtlCol="0" anchor="t">
            <a:noAutofit/>
          </a:bodyPr>
          <a:lstStyle/>
          <a:p>
            <a:pPr marL="182880" indent="-182880" algn="just">
              <a:lnSpc>
                <a:spcPct val="124000"/>
              </a:lnSpc>
              <a:buSzPct val="100000"/>
              <a:buChar char="•"/>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Separation anxiety</a:t>
            </a:r>
            <a:endParaRPr lang="en-US" sz="1100" dirty="0">
              <a:latin typeface="Times New Roman" panose="02020603050405020304" pitchFamily="18" charset="0"/>
              <a:cs typeface="Times New Roman" panose="02020603050405020304" pitchFamily="18" charset="0"/>
            </a:endParaRPr>
          </a:p>
          <a:p>
            <a:pPr marL="182880" indent="-182880" algn="just">
              <a:lnSpc>
                <a:spcPct val="124000"/>
              </a:lnSpc>
              <a:buSzPct val="100000"/>
              <a:buChar char="•"/>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Secure vs insecure attachment</a:t>
            </a:r>
            <a:endParaRPr lang="en-US" sz="1100" dirty="0">
              <a:latin typeface="Times New Roman" panose="02020603050405020304" pitchFamily="18" charset="0"/>
              <a:cs typeface="Times New Roman" panose="02020603050405020304" pitchFamily="18" charset="0"/>
            </a:endParaRPr>
          </a:p>
          <a:p>
            <a:pPr marL="182880" indent="-182880" algn="just">
              <a:lnSpc>
                <a:spcPct val="124000"/>
              </a:lnSpc>
              <a:buSzPct val="100000"/>
              <a:buChar char="•"/>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Internal working model</a:t>
            </a:r>
            <a:endParaRPr lang="en-US" sz="1100" dirty="0">
              <a:latin typeface="Times New Roman" panose="02020603050405020304" pitchFamily="18" charset="0"/>
              <a:cs typeface="Times New Roman" panose="02020603050405020304" pitchFamily="18" charset="0"/>
            </a:endParaRPr>
          </a:p>
        </p:txBody>
      </p:sp>
      <p:sp>
        <p:nvSpPr>
          <p:cNvPr id="8" name="Text 5"/>
          <p:cNvSpPr/>
          <p:nvPr/>
        </p:nvSpPr>
        <p:spPr>
          <a:xfrm>
            <a:off x="427510" y="3870510"/>
            <a:ext cx="2241649" cy="865436"/>
          </a:xfrm>
          <a:prstGeom prst="rect">
            <a:avLst/>
          </a:prstGeom>
          <a:noFill/>
          <a:ln/>
        </p:spPr>
        <p:txBody>
          <a:bodyPr wrap="square" lIns="0" tIns="0" rIns="0" bIns="0" rtlCol="0" anchor="t">
            <a:noAutofit/>
          </a:bodyPr>
          <a:lstStyle/>
          <a:p>
            <a:pPr marL="0" indent="0" algn="just">
              <a:lnSpc>
                <a:spcPct val="124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The </a:t>
            </a:r>
            <a:r>
              <a:rPr lang="en-US" sz="1100" b="1" dirty="0">
                <a:solidFill>
                  <a:srgbClr val="384653"/>
                </a:solidFill>
                <a:latin typeface="Times New Roman" panose="02020603050405020304" pitchFamily="18" charset="0"/>
                <a:ea typeface="Montserrat Bold" pitchFamily="34" charset="-122"/>
                <a:cs typeface="Times New Roman" panose="02020603050405020304" pitchFamily="18" charset="0"/>
              </a:rPr>
              <a:t>internal working model</a:t>
            </a: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 shapes a child's beliefs about themselves, others, and relationships — rooted in early care experiences (O'Shaughnessy </a:t>
            </a:r>
            <a:r>
              <a:rPr lang="en-US" sz="1100" i="1" dirty="0">
                <a:solidFill>
                  <a:srgbClr val="384653"/>
                </a:solidFill>
                <a:latin typeface="Times New Roman" panose="02020603050405020304" pitchFamily="18" charset="0"/>
                <a:ea typeface="Montserrat" pitchFamily="34" charset="-122"/>
                <a:cs typeface="Times New Roman" panose="02020603050405020304" pitchFamily="18" charset="0"/>
              </a:rPr>
              <a:t>et al</a:t>
            </a: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 2023).</a:t>
            </a:r>
            <a:endParaRPr lang="en-US" sz="1100" dirty="0">
              <a:latin typeface="Times New Roman" panose="02020603050405020304" pitchFamily="18" charset="0"/>
              <a:cs typeface="Times New Roman" panose="02020603050405020304" pitchFamily="18" charset="0"/>
            </a:endParaRPr>
          </a:p>
        </p:txBody>
      </p:sp>
      <p:pic>
        <p:nvPicPr>
          <p:cNvPr id="9"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004170" y="1408361"/>
            <a:ext cx="2241649" cy="1071786"/>
          </a:xfrm>
          <a:prstGeom prst="rect">
            <a:avLst/>
          </a:prstGeom>
        </p:spPr>
      </p:pic>
      <p:sp>
        <p:nvSpPr>
          <p:cNvPr id="10" name="Text 6"/>
          <p:cNvSpPr/>
          <p:nvPr/>
        </p:nvSpPr>
        <p:spPr>
          <a:xfrm>
            <a:off x="3191917" y="1538957"/>
            <a:ext cx="1531144" cy="191393"/>
          </a:xfrm>
          <a:prstGeom prst="rect">
            <a:avLst/>
          </a:prstGeom>
          <a:noFill/>
          <a:ln/>
        </p:spPr>
        <p:txBody>
          <a:bodyPr wrap="none" lIns="0" tIns="0" rIns="0" bIns="0" rtlCol="0" anchor="t"/>
          <a:lstStyle/>
          <a:p>
            <a:pPr marL="0" indent="0" algn="just">
              <a:lnSpc>
                <a:spcPct val="104000"/>
              </a:lnSpc>
              <a:buNone/>
            </a:pPr>
            <a:r>
              <a:rPr lang="en-US" b="1" dirty="0">
                <a:solidFill>
                  <a:srgbClr val="384653"/>
                </a:solidFill>
                <a:latin typeface="Times New Roman" panose="02020603050405020304" pitchFamily="18" charset="0"/>
                <a:ea typeface="Barlow Bold" pitchFamily="34" charset="-122"/>
                <a:cs typeface="Times New Roman" panose="02020603050405020304" pitchFamily="18" charset="0"/>
              </a:rPr>
              <a:t>Secure Attachment</a:t>
            </a:r>
            <a:endParaRPr lang="en-US" dirty="0">
              <a:latin typeface="Times New Roman" panose="02020603050405020304" pitchFamily="18" charset="0"/>
              <a:cs typeface="Times New Roman" panose="02020603050405020304" pitchFamily="18" charset="0"/>
            </a:endParaRPr>
          </a:p>
        </p:txBody>
      </p:sp>
      <p:sp>
        <p:nvSpPr>
          <p:cNvPr id="11" name="Text 7"/>
          <p:cNvSpPr/>
          <p:nvPr/>
        </p:nvSpPr>
        <p:spPr>
          <a:xfrm>
            <a:off x="3191917" y="1830288"/>
            <a:ext cx="1923306" cy="519261"/>
          </a:xfrm>
          <a:prstGeom prst="rect">
            <a:avLst/>
          </a:prstGeom>
          <a:noFill/>
          <a:ln/>
        </p:spPr>
        <p:txBody>
          <a:bodyPr wrap="square" lIns="0" tIns="0" rIns="0" bIns="0" rtlCol="0" anchor="t">
            <a:noAutofit/>
          </a:bodyPr>
          <a:lstStyle/>
          <a:p>
            <a:pPr marL="0" indent="0" algn="just">
              <a:lnSpc>
                <a:spcPct val="124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Consistent, sensitive care → confidence, exploration, social ease</a:t>
            </a:r>
            <a:endParaRPr lang="en-US" sz="1100" dirty="0">
              <a:latin typeface="Times New Roman" panose="02020603050405020304" pitchFamily="18" charset="0"/>
              <a:cs typeface="Times New Roman" panose="02020603050405020304" pitchFamily="18" charset="0"/>
            </a:endParaRPr>
          </a:p>
        </p:txBody>
      </p:sp>
      <p:pic>
        <p:nvPicPr>
          <p:cNvPr id="12"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004170" y="2580084"/>
            <a:ext cx="2241649" cy="898699"/>
          </a:xfrm>
          <a:prstGeom prst="rect">
            <a:avLst/>
          </a:prstGeom>
        </p:spPr>
      </p:pic>
      <p:sp>
        <p:nvSpPr>
          <p:cNvPr id="13" name="Text 8"/>
          <p:cNvSpPr/>
          <p:nvPr/>
        </p:nvSpPr>
        <p:spPr>
          <a:xfrm>
            <a:off x="3191917" y="2710681"/>
            <a:ext cx="1531144" cy="191393"/>
          </a:xfrm>
          <a:prstGeom prst="rect">
            <a:avLst/>
          </a:prstGeom>
          <a:noFill/>
          <a:ln/>
        </p:spPr>
        <p:txBody>
          <a:bodyPr wrap="none" lIns="0" tIns="0" rIns="0" bIns="0" rtlCol="0" anchor="t"/>
          <a:lstStyle/>
          <a:p>
            <a:pPr marL="0" indent="0" algn="just">
              <a:lnSpc>
                <a:spcPct val="104000"/>
              </a:lnSpc>
              <a:buNone/>
            </a:pPr>
            <a:r>
              <a:rPr lang="en-US" b="1" dirty="0">
                <a:solidFill>
                  <a:srgbClr val="384653"/>
                </a:solidFill>
                <a:latin typeface="Times New Roman" panose="02020603050405020304" pitchFamily="18" charset="0"/>
                <a:ea typeface="Barlow Bold" pitchFamily="34" charset="-122"/>
                <a:cs typeface="Times New Roman" panose="02020603050405020304" pitchFamily="18" charset="0"/>
              </a:rPr>
              <a:t>Insecure Attachment</a:t>
            </a:r>
            <a:endParaRPr lang="en-US" dirty="0">
              <a:latin typeface="Times New Roman" panose="02020603050405020304" pitchFamily="18" charset="0"/>
              <a:cs typeface="Times New Roman" panose="02020603050405020304" pitchFamily="18" charset="0"/>
            </a:endParaRPr>
          </a:p>
        </p:txBody>
      </p:sp>
      <p:sp>
        <p:nvSpPr>
          <p:cNvPr id="14" name="Text 9"/>
          <p:cNvSpPr/>
          <p:nvPr/>
        </p:nvSpPr>
        <p:spPr>
          <a:xfrm>
            <a:off x="3191917" y="3002012"/>
            <a:ext cx="1923306" cy="346174"/>
          </a:xfrm>
          <a:prstGeom prst="rect">
            <a:avLst/>
          </a:prstGeom>
          <a:noFill/>
          <a:ln/>
        </p:spPr>
        <p:txBody>
          <a:bodyPr wrap="square" lIns="0" tIns="0" rIns="0" bIns="0" rtlCol="0" anchor="t">
            <a:noAutofit/>
          </a:bodyPr>
          <a:lstStyle/>
          <a:p>
            <a:pPr marL="0" indent="0" algn="just">
              <a:lnSpc>
                <a:spcPct val="124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Irregular or absent care → anxiety, clinginess, withdrawal</a:t>
            </a:r>
            <a:endParaRPr lang="en-US" sz="1100" dirty="0">
              <a:latin typeface="Times New Roman" panose="02020603050405020304" pitchFamily="18" charset="0"/>
              <a:cs typeface="Times New Roman" panose="02020603050405020304" pitchFamily="18" charset="0"/>
            </a:endParaRPr>
          </a:p>
        </p:txBody>
      </p:sp>
      <p:pic>
        <p:nvPicPr>
          <p:cNvPr id="15"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004170" y="3578721"/>
            <a:ext cx="2241649" cy="1071786"/>
          </a:xfrm>
          <a:prstGeom prst="rect">
            <a:avLst/>
          </a:prstGeom>
        </p:spPr>
      </p:pic>
      <p:sp>
        <p:nvSpPr>
          <p:cNvPr id="16" name="Text 10"/>
          <p:cNvSpPr/>
          <p:nvPr/>
        </p:nvSpPr>
        <p:spPr>
          <a:xfrm>
            <a:off x="3191917" y="3709318"/>
            <a:ext cx="1531144" cy="191393"/>
          </a:xfrm>
          <a:prstGeom prst="rect">
            <a:avLst/>
          </a:prstGeom>
          <a:noFill/>
          <a:ln/>
        </p:spPr>
        <p:txBody>
          <a:bodyPr wrap="none" lIns="0" tIns="0" rIns="0" bIns="0" rtlCol="0" anchor="t"/>
          <a:lstStyle/>
          <a:p>
            <a:pPr marL="0" indent="0" algn="just">
              <a:lnSpc>
                <a:spcPct val="104000"/>
              </a:lnSpc>
              <a:buNone/>
            </a:pPr>
            <a:r>
              <a:rPr lang="en-US" b="1" dirty="0">
                <a:solidFill>
                  <a:srgbClr val="384653"/>
                </a:solidFill>
                <a:latin typeface="Times New Roman" panose="02020603050405020304" pitchFamily="18" charset="0"/>
                <a:ea typeface="Barlow Bold" pitchFamily="34" charset="-122"/>
                <a:cs typeface="Times New Roman" panose="02020603050405020304" pitchFamily="18" charset="0"/>
              </a:rPr>
              <a:t>Early Years (0–5)</a:t>
            </a:r>
            <a:endParaRPr lang="en-US" dirty="0">
              <a:latin typeface="Times New Roman" panose="02020603050405020304" pitchFamily="18" charset="0"/>
              <a:cs typeface="Times New Roman" panose="02020603050405020304" pitchFamily="18" charset="0"/>
            </a:endParaRPr>
          </a:p>
        </p:txBody>
      </p:sp>
      <p:sp>
        <p:nvSpPr>
          <p:cNvPr id="17" name="Text 11"/>
          <p:cNvSpPr/>
          <p:nvPr/>
        </p:nvSpPr>
        <p:spPr>
          <a:xfrm>
            <a:off x="3191917" y="4000649"/>
            <a:ext cx="1923306" cy="519261"/>
          </a:xfrm>
          <a:prstGeom prst="rect">
            <a:avLst/>
          </a:prstGeom>
          <a:noFill/>
          <a:ln/>
        </p:spPr>
        <p:txBody>
          <a:bodyPr wrap="square" lIns="0" tIns="0" rIns="0" bIns="0" rtlCol="0" anchor="t">
            <a:normAutofit fontScale="92500" lnSpcReduction="10000"/>
          </a:bodyPr>
          <a:lstStyle/>
          <a:p>
            <a:pPr marL="0" indent="0" algn="just">
              <a:lnSpc>
                <a:spcPct val="124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Critical window for emotional regulation, communication, and independence</a:t>
            </a:r>
            <a:endParaRPr lang="en-US" sz="11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4557154" y="215280"/>
            <a:ext cx="3540919" cy="327124"/>
          </a:xfrm>
          <a:prstGeom prst="rect">
            <a:avLst/>
          </a:prstGeom>
          <a:noFill/>
          <a:ln/>
        </p:spPr>
        <p:txBody>
          <a:bodyPr wrap="none" lIns="0" tIns="0" rIns="0" bIns="0" rtlCol="0" anchor="t"/>
          <a:lstStyle/>
          <a:p>
            <a:pPr marL="0" indent="0" algn="ctr">
              <a:lnSpc>
                <a:spcPct val="104000"/>
              </a:lnSpc>
              <a:buNone/>
            </a:pPr>
            <a:r>
              <a:rPr lang="en-US" sz="3200" b="1" dirty="0">
                <a:solidFill>
                  <a:srgbClr val="2E3C4E"/>
                </a:solidFill>
                <a:latin typeface="Times New Roman" panose="02020603050405020304" pitchFamily="18" charset="0"/>
                <a:ea typeface="Barlow Bold" pitchFamily="34" charset="-122"/>
                <a:cs typeface="Times New Roman" panose="02020603050405020304" pitchFamily="18" charset="0"/>
              </a:rPr>
              <a:t>Application to Isaac's Case</a:t>
            </a:r>
            <a:endParaRPr lang="en-US" sz="3200" dirty="0">
              <a:latin typeface="Times New Roman" panose="02020603050405020304" pitchFamily="18" charset="0"/>
              <a:cs typeface="Times New Roman" panose="02020603050405020304" pitchFamily="18" charset="0"/>
            </a:endParaRPr>
          </a:p>
        </p:txBody>
      </p:sp>
      <p:sp>
        <p:nvSpPr>
          <p:cNvPr id="4" name="Text 1"/>
          <p:cNvSpPr/>
          <p:nvPr/>
        </p:nvSpPr>
        <p:spPr>
          <a:xfrm>
            <a:off x="3902943" y="815429"/>
            <a:ext cx="5224314" cy="137889"/>
          </a:xfrm>
          <a:prstGeom prst="rect">
            <a:avLst/>
          </a:prstGeom>
          <a:noFill/>
          <a:ln/>
        </p:spPr>
        <p:txBody>
          <a:bodyPr wrap="none" lIns="0" tIns="0" rIns="0" bIns="0" rtlCol="0" anchor="t"/>
          <a:lstStyle/>
          <a:p>
            <a:pPr marL="0" indent="0" algn="just">
              <a:lnSpc>
                <a:spcPct val="116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Bowlby's theory offers a meaningful framework for understanding Isaac's observed behaviours.</a:t>
            </a:r>
            <a:endParaRPr lang="en-US" sz="1100" dirty="0">
              <a:latin typeface="Times New Roman" panose="02020603050405020304" pitchFamily="18" charset="0"/>
              <a:cs typeface="Times New Roman" panose="02020603050405020304" pitchFamily="18" charset="0"/>
            </a:endParaRPr>
          </a:p>
        </p:txBody>
      </p:sp>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02943" y="1035472"/>
            <a:ext cx="248543" cy="248543"/>
          </a:xfrm>
          <a:prstGeom prst="rect">
            <a:avLst/>
          </a:prstGeom>
        </p:spPr>
      </p:pic>
      <p:sp>
        <p:nvSpPr>
          <p:cNvPr id="6" name="Text 2"/>
          <p:cNvSpPr/>
          <p:nvPr/>
        </p:nvSpPr>
        <p:spPr>
          <a:xfrm>
            <a:off x="3902943" y="1375246"/>
            <a:ext cx="1308422" cy="163488"/>
          </a:xfrm>
          <a:prstGeom prst="rect">
            <a:avLst/>
          </a:prstGeom>
          <a:noFill/>
          <a:ln/>
        </p:spPr>
        <p:txBody>
          <a:bodyPr wrap="none" lIns="0" tIns="0" rIns="0" bIns="0" rtlCol="0" anchor="t"/>
          <a:lstStyle/>
          <a:p>
            <a:pPr marL="0" indent="0" algn="just">
              <a:lnSpc>
                <a:spcPct val="104000"/>
              </a:lnSpc>
              <a:buNone/>
            </a:pPr>
            <a:r>
              <a:rPr lang="en-US" sz="1600" b="1" dirty="0">
                <a:solidFill>
                  <a:srgbClr val="384653"/>
                </a:solidFill>
                <a:latin typeface="Times New Roman" panose="02020603050405020304" pitchFamily="18" charset="0"/>
                <a:ea typeface="Barlow Bold" pitchFamily="34" charset="-122"/>
                <a:cs typeface="Times New Roman" panose="02020603050405020304" pitchFamily="18" charset="0"/>
              </a:rPr>
              <a:t>Separation Distress</a:t>
            </a:r>
            <a:endParaRPr lang="en-US" sz="1600" dirty="0">
              <a:latin typeface="Times New Roman" panose="02020603050405020304" pitchFamily="18" charset="0"/>
              <a:cs typeface="Times New Roman" panose="02020603050405020304" pitchFamily="18" charset="0"/>
            </a:endParaRPr>
          </a:p>
        </p:txBody>
      </p:sp>
      <p:sp>
        <p:nvSpPr>
          <p:cNvPr id="7" name="Text 3"/>
          <p:cNvSpPr/>
          <p:nvPr/>
        </p:nvSpPr>
        <p:spPr>
          <a:xfrm>
            <a:off x="3902943" y="1582489"/>
            <a:ext cx="4767114" cy="275779"/>
          </a:xfrm>
          <a:prstGeom prst="rect">
            <a:avLst/>
          </a:prstGeom>
          <a:noFill/>
          <a:ln/>
        </p:spPr>
        <p:txBody>
          <a:bodyPr wrap="square" lIns="0" tIns="0" rIns="0" bIns="0" rtlCol="0" anchor="t">
            <a:noAutofit/>
          </a:bodyPr>
          <a:lstStyle/>
          <a:p>
            <a:pPr marL="0" indent="0" algn="just">
              <a:lnSpc>
                <a:spcPct val="116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Isaac becomes distressed when separated from his mother — a hallmark of separation anxiety linked to insecure attachment (Granqvist, 2021).</a:t>
            </a:r>
            <a:endParaRPr lang="en-US" sz="1100" dirty="0">
              <a:latin typeface="Times New Roman" panose="02020603050405020304" pitchFamily="18" charset="0"/>
              <a:cs typeface="Times New Roman" panose="02020603050405020304" pitchFamily="18" charset="0"/>
            </a:endParaRPr>
          </a:p>
        </p:txBody>
      </p:sp>
      <p:pic>
        <p:nvPicPr>
          <p:cNvPr id="8"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02943" y="2004268"/>
            <a:ext cx="248543" cy="248543"/>
          </a:xfrm>
          <a:prstGeom prst="rect">
            <a:avLst/>
          </a:prstGeom>
        </p:spPr>
      </p:pic>
      <p:sp>
        <p:nvSpPr>
          <p:cNvPr id="9" name="Text 4"/>
          <p:cNvSpPr/>
          <p:nvPr/>
        </p:nvSpPr>
        <p:spPr>
          <a:xfrm>
            <a:off x="3902943" y="2344043"/>
            <a:ext cx="1398612" cy="163488"/>
          </a:xfrm>
          <a:prstGeom prst="rect">
            <a:avLst/>
          </a:prstGeom>
          <a:noFill/>
          <a:ln/>
        </p:spPr>
        <p:txBody>
          <a:bodyPr wrap="none" lIns="0" tIns="0" rIns="0" bIns="0" rtlCol="0" anchor="t"/>
          <a:lstStyle/>
          <a:p>
            <a:pPr marL="0" indent="0" algn="just">
              <a:lnSpc>
                <a:spcPct val="104000"/>
              </a:lnSpc>
              <a:buNone/>
            </a:pPr>
            <a:r>
              <a:rPr lang="en-US" sz="1600" b="1" dirty="0">
                <a:solidFill>
                  <a:srgbClr val="384653"/>
                </a:solidFill>
                <a:latin typeface="Times New Roman" panose="02020603050405020304" pitchFamily="18" charset="0"/>
                <a:ea typeface="Barlow Bold" pitchFamily="34" charset="-122"/>
                <a:cs typeface="Times New Roman" panose="02020603050405020304" pitchFamily="18" charset="0"/>
              </a:rPr>
              <a:t>Withdrawal &amp; Clinginess</a:t>
            </a:r>
            <a:endParaRPr lang="en-US" sz="1600" dirty="0">
              <a:latin typeface="Times New Roman" panose="02020603050405020304" pitchFamily="18" charset="0"/>
              <a:cs typeface="Times New Roman" panose="02020603050405020304" pitchFamily="18" charset="0"/>
            </a:endParaRPr>
          </a:p>
        </p:txBody>
      </p:sp>
      <p:sp>
        <p:nvSpPr>
          <p:cNvPr id="10" name="Text 5"/>
          <p:cNvSpPr/>
          <p:nvPr/>
        </p:nvSpPr>
        <p:spPr>
          <a:xfrm>
            <a:off x="3902943" y="2551286"/>
            <a:ext cx="4767114" cy="275779"/>
          </a:xfrm>
          <a:prstGeom prst="rect">
            <a:avLst/>
          </a:prstGeom>
          <a:noFill/>
          <a:ln/>
        </p:spPr>
        <p:txBody>
          <a:bodyPr wrap="square" lIns="0" tIns="0" rIns="0" bIns="0" rtlCol="0" anchor="t">
            <a:noAutofit/>
          </a:bodyPr>
          <a:lstStyle/>
          <a:p>
            <a:pPr marL="0" indent="0" algn="just">
              <a:lnSpc>
                <a:spcPct val="116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His reluctance to play independently or join group activities suggests he does not feel safe without his mother close by.</a:t>
            </a:r>
            <a:endParaRPr lang="en-US" sz="1100" dirty="0">
              <a:latin typeface="Times New Roman" panose="02020603050405020304" pitchFamily="18" charset="0"/>
              <a:cs typeface="Times New Roman" panose="02020603050405020304" pitchFamily="18" charset="0"/>
            </a:endParaRPr>
          </a:p>
        </p:txBody>
      </p:sp>
      <p:pic>
        <p:nvPicPr>
          <p:cNvPr id="11"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902943" y="2973065"/>
            <a:ext cx="248543" cy="248543"/>
          </a:xfrm>
          <a:prstGeom prst="rect">
            <a:avLst/>
          </a:prstGeom>
        </p:spPr>
      </p:pic>
      <p:sp>
        <p:nvSpPr>
          <p:cNvPr id="12" name="Text 6"/>
          <p:cNvSpPr/>
          <p:nvPr/>
        </p:nvSpPr>
        <p:spPr>
          <a:xfrm>
            <a:off x="3902943" y="3312840"/>
            <a:ext cx="1308422" cy="163488"/>
          </a:xfrm>
          <a:prstGeom prst="rect">
            <a:avLst/>
          </a:prstGeom>
          <a:noFill/>
          <a:ln/>
        </p:spPr>
        <p:txBody>
          <a:bodyPr wrap="none" lIns="0" tIns="0" rIns="0" bIns="0" rtlCol="0" anchor="t"/>
          <a:lstStyle/>
          <a:p>
            <a:pPr marL="0" indent="0" algn="just">
              <a:lnSpc>
                <a:spcPct val="104000"/>
              </a:lnSpc>
              <a:buNone/>
            </a:pPr>
            <a:r>
              <a:rPr lang="en-US" sz="1600" b="1" dirty="0">
                <a:solidFill>
                  <a:srgbClr val="384653"/>
                </a:solidFill>
                <a:latin typeface="Times New Roman" panose="02020603050405020304" pitchFamily="18" charset="0"/>
                <a:ea typeface="Barlow Bold" pitchFamily="34" charset="-122"/>
                <a:cs typeface="Times New Roman" panose="02020603050405020304" pitchFamily="18" charset="0"/>
              </a:rPr>
              <a:t>Language Delay</a:t>
            </a:r>
            <a:endParaRPr lang="en-US" sz="1600" dirty="0">
              <a:latin typeface="Times New Roman" panose="02020603050405020304" pitchFamily="18" charset="0"/>
              <a:cs typeface="Times New Roman" panose="02020603050405020304" pitchFamily="18" charset="0"/>
            </a:endParaRPr>
          </a:p>
        </p:txBody>
      </p:sp>
      <p:sp>
        <p:nvSpPr>
          <p:cNvPr id="13" name="Text 7"/>
          <p:cNvSpPr/>
          <p:nvPr/>
        </p:nvSpPr>
        <p:spPr>
          <a:xfrm>
            <a:off x="3902943" y="3520083"/>
            <a:ext cx="4767114" cy="275779"/>
          </a:xfrm>
          <a:prstGeom prst="rect">
            <a:avLst/>
          </a:prstGeom>
          <a:noFill/>
          <a:ln/>
        </p:spPr>
        <p:txBody>
          <a:bodyPr wrap="square" lIns="0" tIns="0" rIns="0" bIns="0" rtlCol="0" anchor="t">
            <a:noAutofit/>
          </a:bodyPr>
          <a:lstStyle/>
          <a:p>
            <a:pPr marL="0" indent="0" algn="just">
              <a:lnSpc>
                <a:spcPct val="116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Feeling unsafe can limit a child's capacity to communicate and interact. Emotional insecurity may be contributing to Isaac's language difficulties (Fear, 2018).</a:t>
            </a:r>
            <a:endParaRPr lang="en-US" sz="1100" dirty="0">
              <a:latin typeface="Times New Roman" panose="02020603050405020304" pitchFamily="18" charset="0"/>
              <a:cs typeface="Times New Roman" panose="02020603050405020304" pitchFamily="18" charset="0"/>
            </a:endParaRPr>
          </a:p>
        </p:txBody>
      </p:sp>
      <p:pic>
        <p:nvPicPr>
          <p:cNvPr id="14"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902943" y="3941862"/>
            <a:ext cx="248543" cy="248543"/>
          </a:xfrm>
          <a:prstGeom prst="rect">
            <a:avLst/>
          </a:prstGeom>
        </p:spPr>
      </p:pic>
      <p:sp>
        <p:nvSpPr>
          <p:cNvPr id="15" name="Text 8"/>
          <p:cNvSpPr/>
          <p:nvPr/>
        </p:nvSpPr>
        <p:spPr>
          <a:xfrm>
            <a:off x="3902943" y="4281636"/>
            <a:ext cx="1455390" cy="163488"/>
          </a:xfrm>
          <a:prstGeom prst="rect">
            <a:avLst/>
          </a:prstGeom>
          <a:noFill/>
          <a:ln/>
        </p:spPr>
        <p:txBody>
          <a:bodyPr wrap="none" lIns="0" tIns="0" rIns="0" bIns="0" rtlCol="0" anchor="t"/>
          <a:lstStyle/>
          <a:p>
            <a:pPr marL="0" indent="0" algn="just">
              <a:lnSpc>
                <a:spcPct val="104000"/>
              </a:lnSpc>
              <a:buNone/>
            </a:pPr>
            <a:r>
              <a:rPr lang="en-US" sz="1600" b="1" dirty="0">
                <a:solidFill>
                  <a:srgbClr val="384653"/>
                </a:solidFill>
                <a:latin typeface="Times New Roman" panose="02020603050405020304" pitchFamily="18" charset="0"/>
                <a:ea typeface="Barlow Bold" pitchFamily="34" charset="-122"/>
                <a:cs typeface="Times New Roman" panose="02020603050405020304" pitchFamily="18" charset="0"/>
              </a:rPr>
              <a:t>Family Emotional Climate</a:t>
            </a:r>
            <a:endParaRPr lang="en-US" sz="1600" dirty="0">
              <a:latin typeface="Times New Roman" panose="02020603050405020304" pitchFamily="18" charset="0"/>
              <a:cs typeface="Times New Roman" panose="02020603050405020304" pitchFamily="18" charset="0"/>
            </a:endParaRPr>
          </a:p>
        </p:txBody>
      </p:sp>
      <p:sp>
        <p:nvSpPr>
          <p:cNvPr id="16" name="Text 9"/>
          <p:cNvSpPr/>
          <p:nvPr/>
        </p:nvSpPr>
        <p:spPr>
          <a:xfrm>
            <a:off x="3902943" y="4488879"/>
            <a:ext cx="4767114" cy="275779"/>
          </a:xfrm>
          <a:prstGeom prst="rect">
            <a:avLst/>
          </a:prstGeom>
          <a:noFill/>
          <a:ln/>
        </p:spPr>
        <p:txBody>
          <a:bodyPr wrap="square" lIns="0" tIns="0" rIns="0" bIns="0" rtlCol="0" anchor="t">
            <a:normAutofit fontScale="92500"/>
          </a:bodyPr>
          <a:lstStyle/>
          <a:p>
            <a:pPr marL="0" indent="0" algn="just">
              <a:lnSpc>
                <a:spcPct val="116000"/>
              </a:lnSpc>
              <a:buNone/>
            </a:pPr>
            <a:r>
              <a:rPr lang="en-US" sz="900" dirty="0">
                <a:solidFill>
                  <a:srgbClr val="384653"/>
                </a:solidFill>
                <a:latin typeface="Times New Roman" panose="02020603050405020304" pitchFamily="18" charset="0"/>
                <a:ea typeface="Montserrat" pitchFamily="34" charset="-122"/>
                <a:cs typeface="Times New Roman" panose="02020603050405020304" pitchFamily="18" charset="0"/>
              </a:rPr>
              <a:t>His mother's postnatal depression and limited support network may have shaped the emotional environment in which Isaac developed — </a:t>
            </a:r>
            <a:r>
              <a:rPr lang="en-US" sz="900" i="1" dirty="0">
                <a:solidFill>
                  <a:srgbClr val="384653"/>
                </a:solidFill>
                <a:latin typeface="Times New Roman" panose="02020603050405020304" pitchFamily="18" charset="0"/>
                <a:ea typeface="Montserrat" pitchFamily="34" charset="-122"/>
                <a:cs typeface="Times New Roman" panose="02020603050405020304" pitchFamily="18" charset="0"/>
              </a:rPr>
              <a:t>without placing blame</a:t>
            </a:r>
            <a:r>
              <a:rPr lang="en-US" sz="900" dirty="0">
                <a:solidFill>
                  <a:srgbClr val="384653"/>
                </a:solidFill>
                <a:latin typeface="Times New Roman" panose="02020603050405020304" pitchFamily="18" charset="0"/>
                <a:ea typeface="Montserrat" pitchFamily="34" charset="-122"/>
                <a:cs typeface="Times New Roman" panose="02020603050405020304" pitchFamily="18" charset="0"/>
              </a:rPr>
              <a:t> on the family.</a:t>
            </a:r>
            <a:endParaRPr lang="en-US" sz="9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4025354" y="207057"/>
            <a:ext cx="3352502" cy="361876"/>
          </a:xfrm>
          <a:prstGeom prst="rect">
            <a:avLst/>
          </a:prstGeom>
          <a:noFill/>
          <a:ln/>
        </p:spPr>
        <p:txBody>
          <a:bodyPr wrap="none" lIns="0" tIns="0" rIns="0" bIns="0" rtlCol="0" anchor="t"/>
          <a:lstStyle/>
          <a:p>
            <a:pPr marL="0" indent="0" algn="ctr">
              <a:lnSpc>
                <a:spcPct val="104000"/>
              </a:lnSpc>
              <a:buNone/>
            </a:pPr>
            <a:r>
              <a:rPr lang="en-US" sz="3200" b="1" dirty="0">
                <a:solidFill>
                  <a:srgbClr val="2E3C4E"/>
                </a:solidFill>
                <a:latin typeface="Times New Roman" panose="02020603050405020304" pitchFamily="18" charset="0"/>
                <a:ea typeface="Barlow Bold" pitchFamily="34" charset="-122"/>
                <a:cs typeface="Times New Roman" panose="02020603050405020304" pitchFamily="18" charset="0"/>
              </a:rPr>
              <a:t>Nature and Nurture</a:t>
            </a:r>
            <a:endParaRPr lang="en-US" sz="3200" dirty="0">
              <a:latin typeface="Times New Roman" panose="02020603050405020304" pitchFamily="18" charset="0"/>
              <a:cs typeface="Times New Roman" panose="02020603050405020304" pitchFamily="18" charset="0"/>
            </a:endParaRPr>
          </a:p>
        </p:txBody>
      </p:sp>
      <p:sp>
        <p:nvSpPr>
          <p:cNvPr id="4" name="Text 1"/>
          <p:cNvSpPr/>
          <p:nvPr/>
        </p:nvSpPr>
        <p:spPr>
          <a:xfrm>
            <a:off x="3847951" y="678810"/>
            <a:ext cx="4767114" cy="319087"/>
          </a:xfrm>
          <a:prstGeom prst="rect">
            <a:avLst/>
          </a:prstGeom>
          <a:noFill/>
          <a:ln/>
        </p:spPr>
        <p:txBody>
          <a:bodyPr wrap="square" lIns="0" tIns="0" rIns="0" bIns="0" rtlCol="0" anchor="t">
            <a:noAutofit/>
          </a:bodyPr>
          <a:lstStyle/>
          <a:p>
            <a:pPr marL="0" indent="0" algn="just">
              <a:lnSpc>
                <a:spcPct val="121000"/>
              </a:lnSpc>
              <a:buNone/>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Isaac's developmental needs cannot be explained by a single factor. Both biology and environment play a role.</a:t>
            </a:r>
            <a:endParaRPr lang="en-US" sz="1200" dirty="0">
              <a:latin typeface="Times New Roman" panose="02020603050405020304" pitchFamily="18" charset="0"/>
              <a:cs typeface="Times New Roman" panose="02020603050405020304" pitchFamily="18" charset="0"/>
            </a:endParaRPr>
          </a:p>
        </p:txBody>
      </p:sp>
      <p:sp>
        <p:nvSpPr>
          <p:cNvPr id="5" name="Shape 2"/>
          <p:cNvSpPr/>
          <p:nvPr/>
        </p:nvSpPr>
        <p:spPr>
          <a:xfrm>
            <a:off x="3673739" y="1229778"/>
            <a:ext cx="2544411" cy="2894238"/>
          </a:xfrm>
          <a:prstGeom prst="roundRect">
            <a:avLst>
              <a:gd name="adj" fmla="val 10967"/>
            </a:avLst>
          </a:prstGeom>
          <a:solidFill>
            <a:srgbClr val="AED7FF"/>
          </a:solidFill>
          <a:ln/>
        </p:spPr>
        <p:txBody>
          <a:bodyPr/>
          <a:lstStyle/>
          <a:p>
            <a:endParaRPr lang="en-US"/>
          </a:p>
        </p:txBody>
      </p:sp>
      <p:sp>
        <p:nvSpPr>
          <p:cNvPr id="6" name="Text 3"/>
          <p:cNvSpPr/>
          <p:nvPr/>
        </p:nvSpPr>
        <p:spPr>
          <a:xfrm>
            <a:off x="3933751" y="1241598"/>
            <a:ext cx="1904851" cy="185663"/>
          </a:xfrm>
          <a:prstGeom prst="rect">
            <a:avLst/>
          </a:prstGeom>
          <a:noFill/>
          <a:ln/>
        </p:spPr>
        <p:txBody>
          <a:bodyPr wrap="none" lIns="0" tIns="0" rIns="0" bIns="0" rtlCol="0" anchor="t"/>
          <a:lstStyle/>
          <a:p>
            <a:pPr marL="0" indent="0" algn="just">
              <a:lnSpc>
                <a:spcPct val="104000"/>
              </a:lnSpc>
              <a:buNone/>
            </a:pPr>
            <a:r>
              <a:rPr lang="en-US" sz="2000" b="1" dirty="0">
                <a:solidFill>
                  <a:srgbClr val="000000"/>
                </a:solidFill>
                <a:latin typeface="Times New Roman" panose="02020603050405020304" pitchFamily="18" charset="0"/>
                <a:ea typeface="Twemoji Mozilla" pitchFamily="34" charset="-122"/>
                <a:cs typeface="Times New Roman" panose="02020603050405020304" pitchFamily="18" charset="0"/>
              </a:rPr>
              <a:t>🧬</a:t>
            </a:r>
            <a:r>
              <a:rPr lang="en-US" sz="2000" b="1" dirty="0">
                <a:solidFill>
                  <a:srgbClr val="2E3C4E"/>
                </a:solidFill>
                <a:latin typeface="Times New Roman" panose="02020603050405020304" pitchFamily="18" charset="0"/>
                <a:ea typeface="Barlow Bold" pitchFamily="34" charset="-122"/>
                <a:cs typeface="Times New Roman" panose="02020603050405020304" pitchFamily="18" charset="0"/>
              </a:rPr>
              <a:t> Nature</a:t>
            </a:r>
            <a:endParaRPr lang="en-US" sz="2000" dirty="0">
              <a:latin typeface="Times New Roman" panose="02020603050405020304" pitchFamily="18" charset="0"/>
              <a:cs typeface="Times New Roman" panose="02020603050405020304" pitchFamily="18" charset="0"/>
            </a:endParaRPr>
          </a:p>
        </p:txBody>
      </p:sp>
      <p:sp>
        <p:nvSpPr>
          <p:cNvPr id="7" name="Text 4"/>
          <p:cNvSpPr/>
          <p:nvPr/>
        </p:nvSpPr>
        <p:spPr>
          <a:xfrm>
            <a:off x="3740239" y="1515762"/>
            <a:ext cx="2644973" cy="159544"/>
          </a:xfrm>
          <a:prstGeom prst="rect">
            <a:avLst/>
          </a:prstGeom>
          <a:noFill/>
          <a:ln/>
        </p:spPr>
        <p:txBody>
          <a:bodyPr wrap="none" lIns="0" tIns="0" rIns="0" bIns="0" rtlCol="0" anchor="t"/>
          <a:lstStyle/>
          <a:p>
            <a:pPr marL="0" indent="0" algn="just">
              <a:lnSpc>
                <a:spcPct val="121000"/>
              </a:lnSpc>
              <a:buNone/>
            </a:pPr>
            <a:r>
              <a:rPr lang="en-US" sz="1200" b="1" dirty="0">
                <a:solidFill>
                  <a:srgbClr val="384653"/>
                </a:solidFill>
                <a:latin typeface="Times New Roman" panose="02020603050405020304" pitchFamily="18" charset="0"/>
                <a:ea typeface="Montserrat Bold" pitchFamily="34" charset="-122"/>
                <a:cs typeface="Times New Roman" panose="02020603050405020304" pitchFamily="18" charset="0"/>
              </a:rPr>
              <a:t>Biological factors</a:t>
            </a:r>
            <a:endParaRPr lang="en-US" sz="1200" dirty="0">
              <a:latin typeface="Times New Roman" panose="02020603050405020304" pitchFamily="18" charset="0"/>
              <a:cs typeface="Times New Roman" panose="02020603050405020304" pitchFamily="18" charset="0"/>
            </a:endParaRPr>
          </a:p>
        </p:txBody>
      </p:sp>
      <p:sp>
        <p:nvSpPr>
          <p:cNvPr id="8" name="Text 5"/>
          <p:cNvSpPr/>
          <p:nvPr/>
        </p:nvSpPr>
        <p:spPr>
          <a:xfrm>
            <a:off x="3740239" y="1698445"/>
            <a:ext cx="2187773" cy="1019770"/>
          </a:xfrm>
          <a:prstGeom prst="rect">
            <a:avLst/>
          </a:prstGeom>
          <a:noFill/>
          <a:ln/>
        </p:spPr>
        <p:txBody>
          <a:bodyPr wrap="square" lIns="0" tIns="0" rIns="0" bIns="0" rtlCol="0" anchor="t">
            <a:noAutofit/>
          </a:bodyPr>
          <a:lstStyle/>
          <a:p>
            <a:pPr marL="172720" indent="-172720" algn="just">
              <a:lnSpc>
                <a:spcPct val="121000"/>
              </a:lnSpc>
              <a:buSzPct val="100000"/>
              <a:buChar char="•"/>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Temperament — naturally shy or emotionally sensitive</a:t>
            </a:r>
            <a:endParaRPr lang="en-US" sz="1200" dirty="0">
              <a:latin typeface="Times New Roman" panose="02020603050405020304" pitchFamily="18" charset="0"/>
              <a:cs typeface="Times New Roman" panose="02020603050405020304" pitchFamily="18" charset="0"/>
            </a:endParaRPr>
          </a:p>
          <a:p>
            <a:pPr marL="172720" indent="-172720" algn="just">
              <a:lnSpc>
                <a:spcPct val="121000"/>
              </a:lnSpc>
              <a:buSzPct val="100000"/>
              <a:buChar char="•"/>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Early brain development and stress response</a:t>
            </a:r>
            <a:endParaRPr lang="en-US" sz="1200" dirty="0">
              <a:latin typeface="Times New Roman" panose="02020603050405020304" pitchFamily="18" charset="0"/>
              <a:cs typeface="Times New Roman" panose="02020603050405020304" pitchFamily="18" charset="0"/>
            </a:endParaRPr>
          </a:p>
        </p:txBody>
      </p:sp>
      <p:sp>
        <p:nvSpPr>
          <p:cNvPr id="9" name="Text 6"/>
          <p:cNvSpPr/>
          <p:nvPr/>
        </p:nvSpPr>
        <p:spPr>
          <a:xfrm>
            <a:off x="3802013" y="2792023"/>
            <a:ext cx="2187773" cy="638175"/>
          </a:xfrm>
          <a:prstGeom prst="rect">
            <a:avLst/>
          </a:prstGeom>
          <a:noFill/>
          <a:ln/>
        </p:spPr>
        <p:txBody>
          <a:bodyPr wrap="square" lIns="0" tIns="0" rIns="0" bIns="0" rtlCol="0" anchor="t">
            <a:noAutofit/>
          </a:bodyPr>
          <a:lstStyle/>
          <a:p>
            <a:pPr marL="0" indent="0" algn="just">
              <a:lnSpc>
                <a:spcPct val="121000"/>
              </a:lnSpc>
              <a:buNone/>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Isaac may be biologically predisposed to find separation and transitions more challenging (Heard, McCluskey and Lake, 2018).</a:t>
            </a:r>
            <a:endParaRPr lang="en-US" sz="1200" dirty="0">
              <a:latin typeface="Times New Roman" panose="02020603050405020304" pitchFamily="18" charset="0"/>
              <a:cs typeface="Times New Roman" panose="02020603050405020304" pitchFamily="18" charset="0"/>
            </a:endParaRPr>
          </a:p>
        </p:txBody>
      </p:sp>
      <p:sp>
        <p:nvSpPr>
          <p:cNvPr id="10" name="Text 7"/>
          <p:cNvSpPr/>
          <p:nvPr/>
        </p:nvSpPr>
        <p:spPr>
          <a:xfrm>
            <a:off x="6597699" y="1277371"/>
            <a:ext cx="1904851" cy="185663"/>
          </a:xfrm>
          <a:prstGeom prst="rect">
            <a:avLst/>
          </a:prstGeom>
          <a:noFill/>
          <a:ln/>
        </p:spPr>
        <p:txBody>
          <a:bodyPr wrap="none" lIns="0" tIns="0" rIns="0" bIns="0" rtlCol="0" anchor="t"/>
          <a:lstStyle/>
          <a:p>
            <a:pPr marL="0" indent="0" algn="just">
              <a:lnSpc>
                <a:spcPct val="104000"/>
              </a:lnSpc>
              <a:buNone/>
            </a:pPr>
            <a:r>
              <a:rPr lang="en-US" sz="2000" b="1" dirty="0">
                <a:solidFill>
                  <a:srgbClr val="000000"/>
                </a:solidFill>
                <a:latin typeface="Times New Roman" panose="02020603050405020304" pitchFamily="18" charset="0"/>
                <a:ea typeface="Twemoji Mozilla" pitchFamily="34" charset="-122"/>
                <a:cs typeface="Times New Roman" panose="02020603050405020304" pitchFamily="18" charset="0"/>
              </a:rPr>
              <a:t>🌱</a:t>
            </a:r>
            <a:r>
              <a:rPr lang="en-US" sz="2000" b="1" dirty="0">
                <a:solidFill>
                  <a:srgbClr val="2E3C4E"/>
                </a:solidFill>
                <a:latin typeface="Times New Roman" panose="02020603050405020304" pitchFamily="18" charset="0"/>
                <a:ea typeface="Barlow Bold" pitchFamily="34" charset="-122"/>
                <a:cs typeface="Times New Roman" panose="02020603050405020304" pitchFamily="18" charset="0"/>
              </a:rPr>
              <a:t> Nurture</a:t>
            </a:r>
            <a:endParaRPr lang="en-US" sz="2000" dirty="0">
              <a:latin typeface="Times New Roman" panose="02020603050405020304" pitchFamily="18" charset="0"/>
              <a:cs typeface="Times New Roman" panose="02020603050405020304" pitchFamily="18" charset="0"/>
            </a:endParaRPr>
          </a:p>
        </p:txBody>
      </p:sp>
      <p:sp>
        <p:nvSpPr>
          <p:cNvPr id="11" name="Text 8"/>
          <p:cNvSpPr/>
          <p:nvPr/>
        </p:nvSpPr>
        <p:spPr>
          <a:xfrm>
            <a:off x="6425431" y="1595586"/>
            <a:ext cx="2706588" cy="159544"/>
          </a:xfrm>
          <a:prstGeom prst="rect">
            <a:avLst/>
          </a:prstGeom>
          <a:noFill/>
          <a:ln/>
        </p:spPr>
        <p:txBody>
          <a:bodyPr wrap="none" lIns="0" tIns="0" rIns="0" bIns="0" rtlCol="0" anchor="t"/>
          <a:lstStyle/>
          <a:p>
            <a:pPr marL="0" indent="0" algn="just">
              <a:lnSpc>
                <a:spcPct val="121000"/>
              </a:lnSpc>
              <a:buNone/>
            </a:pPr>
            <a:r>
              <a:rPr lang="en-US" sz="1200" b="1" dirty="0">
                <a:solidFill>
                  <a:srgbClr val="384653"/>
                </a:solidFill>
                <a:latin typeface="Times New Roman" panose="02020603050405020304" pitchFamily="18" charset="0"/>
                <a:ea typeface="Montserrat Bold" pitchFamily="34" charset="-122"/>
                <a:cs typeface="Times New Roman" panose="02020603050405020304" pitchFamily="18" charset="0"/>
              </a:rPr>
              <a:t>Environmental influences</a:t>
            </a:r>
            <a:endParaRPr lang="en-US" sz="1200" dirty="0">
              <a:latin typeface="Times New Roman" panose="02020603050405020304" pitchFamily="18" charset="0"/>
              <a:cs typeface="Times New Roman" panose="02020603050405020304" pitchFamily="18" charset="0"/>
            </a:endParaRPr>
          </a:p>
        </p:txBody>
      </p:sp>
      <p:sp>
        <p:nvSpPr>
          <p:cNvPr id="12" name="Text 9"/>
          <p:cNvSpPr/>
          <p:nvPr/>
        </p:nvSpPr>
        <p:spPr>
          <a:xfrm>
            <a:off x="6419713" y="1814417"/>
            <a:ext cx="2249388" cy="1370112"/>
          </a:xfrm>
          <a:prstGeom prst="rect">
            <a:avLst/>
          </a:prstGeom>
          <a:noFill/>
          <a:ln/>
        </p:spPr>
        <p:txBody>
          <a:bodyPr wrap="square" lIns="0" tIns="0" rIns="0" bIns="0" rtlCol="0" anchor="t">
            <a:noAutofit/>
          </a:bodyPr>
          <a:lstStyle/>
          <a:p>
            <a:pPr marL="172720" indent="-172720" algn="just">
              <a:lnSpc>
                <a:spcPct val="121000"/>
              </a:lnSpc>
              <a:buSzPct val="100000"/>
              <a:buChar char="•"/>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Recent relocation and disrupted routines</a:t>
            </a:r>
            <a:endParaRPr lang="en-US" sz="1200" dirty="0">
              <a:latin typeface="Times New Roman" panose="02020603050405020304" pitchFamily="18" charset="0"/>
              <a:cs typeface="Times New Roman" panose="02020603050405020304" pitchFamily="18" charset="0"/>
            </a:endParaRPr>
          </a:p>
          <a:p>
            <a:pPr marL="172720" indent="-172720" algn="just">
              <a:lnSpc>
                <a:spcPct val="121000"/>
              </a:lnSpc>
              <a:buSzPct val="100000"/>
              <a:buChar char="•"/>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Multiple changes in childcare provision</a:t>
            </a:r>
            <a:endParaRPr lang="en-US" sz="1200" dirty="0">
              <a:latin typeface="Times New Roman" panose="02020603050405020304" pitchFamily="18" charset="0"/>
              <a:cs typeface="Times New Roman" panose="02020603050405020304" pitchFamily="18" charset="0"/>
            </a:endParaRPr>
          </a:p>
          <a:p>
            <a:pPr marL="172720" indent="-172720" algn="just">
              <a:lnSpc>
                <a:spcPct val="121000"/>
              </a:lnSpc>
              <a:buSzPct val="100000"/>
              <a:buChar char="•"/>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Reduced opportunities for consistent adult relationships</a:t>
            </a:r>
            <a:endParaRPr lang="en-US" sz="1200" dirty="0">
              <a:latin typeface="Times New Roman" panose="02020603050405020304" pitchFamily="18" charset="0"/>
              <a:cs typeface="Times New Roman" panose="02020603050405020304" pitchFamily="18" charset="0"/>
            </a:endParaRPr>
          </a:p>
        </p:txBody>
      </p:sp>
      <p:sp>
        <p:nvSpPr>
          <p:cNvPr id="13" name="Text 10"/>
          <p:cNvSpPr/>
          <p:nvPr/>
        </p:nvSpPr>
        <p:spPr>
          <a:xfrm>
            <a:off x="6385212" y="3204767"/>
            <a:ext cx="2706587" cy="638175"/>
          </a:xfrm>
          <a:prstGeom prst="rect">
            <a:avLst/>
          </a:prstGeom>
          <a:noFill/>
          <a:ln/>
        </p:spPr>
        <p:txBody>
          <a:bodyPr wrap="square" lIns="0" tIns="0" rIns="0" bIns="0" rtlCol="0" anchor="t">
            <a:noAutofit/>
          </a:bodyPr>
          <a:lstStyle/>
          <a:p>
            <a:pPr marL="0" indent="0" algn="just">
              <a:lnSpc>
                <a:spcPct val="121000"/>
              </a:lnSpc>
              <a:buNone/>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These environmental stressors are likely to have affected Isaac's emotional stability, sleep, language, and confidence.</a:t>
            </a:r>
            <a:endParaRPr lang="en-US" sz="1200" dirty="0">
              <a:latin typeface="Times New Roman" panose="02020603050405020304" pitchFamily="18" charset="0"/>
              <a:cs typeface="Times New Roman" panose="02020603050405020304" pitchFamily="18" charset="0"/>
            </a:endParaRPr>
          </a:p>
        </p:txBody>
      </p:sp>
      <p:sp>
        <p:nvSpPr>
          <p:cNvPr id="14" name="Shape 11"/>
          <p:cNvSpPr/>
          <p:nvPr/>
        </p:nvSpPr>
        <p:spPr>
          <a:xfrm>
            <a:off x="3901987" y="4314041"/>
            <a:ext cx="4767114" cy="543818"/>
          </a:xfrm>
          <a:prstGeom prst="roundRect">
            <a:avLst>
              <a:gd name="adj" fmla="val 30348"/>
            </a:avLst>
          </a:prstGeom>
          <a:solidFill>
            <a:srgbClr val="D4E9F7"/>
          </a:solidFill>
          <a:ln/>
        </p:spPr>
        <p:txBody>
          <a:bodyPr/>
          <a:lstStyle/>
          <a:p>
            <a:endParaRPr lang="en-US"/>
          </a:p>
        </p:txBody>
      </p:sp>
      <p:pic>
        <p:nvPicPr>
          <p:cNvPr id="15" name="Image 1" descr="preencoded.png"/>
          <p:cNvPicPr>
            <a:picLocks noChangeAspect="1"/>
          </p:cNvPicPr>
          <p:nvPr/>
        </p:nvPicPr>
        <p:blipFill>
          <a:blip r:embed="rId4"/>
          <a:stretch>
            <a:fillRect/>
          </a:stretch>
        </p:blipFill>
        <p:spPr>
          <a:xfrm>
            <a:off x="3976769" y="4454587"/>
            <a:ext cx="204399" cy="163475"/>
          </a:xfrm>
          <a:prstGeom prst="rect">
            <a:avLst/>
          </a:prstGeom>
        </p:spPr>
      </p:pic>
      <p:sp>
        <p:nvSpPr>
          <p:cNvPr id="16" name="Text 12"/>
          <p:cNvSpPr/>
          <p:nvPr/>
        </p:nvSpPr>
        <p:spPr>
          <a:xfrm>
            <a:off x="4217199" y="4355897"/>
            <a:ext cx="4240039" cy="496737"/>
          </a:xfrm>
          <a:prstGeom prst="rect">
            <a:avLst/>
          </a:prstGeom>
          <a:noFill/>
          <a:ln/>
        </p:spPr>
        <p:txBody>
          <a:bodyPr wrap="square" lIns="0" tIns="0" rIns="0" bIns="0" rtlCol="0" anchor="t">
            <a:normAutofit/>
          </a:bodyPr>
          <a:lstStyle/>
          <a:p>
            <a:pPr marL="0" indent="0" algn="just">
              <a:lnSpc>
                <a:spcPct val="121000"/>
              </a:lnSpc>
              <a:buNone/>
            </a:pPr>
            <a:r>
              <a:rPr lang="en-US" sz="1000" dirty="0">
                <a:solidFill>
                  <a:srgbClr val="000000"/>
                </a:solidFill>
                <a:latin typeface="Times New Roman" panose="02020603050405020304" pitchFamily="18" charset="0"/>
                <a:ea typeface="Montserrat" pitchFamily="34" charset="-122"/>
                <a:cs typeface="Times New Roman" panose="02020603050405020304" pitchFamily="18" charset="0"/>
              </a:rPr>
              <a:t>Both nature and nurture are contributing to Isaac's needs — practitioners should consider the full picture.</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name="Slide 6">
    <p:spTree>
      <p:nvGrpSpPr>
        <p:cNvPr id="1" name=""/>
        <p:cNvGrpSpPr/>
        <p:nvPr/>
      </p:nvGrpSpPr>
      <p:grpSpPr>
        <a:xfrm>
          <a:off x="0" y="0"/>
          <a:ext cx="0" cy="0"/>
          <a:chOff x="0" y="0"/>
          <a:chExt cx="0" cy="0"/>
        </a:xfrm>
      </p:grpSpPr>
      <p:sp>
        <p:nvSpPr>
          <p:cNvPr id="2" name="Text 0"/>
          <p:cNvSpPr/>
          <p:nvPr/>
        </p:nvSpPr>
        <p:spPr>
          <a:xfrm>
            <a:off x="1948782" y="35345"/>
            <a:ext cx="3853681" cy="424532"/>
          </a:xfrm>
          <a:prstGeom prst="rect">
            <a:avLst/>
          </a:prstGeom>
          <a:noFill/>
          <a:ln/>
        </p:spPr>
        <p:txBody>
          <a:bodyPr wrap="none" lIns="0" tIns="0" rIns="0" bIns="0" rtlCol="0" anchor="t"/>
          <a:lstStyle/>
          <a:p>
            <a:pPr marL="0" indent="0" algn="just">
              <a:lnSpc>
                <a:spcPct val="104000"/>
              </a:lnSpc>
              <a:buNone/>
            </a:pPr>
            <a:r>
              <a:rPr lang="en-US" sz="2800" b="1" dirty="0">
                <a:solidFill>
                  <a:srgbClr val="2E3C4E"/>
                </a:solidFill>
                <a:latin typeface="Times New Roman" panose="02020603050405020304" pitchFamily="18" charset="0"/>
                <a:ea typeface="Barlow Bold" pitchFamily="34" charset="-122"/>
                <a:cs typeface="Times New Roman" panose="02020603050405020304" pitchFamily="18" charset="0"/>
              </a:rPr>
              <a:t>Support Strategies</a:t>
            </a:r>
            <a:endParaRPr lang="en-US" sz="2800" dirty="0">
              <a:latin typeface="Times New Roman" panose="02020603050405020304" pitchFamily="18" charset="0"/>
              <a:cs typeface="Times New Roman" panose="02020603050405020304" pitchFamily="18" charset="0"/>
            </a:endParaRPr>
          </a:p>
        </p:txBody>
      </p:sp>
      <p:sp>
        <p:nvSpPr>
          <p:cNvPr id="3" name="Text 1"/>
          <p:cNvSpPr/>
          <p:nvPr/>
        </p:nvSpPr>
        <p:spPr>
          <a:xfrm>
            <a:off x="650388" y="684638"/>
            <a:ext cx="4499272" cy="680175"/>
          </a:xfrm>
          <a:prstGeom prst="rect">
            <a:avLst/>
          </a:prstGeom>
          <a:noFill/>
          <a:ln/>
        </p:spPr>
        <p:txBody>
          <a:bodyPr wrap="none" lIns="0" tIns="0" rIns="0" bIns="0" rtlCol="0" anchor="t"/>
          <a:lstStyle/>
          <a:p>
            <a:pPr marL="0" indent="0" algn="just">
              <a:lnSpc>
                <a:spcPct val="130000"/>
              </a:lnSpc>
              <a:buNone/>
            </a:pPr>
            <a:r>
              <a:rPr lang="en-US" sz="1600" dirty="0">
                <a:solidFill>
                  <a:srgbClr val="384653"/>
                </a:solidFill>
                <a:latin typeface="Times New Roman" panose="02020603050405020304" pitchFamily="18" charset="0"/>
                <a:ea typeface="Montserrat" pitchFamily="34" charset="-122"/>
                <a:cs typeface="Times New Roman" panose="02020603050405020304" pitchFamily="18" charset="0"/>
              </a:rPr>
              <a:t>An attachment-informed support plan should be </a:t>
            </a:r>
          </a:p>
          <a:p>
            <a:pPr marL="0" indent="0" algn="just">
              <a:lnSpc>
                <a:spcPct val="130000"/>
              </a:lnSpc>
              <a:buNone/>
            </a:pPr>
            <a:r>
              <a:rPr lang="en-US" sz="1600" dirty="0">
                <a:solidFill>
                  <a:srgbClr val="384653"/>
                </a:solidFill>
                <a:latin typeface="Times New Roman" panose="02020603050405020304" pitchFamily="18" charset="0"/>
                <a:ea typeface="Montserrat" pitchFamily="34" charset="-122"/>
                <a:cs typeface="Times New Roman" panose="02020603050405020304" pitchFamily="18" charset="0"/>
              </a:rPr>
              <a:t>realistic, consistent, and holistic (Robledo et al., 2022).</a:t>
            </a:r>
            <a:endParaRPr lang="en-US" sz="1600" dirty="0">
              <a:latin typeface="Times New Roman" panose="02020603050405020304" pitchFamily="18" charset="0"/>
              <a:cs typeface="Times New Roman" panose="02020603050405020304" pitchFamily="18" charset="0"/>
            </a:endParaRPr>
          </a:p>
        </p:txBody>
      </p:sp>
      <p:sp>
        <p:nvSpPr>
          <p:cNvPr id="4" name="Text 2"/>
          <p:cNvSpPr/>
          <p:nvPr/>
        </p:nvSpPr>
        <p:spPr>
          <a:xfrm>
            <a:off x="473943" y="1422202"/>
            <a:ext cx="258068" cy="161330"/>
          </a:xfrm>
          <a:prstGeom prst="rect">
            <a:avLst/>
          </a:prstGeom>
          <a:noFill/>
          <a:ln/>
        </p:spPr>
        <p:txBody>
          <a:bodyPr wrap="none" lIns="0" tIns="0" rIns="0" bIns="0" rtlCol="0" anchor="ctr"/>
          <a:lstStyle/>
          <a:p>
            <a:pPr marL="0" indent="0" algn="just">
              <a:lnSpc>
                <a:spcPct val="100000"/>
              </a:lnSpc>
              <a:buNone/>
            </a:pPr>
            <a:r>
              <a:rPr lang="en-US" sz="1200" dirty="0">
                <a:solidFill>
                  <a:srgbClr val="384653"/>
                </a:solidFill>
                <a:latin typeface="Times New Roman" panose="02020603050405020304" pitchFamily="18" charset="0"/>
                <a:ea typeface="Barlow Light" pitchFamily="34" charset="-122"/>
                <a:cs typeface="Times New Roman" panose="02020603050405020304" pitchFamily="18" charset="0"/>
              </a:rPr>
              <a:t>01</a:t>
            </a:r>
            <a:endParaRPr lang="en-US" sz="1200" dirty="0">
              <a:latin typeface="Times New Roman" panose="02020603050405020304" pitchFamily="18" charset="0"/>
              <a:cs typeface="Times New Roman" panose="02020603050405020304" pitchFamily="18" charset="0"/>
            </a:endParaRPr>
          </a:p>
        </p:txBody>
      </p:sp>
      <p:pic>
        <p:nvPicPr>
          <p:cNvPr id="5" name="Image 0" descr="preencoded.png"/>
          <p:cNvPicPr>
            <a:picLocks noChangeAspect="1"/>
          </p:cNvPicPr>
          <p:nvPr/>
        </p:nvPicPr>
        <p:blipFill>
          <a:blip r:embed="rId3"/>
          <a:stretch>
            <a:fillRect/>
          </a:stretch>
        </p:blipFill>
        <p:spPr>
          <a:xfrm>
            <a:off x="473943" y="1627212"/>
            <a:ext cx="2650034" cy="14288"/>
          </a:xfrm>
          <a:prstGeom prst="rect">
            <a:avLst/>
          </a:prstGeom>
        </p:spPr>
      </p:pic>
      <p:sp>
        <p:nvSpPr>
          <p:cNvPr id="6" name="Text 3"/>
          <p:cNvSpPr/>
          <p:nvPr/>
        </p:nvSpPr>
        <p:spPr>
          <a:xfrm>
            <a:off x="473943" y="1720304"/>
            <a:ext cx="1731690" cy="212229"/>
          </a:xfrm>
          <a:prstGeom prst="rect">
            <a:avLst/>
          </a:prstGeom>
          <a:noFill/>
          <a:ln/>
        </p:spPr>
        <p:txBody>
          <a:bodyPr wrap="none" lIns="0" tIns="0" rIns="0" bIns="0" rtlCol="0" anchor="t"/>
          <a:lstStyle/>
          <a:p>
            <a:pPr marL="0" indent="0" algn="just">
              <a:lnSpc>
                <a:spcPct val="104000"/>
              </a:lnSpc>
              <a:buNone/>
            </a:pPr>
            <a:r>
              <a:rPr lang="en-US" b="1" dirty="0">
                <a:solidFill>
                  <a:srgbClr val="384653"/>
                </a:solidFill>
                <a:latin typeface="Times New Roman" panose="02020603050405020304" pitchFamily="18" charset="0"/>
                <a:ea typeface="Barlow Bold" pitchFamily="34" charset="-122"/>
                <a:cs typeface="Times New Roman" panose="02020603050405020304" pitchFamily="18" charset="0"/>
              </a:rPr>
              <a:t>Designated Key Worker</a:t>
            </a:r>
            <a:endParaRPr lang="en-US" dirty="0">
              <a:latin typeface="Times New Roman" panose="02020603050405020304" pitchFamily="18" charset="0"/>
              <a:cs typeface="Times New Roman" panose="02020603050405020304" pitchFamily="18" charset="0"/>
            </a:endParaRPr>
          </a:p>
        </p:txBody>
      </p:sp>
      <p:sp>
        <p:nvSpPr>
          <p:cNvPr id="7" name="Text 4"/>
          <p:cNvSpPr/>
          <p:nvPr/>
        </p:nvSpPr>
        <p:spPr>
          <a:xfrm>
            <a:off x="473943" y="2006278"/>
            <a:ext cx="2335625" cy="806351"/>
          </a:xfrm>
          <a:prstGeom prst="rect">
            <a:avLst/>
          </a:prstGeom>
          <a:noFill/>
          <a:ln/>
        </p:spPr>
        <p:txBody>
          <a:bodyPr wrap="square" lIns="0" tIns="0" rIns="0" bIns="0" rtlCol="0" anchor="t">
            <a:noAutofit/>
          </a:bodyPr>
          <a:lstStyle/>
          <a:p>
            <a:pPr marL="0" indent="0" algn="just">
              <a:lnSpc>
                <a:spcPct val="130000"/>
              </a:lnSpc>
              <a:buNone/>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One trusted adult builds a warm, consistent relationship with Isaac — offering comfort, predictability, and emotional safety.</a:t>
            </a:r>
            <a:endParaRPr lang="en-US" sz="1200" dirty="0">
              <a:latin typeface="Times New Roman" panose="02020603050405020304" pitchFamily="18" charset="0"/>
              <a:cs typeface="Times New Roman" panose="02020603050405020304" pitchFamily="18" charset="0"/>
            </a:endParaRPr>
          </a:p>
        </p:txBody>
      </p:sp>
      <p:sp>
        <p:nvSpPr>
          <p:cNvPr id="8" name="Text 5"/>
          <p:cNvSpPr/>
          <p:nvPr/>
        </p:nvSpPr>
        <p:spPr>
          <a:xfrm>
            <a:off x="3875622" y="1422202"/>
            <a:ext cx="258068" cy="161330"/>
          </a:xfrm>
          <a:prstGeom prst="rect">
            <a:avLst/>
          </a:prstGeom>
          <a:noFill/>
          <a:ln/>
        </p:spPr>
        <p:txBody>
          <a:bodyPr wrap="none" lIns="0" tIns="0" rIns="0" bIns="0" rtlCol="0" anchor="ctr"/>
          <a:lstStyle/>
          <a:p>
            <a:pPr marL="0" indent="0" algn="just">
              <a:lnSpc>
                <a:spcPct val="100000"/>
              </a:lnSpc>
              <a:buNone/>
            </a:pPr>
            <a:r>
              <a:rPr lang="en-US" sz="1200" dirty="0">
                <a:solidFill>
                  <a:srgbClr val="384653"/>
                </a:solidFill>
                <a:latin typeface="Times New Roman" panose="02020603050405020304" pitchFamily="18" charset="0"/>
                <a:ea typeface="Barlow Light" pitchFamily="34" charset="-122"/>
                <a:cs typeface="Times New Roman" panose="02020603050405020304" pitchFamily="18" charset="0"/>
              </a:rPr>
              <a:t>02</a:t>
            </a:r>
            <a:endParaRPr lang="en-US" sz="1200" dirty="0">
              <a:latin typeface="Times New Roman" panose="02020603050405020304" pitchFamily="18" charset="0"/>
              <a:cs typeface="Times New Roman" panose="02020603050405020304" pitchFamily="18" charset="0"/>
            </a:endParaRPr>
          </a:p>
        </p:txBody>
      </p:sp>
      <p:pic>
        <p:nvPicPr>
          <p:cNvPr id="9" name="Image 1" descr="preencoded.png"/>
          <p:cNvPicPr>
            <a:picLocks noChangeAspect="1"/>
          </p:cNvPicPr>
          <p:nvPr/>
        </p:nvPicPr>
        <p:blipFill>
          <a:blip r:embed="rId3"/>
          <a:stretch>
            <a:fillRect/>
          </a:stretch>
        </p:blipFill>
        <p:spPr>
          <a:xfrm>
            <a:off x="3246983" y="1627212"/>
            <a:ext cx="2650034" cy="14288"/>
          </a:xfrm>
          <a:prstGeom prst="rect">
            <a:avLst/>
          </a:prstGeom>
        </p:spPr>
      </p:pic>
      <p:sp>
        <p:nvSpPr>
          <p:cNvPr id="10" name="Text 6"/>
          <p:cNvSpPr/>
          <p:nvPr/>
        </p:nvSpPr>
        <p:spPr>
          <a:xfrm>
            <a:off x="3093208" y="1714176"/>
            <a:ext cx="1981320" cy="275110"/>
          </a:xfrm>
          <a:prstGeom prst="rect">
            <a:avLst/>
          </a:prstGeom>
          <a:noFill/>
          <a:ln/>
        </p:spPr>
        <p:txBody>
          <a:bodyPr wrap="none" lIns="0" tIns="0" rIns="0" bIns="0" rtlCol="0" anchor="t"/>
          <a:lstStyle/>
          <a:p>
            <a:pPr marL="0" indent="0" algn="just">
              <a:lnSpc>
                <a:spcPct val="104000"/>
              </a:lnSpc>
              <a:buNone/>
            </a:pPr>
            <a:r>
              <a:rPr lang="en-US" sz="1600" b="1" dirty="0">
                <a:solidFill>
                  <a:srgbClr val="384653"/>
                </a:solidFill>
                <a:latin typeface="Times New Roman" panose="02020603050405020304" pitchFamily="18" charset="0"/>
                <a:ea typeface="Barlow Bold" pitchFamily="34" charset="-122"/>
                <a:cs typeface="Times New Roman" panose="02020603050405020304" pitchFamily="18" charset="0"/>
              </a:rPr>
              <a:t>Gradual Separation &amp; Routine</a:t>
            </a:r>
            <a:endParaRPr lang="en-US" sz="1600" dirty="0">
              <a:latin typeface="Times New Roman" panose="02020603050405020304" pitchFamily="18" charset="0"/>
              <a:cs typeface="Times New Roman" panose="02020603050405020304" pitchFamily="18" charset="0"/>
            </a:endParaRPr>
          </a:p>
        </p:txBody>
      </p:sp>
      <p:sp>
        <p:nvSpPr>
          <p:cNvPr id="11" name="Text 7"/>
          <p:cNvSpPr/>
          <p:nvPr/>
        </p:nvSpPr>
        <p:spPr>
          <a:xfrm>
            <a:off x="3246983" y="2006278"/>
            <a:ext cx="2394275" cy="806351"/>
          </a:xfrm>
          <a:prstGeom prst="rect">
            <a:avLst/>
          </a:prstGeom>
          <a:noFill/>
          <a:ln/>
        </p:spPr>
        <p:txBody>
          <a:bodyPr wrap="square" lIns="0" tIns="0" rIns="0" bIns="0" rtlCol="0" anchor="t">
            <a:noAutofit/>
          </a:bodyPr>
          <a:lstStyle/>
          <a:p>
            <a:pPr marL="0" indent="0" algn="just">
              <a:lnSpc>
                <a:spcPct val="130000"/>
              </a:lnSpc>
              <a:buNone/>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Slow-release procedures at drop-off, paired with a clear daily schedule, help Isaac feel settled and reduce separation distress (Robledo et al., 2022).</a:t>
            </a:r>
            <a:endParaRPr lang="en-US" sz="1200" dirty="0">
              <a:latin typeface="Times New Roman" panose="02020603050405020304" pitchFamily="18" charset="0"/>
              <a:cs typeface="Times New Roman" panose="02020603050405020304" pitchFamily="18" charset="0"/>
            </a:endParaRPr>
          </a:p>
        </p:txBody>
      </p:sp>
      <p:sp>
        <p:nvSpPr>
          <p:cNvPr id="12" name="Text 8"/>
          <p:cNvSpPr/>
          <p:nvPr/>
        </p:nvSpPr>
        <p:spPr>
          <a:xfrm>
            <a:off x="6020023" y="1422202"/>
            <a:ext cx="258068" cy="161330"/>
          </a:xfrm>
          <a:prstGeom prst="rect">
            <a:avLst/>
          </a:prstGeom>
          <a:noFill/>
          <a:ln/>
        </p:spPr>
        <p:txBody>
          <a:bodyPr wrap="none" lIns="0" tIns="0" rIns="0" bIns="0" rtlCol="0" anchor="ctr"/>
          <a:lstStyle/>
          <a:p>
            <a:pPr marL="0" indent="0" algn="just">
              <a:lnSpc>
                <a:spcPct val="100000"/>
              </a:lnSpc>
              <a:buNone/>
            </a:pPr>
            <a:r>
              <a:rPr lang="en-US" sz="1200" dirty="0">
                <a:solidFill>
                  <a:srgbClr val="384653"/>
                </a:solidFill>
                <a:latin typeface="Times New Roman" panose="02020603050405020304" pitchFamily="18" charset="0"/>
                <a:ea typeface="Barlow Light" pitchFamily="34" charset="-122"/>
                <a:cs typeface="Times New Roman" panose="02020603050405020304" pitchFamily="18" charset="0"/>
              </a:rPr>
              <a:t>03</a:t>
            </a:r>
            <a:endParaRPr lang="en-US" sz="1200" dirty="0">
              <a:latin typeface="Times New Roman" panose="02020603050405020304" pitchFamily="18" charset="0"/>
              <a:cs typeface="Times New Roman" panose="02020603050405020304" pitchFamily="18" charset="0"/>
            </a:endParaRPr>
          </a:p>
        </p:txBody>
      </p:sp>
      <p:pic>
        <p:nvPicPr>
          <p:cNvPr id="13" name="Image 2" descr="preencoded.png"/>
          <p:cNvPicPr>
            <a:picLocks noChangeAspect="1"/>
          </p:cNvPicPr>
          <p:nvPr/>
        </p:nvPicPr>
        <p:blipFill>
          <a:blip r:embed="rId3"/>
          <a:stretch>
            <a:fillRect/>
          </a:stretch>
        </p:blipFill>
        <p:spPr>
          <a:xfrm>
            <a:off x="6020023" y="1627212"/>
            <a:ext cx="2650034" cy="14288"/>
          </a:xfrm>
          <a:prstGeom prst="rect">
            <a:avLst/>
          </a:prstGeom>
        </p:spPr>
      </p:pic>
      <p:sp>
        <p:nvSpPr>
          <p:cNvPr id="14" name="Text 9"/>
          <p:cNvSpPr/>
          <p:nvPr/>
        </p:nvSpPr>
        <p:spPr>
          <a:xfrm>
            <a:off x="6528833" y="1702045"/>
            <a:ext cx="2335625" cy="424458"/>
          </a:xfrm>
          <a:prstGeom prst="rect">
            <a:avLst/>
          </a:prstGeom>
          <a:noFill/>
          <a:ln/>
        </p:spPr>
        <p:txBody>
          <a:bodyPr wrap="square" lIns="0" tIns="0" rIns="0" bIns="0" rtlCol="0" anchor="t">
            <a:noAutofit/>
          </a:bodyPr>
          <a:lstStyle/>
          <a:p>
            <a:pPr marL="0" indent="0" algn="just">
              <a:lnSpc>
                <a:spcPct val="104000"/>
              </a:lnSpc>
              <a:buNone/>
            </a:pPr>
            <a:r>
              <a:rPr lang="en-US" sz="1600" b="1" dirty="0">
                <a:solidFill>
                  <a:srgbClr val="384653"/>
                </a:solidFill>
                <a:latin typeface="Times New Roman" panose="02020603050405020304" pitchFamily="18" charset="0"/>
                <a:ea typeface="Barlow Bold" pitchFamily="34" charset="-122"/>
                <a:cs typeface="Times New Roman" panose="02020603050405020304" pitchFamily="18" charset="0"/>
              </a:rPr>
              <a:t>Play-Based &amp; Small-Group Learning</a:t>
            </a:r>
            <a:endParaRPr lang="en-US" sz="1600" dirty="0">
              <a:latin typeface="Times New Roman" panose="02020603050405020304" pitchFamily="18" charset="0"/>
              <a:cs typeface="Times New Roman" panose="02020603050405020304" pitchFamily="18" charset="0"/>
            </a:endParaRPr>
          </a:p>
        </p:txBody>
      </p:sp>
      <p:sp>
        <p:nvSpPr>
          <p:cNvPr id="15" name="Text 10"/>
          <p:cNvSpPr/>
          <p:nvPr/>
        </p:nvSpPr>
        <p:spPr>
          <a:xfrm>
            <a:off x="6432978" y="2266359"/>
            <a:ext cx="2335625" cy="806351"/>
          </a:xfrm>
          <a:prstGeom prst="rect">
            <a:avLst/>
          </a:prstGeom>
          <a:noFill/>
          <a:ln/>
        </p:spPr>
        <p:txBody>
          <a:bodyPr wrap="square" lIns="0" tIns="0" rIns="0" bIns="0" rtlCol="0" anchor="t">
            <a:noAutofit/>
          </a:bodyPr>
          <a:lstStyle/>
          <a:p>
            <a:pPr marL="0" indent="0" algn="just">
              <a:lnSpc>
                <a:spcPct val="130000"/>
              </a:lnSpc>
              <a:buNone/>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Small groups are less overwhelming than large ones. Play-based activities support calm communication, social skills, and emotional development.</a:t>
            </a:r>
            <a:endParaRPr lang="en-US" sz="1200" dirty="0">
              <a:latin typeface="Times New Roman" panose="02020603050405020304" pitchFamily="18" charset="0"/>
              <a:cs typeface="Times New Roman" panose="02020603050405020304" pitchFamily="18" charset="0"/>
            </a:endParaRPr>
          </a:p>
        </p:txBody>
      </p:sp>
      <p:sp>
        <p:nvSpPr>
          <p:cNvPr id="16" name="Text 11"/>
          <p:cNvSpPr/>
          <p:nvPr/>
        </p:nvSpPr>
        <p:spPr>
          <a:xfrm>
            <a:off x="473943" y="3244602"/>
            <a:ext cx="258068" cy="161330"/>
          </a:xfrm>
          <a:prstGeom prst="rect">
            <a:avLst/>
          </a:prstGeom>
          <a:noFill/>
          <a:ln/>
        </p:spPr>
        <p:txBody>
          <a:bodyPr wrap="none" lIns="0" tIns="0" rIns="0" bIns="0" rtlCol="0" anchor="ctr"/>
          <a:lstStyle/>
          <a:p>
            <a:pPr marL="0" indent="0" algn="just">
              <a:lnSpc>
                <a:spcPct val="100000"/>
              </a:lnSpc>
              <a:buNone/>
            </a:pPr>
            <a:r>
              <a:rPr lang="en-US" sz="1200" dirty="0">
                <a:solidFill>
                  <a:srgbClr val="384653"/>
                </a:solidFill>
                <a:latin typeface="Times New Roman" panose="02020603050405020304" pitchFamily="18" charset="0"/>
                <a:ea typeface="Barlow Light" pitchFamily="34" charset="-122"/>
                <a:cs typeface="Times New Roman" panose="02020603050405020304" pitchFamily="18" charset="0"/>
              </a:rPr>
              <a:t>04</a:t>
            </a:r>
            <a:endParaRPr lang="en-US" sz="1200" dirty="0">
              <a:latin typeface="Times New Roman" panose="02020603050405020304" pitchFamily="18" charset="0"/>
              <a:cs typeface="Times New Roman" panose="02020603050405020304" pitchFamily="18" charset="0"/>
            </a:endParaRPr>
          </a:p>
        </p:txBody>
      </p:sp>
      <p:pic>
        <p:nvPicPr>
          <p:cNvPr id="17" name="Image 3" descr="preencoded.png"/>
          <p:cNvPicPr>
            <a:picLocks noChangeAspect="1"/>
          </p:cNvPicPr>
          <p:nvPr/>
        </p:nvPicPr>
        <p:blipFill>
          <a:blip r:embed="rId4"/>
          <a:stretch>
            <a:fillRect/>
          </a:stretch>
        </p:blipFill>
        <p:spPr>
          <a:xfrm>
            <a:off x="473943" y="3436739"/>
            <a:ext cx="4036516" cy="14288"/>
          </a:xfrm>
          <a:prstGeom prst="rect">
            <a:avLst/>
          </a:prstGeom>
        </p:spPr>
      </p:pic>
      <p:sp>
        <p:nvSpPr>
          <p:cNvPr id="18" name="Text 12"/>
          <p:cNvSpPr/>
          <p:nvPr/>
        </p:nvSpPr>
        <p:spPr>
          <a:xfrm>
            <a:off x="473943" y="3542705"/>
            <a:ext cx="2139255" cy="212229"/>
          </a:xfrm>
          <a:prstGeom prst="rect">
            <a:avLst/>
          </a:prstGeom>
          <a:noFill/>
          <a:ln/>
        </p:spPr>
        <p:txBody>
          <a:bodyPr wrap="none" lIns="0" tIns="0" rIns="0" bIns="0" rtlCol="0" anchor="t"/>
          <a:lstStyle/>
          <a:p>
            <a:pPr marL="0" indent="0" algn="just">
              <a:lnSpc>
                <a:spcPct val="104000"/>
              </a:lnSpc>
              <a:buNone/>
            </a:pPr>
            <a:r>
              <a:rPr lang="en-US" b="1" dirty="0">
                <a:solidFill>
                  <a:srgbClr val="384653"/>
                </a:solidFill>
                <a:latin typeface="Times New Roman" panose="02020603050405020304" pitchFamily="18" charset="0"/>
                <a:ea typeface="Barlow Bold" pitchFamily="34" charset="-122"/>
                <a:cs typeface="Times New Roman" panose="02020603050405020304" pitchFamily="18" charset="0"/>
              </a:rPr>
              <a:t>Language-Rich Environment</a:t>
            </a:r>
            <a:endParaRPr lang="en-US" dirty="0">
              <a:latin typeface="Times New Roman" panose="02020603050405020304" pitchFamily="18" charset="0"/>
              <a:cs typeface="Times New Roman" panose="02020603050405020304" pitchFamily="18" charset="0"/>
            </a:endParaRPr>
          </a:p>
        </p:txBody>
      </p:sp>
      <p:sp>
        <p:nvSpPr>
          <p:cNvPr id="19" name="Text 13"/>
          <p:cNvSpPr/>
          <p:nvPr/>
        </p:nvSpPr>
        <p:spPr>
          <a:xfrm>
            <a:off x="473943" y="3828678"/>
            <a:ext cx="3073044" cy="604763"/>
          </a:xfrm>
          <a:prstGeom prst="rect">
            <a:avLst/>
          </a:prstGeom>
          <a:noFill/>
          <a:ln/>
        </p:spPr>
        <p:txBody>
          <a:bodyPr wrap="square" lIns="0" tIns="0" rIns="0" bIns="0" rtlCol="0" anchor="t">
            <a:noAutofit/>
          </a:bodyPr>
          <a:lstStyle/>
          <a:p>
            <a:pPr marL="0" indent="0" algn="just">
              <a:lnSpc>
                <a:spcPct val="130000"/>
              </a:lnSpc>
              <a:buNone/>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Staff use talking, singing, role play, and simple conversation during play to model vocabulary and build Isaac's communication confidence.</a:t>
            </a:r>
            <a:endParaRPr lang="en-US" sz="1200" dirty="0">
              <a:latin typeface="Times New Roman" panose="02020603050405020304" pitchFamily="18" charset="0"/>
              <a:cs typeface="Times New Roman" panose="02020603050405020304" pitchFamily="18" charset="0"/>
            </a:endParaRPr>
          </a:p>
        </p:txBody>
      </p:sp>
      <p:sp>
        <p:nvSpPr>
          <p:cNvPr id="20" name="Text 14"/>
          <p:cNvSpPr/>
          <p:nvPr/>
        </p:nvSpPr>
        <p:spPr>
          <a:xfrm>
            <a:off x="5149660" y="3295276"/>
            <a:ext cx="258068" cy="161330"/>
          </a:xfrm>
          <a:prstGeom prst="rect">
            <a:avLst/>
          </a:prstGeom>
          <a:noFill/>
          <a:ln/>
        </p:spPr>
        <p:txBody>
          <a:bodyPr wrap="none" lIns="0" tIns="0" rIns="0" bIns="0" rtlCol="0" anchor="ctr"/>
          <a:lstStyle/>
          <a:p>
            <a:pPr marL="0" indent="0" algn="just">
              <a:lnSpc>
                <a:spcPct val="100000"/>
              </a:lnSpc>
              <a:buNone/>
            </a:pPr>
            <a:r>
              <a:rPr lang="en-US" sz="1200" dirty="0">
                <a:solidFill>
                  <a:srgbClr val="384653"/>
                </a:solidFill>
                <a:latin typeface="Times New Roman" panose="02020603050405020304" pitchFamily="18" charset="0"/>
                <a:ea typeface="Barlow Light" pitchFamily="34" charset="-122"/>
                <a:cs typeface="Times New Roman" panose="02020603050405020304" pitchFamily="18" charset="0"/>
              </a:rPr>
              <a:t>05</a:t>
            </a:r>
            <a:endParaRPr lang="en-US" sz="1200" dirty="0">
              <a:latin typeface="Times New Roman" panose="02020603050405020304" pitchFamily="18" charset="0"/>
              <a:cs typeface="Times New Roman" panose="02020603050405020304" pitchFamily="18" charset="0"/>
            </a:endParaRPr>
          </a:p>
        </p:txBody>
      </p:sp>
      <p:pic>
        <p:nvPicPr>
          <p:cNvPr id="21" name="Image 4" descr="preencoded.png"/>
          <p:cNvPicPr>
            <a:picLocks noChangeAspect="1"/>
          </p:cNvPicPr>
          <p:nvPr/>
        </p:nvPicPr>
        <p:blipFill>
          <a:blip r:embed="rId4"/>
          <a:stretch>
            <a:fillRect/>
          </a:stretch>
        </p:blipFill>
        <p:spPr>
          <a:xfrm>
            <a:off x="4633466" y="3436739"/>
            <a:ext cx="4036591" cy="14288"/>
          </a:xfrm>
          <a:prstGeom prst="rect">
            <a:avLst/>
          </a:prstGeom>
        </p:spPr>
      </p:pic>
      <p:sp>
        <p:nvSpPr>
          <p:cNvPr id="22" name="Text 15"/>
          <p:cNvSpPr/>
          <p:nvPr/>
        </p:nvSpPr>
        <p:spPr>
          <a:xfrm>
            <a:off x="4633466" y="3542705"/>
            <a:ext cx="2462808" cy="212229"/>
          </a:xfrm>
          <a:prstGeom prst="rect">
            <a:avLst/>
          </a:prstGeom>
          <a:noFill/>
          <a:ln/>
        </p:spPr>
        <p:txBody>
          <a:bodyPr wrap="none" lIns="0" tIns="0" rIns="0" bIns="0" rtlCol="0" anchor="t"/>
          <a:lstStyle/>
          <a:p>
            <a:pPr marL="0" indent="0" algn="just">
              <a:lnSpc>
                <a:spcPct val="104000"/>
              </a:lnSpc>
              <a:buNone/>
            </a:pPr>
            <a:r>
              <a:rPr lang="en-US" b="1" dirty="0">
                <a:solidFill>
                  <a:srgbClr val="384653"/>
                </a:solidFill>
                <a:latin typeface="Times New Roman" panose="02020603050405020304" pitchFamily="18" charset="0"/>
                <a:ea typeface="Barlow Bold" pitchFamily="34" charset="-122"/>
                <a:cs typeface="Times New Roman" panose="02020603050405020304" pitchFamily="18" charset="0"/>
              </a:rPr>
              <a:t>Parental &amp; Multi-Agency Support</a:t>
            </a:r>
            <a:endParaRPr lang="en-US" dirty="0">
              <a:latin typeface="Times New Roman" panose="02020603050405020304" pitchFamily="18" charset="0"/>
              <a:cs typeface="Times New Roman" panose="02020603050405020304" pitchFamily="18" charset="0"/>
            </a:endParaRPr>
          </a:p>
        </p:txBody>
      </p:sp>
      <p:sp>
        <p:nvSpPr>
          <p:cNvPr id="23" name="Text 16"/>
          <p:cNvSpPr/>
          <p:nvPr/>
        </p:nvSpPr>
        <p:spPr>
          <a:xfrm>
            <a:off x="4764188" y="3859485"/>
            <a:ext cx="2932457" cy="1008464"/>
          </a:xfrm>
          <a:prstGeom prst="rect">
            <a:avLst/>
          </a:prstGeom>
          <a:noFill/>
          <a:ln/>
        </p:spPr>
        <p:txBody>
          <a:bodyPr wrap="square" lIns="0" tIns="0" rIns="0" bIns="0" rtlCol="0" anchor="t">
            <a:normAutofit fontScale="92500"/>
          </a:bodyPr>
          <a:lstStyle/>
          <a:p>
            <a:pPr marL="0" indent="0" algn="just">
              <a:lnSpc>
                <a:spcPct val="130000"/>
              </a:lnSpc>
              <a:buNone/>
            </a:pPr>
            <a:r>
              <a:rPr lang="en-US" sz="1200" dirty="0">
                <a:solidFill>
                  <a:srgbClr val="384653"/>
                </a:solidFill>
                <a:latin typeface="Times New Roman" panose="02020603050405020304" pitchFamily="18" charset="0"/>
                <a:ea typeface="Montserrat" pitchFamily="34" charset="-122"/>
                <a:cs typeface="Times New Roman" panose="02020603050405020304" pitchFamily="18" charset="0"/>
              </a:rPr>
              <a:t>Isaac's mother needs reassurance and signposting. Support may include health visitors, speech and language therapists, family support workers, and mental health services (Stroebe, 2021).</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name="Slide 7">
    <p:spTree>
      <p:nvGrpSpPr>
        <p:cNvPr id="1" name=""/>
        <p:cNvGrpSpPr/>
        <p:nvPr/>
      </p:nvGrpSpPr>
      <p:grpSpPr>
        <a:xfrm>
          <a:off x="0" y="0"/>
          <a:ext cx="0" cy="0"/>
          <a:chOff x="0" y="0"/>
          <a:chExt cx="0" cy="0"/>
        </a:xfrm>
      </p:grpSpPr>
      <p:sp>
        <p:nvSpPr>
          <p:cNvPr id="2" name="Text 0"/>
          <p:cNvSpPr/>
          <p:nvPr/>
        </p:nvSpPr>
        <p:spPr>
          <a:xfrm>
            <a:off x="2444241" y="171487"/>
            <a:ext cx="3853681" cy="424532"/>
          </a:xfrm>
          <a:prstGeom prst="rect">
            <a:avLst/>
          </a:prstGeom>
          <a:noFill/>
          <a:ln/>
        </p:spPr>
        <p:txBody>
          <a:bodyPr wrap="none" lIns="0" tIns="0" rIns="0" bIns="0" rtlCol="0" anchor="t"/>
          <a:lstStyle/>
          <a:p>
            <a:pPr marL="0" indent="0" algn="ctr">
              <a:lnSpc>
                <a:spcPct val="104000"/>
              </a:lnSpc>
              <a:buNone/>
            </a:pPr>
            <a:r>
              <a:rPr lang="en-US" sz="3600" b="1" dirty="0">
                <a:solidFill>
                  <a:srgbClr val="2E3C4E"/>
                </a:solidFill>
                <a:latin typeface="Times New Roman" panose="02020603050405020304" pitchFamily="18" charset="0"/>
                <a:ea typeface="Barlow Bold" pitchFamily="34" charset="-122"/>
                <a:cs typeface="Times New Roman" panose="02020603050405020304" pitchFamily="18" charset="0"/>
              </a:rPr>
              <a:t>Critical Evaluation</a:t>
            </a:r>
            <a:endParaRPr lang="en-US" sz="3600" dirty="0">
              <a:latin typeface="Times New Roman" panose="02020603050405020304" pitchFamily="18" charset="0"/>
              <a:cs typeface="Times New Roman" panose="02020603050405020304" pitchFamily="18" charset="0"/>
            </a:endParaRPr>
          </a:p>
        </p:txBody>
      </p:sp>
      <p:sp>
        <p:nvSpPr>
          <p:cNvPr id="3" name="Text 1"/>
          <p:cNvSpPr/>
          <p:nvPr/>
        </p:nvSpPr>
        <p:spPr>
          <a:xfrm>
            <a:off x="473943" y="1115764"/>
            <a:ext cx="2155403" cy="212229"/>
          </a:xfrm>
          <a:prstGeom prst="rect">
            <a:avLst/>
          </a:prstGeom>
          <a:noFill/>
          <a:ln/>
        </p:spPr>
        <p:txBody>
          <a:bodyPr wrap="none" lIns="0" tIns="0" rIns="0" bIns="0" rtlCol="0" anchor="t"/>
          <a:lstStyle/>
          <a:p>
            <a:pPr marL="0" indent="0" algn="l">
              <a:lnSpc>
                <a:spcPct val="104000"/>
              </a:lnSpc>
              <a:buNone/>
            </a:pPr>
            <a:r>
              <a:rPr lang="en-US" sz="2000" b="1" dirty="0">
                <a:solidFill>
                  <a:srgbClr val="2E3C4E"/>
                </a:solidFill>
                <a:latin typeface="Times New Roman" panose="02020603050405020304" pitchFamily="18" charset="0"/>
                <a:ea typeface="Barlow Bold" pitchFamily="34" charset="-122"/>
                <a:cs typeface="Times New Roman" panose="02020603050405020304" pitchFamily="18" charset="0"/>
              </a:rPr>
              <a:t>Strengths</a:t>
            </a:r>
            <a:endParaRPr lang="en-US" sz="2000" dirty="0">
              <a:latin typeface="Times New Roman" panose="02020603050405020304" pitchFamily="18" charset="0"/>
              <a:cs typeface="Times New Roman" panose="02020603050405020304" pitchFamily="18" charset="0"/>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3943" y="1466329"/>
            <a:ext cx="3940597" cy="689818"/>
          </a:xfrm>
          <a:prstGeom prst="rect">
            <a:avLst/>
          </a:prstGeom>
        </p:spPr>
      </p:pic>
      <p:sp>
        <p:nvSpPr>
          <p:cNvPr id="5" name="Text 2"/>
          <p:cNvSpPr/>
          <p:nvPr/>
        </p:nvSpPr>
        <p:spPr>
          <a:xfrm>
            <a:off x="674415" y="1609651"/>
            <a:ext cx="3596804" cy="403175"/>
          </a:xfrm>
          <a:prstGeom prst="rect">
            <a:avLst/>
          </a:prstGeom>
          <a:noFill/>
          <a:ln/>
        </p:spPr>
        <p:txBody>
          <a:bodyPr wrap="square" lIns="0" tIns="0" rIns="0" bIns="0" rtlCol="0" anchor="t">
            <a:noAutofit/>
          </a:bodyPr>
          <a:lstStyle/>
          <a:p>
            <a:pPr marL="0" indent="0" algn="l">
              <a:lnSpc>
                <a:spcPct val="130000"/>
              </a:lnSpc>
              <a:buNone/>
            </a:pP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Explains the </a:t>
            </a:r>
            <a:r>
              <a:rPr lang="en-US" sz="1400" b="1" dirty="0">
                <a:solidFill>
                  <a:srgbClr val="384653"/>
                </a:solidFill>
                <a:latin typeface="Times New Roman" panose="02020603050405020304" pitchFamily="18" charset="0"/>
                <a:ea typeface="Montserrat Bold" pitchFamily="34" charset="-122"/>
                <a:cs typeface="Times New Roman" panose="02020603050405020304" pitchFamily="18" charset="0"/>
              </a:rPr>
              <a:t>importance of stable relationships</a:t>
            </a: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 for emotional security and independence</a:t>
            </a:r>
            <a:endParaRPr lang="en-US" sz="1400" dirty="0">
              <a:latin typeface="Times New Roman" panose="02020603050405020304" pitchFamily="18" charset="0"/>
              <a:cs typeface="Times New Roman" panose="02020603050405020304" pitchFamily="18"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3943" y="2279154"/>
            <a:ext cx="3940597" cy="689818"/>
          </a:xfrm>
          <a:prstGeom prst="rect">
            <a:avLst/>
          </a:prstGeom>
        </p:spPr>
      </p:pic>
      <p:sp>
        <p:nvSpPr>
          <p:cNvPr id="7" name="Text 3"/>
          <p:cNvSpPr/>
          <p:nvPr/>
        </p:nvSpPr>
        <p:spPr>
          <a:xfrm>
            <a:off x="674415" y="2422475"/>
            <a:ext cx="3596804" cy="403175"/>
          </a:xfrm>
          <a:prstGeom prst="rect">
            <a:avLst/>
          </a:prstGeom>
          <a:noFill/>
          <a:ln/>
        </p:spPr>
        <p:txBody>
          <a:bodyPr wrap="square" lIns="0" tIns="0" rIns="0" bIns="0" rtlCol="0" anchor="t">
            <a:noAutofit/>
          </a:bodyPr>
          <a:lstStyle/>
          <a:p>
            <a:pPr marL="0" indent="0" algn="l">
              <a:lnSpc>
                <a:spcPct val="130000"/>
              </a:lnSpc>
              <a:buNone/>
            </a:pP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Helps practitioners understand </a:t>
            </a:r>
            <a:r>
              <a:rPr lang="en-US" sz="1400" b="1" dirty="0">
                <a:solidFill>
                  <a:srgbClr val="384653"/>
                </a:solidFill>
                <a:latin typeface="Times New Roman" panose="02020603050405020304" pitchFamily="18" charset="0"/>
                <a:ea typeface="Montserrat Bold" pitchFamily="34" charset="-122"/>
                <a:cs typeface="Times New Roman" panose="02020603050405020304" pitchFamily="18" charset="0"/>
              </a:rPr>
              <a:t>separation distress, clinginess, and withdrawal</a:t>
            </a:r>
            <a:endParaRPr lang="en-US" sz="1400" dirty="0">
              <a:latin typeface="Times New Roman" panose="02020603050405020304" pitchFamily="18" charset="0"/>
              <a:cs typeface="Times New Roman" panose="02020603050405020304" pitchFamily="18" charset="0"/>
            </a:endParaRPr>
          </a:p>
        </p:txBody>
      </p:sp>
      <p:pic>
        <p:nvPicPr>
          <p:cNvPr id="8"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3943" y="3091979"/>
            <a:ext cx="3940597" cy="689818"/>
          </a:xfrm>
          <a:prstGeom prst="rect">
            <a:avLst/>
          </a:prstGeom>
        </p:spPr>
      </p:pic>
      <p:sp>
        <p:nvSpPr>
          <p:cNvPr id="9" name="Text 4"/>
          <p:cNvSpPr/>
          <p:nvPr/>
        </p:nvSpPr>
        <p:spPr>
          <a:xfrm>
            <a:off x="674415" y="3235300"/>
            <a:ext cx="3596804" cy="403175"/>
          </a:xfrm>
          <a:prstGeom prst="rect">
            <a:avLst/>
          </a:prstGeom>
          <a:noFill/>
          <a:ln/>
        </p:spPr>
        <p:txBody>
          <a:bodyPr wrap="square" lIns="0" tIns="0" rIns="0" bIns="0" rtlCol="0" anchor="t">
            <a:noAutofit/>
          </a:bodyPr>
          <a:lstStyle/>
          <a:p>
            <a:pPr marL="0" indent="0" algn="l">
              <a:lnSpc>
                <a:spcPct val="130000"/>
              </a:lnSpc>
              <a:buNone/>
            </a:pP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Guides the design of </a:t>
            </a:r>
            <a:r>
              <a:rPr lang="en-US" sz="1400" b="1" dirty="0">
                <a:solidFill>
                  <a:srgbClr val="384653"/>
                </a:solidFill>
                <a:latin typeface="Times New Roman" panose="02020603050405020304" pitchFamily="18" charset="0"/>
                <a:ea typeface="Montserrat Bold" pitchFamily="34" charset="-122"/>
                <a:cs typeface="Times New Roman" panose="02020603050405020304" pitchFamily="18" charset="0"/>
              </a:rPr>
              <a:t>attachment-informed practice</a:t>
            </a: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 in early years settings</a:t>
            </a:r>
            <a:endParaRPr lang="en-US" sz="1400" dirty="0">
              <a:latin typeface="Times New Roman" panose="02020603050405020304" pitchFamily="18" charset="0"/>
              <a:cs typeface="Times New Roman" panose="02020603050405020304" pitchFamily="18" charset="0"/>
            </a:endParaRPr>
          </a:p>
        </p:txBody>
      </p:sp>
      <p:sp>
        <p:nvSpPr>
          <p:cNvPr id="10" name="Text 5"/>
          <p:cNvSpPr/>
          <p:nvPr/>
        </p:nvSpPr>
        <p:spPr>
          <a:xfrm>
            <a:off x="4734223" y="1115764"/>
            <a:ext cx="2155403" cy="212229"/>
          </a:xfrm>
          <a:prstGeom prst="rect">
            <a:avLst/>
          </a:prstGeom>
          <a:noFill/>
          <a:ln/>
        </p:spPr>
        <p:txBody>
          <a:bodyPr wrap="none" lIns="0" tIns="0" rIns="0" bIns="0" rtlCol="0" anchor="t"/>
          <a:lstStyle/>
          <a:p>
            <a:pPr marL="0" indent="0" algn="l">
              <a:lnSpc>
                <a:spcPct val="104000"/>
              </a:lnSpc>
              <a:buNone/>
            </a:pPr>
            <a:r>
              <a:rPr lang="en-US" sz="2000" b="1" dirty="0">
                <a:solidFill>
                  <a:srgbClr val="2E3C4E"/>
                </a:solidFill>
                <a:latin typeface="Times New Roman" panose="02020603050405020304" pitchFamily="18" charset="0"/>
                <a:ea typeface="Barlow Bold" pitchFamily="34" charset="-122"/>
                <a:cs typeface="Times New Roman" panose="02020603050405020304" pitchFamily="18" charset="0"/>
              </a:rPr>
              <a:t>Limitations</a:t>
            </a:r>
            <a:endParaRPr lang="en-US" sz="2000" dirty="0">
              <a:latin typeface="Times New Roman" panose="02020603050405020304" pitchFamily="18" charset="0"/>
              <a:cs typeface="Times New Roman" panose="02020603050405020304" pitchFamily="18" charset="0"/>
            </a:endParaRPr>
          </a:p>
        </p:txBody>
      </p:sp>
      <p:pic>
        <p:nvPicPr>
          <p:cNvPr id="11"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34223" y="1466329"/>
            <a:ext cx="3940597" cy="689818"/>
          </a:xfrm>
          <a:prstGeom prst="rect">
            <a:avLst/>
          </a:prstGeom>
        </p:spPr>
      </p:pic>
      <p:sp>
        <p:nvSpPr>
          <p:cNvPr id="12" name="Text 6"/>
          <p:cNvSpPr/>
          <p:nvPr/>
        </p:nvSpPr>
        <p:spPr>
          <a:xfrm>
            <a:off x="4934694" y="1609651"/>
            <a:ext cx="3596804" cy="403175"/>
          </a:xfrm>
          <a:prstGeom prst="rect">
            <a:avLst/>
          </a:prstGeom>
          <a:noFill/>
          <a:ln/>
        </p:spPr>
        <p:txBody>
          <a:bodyPr wrap="square" lIns="0" tIns="0" rIns="0" bIns="0" rtlCol="0" anchor="t">
            <a:noAutofit/>
          </a:bodyPr>
          <a:lstStyle/>
          <a:p>
            <a:pPr marL="0" indent="0" algn="l">
              <a:lnSpc>
                <a:spcPct val="130000"/>
              </a:lnSpc>
              <a:buNone/>
            </a:pP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Can </a:t>
            </a:r>
            <a:r>
              <a:rPr lang="en-US" sz="1400" b="1" dirty="0">
                <a:solidFill>
                  <a:srgbClr val="384653"/>
                </a:solidFill>
                <a:latin typeface="Times New Roman" panose="02020603050405020304" pitchFamily="18" charset="0"/>
                <a:ea typeface="Montserrat Bold" pitchFamily="34" charset="-122"/>
                <a:cs typeface="Times New Roman" panose="02020603050405020304" pitchFamily="18" charset="0"/>
              </a:rPr>
              <a:t>over-focus on the mother</a:t>
            </a: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 neglecting wider social factors (Mikulincer and Shaver, 2020)</a:t>
            </a:r>
            <a:endParaRPr lang="en-US" sz="1400" dirty="0">
              <a:latin typeface="Times New Roman" panose="02020603050405020304" pitchFamily="18" charset="0"/>
              <a:cs typeface="Times New Roman" panose="02020603050405020304" pitchFamily="18" charset="0"/>
            </a:endParaRPr>
          </a:p>
        </p:txBody>
      </p:sp>
      <p:pic>
        <p:nvPicPr>
          <p:cNvPr id="13"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34223" y="2279154"/>
            <a:ext cx="3940597" cy="689818"/>
          </a:xfrm>
          <a:prstGeom prst="rect">
            <a:avLst/>
          </a:prstGeom>
        </p:spPr>
      </p:pic>
      <p:sp>
        <p:nvSpPr>
          <p:cNvPr id="14" name="Text 7"/>
          <p:cNvSpPr/>
          <p:nvPr/>
        </p:nvSpPr>
        <p:spPr>
          <a:xfrm>
            <a:off x="4934694" y="2422475"/>
            <a:ext cx="3596804" cy="403175"/>
          </a:xfrm>
          <a:prstGeom prst="rect">
            <a:avLst/>
          </a:prstGeom>
          <a:noFill/>
          <a:ln/>
        </p:spPr>
        <p:txBody>
          <a:bodyPr wrap="square" lIns="0" tIns="0" rIns="0" bIns="0" rtlCol="0" anchor="t">
            <a:noAutofit/>
          </a:bodyPr>
          <a:lstStyle/>
          <a:p>
            <a:pPr marL="0" indent="0" algn="l">
              <a:lnSpc>
                <a:spcPct val="130000"/>
              </a:lnSpc>
              <a:buNone/>
            </a:pP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Does not fully account for </a:t>
            </a:r>
            <a:r>
              <a:rPr lang="en-US" sz="1400" b="1" dirty="0">
                <a:solidFill>
                  <a:srgbClr val="384653"/>
                </a:solidFill>
                <a:latin typeface="Times New Roman" panose="02020603050405020304" pitchFamily="18" charset="0"/>
                <a:ea typeface="Montserrat Bold" pitchFamily="34" charset="-122"/>
                <a:cs typeface="Times New Roman" panose="02020603050405020304" pitchFamily="18" charset="0"/>
              </a:rPr>
              <a:t>poverty, housing, migration, culture, or community</a:t>
            </a:r>
            <a:endParaRPr lang="en-US" sz="1400" dirty="0">
              <a:latin typeface="Times New Roman" panose="02020603050405020304" pitchFamily="18" charset="0"/>
              <a:cs typeface="Times New Roman" panose="02020603050405020304" pitchFamily="18" charset="0"/>
            </a:endParaRPr>
          </a:p>
        </p:txBody>
      </p:sp>
      <p:pic>
        <p:nvPicPr>
          <p:cNvPr id="15" name="Image 5"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34223" y="3091979"/>
            <a:ext cx="3940597" cy="689818"/>
          </a:xfrm>
          <a:prstGeom prst="rect">
            <a:avLst/>
          </a:prstGeom>
        </p:spPr>
      </p:pic>
      <p:sp>
        <p:nvSpPr>
          <p:cNvPr id="16" name="Text 8"/>
          <p:cNvSpPr/>
          <p:nvPr/>
        </p:nvSpPr>
        <p:spPr>
          <a:xfrm>
            <a:off x="4934694" y="3235300"/>
            <a:ext cx="3596804" cy="403175"/>
          </a:xfrm>
          <a:prstGeom prst="rect">
            <a:avLst/>
          </a:prstGeom>
          <a:noFill/>
          <a:ln/>
        </p:spPr>
        <p:txBody>
          <a:bodyPr wrap="square" lIns="0" tIns="0" rIns="0" bIns="0" rtlCol="0" anchor="t">
            <a:noAutofit/>
          </a:bodyPr>
          <a:lstStyle/>
          <a:p>
            <a:pPr marL="0" indent="0" algn="l">
              <a:lnSpc>
                <a:spcPct val="130000"/>
              </a:lnSpc>
              <a:buNone/>
            </a:pP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Risk of </a:t>
            </a:r>
            <a:r>
              <a:rPr lang="en-US" sz="1400" b="1" dirty="0">
                <a:solidFill>
                  <a:srgbClr val="384653"/>
                </a:solidFill>
                <a:latin typeface="Times New Roman" panose="02020603050405020304" pitchFamily="18" charset="0"/>
                <a:ea typeface="Montserrat Bold" pitchFamily="34" charset="-122"/>
                <a:cs typeface="Times New Roman" panose="02020603050405020304" pitchFamily="18" charset="0"/>
              </a:rPr>
              <a:t>judging families</a:t>
            </a:r>
            <a:r>
              <a:rPr lang="en-US" sz="1400" dirty="0">
                <a:solidFill>
                  <a:srgbClr val="384653"/>
                </a:solidFill>
                <a:latin typeface="Times New Roman" panose="02020603050405020304" pitchFamily="18" charset="0"/>
                <a:ea typeface="Montserrat" pitchFamily="34" charset="-122"/>
                <a:cs typeface="Times New Roman" panose="02020603050405020304" pitchFamily="18" charset="0"/>
              </a:rPr>
              <a:t> — especially in diverse urban contexts like London</a:t>
            </a:r>
            <a:endParaRPr lang="en-US" sz="1400" dirty="0">
              <a:latin typeface="Times New Roman" panose="02020603050405020304" pitchFamily="18" charset="0"/>
              <a:cs typeface="Times New Roman" panose="02020603050405020304" pitchFamily="18" charset="0"/>
            </a:endParaRPr>
          </a:p>
        </p:txBody>
      </p:sp>
      <p:sp>
        <p:nvSpPr>
          <p:cNvPr id="17" name="Shape 9"/>
          <p:cNvSpPr/>
          <p:nvPr/>
        </p:nvSpPr>
        <p:spPr>
          <a:xfrm>
            <a:off x="473943" y="4058469"/>
            <a:ext cx="8196114" cy="701278"/>
          </a:xfrm>
          <a:prstGeom prst="roundRect">
            <a:avLst>
              <a:gd name="adj" fmla="val 27607"/>
            </a:avLst>
          </a:prstGeom>
          <a:solidFill>
            <a:srgbClr val="D4E9F7"/>
          </a:solidFill>
          <a:ln/>
        </p:spPr>
        <p:txBody>
          <a:bodyPr/>
          <a:lstStyle/>
          <a:p>
            <a:endParaRPr lang="en-US"/>
          </a:p>
        </p:txBody>
      </p:sp>
      <p:pic>
        <p:nvPicPr>
          <p:cNvPr id="18" name="Image 6" descr="preencoded.png"/>
          <p:cNvPicPr>
            <a:picLocks noChangeAspect="1"/>
          </p:cNvPicPr>
          <p:nvPr/>
        </p:nvPicPr>
        <p:blipFill>
          <a:blip r:embed="rId4"/>
          <a:stretch>
            <a:fillRect/>
          </a:stretch>
        </p:blipFill>
        <p:spPr>
          <a:xfrm>
            <a:off x="602977" y="4240113"/>
            <a:ext cx="161330" cy="129034"/>
          </a:xfrm>
          <a:prstGeom prst="rect">
            <a:avLst/>
          </a:prstGeom>
        </p:spPr>
      </p:pic>
      <p:sp>
        <p:nvSpPr>
          <p:cNvPr id="19" name="Text 10"/>
          <p:cNvSpPr/>
          <p:nvPr/>
        </p:nvSpPr>
        <p:spPr>
          <a:xfrm>
            <a:off x="893341" y="4213696"/>
            <a:ext cx="7647682" cy="403175"/>
          </a:xfrm>
          <a:prstGeom prst="rect">
            <a:avLst/>
          </a:prstGeom>
          <a:noFill/>
          <a:ln/>
        </p:spPr>
        <p:txBody>
          <a:bodyPr wrap="square" lIns="0" tIns="0" rIns="0" bIns="0" rtlCol="0" anchor="t">
            <a:normAutofit fontScale="85000" lnSpcReduction="10000"/>
          </a:bodyPr>
          <a:lstStyle/>
          <a:p>
            <a:pPr marL="0" indent="0" algn="l">
              <a:lnSpc>
                <a:spcPct val="130000"/>
              </a:lnSpc>
              <a:buNone/>
            </a:pPr>
            <a:r>
              <a:rPr lang="en-US" sz="1400" dirty="0">
                <a:solidFill>
                  <a:srgbClr val="000000"/>
                </a:solidFill>
                <a:latin typeface="Times New Roman" panose="02020603050405020304" pitchFamily="18" charset="0"/>
                <a:ea typeface="Montserrat" pitchFamily="34" charset="-122"/>
                <a:cs typeface="Times New Roman" panose="02020603050405020304" pitchFamily="18" charset="0"/>
              </a:rPr>
              <a:t>Bowlby's theory is valuable, but must be applied alongside a broader understanding of Isaac's family and social context.</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02943" y="474241"/>
            <a:ext cx="3853681" cy="424532"/>
          </a:xfrm>
          <a:prstGeom prst="rect">
            <a:avLst/>
          </a:prstGeom>
          <a:noFill/>
          <a:ln/>
        </p:spPr>
        <p:txBody>
          <a:bodyPr wrap="none" lIns="0" tIns="0" rIns="0" bIns="0" rtlCol="0" anchor="t"/>
          <a:lstStyle/>
          <a:p>
            <a:pPr marL="0" indent="0" algn="l">
              <a:lnSpc>
                <a:spcPct val="104000"/>
              </a:lnSpc>
              <a:buNone/>
            </a:pPr>
            <a:r>
              <a:rPr lang="en-US" sz="3200" b="1" dirty="0">
                <a:solidFill>
                  <a:srgbClr val="2E3C4E"/>
                </a:solidFill>
                <a:latin typeface="Times New Roman" panose="02020603050405020304" pitchFamily="18" charset="0"/>
                <a:ea typeface="Barlow Bold" pitchFamily="34" charset="-122"/>
                <a:cs typeface="Times New Roman" panose="02020603050405020304" pitchFamily="18" charset="0"/>
              </a:rPr>
              <a:t>Conclusion</a:t>
            </a:r>
            <a:endParaRPr lang="en-US" sz="3200" dirty="0">
              <a:latin typeface="Times New Roman" panose="02020603050405020304" pitchFamily="18" charset="0"/>
              <a:cs typeface="Times New Roman" panose="02020603050405020304" pitchFamily="18" charset="0"/>
            </a:endParaRPr>
          </a:p>
        </p:txBody>
      </p:sp>
      <p:sp>
        <p:nvSpPr>
          <p:cNvPr id="4" name="Text 1"/>
          <p:cNvSpPr/>
          <p:nvPr/>
        </p:nvSpPr>
        <p:spPr>
          <a:xfrm>
            <a:off x="3902943" y="1083246"/>
            <a:ext cx="4767114" cy="403175"/>
          </a:xfrm>
          <a:prstGeom prst="rect">
            <a:avLst/>
          </a:prstGeom>
          <a:noFill/>
          <a:ln/>
        </p:spPr>
        <p:txBody>
          <a:bodyPr wrap="square" lIns="0" tIns="0" rIns="0" bIns="0" rtlCol="0" anchor="t">
            <a:noAutofit/>
          </a:bodyPr>
          <a:lstStyle/>
          <a:p>
            <a:pPr marL="0" indent="0" algn="l">
              <a:lnSpc>
                <a:spcPct val="130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Bowlby's Attachment Theory offers a </a:t>
            </a:r>
            <a:r>
              <a:rPr lang="en-US" sz="1100" b="1" dirty="0">
                <a:solidFill>
                  <a:srgbClr val="384653"/>
                </a:solidFill>
                <a:latin typeface="Times New Roman" panose="02020603050405020304" pitchFamily="18" charset="0"/>
                <a:ea typeface="Montserrat Bold" pitchFamily="34" charset="-122"/>
                <a:cs typeface="Times New Roman" panose="02020603050405020304" pitchFamily="18" charset="0"/>
              </a:rPr>
              <a:t>useful and compassionate lens</a:t>
            </a: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 through which to understand Isaac's emotional and social challenges.</a:t>
            </a:r>
            <a:endParaRPr lang="en-US" sz="1100" dirty="0">
              <a:latin typeface="Times New Roman" panose="02020603050405020304" pitchFamily="18" charset="0"/>
              <a:cs typeface="Times New Roman" panose="02020603050405020304" pitchFamily="18" charset="0"/>
            </a:endParaRPr>
          </a:p>
        </p:txBody>
      </p:sp>
      <p:sp>
        <p:nvSpPr>
          <p:cNvPr id="5" name="Shape 2"/>
          <p:cNvSpPr/>
          <p:nvPr/>
        </p:nvSpPr>
        <p:spPr>
          <a:xfrm>
            <a:off x="3902943" y="1624757"/>
            <a:ext cx="2322016" cy="1964680"/>
          </a:xfrm>
          <a:prstGeom prst="roundRect">
            <a:avLst>
              <a:gd name="adj" fmla="val 9854"/>
            </a:avLst>
          </a:prstGeom>
          <a:solidFill>
            <a:srgbClr val="D4E9F7"/>
          </a:solidFill>
          <a:ln w="4763">
            <a:solidFill>
              <a:srgbClr val="BACFDD"/>
            </a:solidFill>
            <a:prstDash val="solid"/>
          </a:ln>
        </p:spPr>
        <p:txBody>
          <a:bodyPr/>
          <a:lstStyle/>
          <a:p>
            <a:endParaRPr lang="en-US"/>
          </a:p>
        </p:txBody>
      </p:sp>
      <p:sp>
        <p:nvSpPr>
          <p:cNvPr id="6" name="Text 3"/>
          <p:cNvSpPr/>
          <p:nvPr/>
        </p:nvSpPr>
        <p:spPr>
          <a:xfrm>
            <a:off x="4036740" y="1758553"/>
            <a:ext cx="1698203" cy="212229"/>
          </a:xfrm>
          <a:prstGeom prst="rect">
            <a:avLst/>
          </a:prstGeom>
          <a:noFill/>
          <a:ln/>
        </p:spPr>
        <p:txBody>
          <a:bodyPr wrap="none" lIns="0" tIns="0" rIns="0" bIns="0" rtlCol="0" anchor="t"/>
          <a:lstStyle/>
          <a:p>
            <a:pPr marL="0" indent="0" algn="l">
              <a:lnSpc>
                <a:spcPct val="104000"/>
              </a:lnSpc>
              <a:buNone/>
            </a:pPr>
            <a:r>
              <a:rPr lang="en-US" sz="1600" b="1" dirty="0">
                <a:solidFill>
                  <a:srgbClr val="384653"/>
                </a:solidFill>
                <a:latin typeface="Times New Roman" panose="02020603050405020304" pitchFamily="18" charset="0"/>
                <a:ea typeface="Barlow Bold" pitchFamily="34" charset="-122"/>
                <a:cs typeface="Times New Roman" panose="02020603050405020304" pitchFamily="18" charset="0"/>
              </a:rPr>
              <a:t>Isaac's Needs</a:t>
            </a:r>
            <a:endParaRPr lang="en-US" sz="1600" dirty="0">
              <a:latin typeface="Times New Roman" panose="02020603050405020304" pitchFamily="18" charset="0"/>
              <a:cs typeface="Times New Roman" panose="02020603050405020304" pitchFamily="18" charset="0"/>
            </a:endParaRPr>
          </a:p>
        </p:txBody>
      </p:sp>
      <p:sp>
        <p:nvSpPr>
          <p:cNvPr id="7" name="Text 4"/>
          <p:cNvSpPr/>
          <p:nvPr/>
        </p:nvSpPr>
        <p:spPr>
          <a:xfrm>
            <a:off x="4036740" y="2044526"/>
            <a:ext cx="2054423" cy="1411114"/>
          </a:xfrm>
          <a:prstGeom prst="rect">
            <a:avLst/>
          </a:prstGeom>
          <a:noFill/>
          <a:ln/>
        </p:spPr>
        <p:txBody>
          <a:bodyPr wrap="square" lIns="0" tIns="0" rIns="0" bIns="0" rtlCol="0" anchor="t">
            <a:normAutofit/>
          </a:bodyPr>
          <a:lstStyle/>
          <a:p>
            <a:pPr marL="0" indent="0" algn="l">
              <a:lnSpc>
                <a:spcPct val="130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Separation anxiety, clinginess, withdrawal, language delay, and group participation difficulties — all linked to the need for emotional security and consistent adult relationships</a:t>
            </a:r>
            <a:endParaRPr lang="en-US" sz="1100" dirty="0">
              <a:latin typeface="Times New Roman" panose="02020603050405020304" pitchFamily="18" charset="0"/>
              <a:cs typeface="Times New Roman" panose="02020603050405020304" pitchFamily="18" charset="0"/>
            </a:endParaRPr>
          </a:p>
        </p:txBody>
      </p:sp>
      <p:sp>
        <p:nvSpPr>
          <p:cNvPr id="8" name="Shape 5"/>
          <p:cNvSpPr/>
          <p:nvPr/>
        </p:nvSpPr>
        <p:spPr>
          <a:xfrm>
            <a:off x="6347966" y="1624757"/>
            <a:ext cx="2322091" cy="1964680"/>
          </a:xfrm>
          <a:prstGeom prst="roundRect">
            <a:avLst>
              <a:gd name="adj" fmla="val 9854"/>
            </a:avLst>
          </a:prstGeom>
          <a:solidFill>
            <a:srgbClr val="D4E9F7"/>
          </a:solidFill>
          <a:ln w="4763">
            <a:solidFill>
              <a:srgbClr val="BACFDD"/>
            </a:solidFill>
            <a:prstDash val="solid"/>
          </a:ln>
        </p:spPr>
        <p:txBody>
          <a:bodyPr/>
          <a:lstStyle/>
          <a:p>
            <a:endParaRPr lang="en-US"/>
          </a:p>
        </p:txBody>
      </p:sp>
      <p:sp>
        <p:nvSpPr>
          <p:cNvPr id="9" name="Text 6"/>
          <p:cNvSpPr/>
          <p:nvPr/>
        </p:nvSpPr>
        <p:spPr>
          <a:xfrm>
            <a:off x="6481763" y="1758553"/>
            <a:ext cx="1698203" cy="212229"/>
          </a:xfrm>
          <a:prstGeom prst="rect">
            <a:avLst/>
          </a:prstGeom>
          <a:noFill/>
          <a:ln/>
        </p:spPr>
        <p:txBody>
          <a:bodyPr wrap="none" lIns="0" tIns="0" rIns="0" bIns="0" rtlCol="0" anchor="t"/>
          <a:lstStyle/>
          <a:p>
            <a:pPr marL="0" indent="0" algn="l">
              <a:lnSpc>
                <a:spcPct val="104000"/>
              </a:lnSpc>
              <a:buNone/>
            </a:pPr>
            <a:r>
              <a:rPr lang="en-US" sz="1600" b="1" dirty="0">
                <a:solidFill>
                  <a:srgbClr val="384653"/>
                </a:solidFill>
                <a:latin typeface="Times New Roman" panose="02020603050405020304" pitchFamily="18" charset="0"/>
                <a:ea typeface="Barlow Bold" pitchFamily="34" charset="-122"/>
                <a:cs typeface="Times New Roman" panose="02020603050405020304" pitchFamily="18" charset="0"/>
              </a:rPr>
              <a:t>Support Plan</a:t>
            </a:r>
            <a:endParaRPr lang="en-US" sz="1600" dirty="0">
              <a:latin typeface="Times New Roman" panose="02020603050405020304" pitchFamily="18" charset="0"/>
              <a:cs typeface="Times New Roman" panose="02020603050405020304" pitchFamily="18" charset="0"/>
            </a:endParaRPr>
          </a:p>
        </p:txBody>
      </p:sp>
      <p:sp>
        <p:nvSpPr>
          <p:cNvPr id="10" name="Text 7"/>
          <p:cNvSpPr/>
          <p:nvPr/>
        </p:nvSpPr>
        <p:spPr>
          <a:xfrm>
            <a:off x="6481763" y="2044526"/>
            <a:ext cx="2054498" cy="1007938"/>
          </a:xfrm>
          <a:prstGeom prst="rect">
            <a:avLst/>
          </a:prstGeom>
          <a:noFill/>
          <a:ln/>
        </p:spPr>
        <p:txBody>
          <a:bodyPr wrap="square" lIns="0" tIns="0" rIns="0" bIns="0" rtlCol="0" anchor="t">
            <a:normAutofit/>
          </a:bodyPr>
          <a:lstStyle/>
          <a:p>
            <a:pPr marL="0" indent="0" algn="l">
              <a:lnSpc>
                <a:spcPct val="130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Key worker, routine, gradual separation, play-based learning, language support, parental guidance, and multi-agency collaboration</a:t>
            </a:r>
            <a:endParaRPr lang="en-US" sz="1100" dirty="0">
              <a:latin typeface="Times New Roman" panose="02020603050405020304" pitchFamily="18" charset="0"/>
              <a:cs typeface="Times New Roman" panose="02020603050405020304" pitchFamily="18" charset="0"/>
            </a:endParaRPr>
          </a:p>
        </p:txBody>
      </p:sp>
      <p:sp>
        <p:nvSpPr>
          <p:cNvPr id="11" name="Shape 8"/>
          <p:cNvSpPr/>
          <p:nvPr/>
        </p:nvSpPr>
        <p:spPr>
          <a:xfrm>
            <a:off x="3902943" y="3712443"/>
            <a:ext cx="4767114" cy="956742"/>
          </a:xfrm>
          <a:prstGeom prst="roundRect">
            <a:avLst>
              <a:gd name="adj" fmla="val 20235"/>
            </a:avLst>
          </a:prstGeom>
          <a:solidFill>
            <a:srgbClr val="D4E9F7"/>
          </a:solidFill>
          <a:ln w="4763">
            <a:solidFill>
              <a:srgbClr val="BACFDD"/>
            </a:solidFill>
            <a:prstDash val="solid"/>
          </a:ln>
        </p:spPr>
        <p:txBody>
          <a:bodyPr/>
          <a:lstStyle/>
          <a:p>
            <a:endParaRPr lang="en-US"/>
          </a:p>
        </p:txBody>
      </p:sp>
      <p:sp>
        <p:nvSpPr>
          <p:cNvPr id="12" name="Text 9"/>
          <p:cNvSpPr/>
          <p:nvPr/>
        </p:nvSpPr>
        <p:spPr>
          <a:xfrm>
            <a:off x="4036740" y="3846240"/>
            <a:ext cx="1698203" cy="212229"/>
          </a:xfrm>
          <a:prstGeom prst="rect">
            <a:avLst/>
          </a:prstGeom>
          <a:noFill/>
          <a:ln/>
        </p:spPr>
        <p:txBody>
          <a:bodyPr wrap="none" lIns="0" tIns="0" rIns="0" bIns="0" rtlCol="0" anchor="t"/>
          <a:lstStyle/>
          <a:p>
            <a:pPr marL="0" indent="0" algn="l">
              <a:lnSpc>
                <a:spcPct val="104000"/>
              </a:lnSpc>
              <a:buNone/>
            </a:pPr>
            <a:r>
              <a:rPr lang="en-US" sz="1600" b="1" dirty="0">
                <a:solidFill>
                  <a:srgbClr val="384653"/>
                </a:solidFill>
                <a:latin typeface="Times New Roman" panose="02020603050405020304" pitchFamily="18" charset="0"/>
                <a:ea typeface="Barlow Bold" pitchFamily="34" charset="-122"/>
                <a:cs typeface="Times New Roman" panose="02020603050405020304" pitchFamily="18" charset="0"/>
              </a:rPr>
              <a:t>Holistic View</a:t>
            </a:r>
            <a:endParaRPr lang="en-US" sz="1600" dirty="0">
              <a:latin typeface="Times New Roman" panose="02020603050405020304" pitchFamily="18" charset="0"/>
              <a:cs typeface="Times New Roman" panose="02020603050405020304" pitchFamily="18" charset="0"/>
            </a:endParaRPr>
          </a:p>
        </p:txBody>
      </p:sp>
      <p:sp>
        <p:nvSpPr>
          <p:cNvPr id="13" name="Text 10"/>
          <p:cNvSpPr/>
          <p:nvPr/>
        </p:nvSpPr>
        <p:spPr>
          <a:xfrm>
            <a:off x="4036740" y="4132213"/>
            <a:ext cx="4499521" cy="403175"/>
          </a:xfrm>
          <a:prstGeom prst="rect">
            <a:avLst/>
          </a:prstGeom>
          <a:noFill/>
          <a:ln/>
        </p:spPr>
        <p:txBody>
          <a:bodyPr wrap="square" lIns="0" tIns="0" rIns="0" bIns="0" rtlCol="0" anchor="t">
            <a:normAutofit lnSpcReduction="10000"/>
          </a:bodyPr>
          <a:lstStyle/>
          <a:p>
            <a:pPr marL="0" indent="0" algn="l">
              <a:lnSpc>
                <a:spcPct val="130000"/>
              </a:lnSpc>
              <a:buNone/>
            </a:pPr>
            <a:r>
              <a:rPr lang="en-US" sz="1100" dirty="0">
                <a:solidFill>
                  <a:srgbClr val="384653"/>
                </a:solidFill>
                <a:latin typeface="Times New Roman" panose="02020603050405020304" pitchFamily="18" charset="0"/>
                <a:ea typeface="Montserrat" pitchFamily="34" charset="-122"/>
                <a:cs typeface="Times New Roman" panose="02020603050405020304" pitchFamily="18" charset="0"/>
              </a:rPr>
              <a:t>Nature and nurture together shape Isaac's development. Supporting his mother's wellbeing is equally vital to supporting Isaac's progress</a:t>
            </a:r>
            <a:endParaRPr lang="en-US" sz="11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name="Slide 9">
    <p:spTree>
      <p:nvGrpSpPr>
        <p:cNvPr id="1" name=""/>
        <p:cNvGrpSpPr/>
        <p:nvPr/>
      </p:nvGrpSpPr>
      <p:grpSpPr>
        <a:xfrm>
          <a:off x="0" y="0"/>
          <a:ext cx="0" cy="0"/>
          <a:chOff x="0" y="0"/>
          <a:chExt cx="0" cy="0"/>
        </a:xfrm>
      </p:grpSpPr>
      <p:sp>
        <p:nvSpPr>
          <p:cNvPr id="2" name="Text 0"/>
          <p:cNvSpPr/>
          <p:nvPr/>
        </p:nvSpPr>
        <p:spPr>
          <a:xfrm>
            <a:off x="2537879" y="64259"/>
            <a:ext cx="3965004" cy="438448"/>
          </a:xfrm>
          <a:prstGeom prst="rect">
            <a:avLst/>
          </a:prstGeom>
          <a:noFill/>
          <a:ln/>
        </p:spPr>
        <p:txBody>
          <a:bodyPr wrap="none" lIns="0" tIns="0" rIns="0" bIns="0" rtlCol="0" anchor="t"/>
          <a:lstStyle/>
          <a:p>
            <a:pPr marL="0" indent="0" algn="ctr">
              <a:lnSpc>
                <a:spcPct val="104000"/>
              </a:lnSpc>
              <a:buNone/>
            </a:pPr>
            <a:r>
              <a:rPr lang="en-US" sz="3600" b="1" dirty="0">
                <a:solidFill>
                  <a:srgbClr val="2E3C4E"/>
                </a:solidFill>
                <a:latin typeface="Times New Roman" panose="02020603050405020304" pitchFamily="18" charset="0"/>
                <a:ea typeface="Barlow Bold" pitchFamily="34" charset="-122"/>
                <a:cs typeface="Times New Roman" panose="02020603050405020304" pitchFamily="18" charset="0"/>
              </a:rPr>
              <a:t>References</a:t>
            </a:r>
            <a:endParaRPr lang="en-US" sz="36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9627C499-9067-DB30-53D4-7F5F6DA45B0A}"/>
              </a:ext>
            </a:extLst>
          </p:cNvPr>
          <p:cNvSpPr txBox="1"/>
          <p:nvPr/>
        </p:nvSpPr>
        <p:spPr>
          <a:xfrm>
            <a:off x="199103" y="760805"/>
            <a:ext cx="8509820" cy="3816429"/>
          </a:xfrm>
          <a:prstGeom prst="rect">
            <a:avLst/>
          </a:prstGeom>
          <a:noFill/>
        </p:spPr>
        <p:txBody>
          <a:bodyPr wrap="square">
            <a:spAutoFit/>
          </a:bodyPr>
          <a:lstStyle/>
          <a:p>
            <a:pPr marL="0" marR="0" algn="just">
              <a:spcBef>
                <a:spcPts val="600"/>
              </a:spcBef>
              <a:spcAft>
                <a:spcPts val="600"/>
              </a:spcAft>
            </a:pPr>
            <a:r>
              <a:rPr lang="en-GB" sz="1400" dirty="0">
                <a:effectLst/>
                <a:latin typeface="Times New Roman" panose="02020603050405020304" pitchFamily="18" charset="0"/>
                <a:ea typeface="Arial" panose="020B0604020202020204" pitchFamily="34" charset="0"/>
                <a:cs typeface="Arial" panose="020B0604020202020204" pitchFamily="34" charset="0"/>
              </a:rPr>
              <a:t>Fear, R.M., (2018). </a:t>
            </a:r>
            <a:r>
              <a:rPr lang="en-GB" sz="1400" i="1" dirty="0">
                <a:effectLst/>
                <a:latin typeface="Times New Roman" panose="02020603050405020304" pitchFamily="18" charset="0"/>
                <a:ea typeface="Arial" panose="020B0604020202020204" pitchFamily="34" charset="0"/>
                <a:cs typeface="Arial" panose="020B0604020202020204" pitchFamily="34" charset="0"/>
              </a:rPr>
              <a:t>Attachment theory: Working towards learned security</a:t>
            </a:r>
            <a:r>
              <a:rPr lang="en-GB" sz="1400" dirty="0">
                <a:effectLst/>
                <a:latin typeface="Times New Roman" panose="02020603050405020304" pitchFamily="18" charset="0"/>
                <a:ea typeface="Arial" panose="020B0604020202020204" pitchFamily="34" charset="0"/>
                <a:cs typeface="Arial" panose="020B0604020202020204" pitchFamily="34" charset="0"/>
              </a:rPr>
              <a:t>. Routledge.</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spcBef>
                <a:spcPts val="600"/>
              </a:spcBef>
              <a:spcAft>
                <a:spcPts val="600"/>
              </a:spcAft>
            </a:pPr>
            <a:r>
              <a:rPr lang="en-GB" sz="1400" dirty="0">
                <a:effectLst/>
                <a:latin typeface="Times New Roman" panose="02020603050405020304" pitchFamily="18" charset="0"/>
                <a:ea typeface="Arial" panose="020B0604020202020204" pitchFamily="34" charset="0"/>
                <a:cs typeface="Arial" panose="020B0604020202020204" pitchFamily="34" charset="0"/>
              </a:rPr>
              <a:t>Granqvist, P., (2021). Attachment, culture, and gene-culture co-evolution: expanding the evolutionary toolbox of attachment theory. </a:t>
            </a:r>
            <a:r>
              <a:rPr lang="en-GB" sz="1400" i="1" dirty="0">
                <a:effectLst/>
                <a:latin typeface="Times New Roman" panose="02020603050405020304" pitchFamily="18" charset="0"/>
                <a:ea typeface="Arial" panose="020B0604020202020204" pitchFamily="34" charset="0"/>
                <a:cs typeface="Arial" panose="020B0604020202020204" pitchFamily="34" charset="0"/>
              </a:rPr>
              <a:t>Attachment &amp; Human Development</a:t>
            </a:r>
            <a:r>
              <a:rPr lang="en-GB" sz="1400" dirty="0">
                <a:effectLst/>
                <a:latin typeface="Times New Roman" panose="02020603050405020304" pitchFamily="18" charset="0"/>
                <a:ea typeface="Arial" panose="020B0604020202020204" pitchFamily="34" charset="0"/>
                <a:cs typeface="Arial" panose="020B0604020202020204" pitchFamily="34" charset="0"/>
              </a:rPr>
              <a:t>, </a:t>
            </a:r>
            <a:r>
              <a:rPr lang="en-GB" sz="1400" i="1" dirty="0">
                <a:effectLst/>
                <a:latin typeface="Times New Roman" panose="02020603050405020304" pitchFamily="18" charset="0"/>
                <a:ea typeface="Arial" panose="020B0604020202020204" pitchFamily="34" charset="0"/>
                <a:cs typeface="Arial" panose="020B0604020202020204" pitchFamily="34" charset="0"/>
              </a:rPr>
              <a:t>23</a:t>
            </a:r>
            <a:r>
              <a:rPr lang="en-GB" sz="1400" dirty="0">
                <a:effectLst/>
                <a:latin typeface="Times New Roman" panose="02020603050405020304" pitchFamily="18" charset="0"/>
                <a:ea typeface="Arial" panose="020B0604020202020204" pitchFamily="34" charset="0"/>
                <a:cs typeface="Arial" panose="020B0604020202020204" pitchFamily="34" charset="0"/>
              </a:rPr>
              <a:t>(1), pp.90-113. </a:t>
            </a:r>
            <a:r>
              <a:rPr lang="en-GB" sz="1400" u="sng" dirty="0">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3"/>
              </a:rPr>
              <a:t>https://doi.org/10.1080/14616734.2019.1709086</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spcBef>
                <a:spcPts val="600"/>
              </a:spcBef>
              <a:spcAft>
                <a:spcPts val="600"/>
              </a:spcAft>
            </a:pPr>
            <a:r>
              <a:rPr lang="en-GB" sz="1400" dirty="0">
                <a:effectLst/>
                <a:latin typeface="Times New Roman" panose="02020603050405020304" pitchFamily="18" charset="0"/>
                <a:ea typeface="Arial" panose="020B0604020202020204" pitchFamily="34" charset="0"/>
                <a:cs typeface="Arial" panose="020B0604020202020204" pitchFamily="34" charset="0"/>
              </a:rPr>
              <a:t>Heard, D., McCluskey, U. and Lake, B., (2018). </a:t>
            </a:r>
            <a:r>
              <a:rPr lang="en-GB" sz="1400" i="1" dirty="0">
                <a:effectLst/>
                <a:latin typeface="Times New Roman" panose="02020603050405020304" pitchFamily="18" charset="0"/>
                <a:ea typeface="Arial" panose="020B0604020202020204" pitchFamily="34" charset="0"/>
                <a:cs typeface="Arial" panose="020B0604020202020204" pitchFamily="34" charset="0"/>
              </a:rPr>
              <a:t>Attachment therapy with adolescents and adults: Theory and practice post Bowlby</a:t>
            </a:r>
            <a:r>
              <a:rPr lang="en-GB" sz="1400" dirty="0">
                <a:effectLst/>
                <a:latin typeface="Times New Roman" panose="02020603050405020304" pitchFamily="18" charset="0"/>
                <a:ea typeface="Arial" panose="020B0604020202020204" pitchFamily="34" charset="0"/>
                <a:cs typeface="Arial" panose="020B0604020202020204" pitchFamily="34" charset="0"/>
              </a:rPr>
              <a:t>. Routledge.</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spcBef>
                <a:spcPts val="600"/>
              </a:spcBef>
              <a:spcAft>
                <a:spcPts val="600"/>
              </a:spcAft>
            </a:pPr>
            <a:r>
              <a:rPr lang="en-GB" sz="1400" dirty="0" err="1">
                <a:effectLst/>
                <a:latin typeface="Times New Roman" panose="02020603050405020304" pitchFamily="18" charset="0"/>
                <a:ea typeface="Arial" panose="020B0604020202020204" pitchFamily="34" charset="0"/>
                <a:cs typeface="Arial" panose="020B0604020202020204" pitchFamily="34" charset="0"/>
              </a:rPr>
              <a:t>Mikulincer</a:t>
            </a:r>
            <a:r>
              <a:rPr lang="en-GB" sz="1400" dirty="0">
                <a:effectLst/>
                <a:latin typeface="Times New Roman" panose="02020603050405020304" pitchFamily="18" charset="0"/>
                <a:ea typeface="Arial" panose="020B0604020202020204" pitchFamily="34" charset="0"/>
                <a:cs typeface="Arial" panose="020B0604020202020204" pitchFamily="34" charset="0"/>
              </a:rPr>
              <a:t>, M. and Shaver, P.R., (2020). Applications of attachment theory and research: The blossoming of relationship science. In </a:t>
            </a:r>
            <a:r>
              <a:rPr lang="en-GB" sz="1400" i="1" dirty="0">
                <a:effectLst/>
                <a:latin typeface="Times New Roman" panose="02020603050405020304" pitchFamily="18" charset="0"/>
                <a:ea typeface="Arial" panose="020B0604020202020204" pitchFamily="34" charset="0"/>
                <a:cs typeface="Arial" panose="020B0604020202020204" pitchFamily="34" charset="0"/>
              </a:rPr>
              <a:t>Applications of Social Psychology</a:t>
            </a:r>
            <a:r>
              <a:rPr lang="en-GB" sz="1400" dirty="0">
                <a:effectLst/>
                <a:latin typeface="Times New Roman" panose="02020603050405020304" pitchFamily="18" charset="0"/>
                <a:ea typeface="Arial" panose="020B0604020202020204" pitchFamily="34" charset="0"/>
                <a:cs typeface="Arial" panose="020B0604020202020204" pitchFamily="34" charset="0"/>
              </a:rPr>
              <a:t> (pp. 187-206). Routledge. </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spcBef>
                <a:spcPts val="600"/>
              </a:spcBef>
              <a:spcAft>
                <a:spcPts val="600"/>
              </a:spcAft>
            </a:pPr>
            <a:r>
              <a:rPr lang="en-GB" sz="1400" dirty="0">
                <a:effectLst/>
                <a:latin typeface="Times New Roman" panose="02020603050405020304" pitchFamily="18" charset="0"/>
                <a:ea typeface="Arial" panose="020B0604020202020204" pitchFamily="34" charset="0"/>
                <a:cs typeface="Arial" panose="020B0604020202020204" pitchFamily="34" charset="0"/>
              </a:rPr>
              <a:t>O'Shaughnessy, R., Berry, K., </a:t>
            </a:r>
            <a:r>
              <a:rPr lang="en-GB" sz="1400" dirty="0" err="1">
                <a:effectLst/>
                <a:latin typeface="Times New Roman" panose="02020603050405020304" pitchFamily="18" charset="0"/>
                <a:ea typeface="Arial" panose="020B0604020202020204" pitchFamily="34" charset="0"/>
                <a:cs typeface="Arial" panose="020B0604020202020204" pitchFamily="34" charset="0"/>
              </a:rPr>
              <a:t>Dallos</a:t>
            </a:r>
            <a:r>
              <a:rPr lang="en-GB" sz="1400" dirty="0">
                <a:effectLst/>
                <a:latin typeface="Times New Roman" panose="02020603050405020304" pitchFamily="18" charset="0"/>
                <a:ea typeface="Arial" panose="020B0604020202020204" pitchFamily="34" charset="0"/>
                <a:cs typeface="Arial" panose="020B0604020202020204" pitchFamily="34" charset="0"/>
              </a:rPr>
              <a:t>, R. and Bateson, K., (2023). </a:t>
            </a:r>
            <a:r>
              <a:rPr lang="en-GB" sz="1400" i="1" dirty="0">
                <a:effectLst/>
                <a:latin typeface="Times New Roman" panose="02020603050405020304" pitchFamily="18" charset="0"/>
                <a:ea typeface="Arial" panose="020B0604020202020204" pitchFamily="34" charset="0"/>
                <a:cs typeface="Arial" panose="020B0604020202020204" pitchFamily="34" charset="0"/>
              </a:rPr>
              <a:t>Attachment theory: The basics</a:t>
            </a:r>
            <a:r>
              <a:rPr lang="en-GB" sz="1400" dirty="0">
                <a:effectLst/>
                <a:latin typeface="Times New Roman" panose="02020603050405020304" pitchFamily="18" charset="0"/>
                <a:ea typeface="Arial" panose="020B0604020202020204" pitchFamily="34" charset="0"/>
                <a:cs typeface="Arial" panose="020B0604020202020204" pitchFamily="34" charset="0"/>
              </a:rPr>
              <a:t>. Routledge.</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spcBef>
                <a:spcPts val="600"/>
              </a:spcBef>
              <a:spcAft>
                <a:spcPts val="600"/>
              </a:spcAft>
            </a:pPr>
            <a:r>
              <a:rPr lang="en-GB" sz="1400" dirty="0">
                <a:effectLst/>
                <a:latin typeface="Times New Roman" panose="02020603050405020304" pitchFamily="18" charset="0"/>
                <a:ea typeface="Arial" panose="020B0604020202020204" pitchFamily="34" charset="0"/>
                <a:cs typeface="Arial" panose="020B0604020202020204" pitchFamily="34" charset="0"/>
              </a:rPr>
              <a:t>Robledo, J.P., Cross, I., Boada-</a:t>
            </a:r>
            <a:r>
              <a:rPr lang="en-GB" sz="1400" dirty="0" err="1">
                <a:effectLst/>
                <a:latin typeface="Times New Roman" panose="02020603050405020304" pitchFamily="18" charset="0"/>
                <a:ea typeface="Arial" panose="020B0604020202020204" pitchFamily="34" charset="0"/>
                <a:cs typeface="Arial" panose="020B0604020202020204" pitchFamily="34" charset="0"/>
              </a:rPr>
              <a:t>Bayona</a:t>
            </a:r>
            <a:r>
              <a:rPr lang="en-GB" sz="1400" dirty="0">
                <a:effectLst/>
                <a:latin typeface="Times New Roman" panose="02020603050405020304" pitchFamily="18" charset="0"/>
                <a:ea typeface="Arial" panose="020B0604020202020204" pitchFamily="34" charset="0"/>
                <a:cs typeface="Arial" panose="020B0604020202020204" pitchFamily="34" charset="0"/>
              </a:rPr>
              <a:t>, L. and </a:t>
            </a:r>
            <a:r>
              <a:rPr lang="en-GB" sz="1400" dirty="0" err="1">
                <a:effectLst/>
                <a:latin typeface="Times New Roman" panose="02020603050405020304" pitchFamily="18" charset="0"/>
                <a:ea typeface="Arial" panose="020B0604020202020204" pitchFamily="34" charset="0"/>
                <a:cs typeface="Arial" panose="020B0604020202020204" pitchFamily="34" charset="0"/>
              </a:rPr>
              <a:t>Demogeot</a:t>
            </a:r>
            <a:r>
              <a:rPr lang="en-GB" sz="1400" dirty="0">
                <a:effectLst/>
                <a:latin typeface="Times New Roman" panose="02020603050405020304" pitchFamily="18" charset="0"/>
                <a:ea typeface="Arial" panose="020B0604020202020204" pitchFamily="34" charset="0"/>
                <a:cs typeface="Arial" panose="020B0604020202020204" pitchFamily="34" charset="0"/>
              </a:rPr>
              <a:t>, N., (2022). Back to basics: A re-evaluation of the relevance of imprinting in the genesis of Bowlby’s attachment theory. </a:t>
            </a:r>
            <a:r>
              <a:rPr lang="en-GB" sz="1400" i="1" dirty="0">
                <a:effectLst/>
                <a:latin typeface="Times New Roman" panose="02020603050405020304" pitchFamily="18" charset="0"/>
                <a:ea typeface="Arial" panose="020B0604020202020204" pitchFamily="34" charset="0"/>
                <a:cs typeface="Arial" panose="020B0604020202020204" pitchFamily="34" charset="0"/>
              </a:rPr>
              <a:t>Frontiers in Psychology</a:t>
            </a:r>
            <a:r>
              <a:rPr lang="en-GB" sz="1400" dirty="0">
                <a:effectLst/>
                <a:latin typeface="Times New Roman" panose="02020603050405020304" pitchFamily="18" charset="0"/>
                <a:ea typeface="Arial" panose="020B0604020202020204" pitchFamily="34" charset="0"/>
                <a:cs typeface="Arial" panose="020B0604020202020204" pitchFamily="34" charset="0"/>
              </a:rPr>
              <a:t>, </a:t>
            </a:r>
            <a:r>
              <a:rPr lang="en-GB" sz="1400" i="1" dirty="0">
                <a:effectLst/>
                <a:latin typeface="Times New Roman" panose="02020603050405020304" pitchFamily="18" charset="0"/>
                <a:ea typeface="Arial" panose="020B0604020202020204" pitchFamily="34" charset="0"/>
                <a:cs typeface="Arial" panose="020B0604020202020204" pitchFamily="34" charset="0"/>
              </a:rPr>
              <a:t>13</a:t>
            </a:r>
            <a:r>
              <a:rPr lang="en-GB" sz="1400" dirty="0">
                <a:effectLst/>
                <a:latin typeface="Times New Roman" panose="02020603050405020304" pitchFamily="18" charset="0"/>
                <a:ea typeface="Arial" panose="020B0604020202020204" pitchFamily="34" charset="0"/>
                <a:cs typeface="Arial" panose="020B0604020202020204" pitchFamily="34" charset="0"/>
              </a:rPr>
              <a:t>, p.1033746. </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spcBef>
                <a:spcPts val="600"/>
              </a:spcBef>
              <a:spcAft>
                <a:spcPts val="600"/>
              </a:spcAft>
            </a:pPr>
            <a:r>
              <a:rPr lang="en-GB" sz="1400" dirty="0">
                <a:effectLst/>
                <a:latin typeface="Times New Roman" panose="02020603050405020304" pitchFamily="18" charset="0"/>
                <a:ea typeface="Arial" panose="020B0604020202020204" pitchFamily="34" charset="0"/>
                <a:cs typeface="Arial" panose="020B0604020202020204" pitchFamily="34" charset="0"/>
              </a:rPr>
              <a:t>Stroebe, M., (2021). The study of security and separation: An unexpected forerunner of attachment theory?. </a:t>
            </a:r>
            <a:r>
              <a:rPr lang="en-GB" sz="1400" i="1" dirty="0">
                <a:effectLst/>
                <a:latin typeface="Times New Roman" panose="02020603050405020304" pitchFamily="18" charset="0"/>
                <a:ea typeface="Arial" panose="020B0604020202020204" pitchFamily="34" charset="0"/>
                <a:cs typeface="Arial" panose="020B0604020202020204" pitchFamily="34" charset="0"/>
              </a:rPr>
              <a:t>OMEGA-Journal of Death and Dying</a:t>
            </a:r>
            <a:r>
              <a:rPr lang="en-GB" sz="1400" dirty="0">
                <a:effectLst/>
                <a:latin typeface="Times New Roman" panose="02020603050405020304" pitchFamily="18" charset="0"/>
                <a:ea typeface="Arial" panose="020B0604020202020204" pitchFamily="34" charset="0"/>
                <a:cs typeface="Arial" panose="020B0604020202020204" pitchFamily="34" charset="0"/>
              </a:rPr>
              <a:t>, </a:t>
            </a:r>
            <a:r>
              <a:rPr lang="en-GB" sz="1400" i="1" dirty="0">
                <a:effectLst/>
                <a:latin typeface="Times New Roman" panose="02020603050405020304" pitchFamily="18" charset="0"/>
                <a:ea typeface="Arial" panose="020B0604020202020204" pitchFamily="34" charset="0"/>
                <a:cs typeface="Arial" panose="020B0604020202020204" pitchFamily="34" charset="0"/>
              </a:rPr>
              <a:t>84</a:t>
            </a:r>
            <a:r>
              <a:rPr lang="en-GB" sz="1400" dirty="0">
                <a:effectLst/>
                <a:latin typeface="Times New Roman" panose="02020603050405020304" pitchFamily="18" charset="0"/>
                <a:ea typeface="Arial" panose="020B0604020202020204" pitchFamily="34" charset="0"/>
                <a:cs typeface="Arial" panose="020B0604020202020204" pitchFamily="34" charset="0"/>
              </a:rPr>
              <a:t>(1), pp.146-156. </a:t>
            </a:r>
            <a:r>
              <a:rPr lang="en-GB" sz="1400" u="sng" dirty="0">
                <a:solidFill>
                  <a:srgbClr val="0563C1"/>
                </a:solidFill>
                <a:effectLst/>
                <a:latin typeface="Times New Roman" panose="02020603050405020304" pitchFamily="18" charset="0"/>
                <a:ea typeface="Arial" panose="020B0604020202020204" pitchFamily="34" charset="0"/>
                <a:cs typeface="Arial" panose="020B0604020202020204" pitchFamily="34" charset="0"/>
                <a:hlinkClick r:id="rId4"/>
              </a:rPr>
              <a:t>https://doi.org/10.1177/0030222819880706</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2619</Words>
  <Application>Microsoft Office PowerPoint</Application>
  <PresentationFormat>On-screen Show (16:9)</PresentationFormat>
  <Paragraphs>126</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cp:lastModifiedBy>Merveillengasedi@gmail.com</cp:lastModifiedBy>
  <cp:revision>2</cp:revision>
  <dcterms:created xsi:type="dcterms:W3CDTF">2026-06-26T14:54:21Z</dcterms:created>
  <dcterms:modified xsi:type="dcterms:W3CDTF">2026-07-13T11:17:01Z</dcterms:modified>
</cp:coreProperties>
</file>