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Roboto" panose="02000000000000000000" pitchFamily="2" charset="0"/>
      <p:regular r:id="rId16"/>
      <p:bold r:id="rId17"/>
      <p:italic r:id="rId18"/>
      <p:bold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3" roundtripDataSignature="AMtx7mh6i59KyXaR8F/LaL8uZkNfsVwAN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09EE0E-7AAB-CD43-6D36-984E3B52FB7C}" v="169" dt="2023-06-24T17:40:00.6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1620"/>
        <p:guide pos="2880"/>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font" Target="fonts/font3.fntdata" Id="rId18" /><Relationship Type="http://schemas.openxmlformats.org/officeDocument/2006/relationships/theme" Target="theme/theme1.xml" Id="rId26"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font" Target="fonts/font2.fntdata" Id="rId17" /><Relationship Type="http://schemas.openxmlformats.org/officeDocument/2006/relationships/viewProps" Target="viewProps.xml" Id="rId25" /><Relationship Type="http://schemas.openxmlformats.org/officeDocument/2006/relationships/slide" Target="slides/slide1.xml" Id="rId2" /><Relationship Type="http://schemas.openxmlformats.org/officeDocument/2006/relationships/font" Target="fonts/font1.fntdata" Id="rId16" /><Relationship Type="http://schemas.microsoft.com/office/2015/10/relationships/revisionInfo" Target="revisionInfo.xml" Id="rId29"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presProps" Target="presProps.xml" Id="rId24" /><Relationship Type="http://schemas.openxmlformats.org/officeDocument/2006/relationships/slide" Target="slides/slide4.xml" Id="rId5" /><Relationship Type="http://schemas.openxmlformats.org/officeDocument/2006/relationships/notesMaster" Target="notesMasters/notesMaster1.xml" Id="rId15" /><Relationship Type="http://customschemas.google.com/relationships/presentationmetadata" Target="metadata" Id="rId23" /><Relationship Type="http://schemas.openxmlformats.org/officeDocument/2006/relationships/slide" Target="slides/slide9.xml" Id="rId10" /><Relationship Type="http://schemas.openxmlformats.org/officeDocument/2006/relationships/font" Target="fonts/font4.fntdata"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tableStyles" Target="tableStyles.xml" Id="rId27"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 name="Google Shape;8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l"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The study will highlight the role of a human resource professional with a wider knowledge and it will also describe the factors that influence the relationship between employees and employers.</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 name="Google Shape;10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It is also followed by providing counselling on policies and procedures, developing efficient on boarding planning and implementing it for hiring effective candidates for the organisation. </a:t>
            </a:r>
            <a:endParaRPr sz="1200">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GB" sz="1200">
                <a:latin typeface="Times New Roman"/>
                <a:ea typeface="Times New Roman"/>
                <a:cs typeface="Times New Roman"/>
                <a:sym typeface="Times New Roman"/>
              </a:rPr>
              <a:t>Functional areas</a:t>
            </a:r>
            <a:endParaRPr sz="1200">
              <a:latin typeface="Times New Roman"/>
              <a:ea typeface="Times New Roman"/>
              <a:cs typeface="Times New Roman"/>
              <a:sym typeface="Times New Roman"/>
            </a:endParaRPr>
          </a:p>
          <a:p>
            <a:pPr marL="457200" lvl="0" indent="-304800" algn="l" rtl="0">
              <a:lnSpc>
                <a:spcPct val="115000"/>
              </a:lnSpc>
              <a:spcBef>
                <a:spcPts val="1200"/>
              </a:spcBef>
              <a:spcAft>
                <a:spcPts val="0"/>
              </a:spcAft>
              <a:buSzPts val="1200"/>
              <a:buFont typeface="Times New Roman"/>
              <a:buChar char="●"/>
            </a:pPr>
            <a:r>
              <a:rPr lang="en-GB" sz="1200">
                <a:latin typeface="Times New Roman"/>
                <a:ea typeface="Times New Roman"/>
                <a:cs typeface="Times New Roman"/>
                <a:sym typeface="Times New Roman"/>
              </a:rPr>
              <a:t>Human resource professionals have the functional areas of employee benefits, compensations, employee and organisation relationships, organisational structure, and human resource compliance (Silva and Lima, 2018). All these functional areas are fulfilled by a human resource professional in a particular business organisation. The collaborative work by a human resource professional allows the whole human resource management to be effective (Snell and Morris, 2022). Equally, obtain positive outcomes for a specific business organisation as a result of developing a resilient workforce. </a:t>
            </a:r>
            <a:endParaRPr sz="1200">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GB" sz="1200">
                <a:latin typeface="Times New Roman"/>
                <a:ea typeface="Times New Roman"/>
                <a:cs typeface="Times New Roman"/>
                <a:sym typeface="Times New Roman"/>
              </a:rPr>
              <a:t>Values</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endParaRPr sz="1200">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8" name="Google Shape;10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Apart from this human resource professionals must practice equal treatment of every employee and promote diversity and inclusion policies and related practices (Shore et al., 2018). It will benefit the human resource professional to be fair and equal towards every employee involved in a business organisation. Similarly, it will support the human resource professional to effectively practice and get abide by corporate governance along with the code of conduct of a business organisation. Hence, a human resource professional in a business organisation can be recognised as responsible and ethically abided by values towards the profession.</a:t>
            </a:r>
            <a:endParaRPr sz="1200">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l" rtl="0">
              <a:lnSpc>
                <a:spcPct val="115000"/>
              </a:lnSpc>
              <a:spcBef>
                <a:spcPts val="120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Next is core behaviours that highlight the consistent way of working for the best living values such as ethical practice and working inclusively. Last is Specialist knowledge which included knowledge to be an expert in a specific specialism such as employee relations (Cipd, 2023).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2212992f561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g2212992f561_0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1200"/>
              </a:spcBef>
              <a:spcAft>
                <a:spcPts val="0"/>
              </a:spcAft>
              <a:buSzPts val="1200"/>
              <a:buFont typeface="Times New Roman"/>
              <a:buChar char="●"/>
            </a:pPr>
            <a:r>
              <a:rPr lang="en-GB" sz="1200">
                <a:latin typeface="Times New Roman"/>
                <a:ea typeface="Times New Roman"/>
                <a:cs typeface="Times New Roman"/>
                <a:sym typeface="Times New Roman"/>
              </a:rPr>
              <a:t>A relationship between employees and employers is significant as a positive relationship will ensure several benefits to the workforce and the organisation. Different factors have contributed towards developing a positive relationship between employees and employers. </a:t>
            </a:r>
            <a:endParaRPr sz="1200">
              <a:latin typeface="Times New Roman"/>
              <a:ea typeface="Times New Roman"/>
              <a:cs typeface="Times New Roman"/>
              <a:sym typeface="Times New Roman"/>
            </a:endParaRPr>
          </a:p>
          <a:p>
            <a:pPr marL="457200" lvl="0" indent="-304800" algn="just" rtl="0">
              <a:lnSpc>
                <a:spcPct val="150000"/>
              </a:lnSpc>
              <a:spcBef>
                <a:spcPts val="1200"/>
              </a:spcBef>
              <a:spcAft>
                <a:spcPts val="0"/>
              </a:spcAft>
              <a:buSzPts val="1200"/>
              <a:buFont typeface="Times New Roman"/>
              <a:buChar char="●"/>
            </a:pPr>
            <a:r>
              <a:rPr lang="en-GB" sz="1200">
                <a:latin typeface="Times New Roman"/>
                <a:ea typeface="Times New Roman"/>
                <a:cs typeface="Times New Roman"/>
                <a:sym typeface="Times New Roman"/>
              </a:rPr>
              <a:t>A vertical relationship can be developed between employees and employers as this relationship will be vertical. It means employers and employees involved are appreciative and friendly regarding interactions. As employers should understand that they do not require to chase validation from employees. However, they should be open to new ideas along with change and there is a linear way which is required to be toed in an ideal employee and employer relationship.</a:t>
            </a:r>
            <a:endParaRPr sz="1200">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 name="Google Shape;12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For instance, employers communicating with employees effectively will ensure the building of a positive relationship as there will be efficient understanding from both perspectives.</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In conclusion, developing a relationship between employers and employees will support the achievement of organisational goals efficiently.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Font typeface="Times New Roman"/>
              <a:buChar char="●"/>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2212992f561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1" name="Google Shape;151;g2212992f561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Cipd. 2023. Explore the Profession Map. [Online] Available at: &lt;https://www.cipd.org/en/the-people-profession/the-profession-map/explore-the-profession-map/#:~:text=The%20Profession%20Map%20sets%20the,make%20an%20impact%20at%20work&gt; [Accessed on 20th June 2023]</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Cipd. 2023. The Profession Map. [Online] Available at: &lt;https://www.cipd.org/globalassets/media/comms/the-people-profession/profession-map-pdfs/profession-map_full-standards-download.pdf&gt; [Accessed on 20th June 2023]</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Shore, L.M., Cleveland, J.N. and Sanchez, D., 2018. Inclusive workplaces: A review and model. Human Resource Management Review, 28(2), pp.176-189.</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Silva, M.S.A.E. and Lima, C.G.D.S., 2018. The role of information systems in human resource management. Management of Information Systems, 16, pp.113-126.</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Snell, S. and Morris, S., 2022. Managing human resources. Cengage Learning.</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Tyas, E.H., Sunarto, S. and Naibaho, L., 2020. Building superior human resources through character education. TEST Engineering &amp; Management, 83, pp.11864-11873.</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chemeClr val="dk1"/>
                </a:solidFill>
                <a:latin typeface="Times New Roman"/>
                <a:ea typeface="Times New Roman"/>
                <a:cs typeface="Times New Roman"/>
                <a:sym typeface="Times New Roman"/>
              </a:rPr>
              <a:t>Wood, J., Oh, J., Park, J. and Kim, W., 2020. The relationship between work engagement and work–life balance in organizations: A review of the empirical research. Human Resource Development Review, 19(3), pp.240-262.</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endParaRPr sz="1200">
              <a:latin typeface="Times New Roman"/>
              <a:ea typeface="Times New Roman"/>
              <a:cs typeface="Times New Roman"/>
              <a:sym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grpSp>
        <p:nvGrpSpPr>
          <p:cNvPr id="10" name="Google Shape;10;g2438890b129_0_5"/>
          <p:cNvGrpSpPr/>
          <p:nvPr/>
        </p:nvGrpSpPr>
        <p:grpSpPr>
          <a:xfrm>
            <a:off x="6098378" y="5"/>
            <a:ext cx="3045625" cy="2030570"/>
            <a:chOff x="6098378" y="5"/>
            <a:chExt cx="3045625" cy="2030570"/>
          </a:xfrm>
        </p:grpSpPr>
        <p:sp>
          <p:nvSpPr>
            <p:cNvPr id="11" name="Google Shape;11;g2438890b129_0_5"/>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g2438890b129_0_5"/>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g2438890b129_0_5"/>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g2438890b129_0_5"/>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g2438890b129_0_5"/>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g2438890b129_0_5"/>
          <p:cNvSpPr txBox="1">
            <a:spLocks noGrp="1"/>
          </p:cNvSpPr>
          <p:nvPr>
            <p:ph type="ctrTitle"/>
          </p:nvPr>
        </p:nvSpPr>
        <p:spPr>
          <a:xfrm>
            <a:off x="598100" y="1775222"/>
            <a:ext cx="8222100" cy="8388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17" name="Google Shape;17;g2438890b129_0_5"/>
          <p:cNvSpPr txBox="1">
            <a:spLocks noGrp="1"/>
          </p:cNvSpPr>
          <p:nvPr>
            <p:ph type="subTitle" idx="1"/>
          </p:nvPr>
        </p:nvSpPr>
        <p:spPr>
          <a:xfrm>
            <a:off x="598088" y="2715913"/>
            <a:ext cx="8222100" cy="4329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2100"/>
              <a:buNone/>
              <a:defRPr sz="2100">
                <a:solidFill>
                  <a:schemeClr val="lt1"/>
                </a:solidFill>
              </a:defRPr>
            </a:lvl1pPr>
            <a:lvl2pPr lvl="1">
              <a:lnSpc>
                <a:spcPct val="100000"/>
              </a:lnSpc>
              <a:spcBef>
                <a:spcPts val="0"/>
              </a:spcBef>
              <a:spcAft>
                <a:spcPts val="0"/>
              </a:spcAft>
              <a:buClr>
                <a:schemeClr val="lt1"/>
              </a:buClr>
              <a:buSzPts val="2100"/>
              <a:buNone/>
              <a:defRPr sz="2100">
                <a:solidFill>
                  <a:schemeClr val="lt1"/>
                </a:solidFill>
              </a:defRPr>
            </a:lvl2pPr>
            <a:lvl3pPr lvl="2">
              <a:lnSpc>
                <a:spcPct val="100000"/>
              </a:lnSpc>
              <a:spcBef>
                <a:spcPts val="0"/>
              </a:spcBef>
              <a:spcAft>
                <a:spcPts val="0"/>
              </a:spcAft>
              <a:buClr>
                <a:schemeClr val="lt1"/>
              </a:buClr>
              <a:buSzPts val="2100"/>
              <a:buNone/>
              <a:defRPr sz="2100">
                <a:solidFill>
                  <a:schemeClr val="lt1"/>
                </a:solidFill>
              </a:defRPr>
            </a:lvl3pPr>
            <a:lvl4pPr lvl="3">
              <a:lnSpc>
                <a:spcPct val="100000"/>
              </a:lnSpc>
              <a:spcBef>
                <a:spcPts val="0"/>
              </a:spcBef>
              <a:spcAft>
                <a:spcPts val="0"/>
              </a:spcAft>
              <a:buClr>
                <a:schemeClr val="lt1"/>
              </a:buClr>
              <a:buSzPts val="2100"/>
              <a:buNone/>
              <a:defRPr sz="2100">
                <a:solidFill>
                  <a:schemeClr val="lt1"/>
                </a:solidFill>
              </a:defRPr>
            </a:lvl4pPr>
            <a:lvl5pPr lvl="4">
              <a:lnSpc>
                <a:spcPct val="100000"/>
              </a:lnSpc>
              <a:spcBef>
                <a:spcPts val="0"/>
              </a:spcBef>
              <a:spcAft>
                <a:spcPts val="0"/>
              </a:spcAft>
              <a:buClr>
                <a:schemeClr val="lt1"/>
              </a:buClr>
              <a:buSzPts val="2100"/>
              <a:buNone/>
              <a:defRPr sz="2100">
                <a:solidFill>
                  <a:schemeClr val="lt1"/>
                </a:solidFill>
              </a:defRPr>
            </a:lvl5pPr>
            <a:lvl6pPr lvl="5">
              <a:lnSpc>
                <a:spcPct val="100000"/>
              </a:lnSpc>
              <a:spcBef>
                <a:spcPts val="0"/>
              </a:spcBef>
              <a:spcAft>
                <a:spcPts val="0"/>
              </a:spcAft>
              <a:buClr>
                <a:schemeClr val="lt1"/>
              </a:buClr>
              <a:buSzPts val="2100"/>
              <a:buNone/>
              <a:defRPr sz="2100">
                <a:solidFill>
                  <a:schemeClr val="lt1"/>
                </a:solidFill>
              </a:defRPr>
            </a:lvl6pPr>
            <a:lvl7pPr lvl="6">
              <a:lnSpc>
                <a:spcPct val="100000"/>
              </a:lnSpc>
              <a:spcBef>
                <a:spcPts val="0"/>
              </a:spcBef>
              <a:spcAft>
                <a:spcPts val="0"/>
              </a:spcAft>
              <a:buClr>
                <a:schemeClr val="lt1"/>
              </a:buClr>
              <a:buSzPts val="2100"/>
              <a:buNone/>
              <a:defRPr sz="2100">
                <a:solidFill>
                  <a:schemeClr val="lt1"/>
                </a:solidFill>
              </a:defRPr>
            </a:lvl7pPr>
            <a:lvl8pPr lvl="7">
              <a:lnSpc>
                <a:spcPct val="100000"/>
              </a:lnSpc>
              <a:spcBef>
                <a:spcPts val="0"/>
              </a:spcBef>
              <a:spcAft>
                <a:spcPts val="0"/>
              </a:spcAft>
              <a:buClr>
                <a:schemeClr val="lt1"/>
              </a:buClr>
              <a:buSzPts val="2100"/>
              <a:buNone/>
              <a:defRPr sz="2100">
                <a:solidFill>
                  <a:schemeClr val="lt1"/>
                </a:solidFill>
              </a:defRPr>
            </a:lvl8pPr>
            <a:lvl9pPr lvl="8">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8" name="Google Shape;18;g2438890b129_0_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9"/>
        <p:cNvGrpSpPr/>
        <p:nvPr/>
      </p:nvGrpSpPr>
      <p:grpSpPr>
        <a:xfrm>
          <a:off x="0" y="0"/>
          <a:ext cx="0" cy="0"/>
          <a:chOff x="0" y="0"/>
          <a:chExt cx="0" cy="0"/>
        </a:xfrm>
      </p:grpSpPr>
      <p:grpSp>
        <p:nvGrpSpPr>
          <p:cNvPr id="20" name="Google Shape;20;g2438890b129_0_15"/>
          <p:cNvGrpSpPr/>
          <p:nvPr/>
        </p:nvGrpSpPr>
        <p:grpSpPr>
          <a:xfrm>
            <a:off x="6098378" y="5"/>
            <a:ext cx="3045625" cy="2030570"/>
            <a:chOff x="6098378" y="5"/>
            <a:chExt cx="3045625" cy="2030570"/>
          </a:xfrm>
        </p:grpSpPr>
        <p:sp>
          <p:nvSpPr>
            <p:cNvPr id="21" name="Google Shape;21;g2438890b129_0_15"/>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g2438890b129_0_15"/>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g2438890b129_0_15"/>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g2438890b129_0_15"/>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g2438890b129_0_15"/>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 name="Google Shape;26;g2438890b129_0_15"/>
          <p:cNvSpPr txBox="1">
            <a:spLocks noGrp="1"/>
          </p:cNvSpPr>
          <p:nvPr>
            <p:ph type="title"/>
          </p:nvPr>
        </p:nvSpPr>
        <p:spPr>
          <a:xfrm>
            <a:off x="598100" y="2152347"/>
            <a:ext cx="8222100" cy="838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27" name="Google Shape;27;g2438890b129_0_1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8"/>
        <p:cNvGrpSpPr/>
        <p:nvPr/>
      </p:nvGrpSpPr>
      <p:grpSpPr>
        <a:xfrm>
          <a:off x="0" y="0"/>
          <a:ext cx="0" cy="0"/>
          <a:chOff x="0" y="0"/>
          <a:chExt cx="0" cy="0"/>
        </a:xfrm>
      </p:grpSpPr>
      <p:grpSp>
        <p:nvGrpSpPr>
          <p:cNvPr id="29" name="Google Shape;29;g2438890b129_0_24"/>
          <p:cNvGrpSpPr/>
          <p:nvPr/>
        </p:nvGrpSpPr>
        <p:grpSpPr>
          <a:xfrm>
            <a:off x="0" y="3903669"/>
            <a:ext cx="9144000" cy="1239925"/>
            <a:chOff x="0" y="3903669"/>
            <a:chExt cx="9144000" cy="1239925"/>
          </a:xfrm>
        </p:grpSpPr>
        <p:sp>
          <p:nvSpPr>
            <p:cNvPr id="30" name="Google Shape;30;g2438890b129_0_24"/>
            <p:cNvSpPr/>
            <p:nvPr/>
          </p:nvSpPr>
          <p:spPr>
            <a:xfrm>
              <a:off x="8154895"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g2438890b129_0_24"/>
            <p:cNvSpPr/>
            <p:nvPr/>
          </p:nvSpPr>
          <p:spPr>
            <a:xfrm flipH="1">
              <a:off x="6181163"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g2438890b129_0_24"/>
            <p:cNvSpPr/>
            <p:nvPr/>
          </p:nvSpPr>
          <p:spPr>
            <a:xfrm>
              <a:off x="7170274" y="3903669"/>
              <a:ext cx="989100" cy="987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g2438890b129_0_24"/>
            <p:cNvSpPr/>
            <p:nvPr/>
          </p:nvSpPr>
          <p:spPr>
            <a:xfrm rot="10800000">
              <a:off x="8154757" y="3903682"/>
              <a:ext cx="989100" cy="9879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g2438890b129_0_24"/>
            <p:cNvSpPr/>
            <p:nvPr/>
          </p:nvSpPr>
          <p:spPr>
            <a:xfrm>
              <a:off x="0" y="4891594"/>
              <a:ext cx="9144000" cy="252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g2438890b129_0_2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6" name="Google Shape;36;g2438890b129_0_24"/>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 name="Google Shape;37;g2438890b129_0_24"/>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g2438890b129_0_3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0" name="Google Shape;40;g2438890b129_0_34"/>
          <p:cNvSpPr txBox="1">
            <a:spLocks noGrp="1"/>
          </p:cNvSpPr>
          <p:nvPr>
            <p:ph type="body" idx="1"/>
          </p:nvPr>
        </p:nvSpPr>
        <p:spPr>
          <a:xfrm>
            <a:off x="311700" y="1229975"/>
            <a:ext cx="3999900" cy="3339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 name="Google Shape;41;g2438890b129_0_34"/>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2" name="Google Shape;42;g2438890b129_0_34"/>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g2438890b129_0_39"/>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5" name="Google Shape;45;g2438890b129_0_39"/>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g2438890b129_0_42"/>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8" name="Google Shape;48;g2438890b129_0_42"/>
          <p:cNvSpPr txBox="1">
            <a:spLocks noGrp="1"/>
          </p:cNvSpPr>
          <p:nvPr>
            <p:ph type="body" idx="1"/>
          </p:nvPr>
        </p:nvSpPr>
        <p:spPr>
          <a:xfrm>
            <a:off x="311700" y="1465804"/>
            <a:ext cx="2808000" cy="3103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9" name="Google Shape;49;g2438890b129_0_4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50"/>
        <p:cNvGrpSpPr/>
        <p:nvPr/>
      </p:nvGrpSpPr>
      <p:grpSpPr>
        <a:xfrm>
          <a:off x="0" y="0"/>
          <a:ext cx="0" cy="0"/>
          <a:chOff x="0" y="0"/>
          <a:chExt cx="0" cy="0"/>
        </a:xfrm>
      </p:grpSpPr>
      <p:grpSp>
        <p:nvGrpSpPr>
          <p:cNvPr id="51" name="Google Shape;51;g2438890b129_0_46"/>
          <p:cNvGrpSpPr/>
          <p:nvPr/>
        </p:nvGrpSpPr>
        <p:grpSpPr>
          <a:xfrm>
            <a:off x="6098378" y="5"/>
            <a:ext cx="3045625" cy="2030570"/>
            <a:chOff x="6098378" y="5"/>
            <a:chExt cx="3045625" cy="2030570"/>
          </a:xfrm>
        </p:grpSpPr>
        <p:sp>
          <p:nvSpPr>
            <p:cNvPr id="52" name="Google Shape;52;g2438890b129_0_46"/>
            <p:cNvSpPr/>
            <p:nvPr/>
          </p:nvSpPr>
          <p:spPr>
            <a:xfrm>
              <a:off x="8128803" y="16"/>
              <a:ext cx="1015200" cy="1015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g2438890b129_0_46"/>
            <p:cNvSpPr/>
            <p:nvPr/>
          </p:nvSpPr>
          <p:spPr>
            <a:xfrm flipH="1">
              <a:off x="7113463" y="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g2438890b129_0_46"/>
            <p:cNvSpPr/>
            <p:nvPr/>
          </p:nvSpPr>
          <p:spPr>
            <a:xfrm rot="10800000" flipH="1">
              <a:off x="7113588" y="107"/>
              <a:ext cx="1015200" cy="10152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g2438890b129_0_46"/>
            <p:cNvSpPr/>
            <p:nvPr/>
          </p:nvSpPr>
          <p:spPr>
            <a:xfrm rot="10800000">
              <a:off x="6098378" y="97"/>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g2438890b129_0_46"/>
            <p:cNvSpPr/>
            <p:nvPr/>
          </p:nvSpPr>
          <p:spPr>
            <a:xfrm rot="10800000">
              <a:off x="8128789" y="101537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57;g2438890b129_0_46"/>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58" name="Google Shape;58;g2438890b129_0_46"/>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9"/>
        <p:cNvGrpSpPr/>
        <p:nvPr/>
      </p:nvGrpSpPr>
      <p:grpSpPr>
        <a:xfrm>
          <a:off x="0" y="0"/>
          <a:ext cx="0" cy="0"/>
          <a:chOff x="0" y="0"/>
          <a:chExt cx="0" cy="0"/>
        </a:xfrm>
      </p:grpSpPr>
      <p:sp>
        <p:nvSpPr>
          <p:cNvPr id="60" name="Google Shape;60;g2438890b129_0_55"/>
          <p:cNvSpPr/>
          <p:nvPr/>
        </p:nvSpPr>
        <p:spPr>
          <a:xfrm>
            <a:off x="4572000" y="-1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1" name="Google Shape;61;g2438890b129_0_55"/>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62" name="Google Shape;62;g2438890b129_0_55"/>
          <p:cNvSpPr txBox="1">
            <a:spLocks noGrp="1"/>
          </p:cNvSpPr>
          <p:nvPr>
            <p:ph type="title"/>
          </p:nvPr>
        </p:nvSpPr>
        <p:spPr>
          <a:xfrm>
            <a:off x="265500" y="1151100"/>
            <a:ext cx="4045200" cy="15645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3" name="Google Shape;63;g2438890b129_0_55"/>
          <p:cNvSpPr txBox="1">
            <a:spLocks noGrp="1"/>
          </p:cNvSpPr>
          <p:nvPr>
            <p:ph type="subTitle" idx="1"/>
          </p:nvPr>
        </p:nvSpPr>
        <p:spPr>
          <a:xfrm>
            <a:off x="265500" y="2769001"/>
            <a:ext cx="4045200" cy="12693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4" name="Google Shape;64;g2438890b129_0_55"/>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65" name="Google Shape;65;g2438890b129_0_5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6"/>
        <p:cNvGrpSpPr/>
        <p:nvPr/>
      </p:nvGrpSpPr>
      <p:grpSpPr>
        <a:xfrm>
          <a:off x="0" y="0"/>
          <a:ext cx="0" cy="0"/>
          <a:chOff x="0" y="0"/>
          <a:chExt cx="0" cy="0"/>
        </a:xfrm>
      </p:grpSpPr>
      <p:sp>
        <p:nvSpPr>
          <p:cNvPr id="67" name="Google Shape;67;g2438890b129_0_62"/>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68" name="Google Shape;68;g2438890b129_0_6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69"/>
        <p:cNvGrpSpPr/>
        <p:nvPr/>
      </p:nvGrpSpPr>
      <p:grpSpPr>
        <a:xfrm>
          <a:off x="0" y="0"/>
          <a:ext cx="0" cy="0"/>
          <a:chOff x="0" y="0"/>
          <a:chExt cx="0" cy="0"/>
        </a:xfrm>
      </p:grpSpPr>
      <p:grpSp>
        <p:nvGrpSpPr>
          <p:cNvPr id="70" name="Google Shape;70;g2438890b129_0_65"/>
          <p:cNvGrpSpPr/>
          <p:nvPr/>
        </p:nvGrpSpPr>
        <p:grpSpPr>
          <a:xfrm>
            <a:off x="6098378" y="5"/>
            <a:ext cx="3045625" cy="2030570"/>
            <a:chOff x="6098378" y="5"/>
            <a:chExt cx="3045625" cy="2030570"/>
          </a:xfrm>
        </p:grpSpPr>
        <p:sp>
          <p:nvSpPr>
            <p:cNvPr id="71" name="Google Shape;71;g2438890b129_0_65"/>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g2438890b129_0_65"/>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g2438890b129_0_65"/>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g2438890b129_0_65"/>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g2438890b129_0_65"/>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g2438890b129_0_65"/>
          <p:cNvSpPr txBox="1">
            <a:spLocks noGrp="1"/>
          </p:cNvSpPr>
          <p:nvPr>
            <p:ph type="title" hasCustomPrompt="1"/>
          </p:nvPr>
        </p:nvSpPr>
        <p:spPr>
          <a:xfrm>
            <a:off x="311700" y="1256050"/>
            <a:ext cx="8520600" cy="20307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77" name="Google Shape;77;g2438890b129_0_65"/>
          <p:cNvSpPr txBox="1">
            <a:spLocks noGrp="1"/>
          </p:cNvSpPr>
          <p:nvPr>
            <p:ph type="body" idx="1"/>
          </p:nvPr>
        </p:nvSpPr>
        <p:spPr>
          <a:xfrm>
            <a:off x="311700" y="3369225"/>
            <a:ext cx="8520600" cy="1281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Clr>
                <a:schemeClr val="lt1"/>
              </a:buClr>
              <a:buSzPts val="1800"/>
              <a:buChar char="●"/>
              <a:defRPr>
                <a:solidFill>
                  <a:schemeClr val="lt1"/>
                </a:solidFill>
              </a:defRPr>
            </a:lvl1pPr>
            <a:lvl2pPr marL="914400" lvl="1" indent="-317500" algn="ctr">
              <a:spcBef>
                <a:spcPts val="0"/>
              </a:spcBef>
              <a:spcAft>
                <a:spcPts val="0"/>
              </a:spcAft>
              <a:buClr>
                <a:schemeClr val="lt1"/>
              </a:buClr>
              <a:buSzPts val="1400"/>
              <a:buChar char="○"/>
              <a:defRPr>
                <a:solidFill>
                  <a:schemeClr val="lt1"/>
                </a:solidFill>
              </a:defRPr>
            </a:lvl2pPr>
            <a:lvl3pPr marL="1371600" lvl="2" indent="-317500" algn="ctr">
              <a:spcBef>
                <a:spcPts val="0"/>
              </a:spcBef>
              <a:spcAft>
                <a:spcPts val="0"/>
              </a:spcAft>
              <a:buClr>
                <a:schemeClr val="lt1"/>
              </a:buClr>
              <a:buSzPts val="1400"/>
              <a:buChar char="■"/>
              <a:defRPr>
                <a:solidFill>
                  <a:schemeClr val="lt1"/>
                </a:solidFill>
              </a:defRPr>
            </a:lvl3pPr>
            <a:lvl4pPr marL="1828800" lvl="3" indent="-317500" algn="ctr">
              <a:spcBef>
                <a:spcPts val="0"/>
              </a:spcBef>
              <a:spcAft>
                <a:spcPts val="0"/>
              </a:spcAft>
              <a:buClr>
                <a:schemeClr val="lt1"/>
              </a:buClr>
              <a:buSzPts val="1400"/>
              <a:buChar char="●"/>
              <a:defRPr>
                <a:solidFill>
                  <a:schemeClr val="lt1"/>
                </a:solidFill>
              </a:defRPr>
            </a:lvl4pPr>
            <a:lvl5pPr marL="2286000" lvl="4" indent="-317500" algn="ctr">
              <a:spcBef>
                <a:spcPts val="0"/>
              </a:spcBef>
              <a:spcAft>
                <a:spcPts val="0"/>
              </a:spcAft>
              <a:buClr>
                <a:schemeClr val="lt1"/>
              </a:buClr>
              <a:buSzPts val="1400"/>
              <a:buChar char="○"/>
              <a:defRPr>
                <a:solidFill>
                  <a:schemeClr val="lt1"/>
                </a:solidFill>
              </a:defRPr>
            </a:lvl5pPr>
            <a:lvl6pPr marL="2743200" lvl="5" indent="-317500" algn="ctr">
              <a:spcBef>
                <a:spcPts val="0"/>
              </a:spcBef>
              <a:spcAft>
                <a:spcPts val="0"/>
              </a:spcAft>
              <a:buClr>
                <a:schemeClr val="lt1"/>
              </a:buClr>
              <a:buSzPts val="1400"/>
              <a:buChar char="■"/>
              <a:defRPr>
                <a:solidFill>
                  <a:schemeClr val="lt1"/>
                </a:solidFill>
              </a:defRPr>
            </a:lvl6pPr>
            <a:lvl7pPr marL="3200400" lvl="6" indent="-317500" algn="ctr">
              <a:spcBef>
                <a:spcPts val="0"/>
              </a:spcBef>
              <a:spcAft>
                <a:spcPts val="0"/>
              </a:spcAft>
              <a:buClr>
                <a:schemeClr val="lt1"/>
              </a:buClr>
              <a:buSzPts val="1400"/>
              <a:buChar char="●"/>
              <a:defRPr>
                <a:solidFill>
                  <a:schemeClr val="lt1"/>
                </a:solidFill>
              </a:defRPr>
            </a:lvl7pPr>
            <a:lvl8pPr marL="3657600" lvl="7" indent="-317500" algn="ctr">
              <a:spcBef>
                <a:spcPts val="0"/>
              </a:spcBef>
              <a:spcAft>
                <a:spcPts val="0"/>
              </a:spcAft>
              <a:buClr>
                <a:schemeClr val="lt1"/>
              </a:buClr>
              <a:buSzPts val="1400"/>
              <a:buChar char="○"/>
              <a:defRPr>
                <a:solidFill>
                  <a:schemeClr val="lt1"/>
                </a:solidFill>
              </a:defRPr>
            </a:lvl8pPr>
            <a:lvl9pPr marL="4114800" lvl="8" indent="-317500" algn="ctr">
              <a:spcBef>
                <a:spcPts val="0"/>
              </a:spcBef>
              <a:spcAft>
                <a:spcPts val="0"/>
              </a:spcAft>
              <a:buClr>
                <a:schemeClr val="lt1"/>
              </a:buClr>
              <a:buSzPts val="1400"/>
              <a:buChar char="■"/>
              <a:defRPr>
                <a:solidFill>
                  <a:schemeClr val="lt1"/>
                </a:solidFill>
              </a:defRPr>
            </a:lvl9pPr>
          </a:lstStyle>
          <a:p>
            <a:endParaRPr/>
          </a:p>
        </p:txBody>
      </p:sp>
      <p:sp>
        <p:nvSpPr>
          <p:cNvPr id="78" name="Google Shape;78;g2438890b129_0_6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80" name="Google Shape;80;g2438890b129_0_7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lt1"/>
        </a:solidFill>
        <a:effectLst/>
      </p:bgPr>
    </p:bg>
    <p:spTree>
      <p:nvGrpSpPr>
        <p:cNvPr id="1" name="Shape 5"/>
        <p:cNvGrpSpPr/>
        <p:nvPr/>
      </p:nvGrpSpPr>
      <p:grpSpPr>
        <a:xfrm>
          <a:off x="0" y="0"/>
          <a:ext cx="0" cy="0"/>
          <a:chOff x="0" y="0"/>
          <a:chExt cx="0" cy="0"/>
        </a:xfrm>
      </p:grpSpPr>
      <p:sp>
        <p:nvSpPr>
          <p:cNvPr id="6" name="Google Shape;6;g2438890b129_0_1"/>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1pPr>
            <a:lvl2pPr lvl="1">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2pPr>
            <a:lvl3pPr lvl="2">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3pPr>
            <a:lvl4pPr lvl="3">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4pPr>
            <a:lvl5pPr lvl="4">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5pPr>
            <a:lvl6pPr lvl="5">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6pPr>
            <a:lvl7pPr lvl="6">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7pPr>
            <a:lvl8pPr lvl="7">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8pPr>
            <a:lvl9pPr lvl="8">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9pPr>
          </a:lstStyle>
          <a:p>
            <a:endParaRPr/>
          </a:p>
        </p:txBody>
      </p:sp>
      <p:sp>
        <p:nvSpPr>
          <p:cNvPr id="7" name="Google Shape;7;g2438890b129_0_1"/>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marL="914400" lvl="1"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g2438890b129_0_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1"/>
                </a:solidFill>
                <a:latin typeface="Roboto"/>
                <a:ea typeface="Roboto"/>
                <a:cs typeface="Roboto"/>
                <a:sym typeface="Roboto"/>
              </a:defRPr>
            </a:lvl1pPr>
            <a:lvl2pPr lvl="1" algn="r">
              <a:buNone/>
              <a:defRPr sz="1000">
                <a:solidFill>
                  <a:schemeClr val="lt1"/>
                </a:solidFill>
                <a:latin typeface="Roboto"/>
                <a:ea typeface="Roboto"/>
                <a:cs typeface="Roboto"/>
                <a:sym typeface="Roboto"/>
              </a:defRPr>
            </a:lvl2pPr>
            <a:lvl3pPr lvl="2" algn="r">
              <a:buNone/>
              <a:defRPr sz="1000">
                <a:solidFill>
                  <a:schemeClr val="lt1"/>
                </a:solidFill>
                <a:latin typeface="Roboto"/>
                <a:ea typeface="Roboto"/>
                <a:cs typeface="Roboto"/>
                <a:sym typeface="Roboto"/>
              </a:defRPr>
            </a:lvl3pPr>
            <a:lvl4pPr lvl="3" algn="r">
              <a:buNone/>
              <a:defRPr sz="1000">
                <a:solidFill>
                  <a:schemeClr val="lt1"/>
                </a:solidFill>
                <a:latin typeface="Roboto"/>
                <a:ea typeface="Roboto"/>
                <a:cs typeface="Roboto"/>
                <a:sym typeface="Roboto"/>
              </a:defRPr>
            </a:lvl4pPr>
            <a:lvl5pPr lvl="4" algn="r">
              <a:buNone/>
              <a:defRPr sz="1000">
                <a:solidFill>
                  <a:schemeClr val="lt1"/>
                </a:solidFill>
                <a:latin typeface="Roboto"/>
                <a:ea typeface="Roboto"/>
                <a:cs typeface="Roboto"/>
                <a:sym typeface="Roboto"/>
              </a:defRPr>
            </a:lvl5pPr>
            <a:lvl6pPr lvl="5" algn="r">
              <a:buNone/>
              <a:defRPr sz="1000">
                <a:solidFill>
                  <a:schemeClr val="lt1"/>
                </a:solidFill>
                <a:latin typeface="Roboto"/>
                <a:ea typeface="Roboto"/>
                <a:cs typeface="Roboto"/>
                <a:sym typeface="Roboto"/>
              </a:defRPr>
            </a:lvl6pPr>
            <a:lvl7pPr lvl="6" algn="r">
              <a:buNone/>
              <a:defRPr sz="1000">
                <a:solidFill>
                  <a:schemeClr val="lt1"/>
                </a:solidFill>
                <a:latin typeface="Roboto"/>
                <a:ea typeface="Roboto"/>
                <a:cs typeface="Roboto"/>
                <a:sym typeface="Roboto"/>
              </a:defRPr>
            </a:lvl7pPr>
            <a:lvl8pPr lvl="7" algn="r">
              <a:buNone/>
              <a:defRPr sz="1000">
                <a:solidFill>
                  <a:schemeClr val="lt1"/>
                </a:solidFill>
                <a:latin typeface="Roboto"/>
                <a:ea typeface="Roboto"/>
                <a:cs typeface="Roboto"/>
                <a:sym typeface="Roboto"/>
              </a:defRPr>
            </a:lvl8pPr>
            <a:lvl9pPr lvl="8" algn="r">
              <a:buNone/>
              <a:defRPr sz="1000">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
          <p:cNvSpPr txBox="1">
            <a:spLocks noGrp="1"/>
          </p:cNvSpPr>
          <p:nvPr>
            <p:ph type="ctrTitle"/>
          </p:nvPr>
        </p:nvSpPr>
        <p:spPr>
          <a:xfrm>
            <a:off x="219625" y="343625"/>
            <a:ext cx="8520600" cy="2802600"/>
          </a:xfrm>
          <a:prstGeom prst="rect">
            <a:avLst/>
          </a:prstGeom>
          <a:noFill/>
          <a:ln>
            <a:noFill/>
          </a:ln>
        </p:spPr>
        <p:txBody>
          <a:bodyPr spcFirstLastPara="1" wrap="square" lIns="91425" tIns="91425" rIns="91425" bIns="91425" anchor="ctr" anchorCtr="0">
            <a:noAutofit/>
          </a:bodyPr>
          <a:lstStyle/>
          <a:p>
            <a:pPr lvl="0" algn="ctr" rtl="0">
              <a:lnSpc>
                <a:spcPct val="150000"/>
              </a:lnSpc>
              <a:spcBef>
                <a:spcPts val="0"/>
              </a:spcBef>
              <a:spcAft>
                <a:spcPts val="0"/>
              </a:spcAft>
              <a:buSzPts val="5200"/>
            </a:pPr>
            <a:r>
              <a:rPr lang="en-GB" sz="5400" b="1" dirty="0">
                <a:latin typeface="Times New Roman"/>
                <a:ea typeface="Times New Roman"/>
                <a:cs typeface="Times New Roman"/>
                <a:sym typeface="Times New Roman"/>
              </a:rPr>
              <a:t>Managing People</a:t>
            </a:r>
            <a:endParaRPr lang="en-US" sz="5400" b="1">
              <a:latin typeface="Times New Roman"/>
              <a:ea typeface="Times New Roman"/>
              <a:cs typeface="Times New Roman"/>
            </a:endParaRPr>
          </a:p>
        </p:txBody>
      </p:sp>
      <p:sp>
        <p:nvSpPr>
          <p:cNvPr id="2" name="TextBox 1">
            <a:extLst>
              <a:ext uri="{FF2B5EF4-FFF2-40B4-BE49-F238E27FC236}">
                <a16:creationId xmlns:a16="http://schemas.microsoft.com/office/drawing/2014/main" id="{FF8F16DF-73A4-F651-88C1-7BCF8496FAFC}"/>
              </a:ext>
            </a:extLst>
          </p:cNvPr>
          <p:cNvSpPr txBox="1"/>
          <p:nvPr/>
        </p:nvSpPr>
        <p:spPr>
          <a:xfrm>
            <a:off x="637442" y="3747720"/>
            <a:ext cx="4015153" cy="1077218"/>
          </a:xfrm>
          <a:prstGeom prst="rect">
            <a:avLst/>
          </a:prstGeom>
          <a:solidFill>
            <a:schemeClr val="tx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FFFFFF"/>
                </a:solidFill>
              </a:rPr>
              <a:t>Name : Andrei Dragomir</a:t>
            </a:r>
          </a:p>
          <a:p>
            <a:r>
              <a:rPr lang="en-US" sz="2000" dirty="0">
                <a:solidFill>
                  <a:srgbClr val="FFFFFF"/>
                </a:solidFill>
              </a:rPr>
              <a:t>Student number : 2128920</a:t>
            </a:r>
          </a:p>
          <a:p>
            <a:r>
              <a:rPr lang="en-US" sz="2000" dirty="0">
                <a:solidFill>
                  <a:srgbClr val="FFFFFF"/>
                </a:solidFill>
              </a:rPr>
              <a:t>Lecturer : Samuel Ofor</a:t>
            </a:r>
            <a:r>
              <a:rPr lang="en-US" sz="2400" dirty="0">
                <a:solidFill>
                  <a:srgbClr val="FFFFFF"/>
                </a:solidFill>
              </a:rPr>
              <a:t>i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a:spLocks noGrp="1"/>
          </p:cNvSpPr>
          <p:nvPr>
            <p:ph type="title"/>
          </p:nvPr>
        </p:nvSpPr>
        <p:spPr>
          <a:xfrm>
            <a:off x="311700" y="1227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03703"/>
              <a:buNone/>
            </a:pPr>
            <a:r>
              <a:rPr lang="en-GB" b="1">
                <a:solidFill>
                  <a:srgbClr val="000000"/>
                </a:solidFill>
                <a:latin typeface="Times New Roman"/>
                <a:ea typeface="Times New Roman"/>
                <a:cs typeface="Times New Roman"/>
                <a:sym typeface="Times New Roman"/>
              </a:rPr>
              <a:t>Table of contents </a:t>
            </a:r>
            <a:endParaRPr b="1">
              <a:solidFill>
                <a:srgbClr val="000000"/>
              </a:solidFill>
              <a:latin typeface="Times New Roman"/>
              <a:ea typeface="Times New Roman"/>
              <a:cs typeface="Times New Roman"/>
              <a:sym typeface="Times New Roman"/>
            </a:endParaRPr>
          </a:p>
          <a:p>
            <a:pPr marL="0" lvl="0" indent="0" algn="ctr" rtl="0">
              <a:lnSpc>
                <a:spcPct val="100000"/>
              </a:lnSpc>
              <a:spcBef>
                <a:spcPts val="0"/>
              </a:spcBef>
              <a:spcAft>
                <a:spcPts val="0"/>
              </a:spcAft>
              <a:buSzPct val="103703"/>
              <a:buNone/>
            </a:pPr>
            <a:endParaRPr b="1">
              <a:solidFill>
                <a:srgbClr val="000000"/>
              </a:solidFill>
              <a:latin typeface="Times New Roman"/>
              <a:ea typeface="Times New Roman"/>
              <a:cs typeface="Times New Roman"/>
              <a:sym typeface="Times New Roman"/>
            </a:endParaRPr>
          </a:p>
        </p:txBody>
      </p:sp>
      <p:sp>
        <p:nvSpPr>
          <p:cNvPr id="91" name="Google Shape;91;p2"/>
          <p:cNvSpPr txBox="1">
            <a:spLocks noGrp="1"/>
          </p:cNvSpPr>
          <p:nvPr>
            <p:ph type="body" idx="1"/>
          </p:nvPr>
        </p:nvSpPr>
        <p:spPr>
          <a:xfrm>
            <a:off x="311700" y="695425"/>
            <a:ext cx="8520600" cy="43356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600" b="1">
                <a:solidFill>
                  <a:srgbClr val="000000"/>
                </a:solidFill>
                <a:latin typeface="Times New Roman"/>
                <a:ea typeface="Times New Roman"/>
                <a:cs typeface="Times New Roman"/>
                <a:sym typeface="Times New Roman"/>
              </a:rPr>
              <a:t>Slide 3: Introduction</a:t>
            </a:r>
            <a:endParaRPr sz="1600" b="1">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600" b="1">
                <a:solidFill>
                  <a:srgbClr val="000000"/>
                </a:solidFill>
                <a:latin typeface="Times New Roman"/>
                <a:ea typeface="Times New Roman"/>
                <a:cs typeface="Times New Roman"/>
                <a:sym typeface="Times New Roman"/>
              </a:rPr>
              <a:t>Slide 4 to 6: What is the role of a Human Resources Professional?</a:t>
            </a:r>
            <a:endParaRPr sz="1600" b="1">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600" b="1">
                <a:solidFill>
                  <a:srgbClr val="000000"/>
                </a:solidFill>
                <a:latin typeface="Times New Roman"/>
                <a:ea typeface="Times New Roman"/>
                <a:cs typeface="Times New Roman"/>
                <a:sym typeface="Times New Roman"/>
              </a:rPr>
              <a:t>Slide 7 to 10: What factors can be put in place to influence a positive relationship between the employer and the employee?</a:t>
            </a:r>
            <a:endParaRPr sz="1600" b="1">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600" b="1">
                <a:solidFill>
                  <a:srgbClr val="000000"/>
                </a:solidFill>
                <a:latin typeface="Times New Roman"/>
                <a:ea typeface="Times New Roman"/>
                <a:cs typeface="Times New Roman"/>
                <a:sym typeface="Times New Roman"/>
              </a:rPr>
              <a:t>Slide 11: Conclusion</a:t>
            </a:r>
            <a:endParaRPr sz="1600" b="1">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600" b="1">
                <a:solidFill>
                  <a:srgbClr val="000000"/>
                </a:solidFill>
                <a:latin typeface="Times New Roman"/>
                <a:ea typeface="Times New Roman"/>
                <a:cs typeface="Times New Roman"/>
                <a:sym typeface="Times New Roman"/>
              </a:rPr>
              <a:t>Slide 12: Reference List</a:t>
            </a:r>
            <a:endParaRPr sz="1600" b="1">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1200"/>
              </a:spcAft>
              <a:buSzPts val="1800"/>
              <a:buNone/>
            </a:pPr>
            <a:r>
              <a:rPr lang="en-GB" sz="1600" b="1">
                <a:solidFill>
                  <a:srgbClr val="000000"/>
                </a:solidFill>
                <a:latin typeface="Times New Roman"/>
                <a:ea typeface="Times New Roman"/>
                <a:cs typeface="Times New Roman"/>
                <a:sym typeface="Times New Roman"/>
              </a:rPr>
              <a:t>Slide 13: Thank you Note</a:t>
            </a:r>
            <a:endParaRPr sz="1600" b="1">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3"/>
          <p:cNvSpPr txBox="1">
            <a:spLocks noGrp="1"/>
          </p:cNvSpPr>
          <p:nvPr>
            <p:ph type="title"/>
          </p:nvPr>
        </p:nvSpPr>
        <p:spPr>
          <a:xfrm>
            <a:off x="311700" y="0"/>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2400"/>
              </a:spcBef>
              <a:spcAft>
                <a:spcPts val="0"/>
              </a:spcAft>
              <a:buNone/>
            </a:pPr>
            <a:r>
              <a:rPr lang="en-GB" sz="2400" b="1">
                <a:solidFill>
                  <a:srgbClr val="000000"/>
                </a:solidFill>
                <a:latin typeface="Times New Roman"/>
                <a:ea typeface="Times New Roman"/>
                <a:cs typeface="Times New Roman"/>
                <a:sym typeface="Times New Roman"/>
              </a:rPr>
              <a:t>Introduction</a:t>
            </a:r>
            <a:endParaRPr sz="2400" b="1">
              <a:solidFill>
                <a:srgbClr val="000000"/>
              </a:solidFill>
              <a:latin typeface="Times New Roman"/>
              <a:ea typeface="Times New Roman"/>
              <a:cs typeface="Times New Roman"/>
              <a:sym typeface="Times New Roman"/>
            </a:endParaRPr>
          </a:p>
          <a:p>
            <a:pPr marL="0" lvl="0" indent="0" algn="ctr" rtl="0">
              <a:lnSpc>
                <a:spcPct val="150000"/>
              </a:lnSpc>
              <a:spcBef>
                <a:spcPts val="600"/>
              </a:spcBef>
              <a:spcAft>
                <a:spcPts val="0"/>
              </a:spcAft>
              <a:buClr>
                <a:schemeClr val="dk1"/>
              </a:buClr>
              <a:buSzPts val="1100"/>
              <a:buFont typeface="Arial"/>
              <a:buNone/>
            </a:pPr>
            <a:endParaRPr sz="2400" b="1">
              <a:solidFill>
                <a:srgbClr val="000000"/>
              </a:solidFill>
              <a:latin typeface="Times New Roman"/>
              <a:ea typeface="Times New Roman"/>
              <a:cs typeface="Times New Roman"/>
              <a:sym typeface="Times New Roman"/>
            </a:endParaRPr>
          </a:p>
        </p:txBody>
      </p:sp>
      <p:sp>
        <p:nvSpPr>
          <p:cNvPr id="97" name="Google Shape;97;p3"/>
          <p:cNvSpPr txBox="1">
            <a:spLocks noGrp="1"/>
          </p:cNvSpPr>
          <p:nvPr>
            <p:ph type="body" idx="1"/>
          </p:nvPr>
        </p:nvSpPr>
        <p:spPr>
          <a:xfrm>
            <a:off x="75650" y="857250"/>
            <a:ext cx="6078300" cy="3360300"/>
          </a:xfrm>
          <a:prstGeom prst="rect">
            <a:avLst/>
          </a:prstGeom>
          <a:noFill/>
          <a:ln>
            <a:noFill/>
          </a:ln>
        </p:spPr>
        <p:txBody>
          <a:bodyPr spcFirstLastPara="1" wrap="square" lIns="91425" tIns="91425" rIns="91425" bIns="91425" anchor="t" anchorCtr="0">
            <a:noAutofit/>
          </a:bodyPr>
          <a:lstStyle/>
          <a:p>
            <a:pPr marL="457200" lvl="0" indent="-342900" algn="just" rtl="0">
              <a:lnSpc>
                <a:spcPct val="150000"/>
              </a:lnSpc>
              <a:spcBef>
                <a:spcPts val="0"/>
              </a:spcBef>
              <a:spcAft>
                <a:spcPts val="0"/>
              </a:spcAft>
              <a:buClr>
                <a:srgbClr val="000000"/>
              </a:buClr>
              <a:buSzPts val="1800"/>
              <a:buFont typeface="Times New Roman"/>
              <a:buChar char="●"/>
            </a:pPr>
            <a:r>
              <a:rPr lang="en-GB">
                <a:solidFill>
                  <a:srgbClr val="000000"/>
                </a:solidFill>
                <a:latin typeface="Times New Roman"/>
                <a:ea typeface="Times New Roman"/>
                <a:cs typeface="Times New Roman"/>
                <a:sym typeface="Times New Roman"/>
              </a:rPr>
              <a:t>Human resource management is considered the function of an organisation in charge of all employees along with related operations. </a:t>
            </a:r>
            <a:endParaRPr>
              <a:solidFill>
                <a:srgbClr val="000000"/>
              </a:solidFill>
              <a:latin typeface="Times New Roman"/>
              <a:ea typeface="Times New Roman"/>
              <a:cs typeface="Times New Roman"/>
              <a:sym typeface="Times New Roman"/>
            </a:endParaRPr>
          </a:p>
          <a:p>
            <a:pPr marL="457200" lvl="0" indent="-342900" algn="just" rtl="0">
              <a:lnSpc>
                <a:spcPct val="150000"/>
              </a:lnSpc>
              <a:spcBef>
                <a:spcPts val="0"/>
              </a:spcBef>
              <a:spcAft>
                <a:spcPts val="0"/>
              </a:spcAft>
              <a:buClr>
                <a:srgbClr val="000000"/>
              </a:buClr>
              <a:buSzPts val="1800"/>
              <a:buFont typeface="Times New Roman"/>
              <a:buChar char="●"/>
            </a:pPr>
            <a:r>
              <a:rPr lang="en-GB">
                <a:solidFill>
                  <a:srgbClr val="000000"/>
                </a:solidFill>
                <a:latin typeface="Times New Roman"/>
                <a:ea typeface="Times New Roman"/>
                <a:cs typeface="Times New Roman"/>
                <a:sym typeface="Times New Roman"/>
              </a:rPr>
              <a:t>A human resource professional works within an organisation as a part of human resource management and is responsible for all the work related to employees (Bratton </a:t>
            </a:r>
            <a:r>
              <a:rPr lang="en-GB" i="1">
                <a:solidFill>
                  <a:srgbClr val="000000"/>
                </a:solidFill>
                <a:latin typeface="Times New Roman"/>
                <a:ea typeface="Times New Roman"/>
                <a:cs typeface="Times New Roman"/>
                <a:sym typeface="Times New Roman"/>
              </a:rPr>
              <a:t>et al., </a:t>
            </a:r>
            <a:r>
              <a:rPr lang="en-GB">
                <a:solidFill>
                  <a:srgbClr val="000000"/>
                </a:solidFill>
                <a:latin typeface="Times New Roman"/>
                <a:ea typeface="Times New Roman"/>
                <a:cs typeface="Times New Roman"/>
                <a:sym typeface="Times New Roman"/>
              </a:rPr>
              <a:t>2021). </a:t>
            </a:r>
            <a:endParaRPr>
              <a:solidFill>
                <a:srgbClr val="000000"/>
              </a:solidFill>
              <a:latin typeface="Times New Roman"/>
              <a:ea typeface="Times New Roman"/>
              <a:cs typeface="Times New Roman"/>
              <a:sym typeface="Times New Roman"/>
            </a:endParaRPr>
          </a:p>
        </p:txBody>
      </p:sp>
      <p:pic>
        <p:nvPicPr>
          <p:cNvPr id="98" name="Google Shape;98;p3"/>
          <p:cNvPicPr preferRelativeResize="0"/>
          <p:nvPr/>
        </p:nvPicPr>
        <p:blipFill>
          <a:blip r:embed="rId3">
            <a:alphaModFix/>
          </a:blip>
          <a:stretch>
            <a:fillRect/>
          </a:stretch>
        </p:blipFill>
        <p:spPr>
          <a:xfrm>
            <a:off x="6374300" y="2389325"/>
            <a:ext cx="2769700" cy="15049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4"/>
          <p:cNvSpPr txBox="1">
            <a:spLocks noGrp="1"/>
          </p:cNvSpPr>
          <p:nvPr>
            <p:ph type="title"/>
          </p:nvPr>
        </p:nvSpPr>
        <p:spPr>
          <a:xfrm>
            <a:off x="311700" y="117250"/>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2800"/>
              <a:buNone/>
            </a:pPr>
            <a:r>
              <a:rPr lang="en-GB" sz="1800" b="1">
                <a:solidFill>
                  <a:srgbClr val="000000"/>
                </a:solidFill>
                <a:latin typeface="Times New Roman"/>
                <a:ea typeface="Times New Roman"/>
                <a:cs typeface="Times New Roman"/>
                <a:sym typeface="Times New Roman"/>
              </a:rPr>
              <a:t>What is the role of a Human Resources Professional</a:t>
            </a:r>
            <a:endParaRPr sz="1800" b="1">
              <a:solidFill>
                <a:srgbClr val="000000"/>
              </a:solidFill>
              <a:latin typeface="Times New Roman"/>
              <a:ea typeface="Times New Roman"/>
              <a:cs typeface="Times New Roman"/>
              <a:sym typeface="Times New Roman"/>
            </a:endParaRPr>
          </a:p>
        </p:txBody>
      </p:sp>
      <p:sp>
        <p:nvSpPr>
          <p:cNvPr id="104" name="Google Shape;104;p4"/>
          <p:cNvSpPr txBox="1">
            <a:spLocks noGrp="1"/>
          </p:cNvSpPr>
          <p:nvPr>
            <p:ph type="body" idx="1"/>
          </p:nvPr>
        </p:nvSpPr>
        <p:spPr>
          <a:xfrm>
            <a:off x="0" y="763775"/>
            <a:ext cx="6396600" cy="3997800"/>
          </a:xfrm>
          <a:prstGeom prst="rect">
            <a:avLst/>
          </a:prstGeom>
          <a:noFill/>
          <a:ln>
            <a:noFill/>
          </a:ln>
        </p:spPr>
        <p:txBody>
          <a:bodyPr spcFirstLastPara="1" wrap="square" lIns="91425" tIns="91425" rIns="91425" bIns="91425" anchor="t" anchorCtr="0">
            <a:normAutofit lnSpcReduction="10000"/>
          </a:bodyPr>
          <a:lstStyle/>
          <a:p>
            <a:pPr marL="0" lvl="0" indent="0" algn="just" rtl="0">
              <a:lnSpc>
                <a:spcPct val="140000"/>
              </a:lnSpc>
              <a:spcBef>
                <a:spcPts val="0"/>
              </a:spcBef>
              <a:spcAft>
                <a:spcPts val="0"/>
              </a:spcAft>
              <a:buSzPts val="1018"/>
              <a:buNone/>
            </a:pPr>
            <a:r>
              <a:rPr lang="en-GB" sz="1295" b="1">
                <a:solidFill>
                  <a:srgbClr val="000000"/>
                </a:solidFill>
                <a:latin typeface="Times New Roman"/>
                <a:ea typeface="Times New Roman"/>
                <a:cs typeface="Times New Roman"/>
                <a:sym typeface="Times New Roman"/>
              </a:rPr>
              <a:t>Job Responsibilities</a:t>
            </a:r>
            <a:endParaRPr sz="1295" b="1">
              <a:solidFill>
                <a:srgbClr val="000000"/>
              </a:solidFill>
              <a:latin typeface="Times New Roman"/>
              <a:ea typeface="Times New Roman"/>
              <a:cs typeface="Times New Roman"/>
              <a:sym typeface="Times New Roman"/>
            </a:endParaRPr>
          </a:p>
          <a:p>
            <a:pPr marL="457200" lvl="0" indent="-311785" algn="just" rtl="0">
              <a:lnSpc>
                <a:spcPct val="140000"/>
              </a:lnSpc>
              <a:spcBef>
                <a:spcPts val="0"/>
              </a:spcBef>
              <a:spcAft>
                <a:spcPts val="0"/>
              </a:spcAft>
              <a:buClr>
                <a:srgbClr val="000000"/>
              </a:buClr>
              <a:buSzPts val="1310"/>
              <a:buFont typeface="Times New Roman"/>
              <a:buChar char="●"/>
            </a:pPr>
            <a:r>
              <a:rPr lang="en-GB" sz="1310">
                <a:solidFill>
                  <a:srgbClr val="000000"/>
                </a:solidFill>
                <a:latin typeface="Times New Roman"/>
                <a:ea typeface="Times New Roman"/>
                <a:cs typeface="Times New Roman"/>
                <a:sym typeface="Times New Roman"/>
              </a:rPr>
              <a:t>A human resource professional has several job responsibilities in a particular organisation. </a:t>
            </a:r>
            <a:endParaRPr sz="1310">
              <a:solidFill>
                <a:srgbClr val="000000"/>
              </a:solidFill>
              <a:latin typeface="Times New Roman"/>
              <a:ea typeface="Times New Roman"/>
              <a:cs typeface="Times New Roman"/>
              <a:sym typeface="Times New Roman"/>
            </a:endParaRPr>
          </a:p>
          <a:p>
            <a:pPr marL="457200" lvl="0" indent="-311785" algn="just" rtl="0">
              <a:lnSpc>
                <a:spcPct val="140000"/>
              </a:lnSpc>
              <a:spcBef>
                <a:spcPts val="0"/>
              </a:spcBef>
              <a:spcAft>
                <a:spcPts val="0"/>
              </a:spcAft>
              <a:buClr>
                <a:srgbClr val="000000"/>
              </a:buClr>
              <a:buSzPts val="1310"/>
              <a:buFont typeface="Times New Roman"/>
              <a:buChar char="●"/>
            </a:pPr>
            <a:r>
              <a:rPr lang="en-GB" sz="1310">
                <a:solidFill>
                  <a:srgbClr val="000000"/>
                </a:solidFill>
                <a:latin typeface="Times New Roman"/>
                <a:ea typeface="Times New Roman"/>
                <a:cs typeface="Times New Roman"/>
                <a:sym typeface="Times New Roman"/>
              </a:rPr>
              <a:t>As it includes supporting the development along with implementing the initiatives of human resource management and the system of an organisation (Armstrong and Taylor, 2020).</a:t>
            </a:r>
            <a:endParaRPr sz="1310">
              <a:solidFill>
                <a:srgbClr val="000000"/>
              </a:solidFill>
              <a:latin typeface="Times New Roman"/>
              <a:ea typeface="Times New Roman"/>
              <a:cs typeface="Times New Roman"/>
              <a:sym typeface="Times New Roman"/>
            </a:endParaRPr>
          </a:p>
          <a:p>
            <a:pPr marL="0" lvl="0" indent="0" algn="just" rtl="0">
              <a:lnSpc>
                <a:spcPct val="140000"/>
              </a:lnSpc>
              <a:spcBef>
                <a:spcPts val="1200"/>
              </a:spcBef>
              <a:spcAft>
                <a:spcPts val="0"/>
              </a:spcAft>
              <a:buSzPts val="1018"/>
              <a:buNone/>
            </a:pPr>
            <a:r>
              <a:rPr lang="en-GB" sz="1295" b="1">
                <a:solidFill>
                  <a:srgbClr val="000000"/>
                </a:solidFill>
                <a:latin typeface="Times New Roman"/>
                <a:ea typeface="Times New Roman"/>
                <a:cs typeface="Times New Roman"/>
                <a:sym typeface="Times New Roman"/>
              </a:rPr>
              <a:t>Functional areas</a:t>
            </a:r>
            <a:endParaRPr sz="1295" b="1">
              <a:solidFill>
                <a:srgbClr val="000000"/>
              </a:solidFill>
              <a:latin typeface="Times New Roman"/>
              <a:ea typeface="Times New Roman"/>
              <a:cs typeface="Times New Roman"/>
              <a:sym typeface="Times New Roman"/>
            </a:endParaRPr>
          </a:p>
          <a:p>
            <a:pPr marL="457200" lvl="0" indent="-310832" algn="just" rtl="0">
              <a:lnSpc>
                <a:spcPct val="140000"/>
              </a:lnSpc>
              <a:spcBef>
                <a:spcPts val="1200"/>
              </a:spcBef>
              <a:spcAft>
                <a:spcPts val="0"/>
              </a:spcAft>
              <a:buClr>
                <a:srgbClr val="000000"/>
              </a:buClr>
              <a:buSzPts val="1295"/>
              <a:buFont typeface="Times New Roman"/>
              <a:buChar char="●"/>
            </a:pPr>
            <a:r>
              <a:rPr lang="en-GB" sz="1295">
                <a:solidFill>
                  <a:srgbClr val="000000"/>
                </a:solidFill>
                <a:latin typeface="Times New Roman"/>
                <a:ea typeface="Times New Roman"/>
                <a:cs typeface="Times New Roman"/>
                <a:sym typeface="Times New Roman"/>
              </a:rPr>
              <a:t>The role of a human resource professional is significant in a business organisation involving critical tasks involving recruiting and hiring talents aligning with business organisation requirements.</a:t>
            </a:r>
            <a:endParaRPr sz="1295">
              <a:solidFill>
                <a:srgbClr val="000000"/>
              </a:solidFill>
              <a:latin typeface="Times New Roman"/>
              <a:ea typeface="Times New Roman"/>
              <a:cs typeface="Times New Roman"/>
              <a:sym typeface="Times New Roman"/>
            </a:endParaRPr>
          </a:p>
          <a:p>
            <a:pPr marL="457200" lvl="0" indent="-310832" algn="just" rtl="0">
              <a:lnSpc>
                <a:spcPct val="140000"/>
              </a:lnSpc>
              <a:spcBef>
                <a:spcPts val="0"/>
              </a:spcBef>
              <a:spcAft>
                <a:spcPts val="0"/>
              </a:spcAft>
              <a:buClr>
                <a:srgbClr val="000000"/>
              </a:buClr>
              <a:buSzPts val="1295"/>
              <a:buFont typeface="Times New Roman"/>
              <a:buChar char="●"/>
            </a:pPr>
            <a:r>
              <a:rPr lang="en-GB" sz="1295">
                <a:solidFill>
                  <a:srgbClr val="000000"/>
                </a:solidFill>
                <a:latin typeface="Times New Roman"/>
                <a:ea typeface="Times New Roman"/>
                <a:cs typeface="Times New Roman"/>
                <a:sym typeface="Times New Roman"/>
              </a:rPr>
              <a:t>It is a crucial role of a human resource professional as hiring a talented candidate will benefit to increase the performance of the overall business organisation in the market (Anastasiu </a:t>
            </a:r>
            <a:r>
              <a:rPr lang="en-GB" sz="1295" i="1">
                <a:solidFill>
                  <a:srgbClr val="000000"/>
                </a:solidFill>
                <a:latin typeface="Times New Roman"/>
                <a:ea typeface="Times New Roman"/>
                <a:cs typeface="Times New Roman"/>
                <a:sym typeface="Times New Roman"/>
              </a:rPr>
              <a:t>et al.,</a:t>
            </a:r>
            <a:r>
              <a:rPr lang="en-GB" sz="1295">
                <a:solidFill>
                  <a:srgbClr val="000000"/>
                </a:solidFill>
                <a:latin typeface="Times New Roman"/>
                <a:ea typeface="Times New Roman"/>
                <a:cs typeface="Times New Roman"/>
                <a:sym typeface="Times New Roman"/>
              </a:rPr>
              <a:t> 2020). </a:t>
            </a:r>
            <a:endParaRPr sz="1295">
              <a:solidFill>
                <a:srgbClr val="000000"/>
              </a:solidFill>
              <a:latin typeface="Times New Roman"/>
              <a:ea typeface="Times New Roman"/>
              <a:cs typeface="Times New Roman"/>
              <a:sym typeface="Times New Roman"/>
            </a:endParaRPr>
          </a:p>
        </p:txBody>
      </p:sp>
      <p:pic>
        <p:nvPicPr>
          <p:cNvPr id="105" name="Google Shape;105;p4"/>
          <p:cNvPicPr preferRelativeResize="0"/>
          <p:nvPr/>
        </p:nvPicPr>
        <p:blipFill>
          <a:blip r:embed="rId3">
            <a:alphaModFix/>
          </a:blip>
          <a:stretch>
            <a:fillRect/>
          </a:stretch>
        </p:blipFill>
        <p:spPr>
          <a:xfrm>
            <a:off x="6503874" y="2257875"/>
            <a:ext cx="2640125" cy="16383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5"/>
          <p:cNvSpPr txBox="1">
            <a:spLocks noGrp="1"/>
          </p:cNvSpPr>
          <p:nvPr>
            <p:ph type="title"/>
          </p:nvPr>
        </p:nvSpPr>
        <p:spPr>
          <a:xfrm>
            <a:off x="428500" y="64700"/>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GB" sz="2500" b="1" dirty="0">
                <a:solidFill>
                  <a:srgbClr val="000000"/>
                </a:solidFill>
                <a:latin typeface="Times New Roman"/>
                <a:ea typeface="Times New Roman"/>
                <a:cs typeface="Times New Roman"/>
                <a:sym typeface="Times New Roman"/>
              </a:rPr>
              <a:t>Content</a:t>
            </a:r>
            <a:endParaRPr sz="2500" b="1" dirty="0">
              <a:solidFill>
                <a:srgbClr val="000000"/>
              </a:solidFill>
              <a:latin typeface="Times New Roman"/>
              <a:ea typeface="Times New Roman"/>
              <a:cs typeface="Times New Roman"/>
              <a:sym typeface="Times New Roman"/>
            </a:endParaRPr>
          </a:p>
        </p:txBody>
      </p:sp>
      <p:sp>
        <p:nvSpPr>
          <p:cNvPr id="111" name="Google Shape;111;p5"/>
          <p:cNvSpPr txBox="1">
            <a:spLocks noGrp="1"/>
          </p:cNvSpPr>
          <p:nvPr>
            <p:ph type="body" idx="1"/>
          </p:nvPr>
        </p:nvSpPr>
        <p:spPr>
          <a:xfrm>
            <a:off x="126075" y="731175"/>
            <a:ext cx="6053400" cy="3055500"/>
          </a:xfrm>
          <a:prstGeom prst="rect">
            <a:avLst/>
          </a:prstGeom>
          <a:noFill/>
          <a:ln>
            <a:noFill/>
          </a:ln>
        </p:spPr>
        <p:txBody>
          <a:bodyPr spcFirstLastPara="1" wrap="square" lIns="91425" tIns="91425" rIns="91425" bIns="91425" anchor="t" anchorCtr="0">
            <a:normAutofit/>
          </a:bodyPr>
          <a:lstStyle/>
          <a:p>
            <a:pPr indent="-317500" algn="just">
              <a:lnSpc>
                <a:spcPct val="150000"/>
              </a:lnSpc>
              <a:spcBef>
                <a:spcPts val="1200"/>
              </a:spcBef>
              <a:buClr>
                <a:srgbClr val="000000"/>
              </a:buClr>
              <a:buSzPts val="1400"/>
              <a:buFont typeface="Times New Roman"/>
              <a:buChar char="●"/>
            </a:pPr>
            <a:r>
              <a:rPr lang="en-GB" sz="1400" dirty="0">
                <a:solidFill>
                  <a:srgbClr val="000000"/>
                </a:solidFill>
                <a:latin typeface="Times New Roman"/>
                <a:ea typeface="Times New Roman"/>
                <a:cs typeface="Times New Roman"/>
                <a:sym typeface="Times New Roman"/>
              </a:rPr>
              <a:t>Human resource professional has to comply with specific values which will ensure the ethical and fair practice of human resource activities in a business organisation. </a:t>
            </a:r>
            <a:endParaRPr sz="1400">
              <a:solidFill>
                <a:srgbClr val="000000"/>
              </a:solidFill>
              <a:latin typeface="Times New Roman"/>
              <a:ea typeface="Times New Roman"/>
              <a:cs typeface="Times New Roman"/>
              <a:sym typeface="Times New Roman"/>
            </a:endParaRPr>
          </a:p>
          <a:p>
            <a:pPr indent="-317500" algn="just">
              <a:lnSpc>
                <a:spcPct val="150000"/>
              </a:lnSpc>
              <a:buClr>
                <a:srgbClr val="000000"/>
              </a:buClr>
              <a:buSzPts val="1400"/>
              <a:buFont typeface="Times New Roman"/>
              <a:buChar char="●"/>
            </a:pPr>
            <a:r>
              <a:rPr lang="en-GB" sz="1400" dirty="0">
                <a:solidFill>
                  <a:srgbClr val="000000"/>
                </a:solidFill>
                <a:latin typeface="Times New Roman"/>
                <a:ea typeface="Times New Roman"/>
                <a:cs typeface="Times New Roman"/>
                <a:sym typeface="Times New Roman"/>
              </a:rPr>
              <a:t>A human resource professional must promote honesty, integrity along with trust in the workplace (Tyas </a:t>
            </a:r>
            <a:r>
              <a:rPr lang="en-GB" sz="1400" i="1" dirty="0">
                <a:solidFill>
                  <a:srgbClr val="000000"/>
                </a:solidFill>
                <a:latin typeface="Times New Roman"/>
                <a:ea typeface="Times New Roman"/>
                <a:cs typeface="Times New Roman"/>
                <a:sym typeface="Times New Roman"/>
              </a:rPr>
              <a:t>et al., </a:t>
            </a:r>
            <a:r>
              <a:rPr lang="en-GB" sz="1400" dirty="0">
                <a:solidFill>
                  <a:srgbClr val="000000"/>
                </a:solidFill>
                <a:latin typeface="Times New Roman"/>
                <a:ea typeface="Times New Roman"/>
                <a:cs typeface="Times New Roman"/>
                <a:sym typeface="Times New Roman"/>
              </a:rPr>
              <a:t>2020). </a:t>
            </a:r>
            <a:endParaRPr sz="1400">
              <a:solidFill>
                <a:srgbClr val="000000"/>
              </a:solidFill>
              <a:latin typeface="Times New Roman"/>
              <a:ea typeface="Times New Roman"/>
              <a:cs typeface="Times New Roman"/>
              <a:sym typeface="Times New Roman"/>
            </a:endParaRPr>
          </a:p>
          <a:p>
            <a:pPr indent="-317500" algn="just">
              <a:lnSpc>
                <a:spcPct val="150000"/>
              </a:lnSpc>
              <a:buClr>
                <a:srgbClr val="000000"/>
              </a:buClr>
              <a:buSzPts val="1400"/>
              <a:buFont typeface="Times New Roman"/>
              <a:buChar char="●"/>
            </a:pPr>
            <a:r>
              <a:rPr lang="en-GB" sz="1400" dirty="0">
                <a:solidFill>
                  <a:srgbClr val="000000"/>
                </a:solidFill>
                <a:latin typeface="Times New Roman"/>
                <a:ea typeface="Times New Roman"/>
                <a:cs typeface="Times New Roman"/>
                <a:sym typeface="Times New Roman"/>
              </a:rPr>
              <a:t>It will ensure that a positive work environment gets built in an organisation along with maintaining a positive image of the human resource management in the organisation as well. </a:t>
            </a:r>
            <a:endParaRPr sz="1400">
              <a:solidFill>
                <a:srgbClr val="000000"/>
              </a:solidFill>
              <a:latin typeface="Times New Roman"/>
              <a:ea typeface="Times New Roman"/>
              <a:cs typeface="Times New Roman"/>
              <a:sym typeface="Times New Roman"/>
            </a:endParaRPr>
          </a:p>
        </p:txBody>
      </p:sp>
      <p:pic>
        <p:nvPicPr>
          <p:cNvPr id="112" name="Google Shape;112;p5"/>
          <p:cNvPicPr preferRelativeResize="0"/>
          <p:nvPr/>
        </p:nvPicPr>
        <p:blipFill>
          <a:blip r:embed="rId3">
            <a:alphaModFix/>
          </a:blip>
          <a:stretch>
            <a:fillRect/>
          </a:stretch>
        </p:blipFill>
        <p:spPr>
          <a:xfrm>
            <a:off x="6484275" y="2448175"/>
            <a:ext cx="2659725" cy="148944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7"/>
          <p:cNvSpPr txBox="1">
            <a:spLocks noGrp="1"/>
          </p:cNvSpPr>
          <p:nvPr>
            <p:ph type="title"/>
          </p:nvPr>
        </p:nvSpPr>
        <p:spPr>
          <a:xfrm>
            <a:off x="311700" y="0"/>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2800"/>
              <a:buNone/>
            </a:pPr>
            <a:r>
              <a:rPr lang="en-GB" sz="1800" b="1" dirty="0">
                <a:solidFill>
                  <a:srgbClr val="000000"/>
                </a:solidFill>
                <a:latin typeface="Times New Roman"/>
                <a:ea typeface="Times New Roman"/>
                <a:cs typeface="Times New Roman"/>
                <a:sym typeface="Times New Roman"/>
              </a:rPr>
              <a:t>Content</a:t>
            </a:r>
            <a:endParaRPr sz="1800" b="1" dirty="0">
              <a:solidFill>
                <a:srgbClr val="000000"/>
              </a:solidFill>
              <a:latin typeface="Times New Roman"/>
              <a:ea typeface="Times New Roman"/>
              <a:cs typeface="Times New Roman"/>
              <a:sym typeface="Times New Roman"/>
            </a:endParaRPr>
          </a:p>
        </p:txBody>
      </p:sp>
      <p:sp>
        <p:nvSpPr>
          <p:cNvPr id="118" name="Google Shape;118;p7"/>
          <p:cNvSpPr txBox="1">
            <a:spLocks noGrp="1"/>
          </p:cNvSpPr>
          <p:nvPr>
            <p:ph type="body" idx="1"/>
          </p:nvPr>
        </p:nvSpPr>
        <p:spPr>
          <a:xfrm>
            <a:off x="0" y="826425"/>
            <a:ext cx="6315000" cy="3948600"/>
          </a:xfrm>
          <a:prstGeom prst="rect">
            <a:avLst/>
          </a:prstGeom>
          <a:noFill/>
          <a:ln>
            <a:noFill/>
          </a:ln>
        </p:spPr>
        <p:txBody>
          <a:bodyPr spcFirstLastPara="1" wrap="square" lIns="91425" tIns="91425" rIns="91425" bIns="91425" anchor="t" anchorCtr="0">
            <a:noAutofit/>
          </a:bodyPr>
          <a:lstStyle/>
          <a:p>
            <a:pPr marL="0" indent="0" algn="just">
              <a:lnSpc>
                <a:spcPct val="150000"/>
              </a:lnSpc>
              <a:spcBef>
                <a:spcPts val="1200"/>
              </a:spcBef>
              <a:buNone/>
            </a:pPr>
            <a:r>
              <a:rPr lang="en-GB" sz="1400" b="1" dirty="0">
                <a:solidFill>
                  <a:srgbClr val="000000"/>
                </a:solidFill>
                <a:latin typeface="Times New Roman"/>
                <a:ea typeface="Times New Roman"/>
                <a:cs typeface="Times New Roman"/>
                <a:sym typeface="Times New Roman"/>
              </a:rPr>
              <a:t>Chartered Institute of Personnel and Development (CIPD) Profession Map</a:t>
            </a:r>
            <a:endParaRPr sz="1400" b="1" dirty="0">
              <a:solidFill>
                <a:srgbClr val="000000"/>
              </a:solidFill>
              <a:latin typeface="Times New Roman"/>
              <a:ea typeface="Times New Roman"/>
              <a:cs typeface="Times New Roman"/>
              <a:sym typeface="Times New Roman"/>
            </a:endParaRPr>
          </a:p>
          <a:p>
            <a:pPr indent="-317500" algn="just">
              <a:lnSpc>
                <a:spcPct val="150000"/>
              </a:lnSpc>
              <a:spcBef>
                <a:spcPts val="1200"/>
              </a:spcBef>
              <a:buClr>
                <a:srgbClr val="000000"/>
              </a:buClr>
              <a:buSzPts val="1400"/>
              <a:buFont typeface="Times New Roman"/>
              <a:buChar char="●"/>
            </a:pPr>
            <a:r>
              <a:rPr lang="en-GB" sz="1200" dirty="0">
                <a:solidFill>
                  <a:srgbClr val="000000"/>
                </a:solidFill>
                <a:latin typeface="Times New Roman"/>
                <a:ea typeface="Times New Roman"/>
                <a:cs typeface="Times New Roman"/>
                <a:sym typeface="Times New Roman"/>
              </a:rPr>
              <a:t>The professional map by CIPD is designed for contributing to the purpose of the human resource profession. </a:t>
            </a:r>
            <a:endParaRPr sz="1200">
              <a:solidFill>
                <a:srgbClr val="000000"/>
              </a:solidFill>
              <a:latin typeface="Times New Roman"/>
              <a:ea typeface="Times New Roman"/>
              <a:cs typeface="Times New Roman"/>
              <a:sym typeface="Times New Roman"/>
            </a:endParaRPr>
          </a:p>
          <a:p>
            <a:pPr indent="-304800" algn="just">
              <a:lnSpc>
                <a:spcPct val="150000"/>
              </a:lnSpc>
              <a:buClr>
                <a:srgbClr val="000000"/>
              </a:buClr>
              <a:buSzPts val="1200"/>
              <a:buFont typeface="Times New Roman"/>
              <a:buChar char="●"/>
            </a:pPr>
            <a:r>
              <a:rPr lang="en-GB" sz="1200" dirty="0">
                <a:solidFill>
                  <a:srgbClr val="000000"/>
                </a:solidFill>
                <a:latin typeface="Times New Roman"/>
                <a:ea typeface="Times New Roman"/>
                <a:cs typeface="Times New Roman"/>
                <a:sym typeface="Times New Roman"/>
              </a:rPr>
              <a:t>It has three values involving principal-led, evidence-based and outcome-driven in the human resource profession (CIPD, 2023). </a:t>
            </a:r>
            <a:endParaRPr sz="1200" dirty="0">
              <a:solidFill>
                <a:srgbClr val="000000"/>
              </a:solidFill>
              <a:latin typeface="Times New Roman"/>
              <a:ea typeface="Times New Roman"/>
              <a:cs typeface="Times New Roman"/>
              <a:sym typeface="Times New Roman"/>
            </a:endParaRPr>
          </a:p>
          <a:p>
            <a:pPr indent="-304800" algn="just">
              <a:lnSpc>
                <a:spcPct val="150000"/>
              </a:lnSpc>
              <a:buClr>
                <a:srgbClr val="000000"/>
              </a:buClr>
              <a:buSzPts val="1200"/>
              <a:buFont typeface="Times New Roman"/>
              <a:buChar char="●"/>
            </a:pPr>
            <a:r>
              <a:rPr lang="en-GB" sz="1200" dirty="0">
                <a:solidFill>
                  <a:srgbClr val="000000"/>
                </a:solidFill>
                <a:latin typeface="Times New Roman"/>
                <a:ea typeface="Times New Roman"/>
                <a:cs typeface="Times New Roman"/>
                <a:sym typeface="Times New Roman"/>
              </a:rPr>
              <a:t>It also involves different layers including core knowledge where standards describe the knowledge required to be an expert in working with people such as people's practice and culture and behaviour. </a:t>
            </a:r>
            <a:endParaRPr sz="1200">
              <a:solidFill>
                <a:srgbClr val="000000"/>
              </a:solidFill>
              <a:latin typeface="Times New Roman"/>
              <a:ea typeface="Times New Roman"/>
              <a:cs typeface="Times New Roman"/>
              <a:sym typeface="Times New Roman"/>
            </a:endParaRPr>
          </a:p>
        </p:txBody>
      </p:sp>
      <p:pic>
        <p:nvPicPr>
          <p:cNvPr id="119" name="Google Shape;119;p7"/>
          <p:cNvPicPr preferRelativeResize="0"/>
          <p:nvPr/>
        </p:nvPicPr>
        <p:blipFill>
          <a:blip r:embed="rId3">
            <a:alphaModFix/>
          </a:blip>
          <a:stretch>
            <a:fillRect/>
          </a:stretch>
        </p:blipFill>
        <p:spPr>
          <a:xfrm>
            <a:off x="6566075" y="937425"/>
            <a:ext cx="2524200" cy="23682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g2212992f561_0_21"/>
          <p:cNvSpPr txBox="1">
            <a:spLocks noGrp="1"/>
          </p:cNvSpPr>
          <p:nvPr>
            <p:ph type="body" idx="1"/>
          </p:nvPr>
        </p:nvSpPr>
        <p:spPr>
          <a:xfrm>
            <a:off x="109425" y="833100"/>
            <a:ext cx="6333600" cy="3767100"/>
          </a:xfrm>
          <a:prstGeom prst="rect">
            <a:avLst/>
          </a:prstGeom>
          <a:noFill/>
          <a:ln>
            <a:noFill/>
          </a:ln>
        </p:spPr>
        <p:txBody>
          <a:bodyPr spcFirstLastPara="1" wrap="square" lIns="91425" tIns="91425" rIns="91425" bIns="91425" anchor="t" anchorCtr="0">
            <a:normAutofit/>
          </a:bodyPr>
          <a:lstStyle/>
          <a:p>
            <a:pPr marL="0" lvl="0" indent="0" algn="just" rtl="0">
              <a:lnSpc>
                <a:spcPct val="150000"/>
              </a:lnSpc>
              <a:spcBef>
                <a:spcPts val="1200"/>
              </a:spcBef>
              <a:spcAft>
                <a:spcPts val="0"/>
              </a:spcAft>
              <a:buNone/>
            </a:pPr>
            <a:r>
              <a:rPr lang="en-GB" sz="1400" b="1">
                <a:solidFill>
                  <a:srgbClr val="000000"/>
                </a:solidFill>
                <a:latin typeface="Times New Roman"/>
                <a:ea typeface="Times New Roman"/>
                <a:cs typeface="Times New Roman"/>
                <a:sym typeface="Times New Roman"/>
              </a:rPr>
              <a:t>Types of Relationships between Employees and Employers</a:t>
            </a:r>
            <a:endParaRPr sz="1400" b="1">
              <a:solidFill>
                <a:srgbClr val="000000"/>
              </a:solidFill>
              <a:latin typeface="Times New Roman"/>
              <a:ea typeface="Times New Roman"/>
              <a:cs typeface="Times New Roman"/>
              <a:sym typeface="Times New Roman"/>
            </a:endParaRPr>
          </a:p>
          <a:p>
            <a:pPr marL="457200" lvl="0" indent="-336550" algn="just" rtl="0">
              <a:lnSpc>
                <a:spcPct val="150000"/>
              </a:lnSpc>
              <a:spcBef>
                <a:spcPts val="1200"/>
              </a:spcBef>
              <a:spcAft>
                <a:spcPts val="0"/>
              </a:spcAft>
              <a:buSzPts val="1700"/>
              <a:buFont typeface="Times New Roman"/>
              <a:buChar char="●"/>
            </a:pPr>
            <a:r>
              <a:rPr lang="en-GB" sz="1700">
                <a:latin typeface="Times New Roman"/>
                <a:ea typeface="Times New Roman"/>
                <a:cs typeface="Times New Roman"/>
                <a:sym typeface="Times New Roman"/>
              </a:rPr>
              <a:t>Flexible relationships can be developed between employees and employers in the organisation. </a:t>
            </a:r>
            <a:endParaRPr sz="1700">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A flexible relationship between employees and employers will benefit to achieve the satisfaction level and retention of employees (Austin-Egole </a:t>
            </a:r>
            <a:r>
              <a:rPr lang="en-GB" sz="1500" i="1">
                <a:solidFill>
                  <a:srgbClr val="000000"/>
                </a:solidFill>
                <a:latin typeface="Times New Roman"/>
                <a:ea typeface="Times New Roman"/>
                <a:cs typeface="Times New Roman"/>
                <a:sym typeface="Times New Roman"/>
              </a:rPr>
              <a:t>et al., </a:t>
            </a:r>
            <a:r>
              <a:rPr lang="en-GB" sz="1500">
                <a:solidFill>
                  <a:srgbClr val="000000"/>
                </a:solidFill>
                <a:latin typeface="Times New Roman"/>
                <a:ea typeface="Times New Roman"/>
                <a:cs typeface="Times New Roman"/>
                <a:sym typeface="Times New Roman"/>
              </a:rPr>
              <a:t>2020).</a:t>
            </a:r>
            <a:endParaRPr sz="15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GB" sz="1500">
                <a:solidFill>
                  <a:srgbClr val="000000"/>
                </a:solidFill>
                <a:latin typeface="Times New Roman"/>
                <a:ea typeface="Times New Roman"/>
                <a:cs typeface="Times New Roman"/>
                <a:sym typeface="Times New Roman"/>
              </a:rPr>
              <a:t>Due to this employers can effectively retain talented employees in the organisation which will leverage the overall organisation's performance</a:t>
            </a:r>
            <a:r>
              <a:rPr lang="en-GB" sz="1200">
                <a:solidFill>
                  <a:srgbClr val="000000"/>
                </a:solidFill>
                <a:latin typeface="Times New Roman"/>
                <a:ea typeface="Times New Roman"/>
                <a:cs typeface="Times New Roman"/>
                <a:sym typeface="Times New Roman"/>
              </a:rPr>
              <a:t>. </a:t>
            </a:r>
            <a:endParaRPr sz="1200">
              <a:solidFill>
                <a:srgbClr val="000000"/>
              </a:solidFill>
              <a:latin typeface="Times New Roman"/>
              <a:ea typeface="Times New Roman"/>
              <a:cs typeface="Times New Roman"/>
              <a:sym typeface="Times New Roman"/>
            </a:endParaRPr>
          </a:p>
        </p:txBody>
      </p:sp>
      <p:sp>
        <p:nvSpPr>
          <p:cNvPr id="125" name="Google Shape;125;g2212992f561_0_21"/>
          <p:cNvSpPr txBox="1"/>
          <p:nvPr/>
        </p:nvSpPr>
        <p:spPr>
          <a:xfrm>
            <a:off x="601900" y="60375"/>
            <a:ext cx="8043600" cy="700200"/>
          </a:xfrm>
          <a:prstGeom prst="rect">
            <a:avLst/>
          </a:prstGeom>
          <a:noFill/>
          <a:ln>
            <a:noFill/>
          </a:ln>
        </p:spPr>
        <p:txBody>
          <a:bodyPr spcFirstLastPara="1" wrap="square" lIns="91425" tIns="91425" rIns="91425" bIns="91425" anchor="ctr" anchorCtr="0">
            <a:noAutofit/>
          </a:bodyPr>
          <a:lstStyle/>
          <a:p>
            <a:pPr marL="0" lvl="0" indent="0" algn="ctr" rtl="0">
              <a:lnSpc>
                <a:spcPct val="150000"/>
              </a:lnSpc>
              <a:spcBef>
                <a:spcPts val="2400"/>
              </a:spcBef>
              <a:spcAft>
                <a:spcPts val="600"/>
              </a:spcAft>
              <a:buNone/>
            </a:pPr>
            <a:r>
              <a:rPr lang="en-GB" sz="2000" b="1">
                <a:latin typeface="Times New Roman"/>
                <a:ea typeface="Times New Roman"/>
                <a:cs typeface="Times New Roman"/>
                <a:sym typeface="Times New Roman"/>
              </a:rPr>
              <a:t>What factors can be put in place to influence a positive relationship between the employer and the employee?</a:t>
            </a:r>
            <a:endParaRPr sz="2000" b="1">
              <a:latin typeface="Times New Roman"/>
              <a:ea typeface="Times New Roman"/>
              <a:cs typeface="Times New Roman"/>
              <a:sym typeface="Times New Roman"/>
            </a:endParaRPr>
          </a:p>
        </p:txBody>
      </p:sp>
      <p:pic>
        <p:nvPicPr>
          <p:cNvPr id="126" name="Google Shape;126;g2212992f561_0_21"/>
          <p:cNvPicPr preferRelativeResize="0"/>
          <p:nvPr/>
        </p:nvPicPr>
        <p:blipFill>
          <a:blip r:embed="rId3">
            <a:alphaModFix/>
          </a:blip>
          <a:stretch>
            <a:fillRect/>
          </a:stretch>
        </p:blipFill>
        <p:spPr>
          <a:xfrm>
            <a:off x="7000875" y="1768075"/>
            <a:ext cx="2143125" cy="21431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6"/>
          <p:cNvSpPr txBox="1">
            <a:spLocks noGrp="1"/>
          </p:cNvSpPr>
          <p:nvPr>
            <p:ph type="title"/>
          </p:nvPr>
        </p:nvSpPr>
        <p:spPr>
          <a:xfrm>
            <a:off x="210850" y="54225"/>
            <a:ext cx="8520600" cy="5652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2800"/>
              <a:buNone/>
            </a:pPr>
            <a:r>
              <a:rPr lang="en-GB" sz="2600" b="1" dirty="0">
                <a:solidFill>
                  <a:srgbClr val="000000"/>
                </a:solidFill>
                <a:latin typeface="Times New Roman"/>
                <a:ea typeface="Times New Roman"/>
                <a:cs typeface="Times New Roman"/>
                <a:sym typeface="Times New Roman"/>
              </a:rPr>
              <a:t>Content</a:t>
            </a:r>
            <a:endParaRPr sz="2600" b="1" dirty="0">
              <a:solidFill>
                <a:srgbClr val="000000"/>
              </a:solidFill>
              <a:latin typeface="Times New Roman"/>
              <a:ea typeface="Times New Roman"/>
              <a:cs typeface="Times New Roman"/>
              <a:sym typeface="Times New Roman"/>
            </a:endParaRPr>
          </a:p>
        </p:txBody>
      </p:sp>
      <p:sp>
        <p:nvSpPr>
          <p:cNvPr id="132" name="Google Shape;132;p6"/>
          <p:cNvSpPr txBox="1"/>
          <p:nvPr/>
        </p:nvSpPr>
        <p:spPr>
          <a:xfrm>
            <a:off x="0" y="936500"/>
            <a:ext cx="6827700" cy="3357000"/>
          </a:xfrm>
          <a:prstGeom prst="rect">
            <a:avLst/>
          </a:prstGeom>
          <a:noFill/>
          <a:ln>
            <a:noFill/>
          </a:ln>
        </p:spPr>
        <p:txBody>
          <a:bodyPr spcFirstLastPara="1" wrap="square" lIns="91425" tIns="91425" rIns="91425" bIns="91425" anchor="t" anchorCtr="0">
            <a:normAutofit/>
          </a:bodyPr>
          <a:lstStyle/>
          <a:p>
            <a:pPr marL="0" lvl="0" indent="0" algn="just" rtl="0">
              <a:lnSpc>
                <a:spcPct val="150000"/>
              </a:lnSpc>
              <a:spcBef>
                <a:spcPts val="1200"/>
              </a:spcBef>
              <a:spcAft>
                <a:spcPts val="0"/>
              </a:spcAft>
              <a:buNone/>
            </a:pPr>
            <a:r>
              <a:rPr lang="en-GB" b="1">
                <a:latin typeface="Times New Roman"/>
                <a:ea typeface="Times New Roman"/>
                <a:cs typeface="Times New Roman"/>
                <a:sym typeface="Times New Roman"/>
              </a:rPr>
              <a:t>Factors influence the relationship between employees and employers</a:t>
            </a:r>
            <a:endParaRPr b="1">
              <a:latin typeface="Times New Roman"/>
              <a:ea typeface="Times New Roman"/>
              <a:cs typeface="Times New Roman"/>
              <a:sym typeface="Times New Roman"/>
            </a:endParaRPr>
          </a:p>
          <a:p>
            <a:pPr marL="457200" lvl="0" indent="-317500" algn="just" rtl="0">
              <a:lnSpc>
                <a:spcPct val="150000"/>
              </a:lnSpc>
              <a:spcBef>
                <a:spcPts val="1200"/>
              </a:spcBef>
              <a:spcAft>
                <a:spcPts val="0"/>
              </a:spcAft>
              <a:buSzPts val="1400"/>
              <a:buFont typeface="Times New Roman"/>
              <a:buChar char="●"/>
            </a:pPr>
            <a:r>
              <a:rPr lang="en-GB">
                <a:latin typeface="Times New Roman"/>
                <a:ea typeface="Times New Roman"/>
                <a:cs typeface="Times New Roman"/>
                <a:sym typeface="Times New Roman"/>
              </a:rPr>
              <a:t>Effective communication is essential to build positive relations between employees and employers as it will leverage to have a clear understanding between employees and employers. </a:t>
            </a:r>
            <a:endParaRPr>
              <a:latin typeface="Times New Roman"/>
              <a:ea typeface="Times New Roman"/>
              <a:cs typeface="Times New Roman"/>
              <a:sym typeface="Times New Roman"/>
            </a:endParaRPr>
          </a:p>
          <a:p>
            <a:pPr marL="457200" lvl="0" indent="-317500" algn="just" rtl="0">
              <a:lnSpc>
                <a:spcPct val="150000"/>
              </a:lnSpc>
              <a:spcBef>
                <a:spcPts val="0"/>
              </a:spcBef>
              <a:spcAft>
                <a:spcPts val="0"/>
              </a:spcAft>
              <a:buSzPts val="1400"/>
              <a:buFont typeface="Times New Roman"/>
              <a:buChar char="●"/>
            </a:pPr>
            <a:r>
              <a:rPr lang="en-GB">
                <a:latin typeface="Times New Roman"/>
                <a:ea typeface="Times New Roman"/>
                <a:cs typeface="Times New Roman"/>
                <a:sym typeface="Times New Roman"/>
              </a:rPr>
              <a:t>Any issue that arises can be resolved by communicating between employees and employers.</a:t>
            </a:r>
            <a:endParaRPr>
              <a:latin typeface="Times New Roman"/>
              <a:ea typeface="Times New Roman"/>
              <a:cs typeface="Times New Roman"/>
              <a:sym typeface="Times New Roman"/>
            </a:endParaRPr>
          </a:p>
        </p:txBody>
      </p:sp>
      <p:pic>
        <p:nvPicPr>
          <p:cNvPr id="133" name="Google Shape;133;p6"/>
          <p:cNvPicPr preferRelativeResize="0"/>
          <p:nvPr/>
        </p:nvPicPr>
        <p:blipFill rotWithShape="1">
          <a:blip r:embed="rId3">
            <a:alphaModFix/>
          </a:blip>
          <a:srcRect b="6402"/>
          <a:stretch/>
        </p:blipFill>
        <p:spPr>
          <a:xfrm>
            <a:off x="6438900" y="2334674"/>
            <a:ext cx="2705100" cy="15780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p:nvPr/>
        </p:nvSpPr>
        <p:spPr>
          <a:xfrm>
            <a:off x="656950" y="128175"/>
            <a:ext cx="7707300" cy="464400"/>
          </a:xfrm>
          <a:prstGeom prst="rect">
            <a:avLst/>
          </a:prstGeom>
          <a:noFill/>
          <a:ln>
            <a:noFill/>
          </a:ln>
        </p:spPr>
        <p:txBody>
          <a:bodyPr spcFirstLastPara="1" wrap="square" lIns="91425" tIns="91425" rIns="91425" bIns="91425" anchor="t" anchorCtr="0">
            <a:noAutofit/>
          </a:bodyPr>
          <a:lstStyle/>
          <a:p>
            <a:pPr marL="0" lvl="0" indent="0" algn="ctr" rtl="0">
              <a:lnSpc>
                <a:spcPct val="130000"/>
              </a:lnSpc>
              <a:spcBef>
                <a:spcPts val="0"/>
              </a:spcBef>
              <a:spcAft>
                <a:spcPts val="0"/>
              </a:spcAft>
              <a:buSzPts val="275"/>
              <a:buNone/>
            </a:pPr>
            <a:endParaRPr sz="1600" b="1">
              <a:latin typeface="Times New Roman"/>
              <a:ea typeface="Times New Roman"/>
              <a:cs typeface="Times New Roman"/>
              <a:sym typeface="Times New Roman"/>
            </a:endParaRPr>
          </a:p>
        </p:txBody>
      </p:sp>
      <p:sp>
        <p:nvSpPr>
          <p:cNvPr id="139" name="Google Shape;139;p8"/>
          <p:cNvSpPr txBox="1"/>
          <p:nvPr/>
        </p:nvSpPr>
        <p:spPr>
          <a:xfrm>
            <a:off x="129675" y="922075"/>
            <a:ext cx="6584400" cy="34002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SzPts val="1500"/>
              <a:buFont typeface="Times New Roman"/>
              <a:buChar char="●"/>
            </a:pPr>
            <a:r>
              <a:rPr lang="en-GB" sz="1500">
                <a:latin typeface="Times New Roman"/>
                <a:ea typeface="Times New Roman"/>
                <a:cs typeface="Times New Roman"/>
                <a:sym typeface="Times New Roman"/>
              </a:rPr>
              <a:t>Employee engagement can influence the relationship between employees and employers as lower employee engagement will affect the relationship (Wood </a:t>
            </a:r>
            <a:r>
              <a:rPr lang="en-GB" sz="1500" i="1">
                <a:latin typeface="Times New Roman"/>
                <a:ea typeface="Times New Roman"/>
                <a:cs typeface="Times New Roman"/>
                <a:sym typeface="Times New Roman"/>
              </a:rPr>
              <a:t>et al., </a:t>
            </a:r>
            <a:r>
              <a:rPr lang="en-GB" sz="1500">
                <a:latin typeface="Times New Roman"/>
                <a:ea typeface="Times New Roman"/>
                <a:cs typeface="Times New Roman"/>
                <a:sym typeface="Times New Roman"/>
              </a:rPr>
              <a:t>2020). </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GB" sz="1500">
                <a:latin typeface="Times New Roman"/>
                <a:ea typeface="Times New Roman"/>
                <a:cs typeface="Times New Roman"/>
                <a:sym typeface="Times New Roman"/>
              </a:rPr>
              <a:t>It is because both employees and employers will lack to work together to meet the set organisational goal. </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GB" sz="1500">
                <a:latin typeface="Times New Roman"/>
                <a:ea typeface="Times New Roman"/>
                <a:cs typeface="Times New Roman"/>
                <a:sym typeface="Times New Roman"/>
              </a:rPr>
              <a:t>For instance, employers practising employee engagement programmes will ensure effective practice for engagement between employees and employers. </a:t>
            </a:r>
            <a:endParaRPr sz="1500">
              <a:latin typeface="Times New Roman"/>
              <a:ea typeface="Times New Roman"/>
              <a:cs typeface="Times New Roman"/>
              <a:sym typeface="Times New Roman"/>
            </a:endParaRPr>
          </a:p>
        </p:txBody>
      </p:sp>
      <p:sp>
        <p:nvSpPr>
          <p:cNvPr id="140" name="Google Shape;140;p8"/>
          <p:cNvSpPr txBox="1"/>
          <p:nvPr/>
        </p:nvSpPr>
        <p:spPr>
          <a:xfrm>
            <a:off x="994125" y="57625"/>
            <a:ext cx="7160700" cy="5349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GB" sz="1900" b="1" dirty="0">
                <a:latin typeface="Times New Roman"/>
                <a:ea typeface="Times New Roman"/>
                <a:cs typeface="Times New Roman"/>
                <a:sym typeface="Times New Roman"/>
              </a:rPr>
              <a:t>Content</a:t>
            </a:r>
            <a:endParaRPr sz="1900" b="1" dirty="0">
              <a:latin typeface="Times New Roman"/>
              <a:ea typeface="Times New Roman"/>
              <a:cs typeface="Times New Roman"/>
              <a:sym typeface="Times New Roman"/>
            </a:endParaRPr>
          </a:p>
        </p:txBody>
      </p:sp>
      <p:pic>
        <p:nvPicPr>
          <p:cNvPr id="141" name="Google Shape;141;p8"/>
          <p:cNvPicPr preferRelativeResize="0"/>
          <p:nvPr/>
        </p:nvPicPr>
        <p:blipFill>
          <a:blip r:embed="rId3">
            <a:alphaModFix/>
          </a:blip>
          <a:stretch>
            <a:fillRect/>
          </a:stretch>
        </p:blipFill>
        <p:spPr>
          <a:xfrm>
            <a:off x="6866625" y="2133100"/>
            <a:ext cx="2277375" cy="17811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9"/>
          <p:cNvSpPr txBox="1">
            <a:spLocks noGrp="1"/>
          </p:cNvSpPr>
          <p:nvPr>
            <p:ph type="title"/>
          </p:nvPr>
        </p:nvSpPr>
        <p:spPr>
          <a:xfrm>
            <a:off x="311700" y="59325"/>
            <a:ext cx="8520600" cy="607800"/>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Clr>
                <a:schemeClr val="dk1"/>
              </a:buClr>
              <a:buSzPts val="1100"/>
              <a:buFont typeface="Arial"/>
              <a:buNone/>
            </a:pPr>
            <a:r>
              <a:rPr lang="en-GB" sz="2200" b="1" dirty="0">
                <a:solidFill>
                  <a:srgbClr val="000000"/>
                </a:solidFill>
                <a:latin typeface="Times New Roman"/>
                <a:ea typeface="Times New Roman"/>
                <a:cs typeface="Times New Roman"/>
                <a:sym typeface="Times New Roman"/>
              </a:rPr>
              <a:t>Content</a:t>
            </a:r>
            <a:endParaRPr sz="2200" b="1" dirty="0">
              <a:solidFill>
                <a:srgbClr val="000000"/>
              </a:solidFill>
              <a:latin typeface="Times New Roman"/>
              <a:ea typeface="Times New Roman"/>
              <a:cs typeface="Times New Roman"/>
              <a:sym typeface="Times New Roman"/>
            </a:endParaRPr>
          </a:p>
        </p:txBody>
      </p:sp>
      <p:sp>
        <p:nvSpPr>
          <p:cNvPr id="147" name="Google Shape;147;p9"/>
          <p:cNvSpPr txBox="1"/>
          <p:nvPr/>
        </p:nvSpPr>
        <p:spPr>
          <a:xfrm>
            <a:off x="129675" y="1195825"/>
            <a:ext cx="6192900" cy="3342600"/>
          </a:xfrm>
          <a:prstGeom prst="rect">
            <a:avLst/>
          </a:prstGeom>
          <a:noFill/>
          <a:ln>
            <a:noFill/>
          </a:ln>
        </p:spPr>
        <p:txBody>
          <a:bodyPr spcFirstLastPara="1" wrap="square" lIns="91425" tIns="91425" rIns="91425" bIns="91425" anchor="t" anchorCtr="0">
            <a:normAutofit/>
          </a:bodyPr>
          <a:lstStyle/>
          <a:p>
            <a:pPr marL="0" lvl="0" indent="0" algn="just" rtl="0">
              <a:lnSpc>
                <a:spcPct val="150000"/>
              </a:lnSpc>
              <a:spcBef>
                <a:spcPts val="1200"/>
              </a:spcBef>
              <a:spcAft>
                <a:spcPts val="0"/>
              </a:spcAft>
              <a:buNone/>
            </a:pPr>
            <a:r>
              <a:rPr lang="en-GB" b="1">
                <a:latin typeface="Times New Roman"/>
                <a:ea typeface="Times New Roman"/>
                <a:cs typeface="Times New Roman"/>
                <a:sym typeface="Times New Roman"/>
              </a:rPr>
              <a:t>Personal opinion</a:t>
            </a:r>
            <a:endParaRPr b="1">
              <a:latin typeface="Times New Roman"/>
              <a:ea typeface="Times New Roman"/>
              <a:cs typeface="Times New Roman"/>
              <a:sym typeface="Times New Roman"/>
            </a:endParaRPr>
          </a:p>
          <a:p>
            <a:pPr marL="457200" lvl="0" indent="-317500" algn="just" rtl="0">
              <a:lnSpc>
                <a:spcPct val="150000"/>
              </a:lnSpc>
              <a:spcBef>
                <a:spcPts val="1200"/>
              </a:spcBef>
              <a:spcAft>
                <a:spcPts val="0"/>
              </a:spcAft>
              <a:buSzPts val="1400"/>
              <a:buFont typeface="Times New Roman"/>
              <a:buChar char="●"/>
            </a:pPr>
            <a:r>
              <a:rPr lang="en-GB">
                <a:latin typeface="Times New Roman"/>
                <a:ea typeface="Times New Roman"/>
                <a:cs typeface="Times New Roman"/>
                <a:sym typeface="Times New Roman"/>
              </a:rPr>
              <a:t>In my personal opinion, it is beneficial to develop a positive relationship between employers and employees.</a:t>
            </a:r>
            <a:endParaRPr>
              <a:latin typeface="Times New Roman"/>
              <a:ea typeface="Times New Roman"/>
              <a:cs typeface="Times New Roman"/>
              <a:sym typeface="Times New Roman"/>
            </a:endParaRPr>
          </a:p>
          <a:p>
            <a:pPr marL="457200" lvl="0" indent="-317500" algn="just" rtl="0">
              <a:lnSpc>
                <a:spcPct val="150000"/>
              </a:lnSpc>
              <a:spcBef>
                <a:spcPts val="0"/>
              </a:spcBef>
              <a:spcAft>
                <a:spcPts val="0"/>
              </a:spcAft>
              <a:buSzPts val="1400"/>
              <a:buFont typeface="Times New Roman"/>
              <a:buChar char="●"/>
            </a:pPr>
            <a:r>
              <a:rPr lang="en-GB">
                <a:latin typeface="Times New Roman"/>
                <a:ea typeface="Times New Roman"/>
                <a:cs typeface="Times New Roman"/>
                <a:sym typeface="Times New Roman"/>
              </a:rPr>
              <a:t>It can be done by providing adequate training and development to employees</a:t>
            </a:r>
            <a:endParaRPr>
              <a:latin typeface="Times New Roman"/>
              <a:ea typeface="Times New Roman"/>
              <a:cs typeface="Times New Roman"/>
              <a:sym typeface="Times New Roman"/>
            </a:endParaRPr>
          </a:p>
          <a:p>
            <a:pPr marL="457200" lvl="0" indent="-317500" algn="just" rtl="0">
              <a:lnSpc>
                <a:spcPct val="150000"/>
              </a:lnSpc>
              <a:spcBef>
                <a:spcPts val="0"/>
              </a:spcBef>
              <a:spcAft>
                <a:spcPts val="0"/>
              </a:spcAft>
              <a:buSzPts val="1400"/>
              <a:buFont typeface="Times New Roman"/>
              <a:buChar char="●"/>
            </a:pPr>
            <a:r>
              <a:rPr lang="en-GB">
                <a:latin typeface="Times New Roman"/>
                <a:ea typeface="Times New Roman"/>
                <a:cs typeface="Times New Roman"/>
                <a:sym typeface="Times New Roman"/>
              </a:rPr>
              <a:t>It will benefit employees get career growth and develop knowledge which will ensure a positive relationship get developed between employees and employers.</a:t>
            </a:r>
            <a:endParaRPr>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endParaRPr b="1">
              <a:latin typeface="Times New Roman"/>
              <a:ea typeface="Times New Roman"/>
              <a:cs typeface="Times New Roman"/>
              <a:sym typeface="Times New Roman"/>
            </a:endParaRPr>
          </a:p>
        </p:txBody>
      </p:sp>
      <p:pic>
        <p:nvPicPr>
          <p:cNvPr id="148" name="Google Shape;148;p9"/>
          <p:cNvPicPr preferRelativeResize="0"/>
          <p:nvPr/>
        </p:nvPicPr>
        <p:blipFill>
          <a:blip r:embed="rId3">
            <a:alphaModFix/>
          </a:blip>
          <a:stretch>
            <a:fillRect/>
          </a:stretch>
        </p:blipFill>
        <p:spPr>
          <a:xfrm>
            <a:off x="6711175" y="1429825"/>
            <a:ext cx="2432825" cy="19516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g2212992f561_0_45"/>
          <p:cNvSpPr txBox="1">
            <a:spLocks noGrp="1"/>
          </p:cNvSpPr>
          <p:nvPr>
            <p:ph type="title"/>
          </p:nvPr>
        </p:nvSpPr>
        <p:spPr>
          <a:xfrm>
            <a:off x="311700" y="0"/>
            <a:ext cx="8520600" cy="6078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2800"/>
              <a:buNone/>
            </a:pPr>
            <a:r>
              <a:rPr lang="en-GB" sz="2600" b="1">
                <a:solidFill>
                  <a:srgbClr val="000000"/>
                </a:solidFill>
                <a:latin typeface="Times New Roman"/>
                <a:ea typeface="Times New Roman"/>
                <a:cs typeface="Times New Roman"/>
                <a:sym typeface="Times New Roman"/>
              </a:rPr>
              <a:t>Conclusion</a:t>
            </a:r>
            <a:endParaRPr sz="2600" b="1">
              <a:solidFill>
                <a:srgbClr val="000000"/>
              </a:solidFill>
              <a:latin typeface="Times New Roman"/>
              <a:ea typeface="Times New Roman"/>
              <a:cs typeface="Times New Roman"/>
              <a:sym typeface="Times New Roman"/>
            </a:endParaRPr>
          </a:p>
        </p:txBody>
      </p:sp>
      <p:sp>
        <p:nvSpPr>
          <p:cNvPr id="154" name="Google Shape;154;g2212992f561_0_45"/>
          <p:cNvSpPr txBox="1">
            <a:spLocks noGrp="1"/>
          </p:cNvSpPr>
          <p:nvPr>
            <p:ph type="body" idx="1"/>
          </p:nvPr>
        </p:nvSpPr>
        <p:spPr>
          <a:xfrm>
            <a:off x="0" y="832425"/>
            <a:ext cx="5895900" cy="3528000"/>
          </a:xfrm>
          <a:prstGeom prst="rect">
            <a:avLst/>
          </a:prstGeom>
          <a:noFill/>
          <a:ln>
            <a:noFill/>
          </a:ln>
        </p:spPr>
        <p:txBody>
          <a:bodyPr spcFirstLastPara="1" wrap="square" lIns="91425" tIns="91425" rIns="91425" bIns="91425" anchor="t" anchorCtr="0">
            <a:normAutofit/>
          </a:bodyPr>
          <a:lstStyle/>
          <a:p>
            <a:pPr marL="457200" lvl="0" indent="-336550" algn="just" rtl="0">
              <a:lnSpc>
                <a:spcPct val="150000"/>
              </a:lnSpc>
              <a:spcBef>
                <a:spcPts val="0"/>
              </a:spcBef>
              <a:spcAft>
                <a:spcPts val="0"/>
              </a:spcAft>
              <a:buClr>
                <a:srgbClr val="000000"/>
              </a:buClr>
              <a:buSzPts val="1700"/>
              <a:buFont typeface="Times New Roman"/>
              <a:buChar char="●"/>
            </a:pPr>
            <a:r>
              <a:rPr lang="en-GB" sz="1700">
                <a:solidFill>
                  <a:srgbClr val="000000"/>
                </a:solidFill>
                <a:latin typeface="Times New Roman"/>
                <a:ea typeface="Times New Roman"/>
                <a:cs typeface="Times New Roman"/>
                <a:sym typeface="Times New Roman"/>
              </a:rPr>
              <a:t>The above discussion highlights wider knowledge of the human resource profession involves various roles and job responsibilities. </a:t>
            </a:r>
            <a:endParaRPr sz="1700">
              <a:solidFill>
                <a:srgbClr val="000000"/>
              </a:solidFill>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rgbClr val="000000"/>
              </a:buClr>
              <a:buSzPts val="1700"/>
              <a:buFont typeface="Times New Roman"/>
              <a:buChar char="●"/>
            </a:pPr>
            <a:r>
              <a:rPr lang="en-GB" sz="1700">
                <a:solidFill>
                  <a:srgbClr val="000000"/>
                </a:solidFill>
                <a:latin typeface="Times New Roman"/>
                <a:ea typeface="Times New Roman"/>
                <a:cs typeface="Times New Roman"/>
                <a:sym typeface="Times New Roman"/>
              </a:rPr>
              <a:t>It also involved the description of the employee and employer’s relationship along with factors influencing the relationship. </a:t>
            </a:r>
            <a:endParaRPr sz="1700">
              <a:solidFill>
                <a:srgbClr val="000000"/>
              </a:solidFill>
              <a:latin typeface="Times New Roman"/>
              <a:ea typeface="Times New Roman"/>
              <a:cs typeface="Times New Roman"/>
              <a:sym typeface="Times New Roman"/>
            </a:endParaRPr>
          </a:p>
        </p:txBody>
      </p:sp>
      <p:pic>
        <p:nvPicPr>
          <p:cNvPr id="155" name="Google Shape;155;g2212992f561_0_45"/>
          <p:cNvPicPr preferRelativeResize="0"/>
          <p:nvPr/>
        </p:nvPicPr>
        <p:blipFill>
          <a:blip r:embed="rId3">
            <a:alphaModFix/>
          </a:blip>
          <a:stretch>
            <a:fillRect/>
          </a:stretch>
        </p:blipFill>
        <p:spPr>
          <a:xfrm>
            <a:off x="5985925" y="1101250"/>
            <a:ext cx="3158075" cy="20117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6"/>
          <p:cNvSpPr txBox="1">
            <a:spLocks noGrp="1"/>
          </p:cNvSpPr>
          <p:nvPr>
            <p:ph type="title"/>
          </p:nvPr>
        </p:nvSpPr>
        <p:spPr>
          <a:xfrm>
            <a:off x="311700" y="47575"/>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ct val="103703"/>
              <a:buNone/>
            </a:pPr>
            <a:r>
              <a:rPr lang="en-GB" b="1">
                <a:solidFill>
                  <a:srgbClr val="000000"/>
                </a:solidFill>
                <a:latin typeface="Times New Roman"/>
                <a:ea typeface="Times New Roman"/>
                <a:cs typeface="Times New Roman"/>
                <a:sym typeface="Times New Roman"/>
              </a:rPr>
              <a:t>Reference list </a:t>
            </a:r>
            <a:endParaRPr b="1">
              <a:solidFill>
                <a:srgbClr val="000000"/>
              </a:solidFill>
              <a:latin typeface="Times New Roman"/>
              <a:ea typeface="Times New Roman"/>
              <a:cs typeface="Times New Roman"/>
              <a:sym typeface="Times New Roman"/>
            </a:endParaRPr>
          </a:p>
        </p:txBody>
      </p:sp>
      <p:sp>
        <p:nvSpPr>
          <p:cNvPr id="161" name="Google Shape;161;p16"/>
          <p:cNvSpPr txBox="1">
            <a:spLocks noGrp="1"/>
          </p:cNvSpPr>
          <p:nvPr>
            <p:ph type="body" idx="1"/>
          </p:nvPr>
        </p:nvSpPr>
        <p:spPr>
          <a:xfrm>
            <a:off x="311700" y="848125"/>
            <a:ext cx="8520600" cy="3144600"/>
          </a:xfrm>
          <a:prstGeom prst="rect">
            <a:avLst/>
          </a:prstGeom>
          <a:noFill/>
          <a:ln>
            <a:noFill/>
          </a:ln>
        </p:spPr>
        <p:txBody>
          <a:bodyPr spcFirstLastPara="1" wrap="square" lIns="91425" tIns="91425" rIns="91425" bIns="91425" anchor="t" anchorCtr="0">
            <a:noAutofit/>
          </a:bodyPr>
          <a:lstStyle/>
          <a:p>
            <a:pPr marL="457200" lvl="0" indent="-317500" algn="just" rtl="0">
              <a:lnSpc>
                <a:spcPct val="150000"/>
              </a:lnSpc>
              <a:spcBef>
                <a:spcPts val="1000"/>
              </a:spcBef>
              <a:spcAft>
                <a:spcPts val="0"/>
              </a:spcAft>
              <a:buClr>
                <a:srgbClr val="000000"/>
              </a:buClr>
              <a:buSzPts val="1400"/>
              <a:buFont typeface="Times New Roman"/>
              <a:buChar char="●"/>
            </a:pPr>
            <a:r>
              <a:rPr lang="en-GB" sz="1400">
                <a:solidFill>
                  <a:srgbClr val="000000"/>
                </a:solidFill>
                <a:latin typeface="Times New Roman"/>
                <a:ea typeface="Times New Roman"/>
                <a:cs typeface="Times New Roman"/>
                <a:sym typeface="Times New Roman"/>
              </a:rPr>
              <a:t>Anastasiu, L., Gavriş, O. and Maier, D., 2020. Is human capital ready for change? A strategic approach adapting Porter’s five forces to human resources. </a:t>
            </a:r>
            <a:r>
              <a:rPr lang="en-GB" sz="1400" i="1">
                <a:solidFill>
                  <a:srgbClr val="000000"/>
                </a:solidFill>
                <a:latin typeface="Times New Roman"/>
                <a:ea typeface="Times New Roman"/>
                <a:cs typeface="Times New Roman"/>
                <a:sym typeface="Times New Roman"/>
              </a:rPr>
              <a:t>Sustainability, 12</a:t>
            </a:r>
            <a:r>
              <a:rPr lang="en-GB" sz="1400">
                <a:solidFill>
                  <a:srgbClr val="000000"/>
                </a:solidFill>
                <a:latin typeface="Times New Roman"/>
                <a:ea typeface="Times New Roman"/>
                <a:cs typeface="Times New Roman"/>
                <a:sym typeface="Times New Roman"/>
              </a:rPr>
              <a:t>(6), p.2300.</a:t>
            </a:r>
            <a:endParaRPr sz="140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400">
                <a:solidFill>
                  <a:srgbClr val="000000"/>
                </a:solidFill>
                <a:latin typeface="Times New Roman"/>
                <a:ea typeface="Times New Roman"/>
                <a:cs typeface="Times New Roman"/>
                <a:sym typeface="Times New Roman"/>
              </a:rPr>
              <a:t>Armstrong, M. and Taylor, S., 2020. </a:t>
            </a:r>
            <a:r>
              <a:rPr lang="en-GB" sz="1400" i="1">
                <a:solidFill>
                  <a:srgbClr val="000000"/>
                </a:solidFill>
                <a:latin typeface="Times New Roman"/>
                <a:ea typeface="Times New Roman"/>
                <a:cs typeface="Times New Roman"/>
                <a:sym typeface="Times New Roman"/>
              </a:rPr>
              <a:t>Armstrong's handbook of human resource management practice</a:t>
            </a:r>
            <a:r>
              <a:rPr lang="en-GB" sz="1400">
                <a:solidFill>
                  <a:srgbClr val="000000"/>
                </a:solidFill>
                <a:latin typeface="Times New Roman"/>
                <a:ea typeface="Times New Roman"/>
                <a:cs typeface="Times New Roman"/>
                <a:sym typeface="Times New Roman"/>
              </a:rPr>
              <a:t>. Kogan Page Publishers.</a:t>
            </a:r>
            <a:endParaRPr sz="140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400">
                <a:solidFill>
                  <a:srgbClr val="000000"/>
                </a:solidFill>
                <a:latin typeface="Times New Roman"/>
                <a:ea typeface="Times New Roman"/>
                <a:cs typeface="Times New Roman"/>
                <a:sym typeface="Times New Roman"/>
              </a:rPr>
              <a:t>Austin-Egole, I.S., Iheriohanma, E.B. and Nwokorie, C., 2020. Flexible working arrangements and organizational performance: An overview. IOSR </a:t>
            </a:r>
            <a:r>
              <a:rPr lang="en-GB" sz="1400" i="1">
                <a:solidFill>
                  <a:srgbClr val="000000"/>
                </a:solidFill>
                <a:latin typeface="Times New Roman"/>
                <a:ea typeface="Times New Roman"/>
                <a:cs typeface="Times New Roman"/>
                <a:sym typeface="Times New Roman"/>
              </a:rPr>
              <a:t>Journal of Humanities and Social Science (IOSR-JHSS), 25</a:t>
            </a:r>
            <a:r>
              <a:rPr lang="en-GB" sz="1400">
                <a:solidFill>
                  <a:srgbClr val="000000"/>
                </a:solidFill>
                <a:latin typeface="Times New Roman"/>
                <a:ea typeface="Times New Roman"/>
                <a:cs typeface="Times New Roman"/>
                <a:sym typeface="Times New Roman"/>
              </a:rPr>
              <a:t>(5), pp.50-59.</a:t>
            </a:r>
            <a:endParaRPr sz="140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400">
                <a:solidFill>
                  <a:srgbClr val="000000"/>
                </a:solidFill>
                <a:latin typeface="Times New Roman"/>
                <a:ea typeface="Times New Roman"/>
                <a:cs typeface="Times New Roman"/>
                <a:sym typeface="Times New Roman"/>
              </a:rPr>
              <a:t>Bratton, J., Gold, J., Bratton, A. and Steele, L., 2021. </a:t>
            </a:r>
            <a:r>
              <a:rPr lang="en-GB" sz="1400" i="1">
                <a:solidFill>
                  <a:srgbClr val="000000"/>
                </a:solidFill>
                <a:latin typeface="Times New Roman"/>
                <a:ea typeface="Times New Roman"/>
                <a:cs typeface="Times New Roman"/>
                <a:sym typeface="Times New Roman"/>
              </a:rPr>
              <a:t>Human resource management</a:t>
            </a:r>
            <a:r>
              <a:rPr lang="en-GB" sz="1400">
                <a:solidFill>
                  <a:srgbClr val="000000"/>
                </a:solidFill>
                <a:latin typeface="Times New Roman"/>
                <a:ea typeface="Times New Roman"/>
                <a:cs typeface="Times New Roman"/>
                <a:sym typeface="Times New Roman"/>
              </a:rPr>
              <a:t>. Bloomsbury Publishing.</a:t>
            </a:r>
            <a:endParaRPr sz="1400">
              <a:solidFill>
                <a:srgbClr val="00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5"/>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13</Slides>
  <Notes>13</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Geometric</vt:lpstr>
      <vt:lpstr>Managing People</vt:lpstr>
      <vt:lpstr>Table of contents  </vt:lpstr>
      <vt:lpstr>Introduction </vt:lpstr>
      <vt:lpstr>What is the role of a Human Resources Professional</vt:lpstr>
      <vt:lpstr>Content</vt:lpstr>
      <vt:lpstr>Content</vt:lpstr>
      <vt:lpstr>PowerPoint Presentation</vt:lpstr>
      <vt:lpstr>Content</vt:lpstr>
      <vt:lpstr>PowerPoint Presentation</vt:lpstr>
      <vt:lpstr>Content</vt:lpstr>
      <vt:lpstr>Conclusion</vt:lpstr>
      <vt:lpstr>Reference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Managing People</dc:title>
  <cp:revision>45</cp:revision>
  <dcterms:modified xsi:type="dcterms:W3CDTF">2023-06-24T17:40:01Z</dcterms:modified>
</cp:coreProperties>
</file>