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3"/>
  </p:notesMasterIdLst>
  <p:sldIdLst>
    <p:sldId id="256" r:id="rId2"/>
    <p:sldId id="257" r:id="rId3"/>
    <p:sldId id="258" r:id="rId4"/>
    <p:sldId id="270" r:id="rId5"/>
    <p:sldId id="280" r:id="rId6"/>
    <p:sldId id="281" r:id="rId7"/>
    <p:sldId id="259" r:id="rId8"/>
    <p:sldId id="276" r:id="rId9"/>
    <p:sldId id="277" r:id="rId10"/>
    <p:sldId id="282" r:id="rId11"/>
    <p:sldId id="278" r:id="rId12"/>
    <p:sldId id="271" r:id="rId13"/>
    <p:sldId id="273" r:id="rId14"/>
    <p:sldId id="274" r:id="rId15"/>
    <p:sldId id="275" r:id="rId16"/>
    <p:sldId id="279" r:id="rId17"/>
    <p:sldId id="266" r:id="rId18"/>
    <p:sldId id="272" r:id="rId19"/>
    <p:sldId id="262" r:id="rId20"/>
    <p:sldId id="263" r:id="rId21"/>
    <p:sldId id="261" r:id="rId22"/>
    <p:sldId id="264" r:id="rId23"/>
    <p:sldId id="265" r:id="rId24"/>
    <p:sldId id="267" r:id="rId25"/>
    <p:sldId id="268" r:id="rId26"/>
    <p:sldId id="283" r:id="rId27"/>
    <p:sldId id="284" r:id="rId28"/>
    <p:sldId id="285" r:id="rId29"/>
    <p:sldId id="286" r:id="rId30"/>
    <p:sldId id="269" r:id="rId31"/>
    <p:sldId id="287" r:id="rId3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45" autoAdjust="0"/>
  </p:normalViewPr>
  <p:slideViewPr>
    <p:cSldViewPr snapToGrid="0" snapToObjects="1">
      <p:cViewPr>
        <p:scale>
          <a:sx n="62" d="100"/>
          <a:sy n="62" d="100"/>
        </p:scale>
        <p:origin x="1400" y="2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6.svg"/></Relationships>
</file>

<file path=ppt/diagrams/_rels/data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ata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ata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_rels/data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10.svg"/></Relationships>
</file>

<file path=ppt/diagrams/_rels/data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31.svg"/></Relationships>
</file>

<file path=ppt/diagrams/_rels/data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31.svg"/></Relationships>
</file>

<file path=ppt/diagrams/_rels/data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svg"/><Relationship Id="rId1" Type="http://schemas.openxmlformats.org/officeDocument/2006/relationships/image" Target="../media/image40.png"/><Relationship Id="rId4" Type="http://schemas.openxmlformats.org/officeDocument/2006/relationships/image" Target="../media/image43.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6.svg"/></Relationships>
</file>

<file path=ppt/diagrams/_rels/drawing4.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svg"/><Relationship Id="rId1" Type="http://schemas.openxmlformats.org/officeDocument/2006/relationships/image" Target="../media/image15.png"/><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svg"/><Relationship Id="rId1" Type="http://schemas.openxmlformats.org/officeDocument/2006/relationships/image" Target="../media/image30.png"/><Relationship Id="rId4" Type="http://schemas.openxmlformats.org/officeDocument/2006/relationships/image" Target="../media/image33.svg"/></Relationships>
</file>

<file path=ppt/diagrams/_rels/drawing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5.svg"/><Relationship Id="rId1" Type="http://schemas.openxmlformats.org/officeDocument/2006/relationships/image" Target="../media/image34.png"/><Relationship Id="rId4" Type="http://schemas.openxmlformats.org/officeDocument/2006/relationships/image" Target="../media/image10.svg"/></Relationships>
</file>

<file path=ppt/diagrams/_rels/drawing1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7.svg"/><Relationship Id="rId1" Type="http://schemas.openxmlformats.org/officeDocument/2006/relationships/image" Target="../media/image36.png"/><Relationship Id="rId4" Type="http://schemas.openxmlformats.org/officeDocument/2006/relationships/image" Target="../media/image31.svg"/></Relationships>
</file>

<file path=ppt/diagrams/_rels/drawing1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39.svg"/><Relationship Id="rId1" Type="http://schemas.openxmlformats.org/officeDocument/2006/relationships/image" Target="../media/image38.png"/><Relationship Id="rId4" Type="http://schemas.openxmlformats.org/officeDocument/2006/relationships/image" Target="../media/image31.svg"/></Relationships>
</file>

<file path=ppt/diagrams/_rels/drawing1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svg"/><Relationship Id="rId1" Type="http://schemas.openxmlformats.org/officeDocument/2006/relationships/image" Target="../media/image40.png"/><Relationship Id="rId4" Type="http://schemas.openxmlformats.org/officeDocument/2006/relationships/image" Target="../media/image43.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4CD1FD3-00A2-4EFF-8068-A301D5D16DA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B75852A-AB3D-4922-8FDF-19A03EEF38E2}">
      <dgm:prSet/>
      <dgm:spPr/>
      <dgm:t>
        <a:bodyPr/>
        <a:lstStyle/>
        <a:p>
          <a:r>
            <a:rPr lang="en-US" b="1"/>
            <a:t>Purpose of Study: </a:t>
          </a:r>
          <a:r>
            <a:rPr lang="en-US"/>
            <a:t>Examine the learning experience of children with dyslexia in one-to-one singing lessons.</a:t>
          </a:r>
        </a:p>
      </dgm:t>
    </dgm:pt>
    <dgm:pt modelId="{6CF4D303-6FF0-4671-AC72-96370D66A78C}" type="parTrans" cxnId="{DAD9E0DF-DD55-4AC8-B4DA-7DC33384B071}">
      <dgm:prSet/>
      <dgm:spPr/>
      <dgm:t>
        <a:bodyPr/>
        <a:lstStyle/>
        <a:p>
          <a:endParaRPr lang="en-US"/>
        </a:p>
      </dgm:t>
    </dgm:pt>
    <dgm:pt modelId="{A3E0F8A3-FDFE-46A3-BCC1-1441C15956F1}" type="sibTrans" cxnId="{DAD9E0DF-DD55-4AC8-B4DA-7DC33384B071}">
      <dgm:prSet/>
      <dgm:spPr/>
      <dgm:t>
        <a:bodyPr/>
        <a:lstStyle/>
        <a:p>
          <a:endParaRPr lang="en-US"/>
        </a:p>
      </dgm:t>
    </dgm:pt>
    <dgm:pt modelId="{B06FD119-346B-473C-9DD9-44481C3AF7BC}">
      <dgm:prSet/>
      <dgm:spPr/>
      <dgm:t>
        <a:bodyPr/>
        <a:lstStyle/>
        <a:p>
          <a:r>
            <a:rPr lang="en-US" b="1" dirty="0"/>
            <a:t>Research Question: </a:t>
          </a:r>
          <a:r>
            <a:rPr lang="en-US" dirty="0"/>
            <a:t>What is the learning experience of children with dyslexia in a one-to-one singing lesson</a:t>
          </a:r>
          <a:r>
            <a:rPr lang="en-US" b="0" dirty="0"/>
            <a:t>? </a:t>
          </a:r>
          <a:r>
            <a:rPr lang="en-GB" b="0" i="1" dirty="0"/>
            <a:t>A UK based Qualitative Analysis of Questionnaires and Case study </a:t>
          </a:r>
          <a:endParaRPr lang="en-US" b="0" dirty="0"/>
        </a:p>
      </dgm:t>
    </dgm:pt>
    <dgm:pt modelId="{128A1F30-C355-40C8-BC65-375A9059F35C}" type="parTrans" cxnId="{19D962FB-F778-4792-A180-92D78AEB3E50}">
      <dgm:prSet/>
      <dgm:spPr/>
      <dgm:t>
        <a:bodyPr/>
        <a:lstStyle/>
        <a:p>
          <a:endParaRPr lang="en-US"/>
        </a:p>
      </dgm:t>
    </dgm:pt>
    <dgm:pt modelId="{47F2D17C-F551-4983-A768-ADEA170F264D}" type="sibTrans" cxnId="{19D962FB-F778-4792-A180-92D78AEB3E50}">
      <dgm:prSet/>
      <dgm:spPr/>
      <dgm:t>
        <a:bodyPr/>
        <a:lstStyle/>
        <a:p>
          <a:endParaRPr lang="en-US"/>
        </a:p>
      </dgm:t>
    </dgm:pt>
    <dgm:pt modelId="{0F02D693-C82F-4CC3-B7BD-AF6A2B12F3A4}" type="pres">
      <dgm:prSet presAssocID="{E4CD1FD3-00A2-4EFF-8068-A301D5D16DAC}" presName="root" presStyleCnt="0">
        <dgm:presLayoutVars>
          <dgm:dir/>
          <dgm:resizeHandles val="exact"/>
        </dgm:presLayoutVars>
      </dgm:prSet>
      <dgm:spPr/>
    </dgm:pt>
    <dgm:pt modelId="{EC5B6453-05D5-466A-85DA-0C9EA7073598}" type="pres">
      <dgm:prSet presAssocID="{7B75852A-AB3D-4922-8FDF-19A03EEF38E2}" presName="compNode" presStyleCnt="0"/>
      <dgm:spPr/>
    </dgm:pt>
    <dgm:pt modelId="{C7C2161F-C833-49A8-A2EA-D2DE7364B64B}" type="pres">
      <dgm:prSet presAssocID="{7B75852A-AB3D-4922-8FDF-19A03EEF38E2}" presName="bgRect" presStyleLbl="bgShp" presStyleIdx="0" presStyleCnt="2"/>
      <dgm:spPr/>
    </dgm:pt>
    <dgm:pt modelId="{28A55355-6EB1-400D-9FE7-0B4F2A9743D3}" type="pres">
      <dgm:prSet presAssocID="{7B75852A-AB3D-4922-8FDF-19A03EEF38E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A41C2A23-B06E-4825-8C88-1FF70D43BFF0}" type="pres">
      <dgm:prSet presAssocID="{7B75852A-AB3D-4922-8FDF-19A03EEF38E2}" presName="spaceRect" presStyleCnt="0"/>
      <dgm:spPr/>
    </dgm:pt>
    <dgm:pt modelId="{7B776722-9F56-4300-8C3C-B4EB708659E3}" type="pres">
      <dgm:prSet presAssocID="{7B75852A-AB3D-4922-8FDF-19A03EEF38E2}" presName="parTx" presStyleLbl="revTx" presStyleIdx="0" presStyleCnt="2">
        <dgm:presLayoutVars>
          <dgm:chMax val="0"/>
          <dgm:chPref val="0"/>
        </dgm:presLayoutVars>
      </dgm:prSet>
      <dgm:spPr/>
    </dgm:pt>
    <dgm:pt modelId="{8D1D76E0-257D-419C-A68E-F4E662858407}" type="pres">
      <dgm:prSet presAssocID="{A3E0F8A3-FDFE-46A3-BCC1-1441C15956F1}" presName="sibTrans" presStyleCnt="0"/>
      <dgm:spPr/>
    </dgm:pt>
    <dgm:pt modelId="{DC13BBBB-D859-4A9A-A9FE-14969E4C164D}" type="pres">
      <dgm:prSet presAssocID="{B06FD119-346B-473C-9DD9-44481C3AF7BC}" presName="compNode" presStyleCnt="0"/>
      <dgm:spPr/>
    </dgm:pt>
    <dgm:pt modelId="{C70A69C9-EC2C-43E3-91DD-46A1283DEB3D}" type="pres">
      <dgm:prSet presAssocID="{B06FD119-346B-473C-9DD9-44481C3AF7BC}" presName="bgRect" presStyleLbl="bgShp" presStyleIdx="1" presStyleCnt="2"/>
      <dgm:spPr/>
    </dgm:pt>
    <dgm:pt modelId="{102E5B20-D7A8-4E79-9018-38DBB9CBEB07}" type="pres">
      <dgm:prSet presAssocID="{B06FD119-346B-473C-9DD9-44481C3AF7B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B3B21ECA-04E3-4680-BFBF-26630FE4C6B2}" type="pres">
      <dgm:prSet presAssocID="{B06FD119-346B-473C-9DD9-44481C3AF7BC}" presName="spaceRect" presStyleCnt="0"/>
      <dgm:spPr/>
    </dgm:pt>
    <dgm:pt modelId="{36A0A094-082E-441F-8214-E1AC73EA4246}" type="pres">
      <dgm:prSet presAssocID="{B06FD119-346B-473C-9DD9-44481C3AF7BC}" presName="parTx" presStyleLbl="revTx" presStyleIdx="1" presStyleCnt="2">
        <dgm:presLayoutVars>
          <dgm:chMax val="0"/>
          <dgm:chPref val="0"/>
        </dgm:presLayoutVars>
      </dgm:prSet>
      <dgm:spPr/>
    </dgm:pt>
  </dgm:ptLst>
  <dgm:cxnLst>
    <dgm:cxn modelId="{6FABF901-8637-48BA-B7DB-7F60C02C347A}" type="presOf" srcId="{7B75852A-AB3D-4922-8FDF-19A03EEF38E2}" destId="{7B776722-9F56-4300-8C3C-B4EB708659E3}" srcOrd="0" destOrd="0" presId="urn:microsoft.com/office/officeart/2018/2/layout/IconVerticalSolidList"/>
    <dgm:cxn modelId="{378BD05A-BCEB-4534-B994-E527518DADC6}" type="presOf" srcId="{E4CD1FD3-00A2-4EFF-8068-A301D5D16DAC}" destId="{0F02D693-C82F-4CC3-B7BD-AF6A2B12F3A4}" srcOrd="0" destOrd="0" presId="urn:microsoft.com/office/officeart/2018/2/layout/IconVerticalSolidList"/>
    <dgm:cxn modelId="{17CE428E-8640-4EEA-8897-7075715D9BDD}" type="presOf" srcId="{B06FD119-346B-473C-9DD9-44481C3AF7BC}" destId="{36A0A094-082E-441F-8214-E1AC73EA4246}" srcOrd="0" destOrd="0" presId="urn:microsoft.com/office/officeart/2018/2/layout/IconVerticalSolidList"/>
    <dgm:cxn modelId="{DAD9E0DF-DD55-4AC8-B4DA-7DC33384B071}" srcId="{E4CD1FD3-00A2-4EFF-8068-A301D5D16DAC}" destId="{7B75852A-AB3D-4922-8FDF-19A03EEF38E2}" srcOrd="0" destOrd="0" parTransId="{6CF4D303-6FF0-4671-AC72-96370D66A78C}" sibTransId="{A3E0F8A3-FDFE-46A3-BCC1-1441C15956F1}"/>
    <dgm:cxn modelId="{19D962FB-F778-4792-A180-92D78AEB3E50}" srcId="{E4CD1FD3-00A2-4EFF-8068-A301D5D16DAC}" destId="{B06FD119-346B-473C-9DD9-44481C3AF7BC}" srcOrd="1" destOrd="0" parTransId="{128A1F30-C355-40C8-BC65-375A9059F35C}" sibTransId="{47F2D17C-F551-4983-A768-ADEA170F264D}"/>
    <dgm:cxn modelId="{BE118DFB-2D98-49AC-A697-059B72FD24DC}" type="presParOf" srcId="{0F02D693-C82F-4CC3-B7BD-AF6A2B12F3A4}" destId="{EC5B6453-05D5-466A-85DA-0C9EA7073598}" srcOrd="0" destOrd="0" presId="urn:microsoft.com/office/officeart/2018/2/layout/IconVerticalSolidList"/>
    <dgm:cxn modelId="{755F6D18-8859-4801-B92B-4153B053E1F4}" type="presParOf" srcId="{EC5B6453-05D5-466A-85DA-0C9EA7073598}" destId="{C7C2161F-C833-49A8-A2EA-D2DE7364B64B}" srcOrd="0" destOrd="0" presId="urn:microsoft.com/office/officeart/2018/2/layout/IconVerticalSolidList"/>
    <dgm:cxn modelId="{1567A53C-8070-4A6E-AA6E-05063737E0A7}" type="presParOf" srcId="{EC5B6453-05D5-466A-85DA-0C9EA7073598}" destId="{28A55355-6EB1-400D-9FE7-0B4F2A9743D3}" srcOrd="1" destOrd="0" presId="urn:microsoft.com/office/officeart/2018/2/layout/IconVerticalSolidList"/>
    <dgm:cxn modelId="{62E65793-E240-456C-82C2-37BA9CAB416B}" type="presParOf" srcId="{EC5B6453-05D5-466A-85DA-0C9EA7073598}" destId="{A41C2A23-B06E-4825-8C88-1FF70D43BFF0}" srcOrd="2" destOrd="0" presId="urn:microsoft.com/office/officeart/2018/2/layout/IconVerticalSolidList"/>
    <dgm:cxn modelId="{81E2B9A9-72C0-4437-945F-C6EC34FF4559}" type="presParOf" srcId="{EC5B6453-05D5-466A-85DA-0C9EA7073598}" destId="{7B776722-9F56-4300-8C3C-B4EB708659E3}" srcOrd="3" destOrd="0" presId="urn:microsoft.com/office/officeart/2018/2/layout/IconVerticalSolidList"/>
    <dgm:cxn modelId="{45E5BF63-5B1C-418B-9DFC-9672D70953FD}" type="presParOf" srcId="{0F02D693-C82F-4CC3-B7BD-AF6A2B12F3A4}" destId="{8D1D76E0-257D-419C-A68E-F4E662858407}" srcOrd="1" destOrd="0" presId="urn:microsoft.com/office/officeart/2018/2/layout/IconVerticalSolidList"/>
    <dgm:cxn modelId="{F0A4F7CF-0EFB-400D-9565-04F5AD96F15F}" type="presParOf" srcId="{0F02D693-C82F-4CC3-B7BD-AF6A2B12F3A4}" destId="{DC13BBBB-D859-4A9A-A9FE-14969E4C164D}" srcOrd="2" destOrd="0" presId="urn:microsoft.com/office/officeart/2018/2/layout/IconVerticalSolidList"/>
    <dgm:cxn modelId="{7B7EBCC9-B7F8-450A-8D46-30545178CF7B}" type="presParOf" srcId="{DC13BBBB-D859-4A9A-A9FE-14969E4C164D}" destId="{C70A69C9-EC2C-43E3-91DD-46A1283DEB3D}" srcOrd="0" destOrd="0" presId="urn:microsoft.com/office/officeart/2018/2/layout/IconVerticalSolidList"/>
    <dgm:cxn modelId="{594898F7-6B53-4300-B9F2-DCEFB7EF7E1C}" type="presParOf" srcId="{DC13BBBB-D859-4A9A-A9FE-14969E4C164D}" destId="{102E5B20-D7A8-4E79-9018-38DBB9CBEB07}" srcOrd="1" destOrd="0" presId="urn:microsoft.com/office/officeart/2018/2/layout/IconVerticalSolidList"/>
    <dgm:cxn modelId="{A0B7E116-A981-43C6-95F7-C0205DC931D6}" type="presParOf" srcId="{DC13BBBB-D859-4A9A-A9FE-14969E4C164D}" destId="{B3B21ECA-04E3-4680-BFBF-26630FE4C6B2}" srcOrd="2" destOrd="0" presId="urn:microsoft.com/office/officeart/2018/2/layout/IconVerticalSolidList"/>
    <dgm:cxn modelId="{9891CFBC-FF5B-471F-83B7-504FD3DD6551}" type="presParOf" srcId="{DC13BBBB-D859-4A9A-A9FE-14969E4C164D}" destId="{36A0A094-082E-441F-8214-E1AC73EA424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9B6C556-37FB-468F-AEEC-30E6C0F2B65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B59F37A-0A15-4EBD-A8D6-57CB5AEB983E}">
      <dgm:prSet/>
      <dgm:spPr/>
      <dgm:t>
        <a:bodyPr/>
        <a:lstStyle/>
        <a:p>
          <a:r>
            <a:rPr lang="en-GB" dirty="0"/>
            <a:t>Estimated 10% of the UK population are thought to be affected by Dyslexia (</a:t>
          </a:r>
          <a:r>
            <a:rPr lang="en-GB" b="0" i="0" dirty="0"/>
            <a:t>British Dyslexic Association, 2024)</a:t>
          </a:r>
          <a:endParaRPr lang="en-US" dirty="0"/>
        </a:p>
      </dgm:t>
    </dgm:pt>
    <dgm:pt modelId="{41D03068-05C5-44B8-8C77-E2054B5D02DF}" type="parTrans" cxnId="{D9A01492-5CDB-45EB-9526-62A2E9DE113E}">
      <dgm:prSet/>
      <dgm:spPr/>
      <dgm:t>
        <a:bodyPr/>
        <a:lstStyle/>
        <a:p>
          <a:endParaRPr lang="en-US"/>
        </a:p>
      </dgm:t>
    </dgm:pt>
    <dgm:pt modelId="{03BD3D37-1039-423C-8622-5A35B0FB1DDF}" type="sibTrans" cxnId="{D9A01492-5CDB-45EB-9526-62A2E9DE113E}">
      <dgm:prSet/>
      <dgm:spPr/>
      <dgm:t>
        <a:bodyPr/>
        <a:lstStyle/>
        <a:p>
          <a:endParaRPr lang="en-US"/>
        </a:p>
      </dgm:t>
    </dgm:pt>
    <dgm:pt modelId="{26322841-BA21-4194-A914-8C842BC8072A}">
      <dgm:prSet/>
      <dgm:spPr/>
      <dgm:t>
        <a:bodyPr/>
        <a:lstStyle/>
        <a:p>
          <a:r>
            <a:rPr lang="en-GB" dirty="0"/>
            <a:t>1985 publication of “Dyslexia and Music” brought about an increased awareness of potential barriers specific to Music lessons within this community (</a:t>
          </a:r>
          <a:r>
            <a:rPr lang="en-GB" b="0" i="0" u="none" dirty="0"/>
            <a:t>Oglethorpe, 2002)</a:t>
          </a:r>
          <a:r>
            <a:rPr lang="en-GB" dirty="0"/>
            <a:t>. This has been met with publications in Music and instruments- but the lack of research specific to singing reveals a knowledge gap </a:t>
          </a:r>
          <a:endParaRPr lang="en-US" dirty="0"/>
        </a:p>
      </dgm:t>
    </dgm:pt>
    <dgm:pt modelId="{A195AC9B-4AB4-411F-8E73-E06FB512C03E}" type="parTrans" cxnId="{96B976C5-822E-485D-B561-FD741CFADDF3}">
      <dgm:prSet/>
      <dgm:spPr/>
      <dgm:t>
        <a:bodyPr/>
        <a:lstStyle/>
        <a:p>
          <a:endParaRPr lang="en-US"/>
        </a:p>
      </dgm:t>
    </dgm:pt>
    <dgm:pt modelId="{82D98FFB-0F58-435B-A8AE-9317B1658B76}" type="sibTrans" cxnId="{96B976C5-822E-485D-B561-FD741CFADDF3}">
      <dgm:prSet/>
      <dgm:spPr/>
      <dgm:t>
        <a:bodyPr/>
        <a:lstStyle/>
        <a:p>
          <a:endParaRPr lang="en-US"/>
        </a:p>
      </dgm:t>
    </dgm:pt>
    <dgm:pt modelId="{8569579F-06E1-4A66-A663-84820092F5D7}">
      <dgm:prSet/>
      <dgm:spPr/>
      <dgm:t>
        <a:bodyPr/>
        <a:lstStyle/>
        <a:p>
          <a:r>
            <a:rPr lang="en-GB" dirty="0"/>
            <a:t>Between the intakes of 2024/15 to 2021/22 students enrolling in higher education in the UK has risen from </a:t>
          </a:r>
          <a:r>
            <a:rPr lang="en-GB" b="0" i="0" dirty="0"/>
            <a:t>12.22% to 20.30% (Department for Education, 2022) </a:t>
          </a:r>
          <a:endParaRPr lang="en-US" dirty="0"/>
        </a:p>
      </dgm:t>
    </dgm:pt>
    <dgm:pt modelId="{44A68C4F-4868-4D3D-9A7A-3B0083F5E273}" type="parTrans" cxnId="{AC47C81B-BC35-452F-9758-395B8FF1A62D}">
      <dgm:prSet/>
      <dgm:spPr/>
      <dgm:t>
        <a:bodyPr/>
        <a:lstStyle/>
        <a:p>
          <a:endParaRPr lang="en-US"/>
        </a:p>
      </dgm:t>
    </dgm:pt>
    <dgm:pt modelId="{384DAA3B-56B7-4EE2-A2F7-66EBE2C38394}" type="sibTrans" cxnId="{AC47C81B-BC35-452F-9758-395B8FF1A62D}">
      <dgm:prSet/>
      <dgm:spPr/>
      <dgm:t>
        <a:bodyPr/>
        <a:lstStyle/>
        <a:p>
          <a:endParaRPr lang="en-US"/>
        </a:p>
      </dgm:t>
    </dgm:pt>
    <dgm:pt modelId="{B2022508-58A7-42CC-ADFA-B5E1DE0071F9}" type="pres">
      <dgm:prSet presAssocID="{99B6C556-37FB-468F-AEEC-30E6C0F2B656}" presName="linear" presStyleCnt="0">
        <dgm:presLayoutVars>
          <dgm:animLvl val="lvl"/>
          <dgm:resizeHandles val="exact"/>
        </dgm:presLayoutVars>
      </dgm:prSet>
      <dgm:spPr/>
    </dgm:pt>
    <dgm:pt modelId="{7FE06FDB-EBBD-4EAC-ADB1-96DF65BAB601}" type="pres">
      <dgm:prSet presAssocID="{6B59F37A-0A15-4EBD-A8D6-57CB5AEB983E}" presName="parentText" presStyleLbl="node1" presStyleIdx="0" presStyleCnt="3">
        <dgm:presLayoutVars>
          <dgm:chMax val="0"/>
          <dgm:bulletEnabled val="1"/>
        </dgm:presLayoutVars>
      </dgm:prSet>
      <dgm:spPr/>
    </dgm:pt>
    <dgm:pt modelId="{A18EE05B-5E63-4CCE-A611-F995574D0B85}" type="pres">
      <dgm:prSet presAssocID="{03BD3D37-1039-423C-8622-5A35B0FB1DDF}" presName="spacer" presStyleCnt="0"/>
      <dgm:spPr/>
    </dgm:pt>
    <dgm:pt modelId="{CD8F66E2-2622-44C8-A183-5F171601EE64}" type="pres">
      <dgm:prSet presAssocID="{26322841-BA21-4194-A914-8C842BC8072A}" presName="parentText" presStyleLbl="node1" presStyleIdx="1" presStyleCnt="3">
        <dgm:presLayoutVars>
          <dgm:chMax val="0"/>
          <dgm:bulletEnabled val="1"/>
        </dgm:presLayoutVars>
      </dgm:prSet>
      <dgm:spPr/>
    </dgm:pt>
    <dgm:pt modelId="{A08D9E7B-A677-4E9C-B1FF-FED8D965E4D7}" type="pres">
      <dgm:prSet presAssocID="{82D98FFB-0F58-435B-A8AE-9317B1658B76}" presName="spacer" presStyleCnt="0"/>
      <dgm:spPr/>
    </dgm:pt>
    <dgm:pt modelId="{4C768E8C-D415-473A-BE7A-3CDA9492038E}" type="pres">
      <dgm:prSet presAssocID="{8569579F-06E1-4A66-A663-84820092F5D7}" presName="parentText" presStyleLbl="node1" presStyleIdx="2" presStyleCnt="3">
        <dgm:presLayoutVars>
          <dgm:chMax val="0"/>
          <dgm:bulletEnabled val="1"/>
        </dgm:presLayoutVars>
      </dgm:prSet>
      <dgm:spPr/>
    </dgm:pt>
  </dgm:ptLst>
  <dgm:cxnLst>
    <dgm:cxn modelId="{40D4B10D-E7FA-42ED-B463-92E13384B3C8}" type="presOf" srcId="{99B6C556-37FB-468F-AEEC-30E6C0F2B656}" destId="{B2022508-58A7-42CC-ADFA-B5E1DE0071F9}" srcOrd="0" destOrd="0" presId="urn:microsoft.com/office/officeart/2005/8/layout/vList2"/>
    <dgm:cxn modelId="{AC47C81B-BC35-452F-9758-395B8FF1A62D}" srcId="{99B6C556-37FB-468F-AEEC-30E6C0F2B656}" destId="{8569579F-06E1-4A66-A663-84820092F5D7}" srcOrd="2" destOrd="0" parTransId="{44A68C4F-4868-4D3D-9A7A-3B0083F5E273}" sibTransId="{384DAA3B-56B7-4EE2-A2F7-66EBE2C38394}"/>
    <dgm:cxn modelId="{F1B1C441-9E9A-4924-9676-65EA0463F132}" type="presOf" srcId="{6B59F37A-0A15-4EBD-A8D6-57CB5AEB983E}" destId="{7FE06FDB-EBBD-4EAC-ADB1-96DF65BAB601}" srcOrd="0" destOrd="0" presId="urn:microsoft.com/office/officeart/2005/8/layout/vList2"/>
    <dgm:cxn modelId="{9ECFAA87-D6FF-4855-BBF0-432734EBCE37}" type="presOf" srcId="{26322841-BA21-4194-A914-8C842BC8072A}" destId="{CD8F66E2-2622-44C8-A183-5F171601EE64}" srcOrd="0" destOrd="0" presId="urn:microsoft.com/office/officeart/2005/8/layout/vList2"/>
    <dgm:cxn modelId="{D9A01492-5CDB-45EB-9526-62A2E9DE113E}" srcId="{99B6C556-37FB-468F-AEEC-30E6C0F2B656}" destId="{6B59F37A-0A15-4EBD-A8D6-57CB5AEB983E}" srcOrd="0" destOrd="0" parTransId="{41D03068-05C5-44B8-8C77-E2054B5D02DF}" sibTransId="{03BD3D37-1039-423C-8622-5A35B0FB1DDF}"/>
    <dgm:cxn modelId="{ECD37695-914E-4068-BEBF-7293980E1AEE}" type="presOf" srcId="{8569579F-06E1-4A66-A663-84820092F5D7}" destId="{4C768E8C-D415-473A-BE7A-3CDA9492038E}" srcOrd="0" destOrd="0" presId="urn:microsoft.com/office/officeart/2005/8/layout/vList2"/>
    <dgm:cxn modelId="{96B976C5-822E-485D-B561-FD741CFADDF3}" srcId="{99B6C556-37FB-468F-AEEC-30E6C0F2B656}" destId="{26322841-BA21-4194-A914-8C842BC8072A}" srcOrd="1" destOrd="0" parTransId="{A195AC9B-4AB4-411F-8E73-E06FB512C03E}" sibTransId="{82D98FFB-0F58-435B-A8AE-9317B1658B76}"/>
    <dgm:cxn modelId="{9632FE30-B248-4BF4-8466-81876D8F67C7}" type="presParOf" srcId="{B2022508-58A7-42CC-ADFA-B5E1DE0071F9}" destId="{7FE06FDB-EBBD-4EAC-ADB1-96DF65BAB601}" srcOrd="0" destOrd="0" presId="urn:microsoft.com/office/officeart/2005/8/layout/vList2"/>
    <dgm:cxn modelId="{58ACCAA9-20A2-4FD1-AEE3-87078941AA95}" type="presParOf" srcId="{B2022508-58A7-42CC-ADFA-B5E1DE0071F9}" destId="{A18EE05B-5E63-4CCE-A611-F995574D0B85}" srcOrd="1" destOrd="0" presId="urn:microsoft.com/office/officeart/2005/8/layout/vList2"/>
    <dgm:cxn modelId="{35183651-7AB3-4D44-B347-238CA9C3285A}" type="presParOf" srcId="{B2022508-58A7-42CC-ADFA-B5E1DE0071F9}" destId="{CD8F66E2-2622-44C8-A183-5F171601EE64}" srcOrd="2" destOrd="0" presId="urn:microsoft.com/office/officeart/2005/8/layout/vList2"/>
    <dgm:cxn modelId="{4F3C8B3A-022A-45DB-8431-682DADCA17A7}" type="presParOf" srcId="{B2022508-58A7-42CC-ADFA-B5E1DE0071F9}" destId="{A08D9E7B-A677-4E9C-B1FF-FED8D965E4D7}" srcOrd="3" destOrd="0" presId="urn:microsoft.com/office/officeart/2005/8/layout/vList2"/>
    <dgm:cxn modelId="{A6A0212D-0C96-4B6D-AEAD-6118A500F057}" type="presParOf" srcId="{B2022508-58A7-42CC-ADFA-B5E1DE0071F9}" destId="{4C768E8C-D415-473A-BE7A-3CDA9492038E}"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8635C53-FDF3-4EDD-A144-0DAC9DB329D7}"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80A0BCB-1520-4A33-B7A4-23270A08A928}">
      <dgm:prSet/>
      <dgm:spPr/>
      <dgm:t>
        <a:bodyPr/>
        <a:lstStyle/>
        <a:p>
          <a:r>
            <a:rPr lang="en-GB" b="0" i="0" dirty="0"/>
            <a:t>Nelson and Hourigan (2016) examined the learning strategies and challenges of five professional musicians with dyslexia. Their study primarily focused on individuals' perceptions of their dyslexia-related challenges and recommendations through questionnaires. However, this approach may limit the scope of data, as participants could have excluded relevant experiences that they did not directly associate with their dyslexia, potentially skewing the findings.</a:t>
          </a:r>
          <a:endParaRPr lang="en-US" dirty="0"/>
        </a:p>
      </dgm:t>
    </dgm:pt>
    <dgm:pt modelId="{86F94143-64A0-437C-9CC6-C2D90274F5AF}" type="parTrans" cxnId="{2C54B716-16D4-4208-869D-ABA3756B96A9}">
      <dgm:prSet/>
      <dgm:spPr/>
      <dgm:t>
        <a:bodyPr/>
        <a:lstStyle/>
        <a:p>
          <a:endParaRPr lang="en-US"/>
        </a:p>
      </dgm:t>
    </dgm:pt>
    <dgm:pt modelId="{83E81D2D-CF70-4248-B676-E79E77C224B2}" type="sibTrans" cxnId="{2C54B716-16D4-4208-869D-ABA3756B96A9}">
      <dgm:prSet/>
      <dgm:spPr/>
      <dgm:t>
        <a:bodyPr/>
        <a:lstStyle/>
        <a:p>
          <a:endParaRPr lang="en-US"/>
        </a:p>
      </dgm:t>
    </dgm:pt>
    <dgm:pt modelId="{2F769CF6-6FC8-48F7-B9A2-F3950965CB01}">
      <dgm:prSet/>
      <dgm:spPr/>
      <dgm:t>
        <a:bodyPr/>
        <a:lstStyle/>
        <a:p>
          <a:r>
            <a:rPr lang="en-GB" b="0" i="0" dirty="0"/>
            <a:t>O’Byrne et al. (2019) conducted qualitative case studies on dyslexic students transitioning to university. Using semi-structured interviews, they employed a constructive, open-ended approach that allowed participants to reflect on their experiences without making direct connections between dyslexia and their challenges</a:t>
          </a:r>
          <a:endParaRPr lang="en-US" dirty="0"/>
        </a:p>
      </dgm:t>
    </dgm:pt>
    <dgm:pt modelId="{5A0E87B0-1D90-41AD-9BAF-5A9F4F602DD6}" type="parTrans" cxnId="{21797BC6-5680-492B-9B55-3421C790F583}">
      <dgm:prSet/>
      <dgm:spPr/>
      <dgm:t>
        <a:bodyPr/>
        <a:lstStyle/>
        <a:p>
          <a:endParaRPr lang="en-US"/>
        </a:p>
      </dgm:t>
    </dgm:pt>
    <dgm:pt modelId="{D66545D8-327C-48BB-A299-4151634B769C}" type="sibTrans" cxnId="{21797BC6-5680-492B-9B55-3421C790F583}">
      <dgm:prSet/>
      <dgm:spPr/>
      <dgm:t>
        <a:bodyPr/>
        <a:lstStyle/>
        <a:p>
          <a:endParaRPr lang="en-US"/>
        </a:p>
      </dgm:t>
    </dgm:pt>
    <dgm:pt modelId="{591177FD-8586-4373-AB3A-CED8968E3D9D}" type="pres">
      <dgm:prSet presAssocID="{68635C53-FDF3-4EDD-A144-0DAC9DB329D7}" presName="root" presStyleCnt="0">
        <dgm:presLayoutVars>
          <dgm:dir/>
          <dgm:resizeHandles val="exact"/>
        </dgm:presLayoutVars>
      </dgm:prSet>
      <dgm:spPr/>
    </dgm:pt>
    <dgm:pt modelId="{7327AEC0-196A-4A6E-898F-136BB46184A2}" type="pres">
      <dgm:prSet presAssocID="{E80A0BCB-1520-4A33-B7A4-23270A08A928}" presName="compNode" presStyleCnt="0"/>
      <dgm:spPr/>
    </dgm:pt>
    <dgm:pt modelId="{57BF2151-3AD7-4C0B-872F-3C0936470F56}" type="pres">
      <dgm:prSet presAssocID="{E80A0BCB-1520-4A33-B7A4-23270A08A928}" presName="bgRect" presStyleLbl="bgShp" presStyleIdx="0" presStyleCnt="2" custScaleY="170519"/>
      <dgm:spPr/>
    </dgm:pt>
    <dgm:pt modelId="{076B2647-AA86-4F5C-8988-87E920F6F7DF}" type="pres">
      <dgm:prSet presAssocID="{E80A0BCB-1520-4A33-B7A4-23270A08A92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lassroom"/>
        </a:ext>
      </dgm:extLst>
    </dgm:pt>
    <dgm:pt modelId="{BCC49222-D277-4375-A24A-0349F2596080}" type="pres">
      <dgm:prSet presAssocID="{E80A0BCB-1520-4A33-B7A4-23270A08A928}" presName="spaceRect" presStyleCnt="0"/>
      <dgm:spPr/>
    </dgm:pt>
    <dgm:pt modelId="{E8667437-E08D-4899-B1F5-272AF3EA3106}" type="pres">
      <dgm:prSet presAssocID="{E80A0BCB-1520-4A33-B7A4-23270A08A928}" presName="parTx" presStyleLbl="revTx" presStyleIdx="0" presStyleCnt="2" custScaleX="104705" custScaleY="146730">
        <dgm:presLayoutVars>
          <dgm:chMax val="0"/>
          <dgm:chPref val="0"/>
        </dgm:presLayoutVars>
      </dgm:prSet>
      <dgm:spPr/>
    </dgm:pt>
    <dgm:pt modelId="{76105F56-A18A-45BC-BDC6-9562A54ACB75}" type="pres">
      <dgm:prSet presAssocID="{83E81D2D-CF70-4248-B676-E79E77C224B2}" presName="sibTrans" presStyleCnt="0"/>
      <dgm:spPr/>
    </dgm:pt>
    <dgm:pt modelId="{016F7870-149A-426E-A95C-1DECA4501B1A}" type="pres">
      <dgm:prSet presAssocID="{2F769CF6-6FC8-48F7-B9A2-F3950965CB01}" presName="compNode" presStyleCnt="0"/>
      <dgm:spPr/>
    </dgm:pt>
    <dgm:pt modelId="{54F88400-539B-4702-9809-F9CC022586F3}" type="pres">
      <dgm:prSet presAssocID="{2F769CF6-6FC8-48F7-B9A2-F3950965CB01}" presName="bgRect" presStyleLbl="bgShp" presStyleIdx="1" presStyleCnt="2" custScaleY="146535"/>
      <dgm:spPr/>
    </dgm:pt>
    <dgm:pt modelId="{9DE145B1-98D0-415E-9B01-59838D5A82A7}" type="pres">
      <dgm:prSet presAssocID="{2F769CF6-6FC8-48F7-B9A2-F3950965CB0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ard Room"/>
        </a:ext>
      </dgm:extLst>
    </dgm:pt>
    <dgm:pt modelId="{7C3FEE83-0B1E-49AF-AF7D-8225BB7D789A}" type="pres">
      <dgm:prSet presAssocID="{2F769CF6-6FC8-48F7-B9A2-F3950965CB01}" presName="spaceRect" presStyleCnt="0"/>
      <dgm:spPr/>
    </dgm:pt>
    <dgm:pt modelId="{22EF2BBE-6355-40A4-9529-31F424694F7C}" type="pres">
      <dgm:prSet presAssocID="{2F769CF6-6FC8-48F7-B9A2-F3950965CB01}" presName="parTx" presStyleLbl="revTx" presStyleIdx="1" presStyleCnt="2">
        <dgm:presLayoutVars>
          <dgm:chMax val="0"/>
          <dgm:chPref val="0"/>
        </dgm:presLayoutVars>
      </dgm:prSet>
      <dgm:spPr/>
    </dgm:pt>
  </dgm:ptLst>
  <dgm:cxnLst>
    <dgm:cxn modelId="{2C54B716-16D4-4208-869D-ABA3756B96A9}" srcId="{68635C53-FDF3-4EDD-A144-0DAC9DB329D7}" destId="{E80A0BCB-1520-4A33-B7A4-23270A08A928}" srcOrd="0" destOrd="0" parTransId="{86F94143-64A0-437C-9CC6-C2D90274F5AF}" sibTransId="{83E81D2D-CF70-4248-B676-E79E77C224B2}"/>
    <dgm:cxn modelId="{2ED15F2E-DBBB-49DD-8EE2-57D70DE3325B}" type="presOf" srcId="{E80A0BCB-1520-4A33-B7A4-23270A08A928}" destId="{E8667437-E08D-4899-B1F5-272AF3EA3106}" srcOrd="0" destOrd="0" presId="urn:microsoft.com/office/officeart/2018/2/layout/IconVerticalSolidList"/>
    <dgm:cxn modelId="{0233412E-9F1A-4285-9453-E1F7625910A0}" type="presOf" srcId="{68635C53-FDF3-4EDD-A144-0DAC9DB329D7}" destId="{591177FD-8586-4373-AB3A-CED8968E3D9D}" srcOrd="0" destOrd="0" presId="urn:microsoft.com/office/officeart/2018/2/layout/IconVerticalSolidList"/>
    <dgm:cxn modelId="{A5661461-B784-495A-9661-331602F27207}" type="presOf" srcId="{2F769CF6-6FC8-48F7-B9A2-F3950965CB01}" destId="{22EF2BBE-6355-40A4-9529-31F424694F7C}" srcOrd="0" destOrd="0" presId="urn:microsoft.com/office/officeart/2018/2/layout/IconVerticalSolidList"/>
    <dgm:cxn modelId="{21797BC6-5680-492B-9B55-3421C790F583}" srcId="{68635C53-FDF3-4EDD-A144-0DAC9DB329D7}" destId="{2F769CF6-6FC8-48F7-B9A2-F3950965CB01}" srcOrd="1" destOrd="0" parTransId="{5A0E87B0-1D90-41AD-9BAF-5A9F4F602DD6}" sibTransId="{D66545D8-327C-48BB-A299-4151634B769C}"/>
    <dgm:cxn modelId="{F46B96A9-B64F-4275-BEFB-7BA72C34C935}" type="presParOf" srcId="{591177FD-8586-4373-AB3A-CED8968E3D9D}" destId="{7327AEC0-196A-4A6E-898F-136BB46184A2}" srcOrd="0" destOrd="0" presId="urn:microsoft.com/office/officeart/2018/2/layout/IconVerticalSolidList"/>
    <dgm:cxn modelId="{4D667D28-1562-452C-97AF-152BBAE97B12}" type="presParOf" srcId="{7327AEC0-196A-4A6E-898F-136BB46184A2}" destId="{57BF2151-3AD7-4C0B-872F-3C0936470F56}" srcOrd="0" destOrd="0" presId="urn:microsoft.com/office/officeart/2018/2/layout/IconVerticalSolidList"/>
    <dgm:cxn modelId="{5F66CF24-83AF-4A60-A90B-9A583262DFB0}" type="presParOf" srcId="{7327AEC0-196A-4A6E-898F-136BB46184A2}" destId="{076B2647-AA86-4F5C-8988-87E920F6F7DF}" srcOrd="1" destOrd="0" presId="urn:microsoft.com/office/officeart/2018/2/layout/IconVerticalSolidList"/>
    <dgm:cxn modelId="{1423E837-7F66-4441-8B93-258723DCECE0}" type="presParOf" srcId="{7327AEC0-196A-4A6E-898F-136BB46184A2}" destId="{BCC49222-D277-4375-A24A-0349F2596080}" srcOrd="2" destOrd="0" presId="urn:microsoft.com/office/officeart/2018/2/layout/IconVerticalSolidList"/>
    <dgm:cxn modelId="{0D24F5D8-9496-41DD-AC76-272380163CAA}" type="presParOf" srcId="{7327AEC0-196A-4A6E-898F-136BB46184A2}" destId="{E8667437-E08D-4899-B1F5-272AF3EA3106}" srcOrd="3" destOrd="0" presId="urn:microsoft.com/office/officeart/2018/2/layout/IconVerticalSolidList"/>
    <dgm:cxn modelId="{C7DEB828-7D7D-4A48-9A91-C79194918D0E}" type="presParOf" srcId="{591177FD-8586-4373-AB3A-CED8968E3D9D}" destId="{76105F56-A18A-45BC-BDC6-9562A54ACB75}" srcOrd="1" destOrd="0" presId="urn:microsoft.com/office/officeart/2018/2/layout/IconVerticalSolidList"/>
    <dgm:cxn modelId="{E49698DF-13CE-4C4D-8E4A-1BA63202892C}" type="presParOf" srcId="{591177FD-8586-4373-AB3A-CED8968E3D9D}" destId="{016F7870-149A-426E-A95C-1DECA4501B1A}" srcOrd="2" destOrd="0" presId="urn:microsoft.com/office/officeart/2018/2/layout/IconVerticalSolidList"/>
    <dgm:cxn modelId="{8FC66AF3-ED3B-4F01-9B64-AD441A80668A}" type="presParOf" srcId="{016F7870-149A-426E-A95C-1DECA4501B1A}" destId="{54F88400-539B-4702-9809-F9CC022586F3}" srcOrd="0" destOrd="0" presId="urn:microsoft.com/office/officeart/2018/2/layout/IconVerticalSolidList"/>
    <dgm:cxn modelId="{5D35EB4E-88D8-4AEB-8683-A99B27CB2936}" type="presParOf" srcId="{016F7870-149A-426E-A95C-1DECA4501B1A}" destId="{9DE145B1-98D0-415E-9B01-59838D5A82A7}" srcOrd="1" destOrd="0" presId="urn:microsoft.com/office/officeart/2018/2/layout/IconVerticalSolidList"/>
    <dgm:cxn modelId="{5DFC7ABB-EB9D-4644-A4BD-585FAD358A30}" type="presParOf" srcId="{016F7870-149A-426E-A95C-1DECA4501B1A}" destId="{7C3FEE83-0B1E-49AF-AF7D-8225BB7D789A}" srcOrd="2" destOrd="0" presId="urn:microsoft.com/office/officeart/2018/2/layout/IconVerticalSolidList"/>
    <dgm:cxn modelId="{8CC62106-454A-4780-AAFE-3C6B29C1C930}" type="presParOf" srcId="{016F7870-149A-426E-A95C-1DECA4501B1A}" destId="{22EF2BBE-6355-40A4-9529-31F424694F7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F901E61-448B-44EB-9AC7-C107431C270F}"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EB4AFA8A-765F-4041-BC3A-8213D0EB6A7B}">
      <dgm:prSet/>
      <dgm:spPr/>
      <dgm:t>
        <a:bodyPr/>
        <a:lstStyle/>
        <a:p>
          <a:r>
            <a:rPr lang="en-GB" b="1" i="0"/>
            <a:t>Ontological Position: </a:t>
          </a:r>
          <a:r>
            <a:rPr lang="en-GB" b="0" i="0"/>
            <a:t>Recognizes multiple realities, reflecting diverse interpretations of individual experiences.</a:t>
          </a:r>
          <a:endParaRPr lang="en-US"/>
        </a:p>
      </dgm:t>
    </dgm:pt>
    <dgm:pt modelId="{CF597D59-9AFB-4DF5-8EE6-3D05D2DE821A}" type="parTrans" cxnId="{763465E0-D6E7-4A12-B315-3CDCAEF0E340}">
      <dgm:prSet/>
      <dgm:spPr/>
      <dgm:t>
        <a:bodyPr/>
        <a:lstStyle/>
        <a:p>
          <a:endParaRPr lang="en-US"/>
        </a:p>
      </dgm:t>
    </dgm:pt>
    <dgm:pt modelId="{44C2683F-77BA-4705-A153-8950E595136E}" type="sibTrans" cxnId="{763465E0-D6E7-4A12-B315-3CDCAEF0E340}">
      <dgm:prSet/>
      <dgm:spPr/>
      <dgm:t>
        <a:bodyPr/>
        <a:lstStyle/>
        <a:p>
          <a:endParaRPr lang="en-US"/>
        </a:p>
      </dgm:t>
    </dgm:pt>
    <dgm:pt modelId="{1D0D6DE4-6919-497C-AFB5-28D8ECAE42CA}">
      <dgm:prSet/>
      <dgm:spPr/>
      <dgm:t>
        <a:bodyPr/>
        <a:lstStyle/>
        <a:p>
          <a:r>
            <a:rPr lang="en-GB" b="1" i="0"/>
            <a:t>Epistemological Position</a:t>
          </a:r>
          <a:r>
            <a:rPr lang="en-GB" b="0" i="0"/>
            <a:t>: Knowledge is subjective, shaped by participants' perspectives and the researcher's interpretation.</a:t>
          </a:r>
          <a:endParaRPr lang="en-US"/>
        </a:p>
      </dgm:t>
    </dgm:pt>
    <dgm:pt modelId="{937AB5E9-C06E-4836-87BA-6BB5B862E7A3}" type="parTrans" cxnId="{99087565-DB33-4049-AC28-21A421236185}">
      <dgm:prSet/>
      <dgm:spPr/>
      <dgm:t>
        <a:bodyPr/>
        <a:lstStyle/>
        <a:p>
          <a:endParaRPr lang="en-US"/>
        </a:p>
      </dgm:t>
    </dgm:pt>
    <dgm:pt modelId="{B135034E-75B7-477F-A6E7-2BFBAA39D147}" type="sibTrans" cxnId="{99087565-DB33-4049-AC28-21A421236185}">
      <dgm:prSet/>
      <dgm:spPr/>
      <dgm:t>
        <a:bodyPr/>
        <a:lstStyle/>
        <a:p>
          <a:endParaRPr lang="en-US"/>
        </a:p>
      </dgm:t>
    </dgm:pt>
    <dgm:pt modelId="{2D0D230A-1F10-4DAE-BF3F-19451DDE9859}">
      <dgm:prSet/>
      <dgm:spPr/>
      <dgm:t>
        <a:bodyPr/>
        <a:lstStyle/>
        <a:p>
          <a:r>
            <a:rPr lang="en-GB" b="1" i="0"/>
            <a:t>Axiological Position</a:t>
          </a:r>
          <a:r>
            <a:rPr lang="en-GB" b="0" i="0"/>
            <a:t>: Emphasizes ongoing self-reflection to minimize personal biases.</a:t>
          </a:r>
          <a:endParaRPr lang="en-US"/>
        </a:p>
      </dgm:t>
    </dgm:pt>
    <dgm:pt modelId="{86E9A4C2-F144-47D3-BC93-982D5764E6C0}" type="parTrans" cxnId="{C510CE34-9AC0-4ECE-AA2C-BA3A26548031}">
      <dgm:prSet/>
      <dgm:spPr/>
      <dgm:t>
        <a:bodyPr/>
        <a:lstStyle/>
        <a:p>
          <a:endParaRPr lang="en-US"/>
        </a:p>
      </dgm:t>
    </dgm:pt>
    <dgm:pt modelId="{F162AC62-78C6-4C07-A085-E9C7ACB3C721}" type="sibTrans" cxnId="{C510CE34-9AC0-4ECE-AA2C-BA3A26548031}">
      <dgm:prSet/>
      <dgm:spPr/>
      <dgm:t>
        <a:bodyPr/>
        <a:lstStyle/>
        <a:p>
          <a:endParaRPr lang="en-US"/>
        </a:p>
      </dgm:t>
    </dgm:pt>
    <dgm:pt modelId="{B919CAC1-A604-4AFA-8BD0-BCCE14F5E5A6}">
      <dgm:prSet/>
      <dgm:spPr/>
      <dgm:t>
        <a:bodyPr/>
        <a:lstStyle/>
        <a:p>
          <a:r>
            <a:rPr lang="en-GB" b="1" i="0" dirty="0"/>
            <a:t>Interpretivist Paradigm: </a:t>
          </a:r>
          <a:r>
            <a:rPr lang="en-GB" b="0" i="0" dirty="0"/>
            <a:t>Experiences are socially constructed based on unique perspectives.</a:t>
          </a:r>
          <a:endParaRPr lang="en-US" dirty="0"/>
        </a:p>
      </dgm:t>
    </dgm:pt>
    <dgm:pt modelId="{7443D0A0-AECF-44DC-8106-0F51105BA018}" type="parTrans" cxnId="{3EBC2D05-5A69-4BEE-8D86-0DDDC2F470EC}">
      <dgm:prSet/>
      <dgm:spPr/>
      <dgm:t>
        <a:bodyPr/>
        <a:lstStyle/>
        <a:p>
          <a:endParaRPr lang="en-US"/>
        </a:p>
      </dgm:t>
    </dgm:pt>
    <dgm:pt modelId="{CDADF01B-8CE2-4D60-8B9A-D80BE34BA741}" type="sibTrans" cxnId="{3EBC2D05-5A69-4BEE-8D86-0DDDC2F470EC}">
      <dgm:prSet/>
      <dgm:spPr/>
      <dgm:t>
        <a:bodyPr/>
        <a:lstStyle/>
        <a:p>
          <a:endParaRPr lang="en-US"/>
        </a:p>
      </dgm:t>
    </dgm:pt>
    <dgm:pt modelId="{C86A7DB0-FC4C-433A-A993-5D6517D81385}" type="pres">
      <dgm:prSet presAssocID="{2F901E61-448B-44EB-9AC7-C107431C270F}" presName="root" presStyleCnt="0">
        <dgm:presLayoutVars>
          <dgm:dir/>
          <dgm:resizeHandles val="exact"/>
        </dgm:presLayoutVars>
      </dgm:prSet>
      <dgm:spPr/>
    </dgm:pt>
    <dgm:pt modelId="{FAAE21B7-6D0F-4903-9F43-9AE6F637A234}" type="pres">
      <dgm:prSet presAssocID="{EB4AFA8A-765F-4041-BC3A-8213D0EB6A7B}" presName="compNode" presStyleCnt="0"/>
      <dgm:spPr/>
    </dgm:pt>
    <dgm:pt modelId="{1627FB7D-E2FA-4EDE-B259-B1DA50FDB35F}" type="pres">
      <dgm:prSet presAssocID="{EB4AFA8A-765F-4041-BC3A-8213D0EB6A7B}" presName="bgRect" presStyleLbl="bgShp" presStyleIdx="0" presStyleCnt="4"/>
      <dgm:spPr/>
    </dgm:pt>
    <dgm:pt modelId="{E02E87B1-2BB6-4906-BB91-D17709A441E5}" type="pres">
      <dgm:prSet presAssocID="{EB4AFA8A-765F-4041-BC3A-8213D0EB6A7B}"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ecision chart"/>
        </a:ext>
      </dgm:extLst>
    </dgm:pt>
    <dgm:pt modelId="{E86E431B-70C5-455C-BBE1-B22995251228}" type="pres">
      <dgm:prSet presAssocID="{EB4AFA8A-765F-4041-BC3A-8213D0EB6A7B}" presName="spaceRect" presStyleCnt="0"/>
      <dgm:spPr/>
    </dgm:pt>
    <dgm:pt modelId="{67E11165-B886-42AE-9A50-D12EDC7F848C}" type="pres">
      <dgm:prSet presAssocID="{EB4AFA8A-765F-4041-BC3A-8213D0EB6A7B}" presName="parTx" presStyleLbl="revTx" presStyleIdx="0" presStyleCnt="4">
        <dgm:presLayoutVars>
          <dgm:chMax val="0"/>
          <dgm:chPref val="0"/>
        </dgm:presLayoutVars>
      </dgm:prSet>
      <dgm:spPr/>
    </dgm:pt>
    <dgm:pt modelId="{4646A670-1145-49BD-806C-214DDAB2C76A}" type="pres">
      <dgm:prSet presAssocID="{44C2683F-77BA-4705-A153-8950E595136E}" presName="sibTrans" presStyleCnt="0"/>
      <dgm:spPr/>
    </dgm:pt>
    <dgm:pt modelId="{019C9A64-4B87-4BE4-9D38-D38115C91604}" type="pres">
      <dgm:prSet presAssocID="{1D0D6DE4-6919-497C-AFB5-28D8ECAE42CA}" presName="compNode" presStyleCnt="0"/>
      <dgm:spPr/>
    </dgm:pt>
    <dgm:pt modelId="{1D6262D1-44B2-42F9-9EF9-E29F7D983030}" type="pres">
      <dgm:prSet presAssocID="{1D0D6DE4-6919-497C-AFB5-28D8ECAE42CA}" presName="bgRect" presStyleLbl="bgShp" presStyleIdx="1" presStyleCnt="4"/>
      <dgm:spPr/>
    </dgm:pt>
    <dgm:pt modelId="{F1B37168-71C5-431C-B439-42AE0F039E8C}" type="pres">
      <dgm:prSet presAssocID="{1D0D6DE4-6919-497C-AFB5-28D8ECAE42CA}"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5075990E-A537-4D02-ABC6-8E3E6D2F8EF4}" type="pres">
      <dgm:prSet presAssocID="{1D0D6DE4-6919-497C-AFB5-28D8ECAE42CA}" presName="spaceRect" presStyleCnt="0"/>
      <dgm:spPr/>
    </dgm:pt>
    <dgm:pt modelId="{29845FFF-B7BC-4FD0-B38C-7F360E7DC2F1}" type="pres">
      <dgm:prSet presAssocID="{1D0D6DE4-6919-497C-AFB5-28D8ECAE42CA}" presName="parTx" presStyleLbl="revTx" presStyleIdx="1" presStyleCnt="4">
        <dgm:presLayoutVars>
          <dgm:chMax val="0"/>
          <dgm:chPref val="0"/>
        </dgm:presLayoutVars>
      </dgm:prSet>
      <dgm:spPr/>
    </dgm:pt>
    <dgm:pt modelId="{BE7EFA4F-9676-485D-BAA0-3AC1CC59BADA}" type="pres">
      <dgm:prSet presAssocID="{B135034E-75B7-477F-A6E7-2BFBAA39D147}" presName="sibTrans" presStyleCnt="0"/>
      <dgm:spPr/>
    </dgm:pt>
    <dgm:pt modelId="{F64BE687-47EF-4ADA-ACEF-725BD6595644}" type="pres">
      <dgm:prSet presAssocID="{2D0D230A-1F10-4DAE-BF3F-19451DDE9859}" presName="compNode" presStyleCnt="0"/>
      <dgm:spPr/>
    </dgm:pt>
    <dgm:pt modelId="{87A69B12-BEB9-47DD-837A-F56F3C074D8B}" type="pres">
      <dgm:prSet presAssocID="{2D0D230A-1F10-4DAE-BF3F-19451DDE9859}" presName="bgRect" presStyleLbl="bgShp" presStyleIdx="2" presStyleCnt="4"/>
      <dgm:spPr/>
    </dgm:pt>
    <dgm:pt modelId="{383DE500-7E43-4196-9811-95C12E118449}" type="pres">
      <dgm:prSet presAssocID="{2D0D230A-1F10-4DAE-BF3F-19451DDE985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erson with Idea"/>
        </a:ext>
      </dgm:extLst>
    </dgm:pt>
    <dgm:pt modelId="{26CF5D22-08AC-4104-8BF8-ACDCC028942F}" type="pres">
      <dgm:prSet presAssocID="{2D0D230A-1F10-4DAE-BF3F-19451DDE9859}" presName="spaceRect" presStyleCnt="0"/>
      <dgm:spPr/>
    </dgm:pt>
    <dgm:pt modelId="{59BE4791-3DF8-49AA-B231-1C065DBE7230}" type="pres">
      <dgm:prSet presAssocID="{2D0D230A-1F10-4DAE-BF3F-19451DDE9859}" presName="parTx" presStyleLbl="revTx" presStyleIdx="2" presStyleCnt="4">
        <dgm:presLayoutVars>
          <dgm:chMax val="0"/>
          <dgm:chPref val="0"/>
        </dgm:presLayoutVars>
      </dgm:prSet>
      <dgm:spPr/>
    </dgm:pt>
    <dgm:pt modelId="{733AA5DB-3356-4478-888F-01D87D9E10E6}" type="pres">
      <dgm:prSet presAssocID="{F162AC62-78C6-4C07-A085-E9C7ACB3C721}" presName="sibTrans" presStyleCnt="0"/>
      <dgm:spPr/>
    </dgm:pt>
    <dgm:pt modelId="{0E77F053-4F15-41C6-8FD3-4E436D546704}" type="pres">
      <dgm:prSet presAssocID="{B919CAC1-A604-4AFA-8BD0-BCCE14F5E5A6}" presName="compNode" presStyleCnt="0"/>
      <dgm:spPr/>
    </dgm:pt>
    <dgm:pt modelId="{236B5614-E089-480C-AFF7-077A9D911253}" type="pres">
      <dgm:prSet presAssocID="{B919CAC1-A604-4AFA-8BD0-BCCE14F5E5A6}" presName="bgRect" presStyleLbl="bgShp" presStyleIdx="3" presStyleCnt="4"/>
      <dgm:spPr/>
    </dgm:pt>
    <dgm:pt modelId="{4C7617BA-3D7D-4A05-B298-9E334C99DC2F}" type="pres">
      <dgm:prSet presAssocID="{B919CAC1-A604-4AFA-8BD0-BCCE14F5E5A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Customer Review"/>
        </a:ext>
      </dgm:extLst>
    </dgm:pt>
    <dgm:pt modelId="{B0503965-C72A-4BD1-974E-BDCE57F75A86}" type="pres">
      <dgm:prSet presAssocID="{B919CAC1-A604-4AFA-8BD0-BCCE14F5E5A6}" presName="spaceRect" presStyleCnt="0"/>
      <dgm:spPr/>
    </dgm:pt>
    <dgm:pt modelId="{0A9CEA13-EDA8-41BB-B262-74722923740E}" type="pres">
      <dgm:prSet presAssocID="{B919CAC1-A604-4AFA-8BD0-BCCE14F5E5A6}" presName="parTx" presStyleLbl="revTx" presStyleIdx="3" presStyleCnt="4">
        <dgm:presLayoutVars>
          <dgm:chMax val="0"/>
          <dgm:chPref val="0"/>
        </dgm:presLayoutVars>
      </dgm:prSet>
      <dgm:spPr/>
    </dgm:pt>
  </dgm:ptLst>
  <dgm:cxnLst>
    <dgm:cxn modelId="{B6283700-CC6A-4214-AE49-BE2F798783C5}" type="presOf" srcId="{B919CAC1-A604-4AFA-8BD0-BCCE14F5E5A6}" destId="{0A9CEA13-EDA8-41BB-B262-74722923740E}" srcOrd="0" destOrd="0" presId="urn:microsoft.com/office/officeart/2018/2/layout/IconVerticalSolidList"/>
    <dgm:cxn modelId="{3EBC2D05-5A69-4BEE-8D86-0DDDC2F470EC}" srcId="{2F901E61-448B-44EB-9AC7-C107431C270F}" destId="{B919CAC1-A604-4AFA-8BD0-BCCE14F5E5A6}" srcOrd="3" destOrd="0" parTransId="{7443D0A0-AECF-44DC-8106-0F51105BA018}" sibTransId="{CDADF01B-8CE2-4D60-8B9A-D80BE34BA741}"/>
    <dgm:cxn modelId="{3A366834-906E-4568-AE83-3B930903BB76}" type="presOf" srcId="{EB4AFA8A-765F-4041-BC3A-8213D0EB6A7B}" destId="{67E11165-B886-42AE-9A50-D12EDC7F848C}" srcOrd="0" destOrd="0" presId="urn:microsoft.com/office/officeart/2018/2/layout/IconVerticalSolidList"/>
    <dgm:cxn modelId="{C510CE34-9AC0-4ECE-AA2C-BA3A26548031}" srcId="{2F901E61-448B-44EB-9AC7-C107431C270F}" destId="{2D0D230A-1F10-4DAE-BF3F-19451DDE9859}" srcOrd="2" destOrd="0" parTransId="{86E9A4C2-F144-47D3-BC93-982D5764E6C0}" sibTransId="{F162AC62-78C6-4C07-A085-E9C7ACB3C721}"/>
    <dgm:cxn modelId="{818F6160-461E-4B05-9CB0-A1D200F3391B}" type="presOf" srcId="{1D0D6DE4-6919-497C-AFB5-28D8ECAE42CA}" destId="{29845FFF-B7BC-4FD0-B38C-7F360E7DC2F1}" srcOrd="0" destOrd="0" presId="urn:microsoft.com/office/officeart/2018/2/layout/IconVerticalSolidList"/>
    <dgm:cxn modelId="{99087565-DB33-4049-AC28-21A421236185}" srcId="{2F901E61-448B-44EB-9AC7-C107431C270F}" destId="{1D0D6DE4-6919-497C-AFB5-28D8ECAE42CA}" srcOrd="1" destOrd="0" parTransId="{937AB5E9-C06E-4836-87BA-6BB5B862E7A3}" sibTransId="{B135034E-75B7-477F-A6E7-2BFBAA39D147}"/>
    <dgm:cxn modelId="{6270EB55-1401-4597-BFE3-4FBD5AF3DCE0}" type="presOf" srcId="{2F901E61-448B-44EB-9AC7-C107431C270F}" destId="{C86A7DB0-FC4C-433A-A993-5D6517D81385}" srcOrd="0" destOrd="0" presId="urn:microsoft.com/office/officeart/2018/2/layout/IconVerticalSolidList"/>
    <dgm:cxn modelId="{6576C4C2-4EA1-4D8E-84F7-181E54B7DC20}" type="presOf" srcId="{2D0D230A-1F10-4DAE-BF3F-19451DDE9859}" destId="{59BE4791-3DF8-49AA-B231-1C065DBE7230}" srcOrd="0" destOrd="0" presId="urn:microsoft.com/office/officeart/2018/2/layout/IconVerticalSolidList"/>
    <dgm:cxn modelId="{763465E0-D6E7-4A12-B315-3CDCAEF0E340}" srcId="{2F901E61-448B-44EB-9AC7-C107431C270F}" destId="{EB4AFA8A-765F-4041-BC3A-8213D0EB6A7B}" srcOrd="0" destOrd="0" parTransId="{CF597D59-9AFB-4DF5-8EE6-3D05D2DE821A}" sibTransId="{44C2683F-77BA-4705-A153-8950E595136E}"/>
    <dgm:cxn modelId="{329DB053-8FFE-4A40-A909-6397A71ADD97}" type="presParOf" srcId="{C86A7DB0-FC4C-433A-A993-5D6517D81385}" destId="{FAAE21B7-6D0F-4903-9F43-9AE6F637A234}" srcOrd="0" destOrd="0" presId="urn:microsoft.com/office/officeart/2018/2/layout/IconVerticalSolidList"/>
    <dgm:cxn modelId="{3246C0F6-B02A-4564-9BA4-7602BBE29ECE}" type="presParOf" srcId="{FAAE21B7-6D0F-4903-9F43-9AE6F637A234}" destId="{1627FB7D-E2FA-4EDE-B259-B1DA50FDB35F}" srcOrd="0" destOrd="0" presId="urn:microsoft.com/office/officeart/2018/2/layout/IconVerticalSolidList"/>
    <dgm:cxn modelId="{0D2B064A-A26B-4A85-B1A9-9A01114B60BB}" type="presParOf" srcId="{FAAE21B7-6D0F-4903-9F43-9AE6F637A234}" destId="{E02E87B1-2BB6-4906-BB91-D17709A441E5}" srcOrd="1" destOrd="0" presId="urn:microsoft.com/office/officeart/2018/2/layout/IconVerticalSolidList"/>
    <dgm:cxn modelId="{D35B8945-A1BF-46CE-994C-2C710A640696}" type="presParOf" srcId="{FAAE21B7-6D0F-4903-9F43-9AE6F637A234}" destId="{E86E431B-70C5-455C-BBE1-B22995251228}" srcOrd="2" destOrd="0" presId="urn:microsoft.com/office/officeart/2018/2/layout/IconVerticalSolidList"/>
    <dgm:cxn modelId="{901D70D5-EFAA-4150-8310-E858B81FCA28}" type="presParOf" srcId="{FAAE21B7-6D0F-4903-9F43-9AE6F637A234}" destId="{67E11165-B886-42AE-9A50-D12EDC7F848C}" srcOrd="3" destOrd="0" presId="urn:microsoft.com/office/officeart/2018/2/layout/IconVerticalSolidList"/>
    <dgm:cxn modelId="{EB2F3125-DB34-4EF1-8D2C-8B2E6522111E}" type="presParOf" srcId="{C86A7DB0-FC4C-433A-A993-5D6517D81385}" destId="{4646A670-1145-49BD-806C-214DDAB2C76A}" srcOrd="1" destOrd="0" presId="urn:microsoft.com/office/officeart/2018/2/layout/IconVerticalSolidList"/>
    <dgm:cxn modelId="{40F08FBB-F124-4BAB-8D4F-83F96D1C3F07}" type="presParOf" srcId="{C86A7DB0-FC4C-433A-A993-5D6517D81385}" destId="{019C9A64-4B87-4BE4-9D38-D38115C91604}" srcOrd="2" destOrd="0" presId="urn:microsoft.com/office/officeart/2018/2/layout/IconVerticalSolidList"/>
    <dgm:cxn modelId="{021EEDF0-FD86-4E71-AF42-FC03E6C7D20C}" type="presParOf" srcId="{019C9A64-4B87-4BE4-9D38-D38115C91604}" destId="{1D6262D1-44B2-42F9-9EF9-E29F7D983030}" srcOrd="0" destOrd="0" presId="urn:microsoft.com/office/officeart/2018/2/layout/IconVerticalSolidList"/>
    <dgm:cxn modelId="{141448A9-E12D-4698-AE80-353DB7F2C655}" type="presParOf" srcId="{019C9A64-4B87-4BE4-9D38-D38115C91604}" destId="{F1B37168-71C5-431C-B439-42AE0F039E8C}" srcOrd="1" destOrd="0" presId="urn:microsoft.com/office/officeart/2018/2/layout/IconVerticalSolidList"/>
    <dgm:cxn modelId="{7BAADF12-76EA-408F-8515-871887B11A8E}" type="presParOf" srcId="{019C9A64-4B87-4BE4-9D38-D38115C91604}" destId="{5075990E-A537-4D02-ABC6-8E3E6D2F8EF4}" srcOrd="2" destOrd="0" presId="urn:microsoft.com/office/officeart/2018/2/layout/IconVerticalSolidList"/>
    <dgm:cxn modelId="{07F1B12A-EBD6-4892-B049-9C80941E3DFD}" type="presParOf" srcId="{019C9A64-4B87-4BE4-9D38-D38115C91604}" destId="{29845FFF-B7BC-4FD0-B38C-7F360E7DC2F1}" srcOrd="3" destOrd="0" presId="urn:microsoft.com/office/officeart/2018/2/layout/IconVerticalSolidList"/>
    <dgm:cxn modelId="{7D1E71BF-CC01-492B-90A4-68246219FC66}" type="presParOf" srcId="{C86A7DB0-FC4C-433A-A993-5D6517D81385}" destId="{BE7EFA4F-9676-485D-BAA0-3AC1CC59BADA}" srcOrd="3" destOrd="0" presId="urn:microsoft.com/office/officeart/2018/2/layout/IconVerticalSolidList"/>
    <dgm:cxn modelId="{8DCCD674-7F98-419E-B9AD-B2B2C91547B7}" type="presParOf" srcId="{C86A7DB0-FC4C-433A-A993-5D6517D81385}" destId="{F64BE687-47EF-4ADA-ACEF-725BD6595644}" srcOrd="4" destOrd="0" presId="urn:microsoft.com/office/officeart/2018/2/layout/IconVerticalSolidList"/>
    <dgm:cxn modelId="{76679F4F-F6EA-4372-B0A5-100806EEC1E1}" type="presParOf" srcId="{F64BE687-47EF-4ADA-ACEF-725BD6595644}" destId="{87A69B12-BEB9-47DD-837A-F56F3C074D8B}" srcOrd="0" destOrd="0" presId="urn:microsoft.com/office/officeart/2018/2/layout/IconVerticalSolidList"/>
    <dgm:cxn modelId="{90CB71B1-D233-42A2-88A0-EA2EF064AF4D}" type="presParOf" srcId="{F64BE687-47EF-4ADA-ACEF-725BD6595644}" destId="{383DE500-7E43-4196-9811-95C12E118449}" srcOrd="1" destOrd="0" presId="urn:microsoft.com/office/officeart/2018/2/layout/IconVerticalSolidList"/>
    <dgm:cxn modelId="{BF5C5CA7-D915-4D23-9F7D-C1B6FA98360A}" type="presParOf" srcId="{F64BE687-47EF-4ADA-ACEF-725BD6595644}" destId="{26CF5D22-08AC-4104-8BF8-ACDCC028942F}" srcOrd="2" destOrd="0" presId="urn:microsoft.com/office/officeart/2018/2/layout/IconVerticalSolidList"/>
    <dgm:cxn modelId="{3A269792-ACA9-4051-8696-3825EAA920CC}" type="presParOf" srcId="{F64BE687-47EF-4ADA-ACEF-725BD6595644}" destId="{59BE4791-3DF8-49AA-B231-1C065DBE7230}" srcOrd="3" destOrd="0" presId="urn:microsoft.com/office/officeart/2018/2/layout/IconVerticalSolidList"/>
    <dgm:cxn modelId="{EE4D36CF-0480-42B9-B674-DC77EBA7BE90}" type="presParOf" srcId="{C86A7DB0-FC4C-433A-A993-5D6517D81385}" destId="{733AA5DB-3356-4478-888F-01D87D9E10E6}" srcOrd="5" destOrd="0" presId="urn:microsoft.com/office/officeart/2018/2/layout/IconVerticalSolidList"/>
    <dgm:cxn modelId="{AA19FF2A-2CE0-43EE-AB05-5C468D93B3F9}" type="presParOf" srcId="{C86A7DB0-FC4C-433A-A993-5D6517D81385}" destId="{0E77F053-4F15-41C6-8FD3-4E436D546704}" srcOrd="6" destOrd="0" presId="urn:microsoft.com/office/officeart/2018/2/layout/IconVerticalSolidList"/>
    <dgm:cxn modelId="{80857D4E-4885-462C-A765-D59B4E80E627}" type="presParOf" srcId="{0E77F053-4F15-41C6-8FD3-4E436D546704}" destId="{236B5614-E089-480C-AFF7-077A9D911253}" srcOrd="0" destOrd="0" presId="urn:microsoft.com/office/officeart/2018/2/layout/IconVerticalSolidList"/>
    <dgm:cxn modelId="{0AA8CC88-C32C-48E2-848E-DD491E6FACD3}" type="presParOf" srcId="{0E77F053-4F15-41C6-8FD3-4E436D546704}" destId="{4C7617BA-3D7D-4A05-B298-9E334C99DC2F}" srcOrd="1" destOrd="0" presId="urn:microsoft.com/office/officeart/2018/2/layout/IconVerticalSolidList"/>
    <dgm:cxn modelId="{BAD43FF3-E906-4A51-98DD-95B05C72E01F}" type="presParOf" srcId="{0E77F053-4F15-41C6-8FD3-4E436D546704}" destId="{B0503965-C72A-4BD1-974E-BDCE57F75A86}" srcOrd="2" destOrd="0" presId="urn:microsoft.com/office/officeart/2018/2/layout/IconVerticalSolidList"/>
    <dgm:cxn modelId="{2C023359-CDA7-48ED-975C-6D275523C1B7}" type="presParOf" srcId="{0E77F053-4F15-41C6-8FD3-4E436D546704}" destId="{0A9CEA13-EDA8-41BB-B262-74722923740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08AA5908-C4BE-4797-B17C-4E9D2422163D}"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1ED3317-0B06-4F6D-8FE1-9ADD66FFFDDD}">
      <dgm:prSet/>
      <dgm:spPr/>
      <dgm:t>
        <a:bodyPr/>
        <a:lstStyle/>
        <a:p>
          <a:r>
            <a:rPr lang="en-GB" b="1" i="0"/>
            <a:t>Insider Researcher</a:t>
          </a:r>
          <a:r>
            <a:rPr lang="en-GB" b="0" i="0"/>
            <a:t>: Dual “insider role” with Personal experience with dyslexia which led my motivation</a:t>
          </a:r>
          <a:endParaRPr lang="en-US"/>
        </a:p>
      </dgm:t>
    </dgm:pt>
    <dgm:pt modelId="{658D7953-11E8-448F-9D22-35AD71134177}" type="parTrans" cxnId="{C3F10ABE-53B9-4C58-A6B5-CCABDFFD01A5}">
      <dgm:prSet/>
      <dgm:spPr/>
      <dgm:t>
        <a:bodyPr/>
        <a:lstStyle/>
        <a:p>
          <a:endParaRPr lang="en-US"/>
        </a:p>
      </dgm:t>
    </dgm:pt>
    <dgm:pt modelId="{0FED786D-A571-417C-BCC4-65CA897EAF32}" type="sibTrans" cxnId="{C3F10ABE-53B9-4C58-A6B5-CCABDFFD01A5}">
      <dgm:prSet/>
      <dgm:spPr/>
      <dgm:t>
        <a:bodyPr/>
        <a:lstStyle/>
        <a:p>
          <a:endParaRPr lang="en-US"/>
        </a:p>
      </dgm:t>
    </dgm:pt>
    <dgm:pt modelId="{76329CFD-A5FF-4FD3-97C7-04B533439B6D}">
      <dgm:prSet/>
      <dgm:spPr/>
      <dgm:t>
        <a:bodyPr/>
        <a:lstStyle/>
        <a:p>
          <a:r>
            <a:rPr lang="en-GB" b="1" i="0" dirty="0"/>
            <a:t>Mitigating Bias: </a:t>
          </a:r>
          <a:r>
            <a:rPr lang="en-GB" b="0" i="0" dirty="0"/>
            <a:t>Active reflection on the researcher's role and experiences and will be data led (inductive) </a:t>
          </a:r>
          <a:endParaRPr lang="en-US" dirty="0"/>
        </a:p>
      </dgm:t>
    </dgm:pt>
    <dgm:pt modelId="{57CBFD18-F98A-421F-A7F9-A40552388B4B}" type="parTrans" cxnId="{DE3403A8-D5C3-4A78-85D5-65B4B7A1C9DD}">
      <dgm:prSet/>
      <dgm:spPr/>
      <dgm:t>
        <a:bodyPr/>
        <a:lstStyle/>
        <a:p>
          <a:endParaRPr lang="en-US"/>
        </a:p>
      </dgm:t>
    </dgm:pt>
    <dgm:pt modelId="{43A74F89-137D-4946-BC79-1AB8342ECD03}" type="sibTrans" cxnId="{DE3403A8-D5C3-4A78-85D5-65B4B7A1C9DD}">
      <dgm:prSet/>
      <dgm:spPr/>
      <dgm:t>
        <a:bodyPr/>
        <a:lstStyle/>
        <a:p>
          <a:endParaRPr lang="en-US"/>
        </a:p>
      </dgm:t>
    </dgm:pt>
    <dgm:pt modelId="{B278B768-9D46-4281-8882-776D9379C35C}">
      <dgm:prSet/>
      <dgm:spPr/>
      <dgm:t>
        <a:bodyPr/>
        <a:lstStyle/>
        <a:p>
          <a:r>
            <a:rPr lang="en-GB" b="1" i="0"/>
            <a:t>Ensuring Integrity: </a:t>
          </a:r>
          <a:r>
            <a:rPr lang="en-GB" b="0" i="0"/>
            <a:t>Transparency in the analysis process to maintain research validity.</a:t>
          </a:r>
          <a:endParaRPr lang="en-US"/>
        </a:p>
      </dgm:t>
    </dgm:pt>
    <dgm:pt modelId="{0E312256-A314-465C-BF19-0162D2178167}" type="parTrans" cxnId="{CA89340E-7139-474C-A0D7-D0C6688E5FA3}">
      <dgm:prSet/>
      <dgm:spPr/>
      <dgm:t>
        <a:bodyPr/>
        <a:lstStyle/>
        <a:p>
          <a:endParaRPr lang="en-US"/>
        </a:p>
      </dgm:t>
    </dgm:pt>
    <dgm:pt modelId="{19CF6504-C551-4CD3-A74D-353F9E448D94}" type="sibTrans" cxnId="{CA89340E-7139-474C-A0D7-D0C6688E5FA3}">
      <dgm:prSet/>
      <dgm:spPr/>
      <dgm:t>
        <a:bodyPr/>
        <a:lstStyle/>
        <a:p>
          <a:endParaRPr lang="en-US"/>
        </a:p>
      </dgm:t>
    </dgm:pt>
    <dgm:pt modelId="{A38FF48F-16AD-4F1E-B59B-B96D5EF0EAA7}" type="pres">
      <dgm:prSet presAssocID="{08AA5908-C4BE-4797-B17C-4E9D2422163D}" presName="root" presStyleCnt="0">
        <dgm:presLayoutVars>
          <dgm:dir/>
          <dgm:resizeHandles val="exact"/>
        </dgm:presLayoutVars>
      </dgm:prSet>
      <dgm:spPr/>
    </dgm:pt>
    <dgm:pt modelId="{AD696D39-743C-4099-A4FF-B89BEBE1E1DA}" type="pres">
      <dgm:prSet presAssocID="{61ED3317-0B06-4F6D-8FE1-9ADD66FFFDDD}" presName="compNode" presStyleCnt="0"/>
      <dgm:spPr/>
    </dgm:pt>
    <dgm:pt modelId="{1DE37089-C01D-4D60-8DA7-FD3E4912FDD3}" type="pres">
      <dgm:prSet presAssocID="{61ED3317-0B06-4F6D-8FE1-9ADD66FFFDDD}" presName="bgRect" presStyleLbl="bgShp" presStyleIdx="0" presStyleCnt="3"/>
      <dgm:spPr/>
    </dgm:pt>
    <dgm:pt modelId="{15BBD5BD-0A4F-4329-ADA4-522A392A8E0B}" type="pres">
      <dgm:prSet presAssocID="{61ED3317-0B06-4F6D-8FE1-9ADD66FFFDD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EC99794D-76E6-43EF-9CD1-FEF7874C49DA}" type="pres">
      <dgm:prSet presAssocID="{61ED3317-0B06-4F6D-8FE1-9ADD66FFFDDD}" presName="spaceRect" presStyleCnt="0"/>
      <dgm:spPr/>
    </dgm:pt>
    <dgm:pt modelId="{854B458B-65C8-4B5D-A74A-3BD52C0B07C1}" type="pres">
      <dgm:prSet presAssocID="{61ED3317-0B06-4F6D-8FE1-9ADD66FFFDDD}" presName="parTx" presStyleLbl="revTx" presStyleIdx="0" presStyleCnt="3">
        <dgm:presLayoutVars>
          <dgm:chMax val="0"/>
          <dgm:chPref val="0"/>
        </dgm:presLayoutVars>
      </dgm:prSet>
      <dgm:spPr/>
    </dgm:pt>
    <dgm:pt modelId="{9BDF7FC1-80F1-44A5-8BDE-814F0C7B580F}" type="pres">
      <dgm:prSet presAssocID="{0FED786D-A571-417C-BCC4-65CA897EAF32}" presName="sibTrans" presStyleCnt="0"/>
      <dgm:spPr/>
    </dgm:pt>
    <dgm:pt modelId="{35F8096C-B0BF-4629-A68D-148A9C149C1C}" type="pres">
      <dgm:prSet presAssocID="{76329CFD-A5FF-4FD3-97C7-04B533439B6D}" presName="compNode" presStyleCnt="0"/>
      <dgm:spPr/>
    </dgm:pt>
    <dgm:pt modelId="{88F81225-A261-4F4B-A0FC-EA013285EDA0}" type="pres">
      <dgm:prSet presAssocID="{76329CFD-A5FF-4FD3-97C7-04B533439B6D}" presName="bgRect" presStyleLbl="bgShp" presStyleIdx="1" presStyleCnt="3"/>
      <dgm:spPr/>
    </dgm:pt>
    <dgm:pt modelId="{19DB34C8-54DA-4C6C-BDB1-37F1FBC94CEE}" type="pres">
      <dgm:prSet presAssocID="{76329CFD-A5FF-4FD3-97C7-04B533439B6D}"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g under Magnifying Glass"/>
        </a:ext>
      </dgm:extLst>
    </dgm:pt>
    <dgm:pt modelId="{7FDD5BF5-FDB4-4C44-87F8-11F0120EE7E7}" type="pres">
      <dgm:prSet presAssocID="{76329CFD-A5FF-4FD3-97C7-04B533439B6D}" presName="spaceRect" presStyleCnt="0"/>
      <dgm:spPr/>
    </dgm:pt>
    <dgm:pt modelId="{7587DD23-913D-45A5-90E0-73E13C8A13E0}" type="pres">
      <dgm:prSet presAssocID="{76329CFD-A5FF-4FD3-97C7-04B533439B6D}" presName="parTx" presStyleLbl="revTx" presStyleIdx="1" presStyleCnt="3">
        <dgm:presLayoutVars>
          <dgm:chMax val="0"/>
          <dgm:chPref val="0"/>
        </dgm:presLayoutVars>
      </dgm:prSet>
      <dgm:spPr/>
    </dgm:pt>
    <dgm:pt modelId="{FD326BAB-68B7-48E9-99AA-111542C9F4C2}" type="pres">
      <dgm:prSet presAssocID="{43A74F89-137D-4946-BC79-1AB8342ECD03}" presName="sibTrans" presStyleCnt="0"/>
      <dgm:spPr/>
    </dgm:pt>
    <dgm:pt modelId="{1B374882-847C-4FDA-90DE-639191CDC94B}" type="pres">
      <dgm:prSet presAssocID="{B278B768-9D46-4281-8882-776D9379C35C}" presName="compNode" presStyleCnt="0"/>
      <dgm:spPr/>
    </dgm:pt>
    <dgm:pt modelId="{685CCFA3-332C-45C8-AB25-C8BE3693A8A6}" type="pres">
      <dgm:prSet presAssocID="{B278B768-9D46-4281-8882-776D9379C35C}" presName="bgRect" presStyleLbl="bgShp" presStyleIdx="2" presStyleCnt="3"/>
      <dgm:spPr/>
    </dgm:pt>
    <dgm:pt modelId="{04A12731-2CFE-4C49-97E5-C701833756AD}" type="pres">
      <dgm:prSet presAssocID="{B278B768-9D46-4281-8882-776D9379C35C}"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Scales of Justice"/>
        </a:ext>
      </dgm:extLst>
    </dgm:pt>
    <dgm:pt modelId="{1DCA1033-C090-45C7-9FA9-95B3FB4B1C47}" type="pres">
      <dgm:prSet presAssocID="{B278B768-9D46-4281-8882-776D9379C35C}" presName="spaceRect" presStyleCnt="0"/>
      <dgm:spPr/>
    </dgm:pt>
    <dgm:pt modelId="{AD5735AE-8B45-4571-B4A8-349CB67E8260}" type="pres">
      <dgm:prSet presAssocID="{B278B768-9D46-4281-8882-776D9379C35C}" presName="parTx" presStyleLbl="revTx" presStyleIdx="2" presStyleCnt="3">
        <dgm:presLayoutVars>
          <dgm:chMax val="0"/>
          <dgm:chPref val="0"/>
        </dgm:presLayoutVars>
      </dgm:prSet>
      <dgm:spPr/>
    </dgm:pt>
  </dgm:ptLst>
  <dgm:cxnLst>
    <dgm:cxn modelId="{CA89340E-7139-474C-A0D7-D0C6688E5FA3}" srcId="{08AA5908-C4BE-4797-B17C-4E9D2422163D}" destId="{B278B768-9D46-4281-8882-776D9379C35C}" srcOrd="2" destOrd="0" parTransId="{0E312256-A314-465C-BF19-0162D2178167}" sibTransId="{19CF6504-C551-4CD3-A74D-353F9E448D94}"/>
    <dgm:cxn modelId="{957CC721-AB51-45FE-9BFA-DFFB68CAE9CB}" type="presOf" srcId="{08AA5908-C4BE-4797-B17C-4E9D2422163D}" destId="{A38FF48F-16AD-4F1E-B59B-B96D5EF0EAA7}" srcOrd="0" destOrd="0" presId="urn:microsoft.com/office/officeart/2018/2/layout/IconVerticalSolidList"/>
    <dgm:cxn modelId="{5A515733-F740-4861-A836-D9D31827263C}" type="presOf" srcId="{76329CFD-A5FF-4FD3-97C7-04B533439B6D}" destId="{7587DD23-913D-45A5-90E0-73E13C8A13E0}" srcOrd="0" destOrd="0" presId="urn:microsoft.com/office/officeart/2018/2/layout/IconVerticalSolidList"/>
    <dgm:cxn modelId="{DE3403A8-D5C3-4A78-85D5-65B4B7A1C9DD}" srcId="{08AA5908-C4BE-4797-B17C-4E9D2422163D}" destId="{76329CFD-A5FF-4FD3-97C7-04B533439B6D}" srcOrd="1" destOrd="0" parTransId="{57CBFD18-F98A-421F-A7F9-A40552388B4B}" sibTransId="{43A74F89-137D-4946-BC79-1AB8342ECD03}"/>
    <dgm:cxn modelId="{B4B9D8B8-3882-4D75-A028-09B02FE71CFA}" type="presOf" srcId="{61ED3317-0B06-4F6D-8FE1-9ADD66FFFDDD}" destId="{854B458B-65C8-4B5D-A74A-3BD52C0B07C1}" srcOrd="0" destOrd="0" presId="urn:microsoft.com/office/officeart/2018/2/layout/IconVerticalSolidList"/>
    <dgm:cxn modelId="{C3F10ABE-53B9-4C58-A6B5-CCABDFFD01A5}" srcId="{08AA5908-C4BE-4797-B17C-4E9D2422163D}" destId="{61ED3317-0B06-4F6D-8FE1-9ADD66FFFDDD}" srcOrd="0" destOrd="0" parTransId="{658D7953-11E8-448F-9D22-35AD71134177}" sibTransId="{0FED786D-A571-417C-BCC4-65CA897EAF32}"/>
    <dgm:cxn modelId="{BEF740C7-FC8F-4571-875C-B1DE84929192}" type="presOf" srcId="{B278B768-9D46-4281-8882-776D9379C35C}" destId="{AD5735AE-8B45-4571-B4A8-349CB67E8260}" srcOrd="0" destOrd="0" presId="urn:microsoft.com/office/officeart/2018/2/layout/IconVerticalSolidList"/>
    <dgm:cxn modelId="{4534C6D9-A8C4-4BAB-9577-0100ACA7DF91}" type="presParOf" srcId="{A38FF48F-16AD-4F1E-B59B-B96D5EF0EAA7}" destId="{AD696D39-743C-4099-A4FF-B89BEBE1E1DA}" srcOrd="0" destOrd="0" presId="urn:microsoft.com/office/officeart/2018/2/layout/IconVerticalSolidList"/>
    <dgm:cxn modelId="{7ABD4252-1733-4086-BB96-29E68D8C1DFC}" type="presParOf" srcId="{AD696D39-743C-4099-A4FF-B89BEBE1E1DA}" destId="{1DE37089-C01D-4D60-8DA7-FD3E4912FDD3}" srcOrd="0" destOrd="0" presId="urn:microsoft.com/office/officeart/2018/2/layout/IconVerticalSolidList"/>
    <dgm:cxn modelId="{9ED244ED-F17E-4123-BAC9-CB045198FCAE}" type="presParOf" srcId="{AD696D39-743C-4099-A4FF-B89BEBE1E1DA}" destId="{15BBD5BD-0A4F-4329-ADA4-522A392A8E0B}" srcOrd="1" destOrd="0" presId="urn:microsoft.com/office/officeart/2018/2/layout/IconVerticalSolidList"/>
    <dgm:cxn modelId="{751875EB-2F5A-4B2E-A6C3-3215B71E68EA}" type="presParOf" srcId="{AD696D39-743C-4099-A4FF-B89BEBE1E1DA}" destId="{EC99794D-76E6-43EF-9CD1-FEF7874C49DA}" srcOrd="2" destOrd="0" presId="urn:microsoft.com/office/officeart/2018/2/layout/IconVerticalSolidList"/>
    <dgm:cxn modelId="{231BA965-A5AE-45E1-9EAD-BAB4E1A20384}" type="presParOf" srcId="{AD696D39-743C-4099-A4FF-B89BEBE1E1DA}" destId="{854B458B-65C8-4B5D-A74A-3BD52C0B07C1}" srcOrd="3" destOrd="0" presId="urn:microsoft.com/office/officeart/2018/2/layout/IconVerticalSolidList"/>
    <dgm:cxn modelId="{A7705B44-8A04-4899-A26F-816B00724A09}" type="presParOf" srcId="{A38FF48F-16AD-4F1E-B59B-B96D5EF0EAA7}" destId="{9BDF7FC1-80F1-44A5-8BDE-814F0C7B580F}" srcOrd="1" destOrd="0" presId="urn:microsoft.com/office/officeart/2018/2/layout/IconVerticalSolidList"/>
    <dgm:cxn modelId="{365C30CC-34D8-458D-A63F-338576B42FB0}" type="presParOf" srcId="{A38FF48F-16AD-4F1E-B59B-B96D5EF0EAA7}" destId="{35F8096C-B0BF-4629-A68D-148A9C149C1C}" srcOrd="2" destOrd="0" presId="urn:microsoft.com/office/officeart/2018/2/layout/IconVerticalSolidList"/>
    <dgm:cxn modelId="{BE27604E-0E35-4BD6-ABDD-553C4683B8E3}" type="presParOf" srcId="{35F8096C-B0BF-4629-A68D-148A9C149C1C}" destId="{88F81225-A261-4F4B-A0FC-EA013285EDA0}" srcOrd="0" destOrd="0" presId="urn:microsoft.com/office/officeart/2018/2/layout/IconVerticalSolidList"/>
    <dgm:cxn modelId="{DF3AC9FB-F662-4720-AF9A-AF4057ECF79D}" type="presParOf" srcId="{35F8096C-B0BF-4629-A68D-148A9C149C1C}" destId="{19DB34C8-54DA-4C6C-BDB1-37F1FBC94CEE}" srcOrd="1" destOrd="0" presId="urn:microsoft.com/office/officeart/2018/2/layout/IconVerticalSolidList"/>
    <dgm:cxn modelId="{9E4DE906-88CA-49F2-B304-CEF8C2BCBC33}" type="presParOf" srcId="{35F8096C-B0BF-4629-A68D-148A9C149C1C}" destId="{7FDD5BF5-FDB4-4C44-87F8-11F0120EE7E7}" srcOrd="2" destOrd="0" presId="urn:microsoft.com/office/officeart/2018/2/layout/IconVerticalSolidList"/>
    <dgm:cxn modelId="{71CB52ED-ABC5-4005-A5BC-E4C7D0506B7B}" type="presParOf" srcId="{35F8096C-B0BF-4629-A68D-148A9C149C1C}" destId="{7587DD23-913D-45A5-90E0-73E13C8A13E0}" srcOrd="3" destOrd="0" presId="urn:microsoft.com/office/officeart/2018/2/layout/IconVerticalSolidList"/>
    <dgm:cxn modelId="{746AC535-4953-4FCD-BCC8-7A4A51A00D8B}" type="presParOf" srcId="{A38FF48F-16AD-4F1E-B59B-B96D5EF0EAA7}" destId="{FD326BAB-68B7-48E9-99AA-111542C9F4C2}" srcOrd="3" destOrd="0" presId="urn:microsoft.com/office/officeart/2018/2/layout/IconVerticalSolidList"/>
    <dgm:cxn modelId="{9C3CE6E5-2C4A-4726-ABB2-89303694B894}" type="presParOf" srcId="{A38FF48F-16AD-4F1E-B59B-B96D5EF0EAA7}" destId="{1B374882-847C-4FDA-90DE-639191CDC94B}" srcOrd="4" destOrd="0" presId="urn:microsoft.com/office/officeart/2018/2/layout/IconVerticalSolidList"/>
    <dgm:cxn modelId="{E3B9FC4E-3652-4801-AA9A-8CAECF0B656D}" type="presParOf" srcId="{1B374882-847C-4FDA-90DE-639191CDC94B}" destId="{685CCFA3-332C-45C8-AB25-C8BE3693A8A6}" srcOrd="0" destOrd="0" presId="urn:microsoft.com/office/officeart/2018/2/layout/IconVerticalSolidList"/>
    <dgm:cxn modelId="{2D6E5B6E-98E5-4228-9BC5-7961E8CF7D76}" type="presParOf" srcId="{1B374882-847C-4FDA-90DE-639191CDC94B}" destId="{04A12731-2CFE-4C49-97E5-C701833756AD}" srcOrd="1" destOrd="0" presId="urn:microsoft.com/office/officeart/2018/2/layout/IconVerticalSolidList"/>
    <dgm:cxn modelId="{C6A3E20F-0F4C-4753-91CD-704F9603B249}" type="presParOf" srcId="{1B374882-847C-4FDA-90DE-639191CDC94B}" destId="{1DCA1033-C090-45C7-9FA9-95B3FB4B1C47}" srcOrd="2" destOrd="0" presId="urn:microsoft.com/office/officeart/2018/2/layout/IconVerticalSolidList"/>
    <dgm:cxn modelId="{986F74D5-CAD4-4711-9CEF-544C3313F0AA}" type="presParOf" srcId="{1B374882-847C-4FDA-90DE-639191CDC94B}" destId="{AD5735AE-8B45-4571-B4A8-349CB67E826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DA2239-C9A9-4701-B885-40F1BC72865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93EF4A36-7254-4A78-862A-EBC87C495608}">
      <dgm:prSet/>
      <dgm:spPr/>
      <dgm:t>
        <a:bodyPr/>
        <a:lstStyle/>
        <a:p>
          <a:r>
            <a:rPr lang="en-GB"/>
            <a:t>Recruited from self-volunteered sample who fulfilled the eligibility criteria answering recruitment call outs on social media targeted posts </a:t>
          </a:r>
          <a:endParaRPr lang="en-US"/>
        </a:p>
      </dgm:t>
    </dgm:pt>
    <dgm:pt modelId="{D328D933-1340-426E-AF7C-5C57E1040DB4}" type="parTrans" cxnId="{E34BE33C-0DF1-4BE5-A191-D19F02F86366}">
      <dgm:prSet/>
      <dgm:spPr/>
      <dgm:t>
        <a:bodyPr/>
        <a:lstStyle/>
        <a:p>
          <a:endParaRPr lang="en-US"/>
        </a:p>
      </dgm:t>
    </dgm:pt>
    <dgm:pt modelId="{DD69BCBC-2723-48AC-BD7E-8F09779BB488}" type="sibTrans" cxnId="{E34BE33C-0DF1-4BE5-A191-D19F02F86366}">
      <dgm:prSet/>
      <dgm:spPr/>
      <dgm:t>
        <a:bodyPr/>
        <a:lstStyle/>
        <a:p>
          <a:endParaRPr lang="en-US"/>
        </a:p>
      </dgm:t>
    </dgm:pt>
    <dgm:pt modelId="{3B7ACD7B-A662-49D8-990D-923343C151C9}">
      <dgm:prSet/>
      <dgm:spPr/>
      <dgm:t>
        <a:bodyPr/>
        <a:lstStyle/>
        <a:p>
          <a:r>
            <a:rPr lang="en-GB"/>
            <a:t>Information sheet, consent and questionnaires was available by self-serve links </a:t>
          </a:r>
          <a:endParaRPr lang="en-US"/>
        </a:p>
      </dgm:t>
    </dgm:pt>
    <dgm:pt modelId="{C5EA777A-7BAE-4B4B-88C3-CFABCD8A4908}" type="parTrans" cxnId="{26B8B164-5B69-482D-BC0D-A879DEE55DDE}">
      <dgm:prSet/>
      <dgm:spPr/>
      <dgm:t>
        <a:bodyPr/>
        <a:lstStyle/>
        <a:p>
          <a:endParaRPr lang="en-US"/>
        </a:p>
      </dgm:t>
    </dgm:pt>
    <dgm:pt modelId="{3A860D98-EA73-4FE6-BDB9-641B795FEFBC}" type="sibTrans" cxnId="{26B8B164-5B69-482D-BC0D-A879DEE55DDE}">
      <dgm:prSet/>
      <dgm:spPr/>
      <dgm:t>
        <a:bodyPr/>
        <a:lstStyle/>
        <a:p>
          <a:endParaRPr lang="en-US"/>
        </a:p>
      </dgm:t>
    </dgm:pt>
    <dgm:pt modelId="{68D54CBA-B4E8-4677-8DE7-750AE4A0B02C}" type="pres">
      <dgm:prSet presAssocID="{2ADA2239-C9A9-4701-B885-40F1BC728658}" presName="root" presStyleCnt="0">
        <dgm:presLayoutVars>
          <dgm:dir/>
          <dgm:resizeHandles val="exact"/>
        </dgm:presLayoutVars>
      </dgm:prSet>
      <dgm:spPr/>
    </dgm:pt>
    <dgm:pt modelId="{952925F8-6FB6-455F-9B21-AA1DC14973B6}" type="pres">
      <dgm:prSet presAssocID="{93EF4A36-7254-4A78-862A-EBC87C495608}" presName="compNode" presStyleCnt="0"/>
      <dgm:spPr/>
    </dgm:pt>
    <dgm:pt modelId="{B8391585-A2E0-461B-BBFF-2C353454785E}" type="pres">
      <dgm:prSet presAssocID="{93EF4A36-7254-4A78-862A-EBC87C495608}" presName="bgRect" presStyleLbl="bgShp" presStyleIdx="0" presStyleCnt="2"/>
      <dgm:spPr/>
    </dgm:pt>
    <dgm:pt modelId="{4CA5CAF4-8C94-411C-B2CF-5D69DC617851}" type="pres">
      <dgm:prSet presAssocID="{93EF4A36-7254-4A78-862A-EBC87C49560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roup"/>
        </a:ext>
      </dgm:extLst>
    </dgm:pt>
    <dgm:pt modelId="{2E656B82-2777-4802-8AF0-C1E119A000A8}" type="pres">
      <dgm:prSet presAssocID="{93EF4A36-7254-4A78-862A-EBC87C495608}" presName="spaceRect" presStyleCnt="0"/>
      <dgm:spPr/>
    </dgm:pt>
    <dgm:pt modelId="{A64DDA51-D4D5-4DA9-B606-5EC860A353E7}" type="pres">
      <dgm:prSet presAssocID="{93EF4A36-7254-4A78-862A-EBC87C495608}" presName="parTx" presStyleLbl="revTx" presStyleIdx="0" presStyleCnt="2">
        <dgm:presLayoutVars>
          <dgm:chMax val="0"/>
          <dgm:chPref val="0"/>
        </dgm:presLayoutVars>
      </dgm:prSet>
      <dgm:spPr/>
    </dgm:pt>
    <dgm:pt modelId="{ABB8AB47-D611-47FF-971D-DF94A25CFC1C}" type="pres">
      <dgm:prSet presAssocID="{DD69BCBC-2723-48AC-BD7E-8F09779BB488}" presName="sibTrans" presStyleCnt="0"/>
      <dgm:spPr/>
    </dgm:pt>
    <dgm:pt modelId="{749A6BF6-91A1-45B6-BA7C-E45F78E2390D}" type="pres">
      <dgm:prSet presAssocID="{3B7ACD7B-A662-49D8-990D-923343C151C9}" presName="compNode" presStyleCnt="0"/>
      <dgm:spPr/>
    </dgm:pt>
    <dgm:pt modelId="{84C2A6F1-00D5-4CA2-BD4C-92306D049D9A}" type="pres">
      <dgm:prSet presAssocID="{3B7ACD7B-A662-49D8-990D-923343C151C9}" presName="bgRect" presStyleLbl="bgShp" presStyleIdx="1" presStyleCnt="2"/>
      <dgm:spPr/>
    </dgm:pt>
    <dgm:pt modelId="{5F0776F0-68D7-4D21-8396-7E11D8AAE0B2}" type="pres">
      <dgm:prSet presAssocID="{3B7ACD7B-A662-49D8-990D-923343C151C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ocument"/>
        </a:ext>
      </dgm:extLst>
    </dgm:pt>
    <dgm:pt modelId="{8099BC22-F973-495E-9A90-1DB07DE94956}" type="pres">
      <dgm:prSet presAssocID="{3B7ACD7B-A662-49D8-990D-923343C151C9}" presName="spaceRect" presStyleCnt="0"/>
      <dgm:spPr/>
    </dgm:pt>
    <dgm:pt modelId="{ACBC5CF2-899F-42AE-8EFC-ABBCCD066DE4}" type="pres">
      <dgm:prSet presAssocID="{3B7ACD7B-A662-49D8-990D-923343C151C9}" presName="parTx" presStyleLbl="revTx" presStyleIdx="1" presStyleCnt="2">
        <dgm:presLayoutVars>
          <dgm:chMax val="0"/>
          <dgm:chPref val="0"/>
        </dgm:presLayoutVars>
      </dgm:prSet>
      <dgm:spPr/>
    </dgm:pt>
  </dgm:ptLst>
  <dgm:cxnLst>
    <dgm:cxn modelId="{D7691E17-15F3-41FB-90F1-628DAA5888C0}" type="presOf" srcId="{2ADA2239-C9A9-4701-B885-40F1BC728658}" destId="{68D54CBA-B4E8-4677-8DE7-750AE4A0B02C}" srcOrd="0" destOrd="0" presId="urn:microsoft.com/office/officeart/2018/2/layout/IconVerticalSolidList"/>
    <dgm:cxn modelId="{73EF4F2B-0FFD-4862-848D-F02900BF71B2}" type="presOf" srcId="{3B7ACD7B-A662-49D8-990D-923343C151C9}" destId="{ACBC5CF2-899F-42AE-8EFC-ABBCCD066DE4}" srcOrd="0" destOrd="0" presId="urn:microsoft.com/office/officeart/2018/2/layout/IconVerticalSolidList"/>
    <dgm:cxn modelId="{E34BE33C-0DF1-4BE5-A191-D19F02F86366}" srcId="{2ADA2239-C9A9-4701-B885-40F1BC728658}" destId="{93EF4A36-7254-4A78-862A-EBC87C495608}" srcOrd="0" destOrd="0" parTransId="{D328D933-1340-426E-AF7C-5C57E1040DB4}" sibTransId="{DD69BCBC-2723-48AC-BD7E-8F09779BB488}"/>
    <dgm:cxn modelId="{26B8B164-5B69-482D-BC0D-A879DEE55DDE}" srcId="{2ADA2239-C9A9-4701-B885-40F1BC728658}" destId="{3B7ACD7B-A662-49D8-990D-923343C151C9}" srcOrd="1" destOrd="0" parTransId="{C5EA777A-7BAE-4B4B-88C3-CFABCD8A4908}" sibTransId="{3A860D98-EA73-4FE6-BDB9-641B795FEFBC}"/>
    <dgm:cxn modelId="{32A23B69-3545-40BA-865F-B2C2F3481E47}" type="presOf" srcId="{93EF4A36-7254-4A78-862A-EBC87C495608}" destId="{A64DDA51-D4D5-4DA9-B606-5EC860A353E7}" srcOrd="0" destOrd="0" presId="urn:microsoft.com/office/officeart/2018/2/layout/IconVerticalSolidList"/>
    <dgm:cxn modelId="{6B496B07-5649-466B-BBB1-B9000B3A7E52}" type="presParOf" srcId="{68D54CBA-B4E8-4677-8DE7-750AE4A0B02C}" destId="{952925F8-6FB6-455F-9B21-AA1DC14973B6}" srcOrd="0" destOrd="0" presId="urn:microsoft.com/office/officeart/2018/2/layout/IconVerticalSolidList"/>
    <dgm:cxn modelId="{A27C20F0-819B-46DA-8A8F-E350CE67A947}" type="presParOf" srcId="{952925F8-6FB6-455F-9B21-AA1DC14973B6}" destId="{B8391585-A2E0-461B-BBFF-2C353454785E}" srcOrd="0" destOrd="0" presId="urn:microsoft.com/office/officeart/2018/2/layout/IconVerticalSolidList"/>
    <dgm:cxn modelId="{00BEC1D3-FCF8-47DB-BAAD-509DB992033B}" type="presParOf" srcId="{952925F8-6FB6-455F-9B21-AA1DC14973B6}" destId="{4CA5CAF4-8C94-411C-B2CF-5D69DC617851}" srcOrd="1" destOrd="0" presId="urn:microsoft.com/office/officeart/2018/2/layout/IconVerticalSolidList"/>
    <dgm:cxn modelId="{08BD6096-27B0-4ED7-9E39-5350D204D18A}" type="presParOf" srcId="{952925F8-6FB6-455F-9B21-AA1DC14973B6}" destId="{2E656B82-2777-4802-8AF0-C1E119A000A8}" srcOrd="2" destOrd="0" presId="urn:microsoft.com/office/officeart/2018/2/layout/IconVerticalSolidList"/>
    <dgm:cxn modelId="{AA6B7045-4145-42E8-8AAA-903EBEB15675}" type="presParOf" srcId="{952925F8-6FB6-455F-9B21-AA1DC14973B6}" destId="{A64DDA51-D4D5-4DA9-B606-5EC860A353E7}" srcOrd="3" destOrd="0" presId="urn:microsoft.com/office/officeart/2018/2/layout/IconVerticalSolidList"/>
    <dgm:cxn modelId="{47F4910B-5E5F-44D7-91DD-076CBB047C9D}" type="presParOf" srcId="{68D54CBA-B4E8-4677-8DE7-750AE4A0B02C}" destId="{ABB8AB47-D611-47FF-971D-DF94A25CFC1C}" srcOrd="1" destOrd="0" presId="urn:microsoft.com/office/officeart/2018/2/layout/IconVerticalSolidList"/>
    <dgm:cxn modelId="{9C436CD9-DB24-48EE-B15E-D2275CD9647D}" type="presParOf" srcId="{68D54CBA-B4E8-4677-8DE7-750AE4A0B02C}" destId="{749A6BF6-91A1-45B6-BA7C-E45F78E2390D}" srcOrd="2" destOrd="0" presId="urn:microsoft.com/office/officeart/2018/2/layout/IconVerticalSolidList"/>
    <dgm:cxn modelId="{4C54D097-71B1-4907-840C-46E3653E5F33}" type="presParOf" srcId="{749A6BF6-91A1-45B6-BA7C-E45F78E2390D}" destId="{84C2A6F1-00D5-4CA2-BD4C-92306D049D9A}" srcOrd="0" destOrd="0" presId="urn:microsoft.com/office/officeart/2018/2/layout/IconVerticalSolidList"/>
    <dgm:cxn modelId="{B6C2DF72-71F1-4237-9B4F-7DE1862A5D6F}" type="presParOf" srcId="{749A6BF6-91A1-45B6-BA7C-E45F78E2390D}" destId="{5F0776F0-68D7-4D21-8396-7E11D8AAE0B2}" srcOrd="1" destOrd="0" presId="urn:microsoft.com/office/officeart/2018/2/layout/IconVerticalSolidList"/>
    <dgm:cxn modelId="{224D9E78-5FB0-498C-891B-C25E49BF25CB}" type="presParOf" srcId="{749A6BF6-91A1-45B6-BA7C-E45F78E2390D}" destId="{8099BC22-F973-495E-9A90-1DB07DE94956}" srcOrd="2" destOrd="0" presId="urn:microsoft.com/office/officeart/2018/2/layout/IconVerticalSolidList"/>
    <dgm:cxn modelId="{8C892CEE-0B2D-4346-BB0D-703C2655092C}" type="presParOf" srcId="{749A6BF6-91A1-45B6-BA7C-E45F78E2390D}" destId="{ACBC5CF2-899F-42AE-8EFC-ABBCCD066DE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40E9FDE-4C54-4E40-A534-ED9F3CA03B76}"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428E58A-2EDE-40CB-8CF0-6F40E4C93B94}">
      <dgm:prSet/>
      <dgm:spPr/>
      <dgm:t>
        <a:bodyPr/>
        <a:lstStyle/>
        <a:p>
          <a:r>
            <a:rPr lang="en-GB"/>
            <a:t>Declared a Singer</a:t>
          </a:r>
          <a:endParaRPr lang="en-US"/>
        </a:p>
      </dgm:t>
    </dgm:pt>
    <dgm:pt modelId="{90D97815-C53B-4AC2-9EFA-EBF62BBDECFD}" type="parTrans" cxnId="{76F59290-C971-4394-B2ED-8BD5650E811F}">
      <dgm:prSet/>
      <dgm:spPr/>
      <dgm:t>
        <a:bodyPr/>
        <a:lstStyle/>
        <a:p>
          <a:endParaRPr lang="en-US"/>
        </a:p>
      </dgm:t>
    </dgm:pt>
    <dgm:pt modelId="{DB94907C-99BA-4AEC-9C99-F8C24BD5C835}" type="sibTrans" cxnId="{76F59290-C971-4394-B2ED-8BD5650E811F}">
      <dgm:prSet/>
      <dgm:spPr/>
      <dgm:t>
        <a:bodyPr/>
        <a:lstStyle/>
        <a:p>
          <a:endParaRPr lang="en-US"/>
        </a:p>
      </dgm:t>
    </dgm:pt>
    <dgm:pt modelId="{52634A49-5423-4C42-B517-F66E97F155E9}">
      <dgm:prSet/>
      <dgm:spPr/>
      <dgm:t>
        <a:bodyPr/>
        <a:lstStyle/>
        <a:p>
          <a:r>
            <a:rPr lang="en-GB"/>
            <a:t>Self-declared as Dyslexic</a:t>
          </a:r>
          <a:endParaRPr lang="en-US"/>
        </a:p>
      </dgm:t>
    </dgm:pt>
    <dgm:pt modelId="{73806CBD-BCFC-468E-9142-0F527C50AA30}" type="parTrans" cxnId="{C6996179-49C5-47E7-BDC3-B8796204299D}">
      <dgm:prSet/>
      <dgm:spPr/>
      <dgm:t>
        <a:bodyPr/>
        <a:lstStyle/>
        <a:p>
          <a:endParaRPr lang="en-US"/>
        </a:p>
      </dgm:t>
    </dgm:pt>
    <dgm:pt modelId="{945C82D5-D6FB-4080-9181-DB74626CBFF1}" type="sibTrans" cxnId="{C6996179-49C5-47E7-BDC3-B8796204299D}">
      <dgm:prSet/>
      <dgm:spPr/>
      <dgm:t>
        <a:bodyPr/>
        <a:lstStyle/>
        <a:p>
          <a:endParaRPr lang="en-US"/>
        </a:p>
      </dgm:t>
    </dgm:pt>
    <dgm:pt modelId="{CB345CF0-5A6F-43D7-8187-33226A9A8818}">
      <dgm:prSet/>
      <dgm:spPr/>
      <dgm:t>
        <a:bodyPr/>
        <a:lstStyle/>
        <a:p>
          <a:r>
            <a:rPr lang="en-GB" dirty="0"/>
            <a:t>Appropriate consent to </a:t>
          </a:r>
          <a:r>
            <a:rPr lang="en-GB" dirty="0" err="1"/>
            <a:t>particpate</a:t>
          </a:r>
          <a:endParaRPr lang="en-US" dirty="0"/>
        </a:p>
      </dgm:t>
    </dgm:pt>
    <dgm:pt modelId="{9DE83C1C-6EFC-480A-827E-662F00DC344A}" type="parTrans" cxnId="{F28B657D-FF41-411B-AF52-9732F606572C}">
      <dgm:prSet/>
      <dgm:spPr/>
      <dgm:t>
        <a:bodyPr/>
        <a:lstStyle/>
        <a:p>
          <a:endParaRPr lang="en-US"/>
        </a:p>
      </dgm:t>
    </dgm:pt>
    <dgm:pt modelId="{84839149-D5E2-42C6-93D0-376743D0FABD}" type="sibTrans" cxnId="{F28B657D-FF41-411B-AF52-9732F606572C}">
      <dgm:prSet/>
      <dgm:spPr/>
      <dgm:t>
        <a:bodyPr/>
        <a:lstStyle/>
        <a:p>
          <a:endParaRPr lang="en-US"/>
        </a:p>
      </dgm:t>
    </dgm:pt>
    <dgm:pt modelId="{F5FF673D-76EB-4CB5-B41A-F89B39841749}" type="pres">
      <dgm:prSet presAssocID="{E40E9FDE-4C54-4E40-A534-ED9F3CA03B76}" presName="linear" presStyleCnt="0">
        <dgm:presLayoutVars>
          <dgm:animLvl val="lvl"/>
          <dgm:resizeHandles val="exact"/>
        </dgm:presLayoutVars>
      </dgm:prSet>
      <dgm:spPr/>
    </dgm:pt>
    <dgm:pt modelId="{5588F617-6946-479D-81DA-778F16334047}" type="pres">
      <dgm:prSet presAssocID="{0428E58A-2EDE-40CB-8CF0-6F40E4C93B94}" presName="parentText" presStyleLbl="node1" presStyleIdx="0" presStyleCnt="3">
        <dgm:presLayoutVars>
          <dgm:chMax val="0"/>
          <dgm:bulletEnabled val="1"/>
        </dgm:presLayoutVars>
      </dgm:prSet>
      <dgm:spPr/>
    </dgm:pt>
    <dgm:pt modelId="{38089677-46FC-409D-9EAC-5F493B5AB86C}" type="pres">
      <dgm:prSet presAssocID="{DB94907C-99BA-4AEC-9C99-F8C24BD5C835}" presName="spacer" presStyleCnt="0"/>
      <dgm:spPr/>
    </dgm:pt>
    <dgm:pt modelId="{7F40274B-7F1B-43A6-833D-A405CA123C8F}" type="pres">
      <dgm:prSet presAssocID="{52634A49-5423-4C42-B517-F66E97F155E9}" presName="parentText" presStyleLbl="node1" presStyleIdx="1" presStyleCnt="3">
        <dgm:presLayoutVars>
          <dgm:chMax val="0"/>
          <dgm:bulletEnabled val="1"/>
        </dgm:presLayoutVars>
      </dgm:prSet>
      <dgm:spPr/>
    </dgm:pt>
    <dgm:pt modelId="{2E368421-625E-4588-B1EA-9A0659A6FA7F}" type="pres">
      <dgm:prSet presAssocID="{945C82D5-D6FB-4080-9181-DB74626CBFF1}" presName="spacer" presStyleCnt="0"/>
      <dgm:spPr/>
    </dgm:pt>
    <dgm:pt modelId="{9E06A4CD-8776-4B87-9727-7ACE007F4527}" type="pres">
      <dgm:prSet presAssocID="{CB345CF0-5A6F-43D7-8187-33226A9A8818}" presName="parentText" presStyleLbl="node1" presStyleIdx="2" presStyleCnt="3">
        <dgm:presLayoutVars>
          <dgm:chMax val="0"/>
          <dgm:bulletEnabled val="1"/>
        </dgm:presLayoutVars>
      </dgm:prSet>
      <dgm:spPr/>
    </dgm:pt>
  </dgm:ptLst>
  <dgm:cxnLst>
    <dgm:cxn modelId="{F60AE152-CC51-4F21-9E47-064A6817A365}" type="presOf" srcId="{0428E58A-2EDE-40CB-8CF0-6F40E4C93B94}" destId="{5588F617-6946-479D-81DA-778F16334047}" srcOrd="0" destOrd="0" presId="urn:microsoft.com/office/officeart/2005/8/layout/vList2"/>
    <dgm:cxn modelId="{C6996179-49C5-47E7-BDC3-B8796204299D}" srcId="{E40E9FDE-4C54-4E40-A534-ED9F3CA03B76}" destId="{52634A49-5423-4C42-B517-F66E97F155E9}" srcOrd="1" destOrd="0" parTransId="{73806CBD-BCFC-468E-9142-0F527C50AA30}" sibTransId="{945C82D5-D6FB-4080-9181-DB74626CBFF1}"/>
    <dgm:cxn modelId="{F28B657D-FF41-411B-AF52-9732F606572C}" srcId="{E40E9FDE-4C54-4E40-A534-ED9F3CA03B76}" destId="{CB345CF0-5A6F-43D7-8187-33226A9A8818}" srcOrd="2" destOrd="0" parTransId="{9DE83C1C-6EFC-480A-827E-662F00DC344A}" sibTransId="{84839149-D5E2-42C6-93D0-376743D0FABD}"/>
    <dgm:cxn modelId="{76F59290-C971-4394-B2ED-8BD5650E811F}" srcId="{E40E9FDE-4C54-4E40-A534-ED9F3CA03B76}" destId="{0428E58A-2EDE-40CB-8CF0-6F40E4C93B94}" srcOrd="0" destOrd="0" parTransId="{90D97815-C53B-4AC2-9EFA-EBF62BBDECFD}" sibTransId="{DB94907C-99BA-4AEC-9C99-F8C24BD5C835}"/>
    <dgm:cxn modelId="{B12FDA91-B93F-426C-A20D-B81C8302342E}" type="presOf" srcId="{52634A49-5423-4C42-B517-F66E97F155E9}" destId="{7F40274B-7F1B-43A6-833D-A405CA123C8F}" srcOrd="0" destOrd="0" presId="urn:microsoft.com/office/officeart/2005/8/layout/vList2"/>
    <dgm:cxn modelId="{4A4B6699-820B-4B5A-9D37-31ED1E1A3768}" type="presOf" srcId="{E40E9FDE-4C54-4E40-A534-ED9F3CA03B76}" destId="{F5FF673D-76EB-4CB5-B41A-F89B39841749}" srcOrd="0" destOrd="0" presId="urn:microsoft.com/office/officeart/2005/8/layout/vList2"/>
    <dgm:cxn modelId="{C45E4EAA-D646-4853-946D-90D851EA2384}" type="presOf" srcId="{CB345CF0-5A6F-43D7-8187-33226A9A8818}" destId="{9E06A4CD-8776-4B87-9727-7ACE007F4527}" srcOrd="0" destOrd="0" presId="urn:microsoft.com/office/officeart/2005/8/layout/vList2"/>
    <dgm:cxn modelId="{4FFF07B8-A30C-4F24-8CEC-670FB7D67196}" type="presParOf" srcId="{F5FF673D-76EB-4CB5-B41A-F89B39841749}" destId="{5588F617-6946-479D-81DA-778F16334047}" srcOrd="0" destOrd="0" presId="urn:microsoft.com/office/officeart/2005/8/layout/vList2"/>
    <dgm:cxn modelId="{4E4C218F-8ABE-4DE7-B4EF-AB4D0FBAA4CE}" type="presParOf" srcId="{F5FF673D-76EB-4CB5-B41A-F89B39841749}" destId="{38089677-46FC-409D-9EAC-5F493B5AB86C}" srcOrd="1" destOrd="0" presId="urn:microsoft.com/office/officeart/2005/8/layout/vList2"/>
    <dgm:cxn modelId="{DD00E6FA-5077-4815-ACE2-4B9061856208}" type="presParOf" srcId="{F5FF673D-76EB-4CB5-B41A-F89B39841749}" destId="{7F40274B-7F1B-43A6-833D-A405CA123C8F}" srcOrd="2" destOrd="0" presId="urn:microsoft.com/office/officeart/2005/8/layout/vList2"/>
    <dgm:cxn modelId="{7C6FD319-E33F-488B-9B67-E3B29E66EB4B}" type="presParOf" srcId="{F5FF673D-76EB-4CB5-B41A-F89B39841749}" destId="{2E368421-625E-4588-B1EA-9A0659A6FA7F}" srcOrd="3" destOrd="0" presId="urn:microsoft.com/office/officeart/2005/8/layout/vList2"/>
    <dgm:cxn modelId="{F18D6AEB-48C4-4976-BA2D-1ABC4DB56807}" type="presParOf" srcId="{F5FF673D-76EB-4CB5-B41A-F89B39841749}" destId="{9E06A4CD-8776-4B87-9727-7ACE007F452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787A900-BD7F-4F75-AA32-9A30C50C899B}"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DB3754C1-1F72-4341-89E0-00B4D134D449}">
      <dgm:prSet/>
      <dgm:spPr/>
      <dgm:t>
        <a:bodyPr/>
        <a:lstStyle/>
        <a:p>
          <a:r>
            <a:rPr lang="en-GB"/>
            <a:t>Aged between 7-11 years Old </a:t>
          </a:r>
          <a:endParaRPr lang="en-US"/>
        </a:p>
      </dgm:t>
    </dgm:pt>
    <dgm:pt modelId="{B4723C27-D88B-4627-86F3-1CBDA94CCA1E}" type="parTrans" cxnId="{EF5E1E79-C28F-4005-A91A-D213AD167B0B}">
      <dgm:prSet/>
      <dgm:spPr/>
      <dgm:t>
        <a:bodyPr/>
        <a:lstStyle/>
        <a:p>
          <a:endParaRPr lang="en-US"/>
        </a:p>
      </dgm:t>
    </dgm:pt>
    <dgm:pt modelId="{FC74EB6F-DAD5-4189-9E74-7FB7DFF54B69}" type="sibTrans" cxnId="{EF5E1E79-C28F-4005-A91A-D213AD167B0B}">
      <dgm:prSet/>
      <dgm:spPr/>
      <dgm:t>
        <a:bodyPr/>
        <a:lstStyle/>
        <a:p>
          <a:endParaRPr lang="en-US"/>
        </a:p>
      </dgm:t>
    </dgm:pt>
    <dgm:pt modelId="{E5EC08D8-435D-417A-9816-AE0277E5EB7F}">
      <dgm:prSet/>
      <dgm:spPr/>
      <dgm:t>
        <a:bodyPr/>
        <a:lstStyle/>
        <a:p>
          <a:r>
            <a:rPr lang="en-GB"/>
            <a:t>Self-identifying as Dyslexic</a:t>
          </a:r>
          <a:endParaRPr lang="en-US"/>
        </a:p>
      </dgm:t>
    </dgm:pt>
    <dgm:pt modelId="{D4B8449C-4D69-4F14-8FDA-7E966688878A}" type="parTrans" cxnId="{4A170133-5970-4939-BEF6-AC4B7910DCFD}">
      <dgm:prSet/>
      <dgm:spPr/>
      <dgm:t>
        <a:bodyPr/>
        <a:lstStyle/>
        <a:p>
          <a:endParaRPr lang="en-US"/>
        </a:p>
      </dgm:t>
    </dgm:pt>
    <dgm:pt modelId="{D6A2AA09-BF18-4196-BAA3-9FA8E8AC443C}" type="sibTrans" cxnId="{4A170133-5970-4939-BEF6-AC4B7910DCFD}">
      <dgm:prSet/>
      <dgm:spPr/>
      <dgm:t>
        <a:bodyPr/>
        <a:lstStyle/>
        <a:p>
          <a:endParaRPr lang="en-US"/>
        </a:p>
      </dgm:t>
    </dgm:pt>
    <dgm:pt modelId="{ECFF4867-603C-4F38-A893-538F88BA6001}">
      <dgm:prSet/>
      <dgm:spPr/>
      <dgm:t>
        <a:bodyPr/>
        <a:lstStyle/>
        <a:p>
          <a:r>
            <a:rPr lang="en-GB"/>
            <a:t>Has experienced or currently has one-to-one singing lesssons</a:t>
          </a:r>
          <a:endParaRPr lang="en-US"/>
        </a:p>
      </dgm:t>
    </dgm:pt>
    <dgm:pt modelId="{947F0D94-DD7A-4473-846C-56A0EE837E9C}" type="parTrans" cxnId="{93E0A25D-E0EF-473A-B076-5E48B78B99B8}">
      <dgm:prSet/>
      <dgm:spPr/>
      <dgm:t>
        <a:bodyPr/>
        <a:lstStyle/>
        <a:p>
          <a:endParaRPr lang="en-US"/>
        </a:p>
      </dgm:t>
    </dgm:pt>
    <dgm:pt modelId="{0DEC2128-83E0-43EF-8FCB-AF616F78190C}" type="sibTrans" cxnId="{93E0A25D-E0EF-473A-B076-5E48B78B99B8}">
      <dgm:prSet/>
      <dgm:spPr/>
      <dgm:t>
        <a:bodyPr/>
        <a:lstStyle/>
        <a:p>
          <a:endParaRPr lang="en-US"/>
        </a:p>
      </dgm:t>
    </dgm:pt>
    <dgm:pt modelId="{2D472D66-9E8F-4ECA-B4C9-CEB5B2777536}" type="pres">
      <dgm:prSet presAssocID="{5787A900-BD7F-4F75-AA32-9A30C50C899B}" presName="linear" presStyleCnt="0">
        <dgm:presLayoutVars>
          <dgm:animLvl val="lvl"/>
          <dgm:resizeHandles val="exact"/>
        </dgm:presLayoutVars>
      </dgm:prSet>
      <dgm:spPr/>
    </dgm:pt>
    <dgm:pt modelId="{2E860541-AEE4-4D9C-B058-725DE8FF1AEF}" type="pres">
      <dgm:prSet presAssocID="{DB3754C1-1F72-4341-89E0-00B4D134D449}" presName="parentText" presStyleLbl="node1" presStyleIdx="0" presStyleCnt="3">
        <dgm:presLayoutVars>
          <dgm:chMax val="0"/>
          <dgm:bulletEnabled val="1"/>
        </dgm:presLayoutVars>
      </dgm:prSet>
      <dgm:spPr/>
    </dgm:pt>
    <dgm:pt modelId="{C687A37C-3625-4DCE-AC96-65101E5AA340}" type="pres">
      <dgm:prSet presAssocID="{FC74EB6F-DAD5-4189-9E74-7FB7DFF54B69}" presName="spacer" presStyleCnt="0"/>
      <dgm:spPr/>
    </dgm:pt>
    <dgm:pt modelId="{7804D65D-6DEC-443B-B971-B47EB3A2B839}" type="pres">
      <dgm:prSet presAssocID="{E5EC08D8-435D-417A-9816-AE0277E5EB7F}" presName="parentText" presStyleLbl="node1" presStyleIdx="1" presStyleCnt="3">
        <dgm:presLayoutVars>
          <dgm:chMax val="0"/>
          <dgm:bulletEnabled val="1"/>
        </dgm:presLayoutVars>
      </dgm:prSet>
      <dgm:spPr/>
    </dgm:pt>
    <dgm:pt modelId="{3180EE32-62EB-4DC0-8539-D8637A99F295}" type="pres">
      <dgm:prSet presAssocID="{D6A2AA09-BF18-4196-BAA3-9FA8E8AC443C}" presName="spacer" presStyleCnt="0"/>
      <dgm:spPr/>
    </dgm:pt>
    <dgm:pt modelId="{83933A11-ABF7-49C7-9283-DC1418E246BB}" type="pres">
      <dgm:prSet presAssocID="{ECFF4867-603C-4F38-A893-538F88BA6001}" presName="parentText" presStyleLbl="node1" presStyleIdx="2" presStyleCnt="3">
        <dgm:presLayoutVars>
          <dgm:chMax val="0"/>
          <dgm:bulletEnabled val="1"/>
        </dgm:presLayoutVars>
      </dgm:prSet>
      <dgm:spPr/>
    </dgm:pt>
  </dgm:ptLst>
  <dgm:cxnLst>
    <dgm:cxn modelId="{D0FF7A1D-6B8F-4DC0-8876-E02C9C167791}" type="presOf" srcId="{5787A900-BD7F-4F75-AA32-9A30C50C899B}" destId="{2D472D66-9E8F-4ECA-B4C9-CEB5B2777536}" srcOrd="0" destOrd="0" presId="urn:microsoft.com/office/officeart/2005/8/layout/vList2"/>
    <dgm:cxn modelId="{4A170133-5970-4939-BEF6-AC4B7910DCFD}" srcId="{5787A900-BD7F-4F75-AA32-9A30C50C899B}" destId="{E5EC08D8-435D-417A-9816-AE0277E5EB7F}" srcOrd="1" destOrd="0" parTransId="{D4B8449C-4D69-4F14-8FDA-7E966688878A}" sibTransId="{D6A2AA09-BF18-4196-BAA3-9FA8E8AC443C}"/>
    <dgm:cxn modelId="{93E0A25D-E0EF-473A-B076-5E48B78B99B8}" srcId="{5787A900-BD7F-4F75-AA32-9A30C50C899B}" destId="{ECFF4867-603C-4F38-A893-538F88BA6001}" srcOrd="2" destOrd="0" parTransId="{947F0D94-DD7A-4473-846C-56A0EE837E9C}" sibTransId="{0DEC2128-83E0-43EF-8FCB-AF616F78190C}"/>
    <dgm:cxn modelId="{EF5E1E79-C28F-4005-A91A-D213AD167B0B}" srcId="{5787A900-BD7F-4F75-AA32-9A30C50C899B}" destId="{DB3754C1-1F72-4341-89E0-00B4D134D449}" srcOrd="0" destOrd="0" parTransId="{B4723C27-D88B-4627-86F3-1CBDA94CCA1E}" sibTransId="{FC74EB6F-DAD5-4189-9E74-7FB7DFF54B69}"/>
    <dgm:cxn modelId="{81444B80-2FE7-45D3-8D2A-0464AE70B894}" type="presOf" srcId="{DB3754C1-1F72-4341-89E0-00B4D134D449}" destId="{2E860541-AEE4-4D9C-B058-725DE8FF1AEF}" srcOrd="0" destOrd="0" presId="urn:microsoft.com/office/officeart/2005/8/layout/vList2"/>
    <dgm:cxn modelId="{40EF02CA-7422-44EB-B762-2A507FA40D88}" type="presOf" srcId="{E5EC08D8-435D-417A-9816-AE0277E5EB7F}" destId="{7804D65D-6DEC-443B-B971-B47EB3A2B839}" srcOrd="0" destOrd="0" presId="urn:microsoft.com/office/officeart/2005/8/layout/vList2"/>
    <dgm:cxn modelId="{47CA0CF2-ABA6-43A6-8C06-81735C911715}" type="presOf" srcId="{ECFF4867-603C-4F38-A893-538F88BA6001}" destId="{83933A11-ABF7-49C7-9283-DC1418E246BB}" srcOrd="0" destOrd="0" presId="urn:microsoft.com/office/officeart/2005/8/layout/vList2"/>
    <dgm:cxn modelId="{A7E29ED8-D1B0-45B5-948D-BBBF460AFA70}" type="presParOf" srcId="{2D472D66-9E8F-4ECA-B4C9-CEB5B2777536}" destId="{2E860541-AEE4-4D9C-B058-725DE8FF1AEF}" srcOrd="0" destOrd="0" presId="urn:microsoft.com/office/officeart/2005/8/layout/vList2"/>
    <dgm:cxn modelId="{F2F8D47E-82C4-48C7-80A9-06056C946E96}" type="presParOf" srcId="{2D472D66-9E8F-4ECA-B4C9-CEB5B2777536}" destId="{C687A37C-3625-4DCE-AC96-65101E5AA340}" srcOrd="1" destOrd="0" presId="urn:microsoft.com/office/officeart/2005/8/layout/vList2"/>
    <dgm:cxn modelId="{517FAC04-5544-4E8C-B57D-95E3F5AB00D5}" type="presParOf" srcId="{2D472D66-9E8F-4ECA-B4C9-CEB5B2777536}" destId="{7804D65D-6DEC-443B-B971-B47EB3A2B839}" srcOrd="2" destOrd="0" presId="urn:microsoft.com/office/officeart/2005/8/layout/vList2"/>
    <dgm:cxn modelId="{D8EC2D62-A1A3-4E30-A65B-01E84EBD1F23}" type="presParOf" srcId="{2D472D66-9E8F-4ECA-B4C9-CEB5B2777536}" destId="{3180EE32-62EB-4DC0-8539-D8637A99F295}" srcOrd="3" destOrd="0" presId="urn:microsoft.com/office/officeart/2005/8/layout/vList2"/>
    <dgm:cxn modelId="{AA2746A9-4BD9-4087-A6A0-EA4B2115F796}" type="presParOf" srcId="{2D472D66-9E8F-4ECA-B4C9-CEB5B2777536}" destId="{83933A11-ABF7-49C7-9283-DC1418E246B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627F457-673F-4B31-B4D0-A93FFA0F591A}"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E96C6CBC-F669-4001-A9D6-42F1CF846349}">
      <dgm:prSet/>
      <dgm:spPr/>
      <dgm:t>
        <a:bodyPr/>
        <a:lstStyle/>
        <a:p>
          <a:r>
            <a:rPr lang="en-US" dirty="0"/>
            <a:t>Participant: 10-year-old female with dyslexia.</a:t>
          </a:r>
        </a:p>
      </dgm:t>
    </dgm:pt>
    <dgm:pt modelId="{8C32775B-C352-4471-95F8-97DD3CF0ABCE}" type="parTrans" cxnId="{A544F5FD-48BF-40F7-B12D-C05838464F47}">
      <dgm:prSet/>
      <dgm:spPr/>
      <dgm:t>
        <a:bodyPr/>
        <a:lstStyle/>
        <a:p>
          <a:endParaRPr lang="en-US"/>
        </a:p>
      </dgm:t>
    </dgm:pt>
    <dgm:pt modelId="{792A1FE9-32C9-4467-8C1A-23E5A9C1F042}" type="sibTrans" cxnId="{A544F5FD-48BF-40F7-B12D-C05838464F47}">
      <dgm:prSet/>
      <dgm:spPr/>
      <dgm:t>
        <a:bodyPr/>
        <a:lstStyle/>
        <a:p>
          <a:endParaRPr lang="en-US"/>
        </a:p>
      </dgm:t>
    </dgm:pt>
    <dgm:pt modelId="{0116F4D5-B268-4C19-8DFE-0AF1B6AD667F}">
      <dgm:prSet/>
      <dgm:spPr/>
      <dgm:t>
        <a:bodyPr/>
        <a:lstStyle/>
        <a:p>
          <a:r>
            <a:rPr lang="en-US"/>
            <a:t>Key Observations: Mirrored broader trends, highlighting common challenges and preferences.</a:t>
          </a:r>
        </a:p>
      </dgm:t>
    </dgm:pt>
    <dgm:pt modelId="{7392AD3F-0565-446A-A462-0A80FAE12FB8}" type="parTrans" cxnId="{1BCCEB2F-3AB7-4CE7-89D1-57A91803E580}">
      <dgm:prSet/>
      <dgm:spPr/>
      <dgm:t>
        <a:bodyPr/>
        <a:lstStyle/>
        <a:p>
          <a:endParaRPr lang="en-US"/>
        </a:p>
      </dgm:t>
    </dgm:pt>
    <dgm:pt modelId="{1DD48128-93BF-4D36-B048-0923DD5DACD8}" type="sibTrans" cxnId="{1BCCEB2F-3AB7-4CE7-89D1-57A91803E580}">
      <dgm:prSet/>
      <dgm:spPr/>
      <dgm:t>
        <a:bodyPr/>
        <a:lstStyle/>
        <a:p>
          <a:endParaRPr lang="en-US"/>
        </a:p>
      </dgm:t>
    </dgm:pt>
    <dgm:pt modelId="{B688434C-3D3E-49AA-BC0C-E81E4669F8E4}" type="pres">
      <dgm:prSet presAssocID="{1627F457-673F-4B31-B4D0-A93FFA0F591A}" presName="diagram" presStyleCnt="0">
        <dgm:presLayoutVars>
          <dgm:dir/>
          <dgm:resizeHandles val="exact"/>
        </dgm:presLayoutVars>
      </dgm:prSet>
      <dgm:spPr/>
    </dgm:pt>
    <dgm:pt modelId="{35EEDBAF-563D-4B4E-8E05-16D10912DA04}" type="pres">
      <dgm:prSet presAssocID="{E96C6CBC-F669-4001-A9D6-42F1CF846349}" presName="node" presStyleLbl="node1" presStyleIdx="0" presStyleCnt="2">
        <dgm:presLayoutVars>
          <dgm:bulletEnabled val="1"/>
        </dgm:presLayoutVars>
      </dgm:prSet>
      <dgm:spPr/>
    </dgm:pt>
    <dgm:pt modelId="{FBAF7E42-7B71-4C0C-95B1-D09BA9BA5069}" type="pres">
      <dgm:prSet presAssocID="{792A1FE9-32C9-4467-8C1A-23E5A9C1F042}" presName="sibTrans" presStyleCnt="0"/>
      <dgm:spPr/>
    </dgm:pt>
    <dgm:pt modelId="{7C41A71F-0B6F-4784-9029-B38BB7161490}" type="pres">
      <dgm:prSet presAssocID="{0116F4D5-B268-4C19-8DFE-0AF1B6AD667F}" presName="node" presStyleLbl="node1" presStyleIdx="1" presStyleCnt="2">
        <dgm:presLayoutVars>
          <dgm:bulletEnabled val="1"/>
        </dgm:presLayoutVars>
      </dgm:prSet>
      <dgm:spPr/>
    </dgm:pt>
  </dgm:ptLst>
  <dgm:cxnLst>
    <dgm:cxn modelId="{0275460C-0D60-46D4-AFDE-20DD5872E82A}" type="presOf" srcId="{E96C6CBC-F669-4001-A9D6-42F1CF846349}" destId="{35EEDBAF-563D-4B4E-8E05-16D10912DA04}" srcOrd="0" destOrd="0" presId="urn:microsoft.com/office/officeart/2005/8/layout/default"/>
    <dgm:cxn modelId="{14A96A12-62EF-434F-A037-B64268D8D43A}" type="presOf" srcId="{0116F4D5-B268-4C19-8DFE-0AF1B6AD667F}" destId="{7C41A71F-0B6F-4784-9029-B38BB7161490}" srcOrd="0" destOrd="0" presId="urn:microsoft.com/office/officeart/2005/8/layout/default"/>
    <dgm:cxn modelId="{1BCCEB2F-3AB7-4CE7-89D1-57A91803E580}" srcId="{1627F457-673F-4B31-B4D0-A93FFA0F591A}" destId="{0116F4D5-B268-4C19-8DFE-0AF1B6AD667F}" srcOrd="1" destOrd="0" parTransId="{7392AD3F-0565-446A-A462-0A80FAE12FB8}" sibTransId="{1DD48128-93BF-4D36-B048-0923DD5DACD8}"/>
    <dgm:cxn modelId="{1E259630-42A2-4F3F-9DAB-D6E49CC13367}" type="presOf" srcId="{1627F457-673F-4B31-B4D0-A93FFA0F591A}" destId="{B688434C-3D3E-49AA-BC0C-E81E4669F8E4}" srcOrd="0" destOrd="0" presId="urn:microsoft.com/office/officeart/2005/8/layout/default"/>
    <dgm:cxn modelId="{A544F5FD-48BF-40F7-B12D-C05838464F47}" srcId="{1627F457-673F-4B31-B4D0-A93FFA0F591A}" destId="{E96C6CBC-F669-4001-A9D6-42F1CF846349}" srcOrd="0" destOrd="0" parTransId="{8C32775B-C352-4471-95F8-97DD3CF0ABCE}" sibTransId="{792A1FE9-32C9-4467-8C1A-23E5A9C1F042}"/>
    <dgm:cxn modelId="{F8060166-5D3B-4CE7-A06B-DA5D68F43FDF}" type="presParOf" srcId="{B688434C-3D3E-49AA-BC0C-E81E4669F8E4}" destId="{35EEDBAF-563D-4B4E-8E05-16D10912DA04}" srcOrd="0" destOrd="0" presId="urn:microsoft.com/office/officeart/2005/8/layout/default"/>
    <dgm:cxn modelId="{07DD0AD3-CD33-453E-8A1B-820D74BBA1BD}" type="presParOf" srcId="{B688434C-3D3E-49AA-BC0C-E81E4669F8E4}" destId="{FBAF7E42-7B71-4C0C-95B1-D09BA9BA5069}" srcOrd="1" destOrd="0" presId="urn:microsoft.com/office/officeart/2005/8/layout/default"/>
    <dgm:cxn modelId="{9F3F9FFE-712E-4842-AFDF-9A313825260F}" type="presParOf" srcId="{B688434C-3D3E-49AA-BC0C-E81E4669F8E4}" destId="{7C41A71F-0B6F-4784-9029-B38BB7161490}"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EF030F11-FCB6-4BB1-B246-667DB6A4B136}"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10BEE917-D88E-4CA6-9C68-31811C916ED1}">
      <dgm:prSet/>
      <dgm:spPr/>
      <dgm:t>
        <a:bodyPr/>
        <a:lstStyle/>
        <a:p>
          <a:pPr>
            <a:defRPr cap="all"/>
          </a:pPr>
          <a:r>
            <a:rPr lang="en-US"/>
            <a:t>Key Theme: Difficulties with reading and processing lyrics.</a:t>
          </a:r>
        </a:p>
      </dgm:t>
    </dgm:pt>
    <dgm:pt modelId="{BF0C06F6-4DFB-4DD1-B834-18E5E9D9D8BD}" type="parTrans" cxnId="{71EE5B88-8D92-4E38-B5A5-6EE3F497F304}">
      <dgm:prSet/>
      <dgm:spPr/>
      <dgm:t>
        <a:bodyPr/>
        <a:lstStyle/>
        <a:p>
          <a:endParaRPr lang="en-US"/>
        </a:p>
      </dgm:t>
    </dgm:pt>
    <dgm:pt modelId="{6326BD82-2F7F-4033-ABB5-941236EF396C}" type="sibTrans" cxnId="{71EE5B88-8D92-4E38-B5A5-6EE3F497F304}">
      <dgm:prSet/>
      <dgm:spPr/>
      <dgm:t>
        <a:bodyPr/>
        <a:lstStyle/>
        <a:p>
          <a:endParaRPr lang="en-US"/>
        </a:p>
      </dgm:t>
    </dgm:pt>
    <dgm:pt modelId="{8062AB36-C965-4568-8AC8-7AC6C7B0290E}">
      <dgm:prSet/>
      <dgm:spPr/>
      <dgm:t>
        <a:bodyPr/>
        <a:lstStyle/>
        <a:p>
          <a:pPr>
            <a:defRPr cap="all"/>
          </a:pPr>
          <a:r>
            <a:rPr lang="en-US"/>
            <a:t>Examples: Preference for activities not involving reading lyrics.</a:t>
          </a:r>
        </a:p>
      </dgm:t>
    </dgm:pt>
    <dgm:pt modelId="{162257A0-DC4A-4BC0-AB1B-F9E46BA192F6}" type="parTrans" cxnId="{CB46841C-6415-417C-8463-627D22073BA1}">
      <dgm:prSet/>
      <dgm:spPr/>
      <dgm:t>
        <a:bodyPr/>
        <a:lstStyle/>
        <a:p>
          <a:endParaRPr lang="en-US"/>
        </a:p>
      </dgm:t>
    </dgm:pt>
    <dgm:pt modelId="{E7B8B4A2-533E-439B-BA0A-C254C001AE24}" type="sibTrans" cxnId="{CB46841C-6415-417C-8463-627D22073BA1}">
      <dgm:prSet/>
      <dgm:spPr/>
      <dgm:t>
        <a:bodyPr/>
        <a:lstStyle/>
        <a:p>
          <a:endParaRPr lang="en-US"/>
        </a:p>
      </dgm:t>
    </dgm:pt>
    <dgm:pt modelId="{3DB978B5-725F-4FD8-9C5F-E441CAFC6391}" type="pres">
      <dgm:prSet presAssocID="{EF030F11-FCB6-4BB1-B246-667DB6A4B136}" presName="root" presStyleCnt="0">
        <dgm:presLayoutVars>
          <dgm:dir/>
          <dgm:resizeHandles val="exact"/>
        </dgm:presLayoutVars>
      </dgm:prSet>
      <dgm:spPr/>
    </dgm:pt>
    <dgm:pt modelId="{558F2BF3-5139-4175-BE1D-D1091C894513}" type="pres">
      <dgm:prSet presAssocID="{10BEE917-D88E-4CA6-9C68-31811C916ED1}" presName="compNode" presStyleCnt="0"/>
      <dgm:spPr/>
    </dgm:pt>
    <dgm:pt modelId="{CAB3CEFC-10E2-4D58-B0E7-2BB90EB1345E}" type="pres">
      <dgm:prSet presAssocID="{10BEE917-D88E-4CA6-9C68-31811C916ED1}" presName="iconBgRect" presStyleLbl="bgShp" presStyleIdx="0" presStyleCnt="2"/>
      <dgm:spPr>
        <a:prstGeom prst="round2DiagRect">
          <a:avLst>
            <a:gd name="adj1" fmla="val 29727"/>
            <a:gd name="adj2" fmla="val 0"/>
          </a:avLst>
        </a:prstGeom>
      </dgm:spPr>
    </dgm:pt>
    <dgm:pt modelId="{362BD548-78D0-4BCA-BE9A-5EC411040DB0}" type="pres">
      <dgm:prSet presAssocID="{10BEE917-D88E-4CA6-9C68-31811C916ED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Music Notes"/>
        </a:ext>
      </dgm:extLst>
    </dgm:pt>
    <dgm:pt modelId="{276CE0E8-D643-4B61-A122-D26BF70E1B97}" type="pres">
      <dgm:prSet presAssocID="{10BEE917-D88E-4CA6-9C68-31811C916ED1}" presName="spaceRect" presStyleCnt="0"/>
      <dgm:spPr/>
    </dgm:pt>
    <dgm:pt modelId="{FFEE58A8-5F90-4D30-B0B7-81FCA41B5B2E}" type="pres">
      <dgm:prSet presAssocID="{10BEE917-D88E-4CA6-9C68-31811C916ED1}" presName="textRect" presStyleLbl="revTx" presStyleIdx="0" presStyleCnt="2">
        <dgm:presLayoutVars>
          <dgm:chMax val="1"/>
          <dgm:chPref val="1"/>
        </dgm:presLayoutVars>
      </dgm:prSet>
      <dgm:spPr/>
    </dgm:pt>
    <dgm:pt modelId="{4435EA1E-E73A-4821-A2A4-EA3DF290FAA0}" type="pres">
      <dgm:prSet presAssocID="{6326BD82-2F7F-4033-ABB5-941236EF396C}" presName="sibTrans" presStyleCnt="0"/>
      <dgm:spPr/>
    </dgm:pt>
    <dgm:pt modelId="{D7A75406-83F4-4DB9-AA74-6E49FAF14BC3}" type="pres">
      <dgm:prSet presAssocID="{8062AB36-C965-4568-8AC8-7AC6C7B0290E}" presName="compNode" presStyleCnt="0"/>
      <dgm:spPr/>
    </dgm:pt>
    <dgm:pt modelId="{CA4D5940-628E-4A57-8E20-A36601964EC4}" type="pres">
      <dgm:prSet presAssocID="{8062AB36-C965-4568-8AC8-7AC6C7B0290E}" presName="iconBgRect" presStyleLbl="bgShp" presStyleIdx="1" presStyleCnt="2"/>
      <dgm:spPr>
        <a:prstGeom prst="round2DiagRect">
          <a:avLst>
            <a:gd name="adj1" fmla="val 29727"/>
            <a:gd name="adj2" fmla="val 0"/>
          </a:avLst>
        </a:prstGeom>
      </dgm:spPr>
    </dgm:pt>
    <dgm:pt modelId="{7595ED31-30B0-4495-8DEF-978215AD4442}" type="pres">
      <dgm:prSet presAssocID="{8062AB36-C965-4568-8AC8-7AC6C7B0290E}"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reble clef"/>
        </a:ext>
      </dgm:extLst>
    </dgm:pt>
    <dgm:pt modelId="{7972BF33-0054-41AC-8AC7-D2EC05F2B684}" type="pres">
      <dgm:prSet presAssocID="{8062AB36-C965-4568-8AC8-7AC6C7B0290E}" presName="spaceRect" presStyleCnt="0"/>
      <dgm:spPr/>
    </dgm:pt>
    <dgm:pt modelId="{D482D044-46B5-4901-AD2A-E2BE2841451C}" type="pres">
      <dgm:prSet presAssocID="{8062AB36-C965-4568-8AC8-7AC6C7B0290E}" presName="textRect" presStyleLbl="revTx" presStyleIdx="1" presStyleCnt="2">
        <dgm:presLayoutVars>
          <dgm:chMax val="1"/>
          <dgm:chPref val="1"/>
        </dgm:presLayoutVars>
      </dgm:prSet>
      <dgm:spPr/>
    </dgm:pt>
  </dgm:ptLst>
  <dgm:cxnLst>
    <dgm:cxn modelId="{5F6EFC07-836F-4AC8-AAA1-31C297314FF2}" type="presOf" srcId="{10BEE917-D88E-4CA6-9C68-31811C916ED1}" destId="{FFEE58A8-5F90-4D30-B0B7-81FCA41B5B2E}" srcOrd="0" destOrd="0" presId="urn:microsoft.com/office/officeart/2018/5/layout/IconLeafLabelList"/>
    <dgm:cxn modelId="{22ED2B0B-DA00-4BB2-AB47-0C680B085F14}" type="presOf" srcId="{EF030F11-FCB6-4BB1-B246-667DB6A4B136}" destId="{3DB978B5-725F-4FD8-9C5F-E441CAFC6391}" srcOrd="0" destOrd="0" presId="urn:microsoft.com/office/officeart/2018/5/layout/IconLeafLabelList"/>
    <dgm:cxn modelId="{CB46841C-6415-417C-8463-627D22073BA1}" srcId="{EF030F11-FCB6-4BB1-B246-667DB6A4B136}" destId="{8062AB36-C965-4568-8AC8-7AC6C7B0290E}" srcOrd="1" destOrd="0" parTransId="{162257A0-DC4A-4BC0-AB1B-F9E46BA192F6}" sibTransId="{E7B8B4A2-533E-439B-BA0A-C254C001AE24}"/>
    <dgm:cxn modelId="{71EE5B88-8D92-4E38-B5A5-6EE3F497F304}" srcId="{EF030F11-FCB6-4BB1-B246-667DB6A4B136}" destId="{10BEE917-D88E-4CA6-9C68-31811C916ED1}" srcOrd="0" destOrd="0" parTransId="{BF0C06F6-4DFB-4DD1-B834-18E5E9D9D8BD}" sibTransId="{6326BD82-2F7F-4033-ABB5-941236EF396C}"/>
    <dgm:cxn modelId="{39201796-563B-4A9D-A40A-E7B67CB67A26}" type="presOf" srcId="{8062AB36-C965-4568-8AC8-7AC6C7B0290E}" destId="{D482D044-46B5-4901-AD2A-E2BE2841451C}" srcOrd="0" destOrd="0" presId="urn:microsoft.com/office/officeart/2018/5/layout/IconLeafLabelList"/>
    <dgm:cxn modelId="{5E69A4D9-EA52-465E-9C29-AE65C2195DCE}" type="presParOf" srcId="{3DB978B5-725F-4FD8-9C5F-E441CAFC6391}" destId="{558F2BF3-5139-4175-BE1D-D1091C894513}" srcOrd="0" destOrd="0" presId="urn:microsoft.com/office/officeart/2018/5/layout/IconLeafLabelList"/>
    <dgm:cxn modelId="{A76A0D60-765F-402D-A4DA-B803EA500639}" type="presParOf" srcId="{558F2BF3-5139-4175-BE1D-D1091C894513}" destId="{CAB3CEFC-10E2-4D58-B0E7-2BB90EB1345E}" srcOrd="0" destOrd="0" presId="urn:microsoft.com/office/officeart/2018/5/layout/IconLeafLabelList"/>
    <dgm:cxn modelId="{E47A4045-1EE8-49E0-B2AF-8ABEF4988E84}" type="presParOf" srcId="{558F2BF3-5139-4175-BE1D-D1091C894513}" destId="{362BD548-78D0-4BCA-BE9A-5EC411040DB0}" srcOrd="1" destOrd="0" presId="urn:microsoft.com/office/officeart/2018/5/layout/IconLeafLabelList"/>
    <dgm:cxn modelId="{BDD3136B-1D75-4C97-AC38-0D88801BB3FF}" type="presParOf" srcId="{558F2BF3-5139-4175-BE1D-D1091C894513}" destId="{276CE0E8-D643-4B61-A122-D26BF70E1B97}" srcOrd="2" destOrd="0" presId="urn:microsoft.com/office/officeart/2018/5/layout/IconLeafLabelList"/>
    <dgm:cxn modelId="{3758A9FC-D968-41C5-BAA5-AE5205C09EBF}" type="presParOf" srcId="{558F2BF3-5139-4175-BE1D-D1091C894513}" destId="{FFEE58A8-5F90-4D30-B0B7-81FCA41B5B2E}" srcOrd="3" destOrd="0" presId="urn:microsoft.com/office/officeart/2018/5/layout/IconLeafLabelList"/>
    <dgm:cxn modelId="{6A834455-ED01-4361-97E8-8EF620F010C6}" type="presParOf" srcId="{3DB978B5-725F-4FD8-9C5F-E441CAFC6391}" destId="{4435EA1E-E73A-4821-A2A4-EA3DF290FAA0}" srcOrd="1" destOrd="0" presId="urn:microsoft.com/office/officeart/2018/5/layout/IconLeafLabelList"/>
    <dgm:cxn modelId="{6E33D209-91A7-4A22-9305-437A4158A099}" type="presParOf" srcId="{3DB978B5-725F-4FD8-9C5F-E441CAFC6391}" destId="{D7A75406-83F4-4DB9-AA74-6E49FAF14BC3}" srcOrd="2" destOrd="0" presId="urn:microsoft.com/office/officeart/2018/5/layout/IconLeafLabelList"/>
    <dgm:cxn modelId="{F7C54F97-B59F-4EA9-B2CF-4F1EAE70B5BB}" type="presParOf" srcId="{D7A75406-83F4-4DB9-AA74-6E49FAF14BC3}" destId="{CA4D5940-628E-4A57-8E20-A36601964EC4}" srcOrd="0" destOrd="0" presId="urn:microsoft.com/office/officeart/2018/5/layout/IconLeafLabelList"/>
    <dgm:cxn modelId="{EE1E04B3-7317-401F-A567-23DDF10765D0}" type="presParOf" srcId="{D7A75406-83F4-4DB9-AA74-6E49FAF14BC3}" destId="{7595ED31-30B0-4495-8DEF-978215AD4442}" srcOrd="1" destOrd="0" presId="urn:microsoft.com/office/officeart/2018/5/layout/IconLeafLabelList"/>
    <dgm:cxn modelId="{F00A1F10-0B1E-4E77-AC8F-B9F81267632F}" type="presParOf" srcId="{D7A75406-83F4-4DB9-AA74-6E49FAF14BC3}" destId="{7972BF33-0054-41AC-8AC7-D2EC05F2B684}" srcOrd="2" destOrd="0" presId="urn:microsoft.com/office/officeart/2018/5/layout/IconLeafLabelList"/>
    <dgm:cxn modelId="{55A37C70-3998-48CD-BBE6-B9C0BC070602}" type="presParOf" srcId="{D7A75406-83F4-4DB9-AA74-6E49FAF14BC3}" destId="{D482D044-46B5-4901-AD2A-E2BE2841451C}"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E62376D5-992D-4F66-8166-E2E3118FEBA6}" type="doc">
      <dgm:prSet loTypeId="urn:microsoft.com/office/officeart/2018/5/layout/IconCircle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F5A41D98-037E-4C7A-94D3-97023D0650D8}">
      <dgm:prSet/>
      <dgm:spPr/>
      <dgm:t>
        <a:bodyPr/>
        <a:lstStyle/>
        <a:p>
          <a:pPr>
            <a:defRPr cap="all"/>
          </a:pPr>
          <a:r>
            <a:rPr lang="en-US"/>
            <a:t>Key Theme: Range of emotional responses, from enjoyment to frustration.</a:t>
          </a:r>
        </a:p>
      </dgm:t>
    </dgm:pt>
    <dgm:pt modelId="{6070134C-F668-4C2F-889D-B27CDA904062}" type="parTrans" cxnId="{33415037-54FD-468F-B3F3-854F263C96B6}">
      <dgm:prSet/>
      <dgm:spPr/>
      <dgm:t>
        <a:bodyPr/>
        <a:lstStyle/>
        <a:p>
          <a:endParaRPr lang="en-US"/>
        </a:p>
      </dgm:t>
    </dgm:pt>
    <dgm:pt modelId="{9842070A-871F-4080-ABB3-E849BBAF029F}" type="sibTrans" cxnId="{33415037-54FD-468F-B3F3-854F263C96B6}">
      <dgm:prSet/>
      <dgm:spPr/>
      <dgm:t>
        <a:bodyPr/>
        <a:lstStyle/>
        <a:p>
          <a:endParaRPr lang="en-US"/>
        </a:p>
      </dgm:t>
    </dgm:pt>
    <dgm:pt modelId="{2239EFBC-4443-484B-AD12-61E8246AEDB7}">
      <dgm:prSet/>
      <dgm:spPr/>
      <dgm:t>
        <a:bodyPr/>
        <a:lstStyle/>
        <a:p>
          <a:pPr>
            <a:defRPr cap="all"/>
          </a:pPr>
          <a:r>
            <a:rPr lang="en-US"/>
            <a:t>Examples: Positive self-expression vs. anxiety under time pressure.</a:t>
          </a:r>
        </a:p>
      </dgm:t>
    </dgm:pt>
    <dgm:pt modelId="{37E17F17-37F7-4D92-A1C6-84D0580DBC11}" type="parTrans" cxnId="{A75EB2CD-846E-4C7D-8978-42C3ECEE9FA7}">
      <dgm:prSet/>
      <dgm:spPr/>
      <dgm:t>
        <a:bodyPr/>
        <a:lstStyle/>
        <a:p>
          <a:endParaRPr lang="en-US"/>
        </a:p>
      </dgm:t>
    </dgm:pt>
    <dgm:pt modelId="{482EA0BE-78D1-4272-9644-23557D6CF726}" type="sibTrans" cxnId="{A75EB2CD-846E-4C7D-8978-42C3ECEE9FA7}">
      <dgm:prSet/>
      <dgm:spPr/>
      <dgm:t>
        <a:bodyPr/>
        <a:lstStyle/>
        <a:p>
          <a:endParaRPr lang="en-US"/>
        </a:p>
      </dgm:t>
    </dgm:pt>
    <dgm:pt modelId="{FC16498D-4E07-4323-824D-2778A510DB42}" type="pres">
      <dgm:prSet presAssocID="{E62376D5-992D-4F66-8166-E2E3118FEBA6}" presName="root" presStyleCnt="0">
        <dgm:presLayoutVars>
          <dgm:dir/>
          <dgm:resizeHandles val="exact"/>
        </dgm:presLayoutVars>
      </dgm:prSet>
      <dgm:spPr/>
    </dgm:pt>
    <dgm:pt modelId="{ABF3BB28-F0C0-47D2-8472-AEF57AE2B5CB}" type="pres">
      <dgm:prSet presAssocID="{F5A41D98-037E-4C7A-94D3-97023D0650D8}" presName="compNode" presStyleCnt="0"/>
      <dgm:spPr/>
    </dgm:pt>
    <dgm:pt modelId="{4270E1F2-BB86-401C-86B2-BDEEC4AFC305}" type="pres">
      <dgm:prSet presAssocID="{F5A41D98-037E-4C7A-94D3-97023D0650D8}" presName="iconBgRect" presStyleLbl="bgShp" presStyleIdx="0" presStyleCnt="2"/>
      <dgm:spPr/>
    </dgm:pt>
    <dgm:pt modelId="{5530E6CB-C888-4A55-9C66-596BF8B64672}" type="pres">
      <dgm:prSet presAssocID="{F5A41D98-037E-4C7A-94D3-97023D0650D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In Love Face Outline"/>
        </a:ext>
      </dgm:extLst>
    </dgm:pt>
    <dgm:pt modelId="{84B7D934-59E6-4390-8B85-EA449D49C87A}" type="pres">
      <dgm:prSet presAssocID="{F5A41D98-037E-4C7A-94D3-97023D0650D8}" presName="spaceRect" presStyleCnt="0"/>
      <dgm:spPr/>
    </dgm:pt>
    <dgm:pt modelId="{C981B2AC-D4F1-431F-932B-834DD85176C3}" type="pres">
      <dgm:prSet presAssocID="{F5A41D98-037E-4C7A-94D3-97023D0650D8}" presName="textRect" presStyleLbl="revTx" presStyleIdx="0" presStyleCnt="2">
        <dgm:presLayoutVars>
          <dgm:chMax val="1"/>
          <dgm:chPref val="1"/>
        </dgm:presLayoutVars>
      </dgm:prSet>
      <dgm:spPr/>
    </dgm:pt>
    <dgm:pt modelId="{E1C55E2D-510B-4AC3-81E9-4871611C3653}" type="pres">
      <dgm:prSet presAssocID="{9842070A-871F-4080-ABB3-E849BBAF029F}" presName="sibTrans" presStyleCnt="0"/>
      <dgm:spPr/>
    </dgm:pt>
    <dgm:pt modelId="{F6A90092-672F-4816-8FBA-EF652AFA92EB}" type="pres">
      <dgm:prSet presAssocID="{2239EFBC-4443-484B-AD12-61E8246AEDB7}" presName="compNode" presStyleCnt="0"/>
      <dgm:spPr/>
    </dgm:pt>
    <dgm:pt modelId="{39D6AECE-C460-4251-8B96-DAE0901EA6DB}" type="pres">
      <dgm:prSet presAssocID="{2239EFBC-4443-484B-AD12-61E8246AEDB7}" presName="iconBgRect" presStyleLbl="bgShp" presStyleIdx="1" presStyleCnt="2"/>
      <dgm:spPr/>
    </dgm:pt>
    <dgm:pt modelId="{F332111B-E184-4A55-A891-D593EBC30161}" type="pres">
      <dgm:prSet presAssocID="{2239EFBC-4443-484B-AD12-61E8246AEDB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ead with Gears"/>
        </a:ext>
      </dgm:extLst>
    </dgm:pt>
    <dgm:pt modelId="{1FB95D14-85E5-49AB-AED9-233478BFC3F6}" type="pres">
      <dgm:prSet presAssocID="{2239EFBC-4443-484B-AD12-61E8246AEDB7}" presName="spaceRect" presStyleCnt="0"/>
      <dgm:spPr/>
    </dgm:pt>
    <dgm:pt modelId="{751AEADC-A500-43E0-9D4D-DAA010E35CB5}" type="pres">
      <dgm:prSet presAssocID="{2239EFBC-4443-484B-AD12-61E8246AEDB7}" presName="textRect" presStyleLbl="revTx" presStyleIdx="1" presStyleCnt="2">
        <dgm:presLayoutVars>
          <dgm:chMax val="1"/>
          <dgm:chPref val="1"/>
        </dgm:presLayoutVars>
      </dgm:prSet>
      <dgm:spPr/>
    </dgm:pt>
  </dgm:ptLst>
  <dgm:cxnLst>
    <dgm:cxn modelId="{33415037-54FD-468F-B3F3-854F263C96B6}" srcId="{E62376D5-992D-4F66-8166-E2E3118FEBA6}" destId="{F5A41D98-037E-4C7A-94D3-97023D0650D8}" srcOrd="0" destOrd="0" parTransId="{6070134C-F668-4C2F-889D-B27CDA904062}" sibTransId="{9842070A-871F-4080-ABB3-E849BBAF029F}"/>
    <dgm:cxn modelId="{CEF4CD6C-EF0A-4E0B-89B1-AD3092F4436A}" type="presOf" srcId="{F5A41D98-037E-4C7A-94D3-97023D0650D8}" destId="{C981B2AC-D4F1-431F-932B-834DD85176C3}" srcOrd="0" destOrd="0" presId="urn:microsoft.com/office/officeart/2018/5/layout/IconCircleLabelList"/>
    <dgm:cxn modelId="{3BBC8ECB-60C1-418E-BFED-56FFF508CB02}" type="presOf" srcId="{2239EFBC-4443-484B-AD12-61E8246AEDB7}" destId="{751AEADC-A500-43E0-9D4D-DAA010E35CB5}" srcOrd="0" destOrd="0" presId="urn:microsoft.com/office/officeart/2018/5/layout/IconCircleLabelList"/>
    <dgm:cxn modelId="{9B93E5CB-A546-4DE1-8348-389AC5E85F2B}" type="presOf" srcId="{E62376D5-992D-4F66-8166-E2E3118FEBA6}" destId="{FC16498D-4E07-4323-824D-2778A510DB42}" srcOrd="0" destOrd="0" presId="urn:microsoft.com/office/officeart/2018/5/layout/IconCircleLabelList"/>
    <dgm:cxn modelId="{A75EB2CD-846E-4C7D-8978-42C3ECEE9FA7}" srcId="{E62376D5-992D-4F66-8166-E2E3118FEBA6}" destId="{2239EFBC-4443-484B-AD12-61E8246AEDB7}" srcOrd="1" destOrd="0" parTransId="{37E17F17-37F7-4D92-A1C6-84D0580DBC11}" sibTransId="{482EA0BE-78D1-4272-9644-23557D6CF726}"/>
    <dgm:cxn modelId="{39F45F85-E5F2-440B-965C-EA1BB10D001A}" type="presParOf" srcId="{FC16498D-4E07-4323-824D-2778A510DB42}" destId="{ABF3BB28-F0C0-47D2-8472-AEF57AE2B5CB}" srcOrd="0" destOrd="0" presId="urn:microsoft.com/office/officeart/2018/5/layout/IconCircleLabelList"/>
    <dgm:cxn modelId="{B76993C3-4A35-48AB-BFE9-5CAF4935D075}" type="presParOf" srcId="{ABF3BB28-F0C0-47D2-8472-AEF57AE2B5CB}" destId="{4270E1F2-BB86-401C-86B2-BDEEC4AFC305}" srcOrd="0" destOrd="0" presId="urn:microsoft.com/office/officeart/2018/5/layout/IconCircleLabelList"/>
    <dgm:cxn modelId="{F7C2F875-5DA0-4721-AC90-3125883856EC}" type="presParOf" srcId="{ABF3BB28-F0C0-47D2-8472-AEF57AE2B5CB}" destId="{5530E6CB-C888-4A55-9C66-596BF8B64672}" srcOrd="1" destOrd="0" presId="urn:microsoft.com/office/officeart/2018/5/layout/IconCircleLabelList"/>
    <dgm:cxn modelId="{B730542A-EB92-449A-892A-BC46437273E8}" type="presParOf" srcId="{ABF3BB28-F0C0-47D2-8472-AEF57AE2B5CB}" destId="{84B7D934-59E6-4390-8B85-EA449D49C87A}" srcOrd="2" destOrd="0" presId="urn:microsoft.com/office/officeart/2018/5/layout/IconCircleLabelList"/>
    <dgm:cxn modelId="{7271728E-BEB5-4B16-AA24-CE2184F57609}" type="presParOf" srcId="{ABF3BB28-F0C0-47D2-8472-AEF57AE2B5CB}" destId="{C981B2AC-D4F1-431F-932B-834DD85176C3}" srcOrd="3" destOrd="0" presId="urn:microsoft.com/office/officeart/2018/5/layout/IconCircleLabelList"/>
    <dgm:cxn modelId="{7BB37C33-20B3-4EFC-BF81-3ACF0D2A1B5E}" type="presParOf" srcId="{FC16498D-4E07-4323-824D-2778A510DB42}" destId="{E1C55E2D-510B-4AC3-81E9-4871611C3653}" srcOrd="1" destOrd="0" presId="urn:microsoft.com/office/officeart/2018/5/layout/IconCircleLabelList"/>
    <dgm:cxn modelId="{729ADFC9-B645-4D18-A3F3-25AE22BC2000}" type="presParOf" srcId="{FC16498D-4E07-4323-824D-2778A510DB42}" destId="{F6A90092-672F-4816-8FBA-EF652AFA92EB}" srcOrd="2" destOrd="0" presId="urn:microsoft.com/office/officeart/2018/5/layout/IconCircleLabelList"/>
    <dgm:cxn modelId="{27E5E3E2-0588-4D62-B8DA-7A5A3EE6AC02}" type="presParOf" srcId="{F6A90092-672F-4816-8FBA-EF652AFA92EB}" destId="{39D6AECE-C460-4251-8B96-DAE0901EA6DB}" srcOrd="0" destOrd="0" presId="urn:microsoft.com/office/officeart/2018/5/layout/IconCircleLabelList"/>
    <dgm:cxn modelId="{83A7479C-B3FD-4F6D-BEA1-6CD5029132EC}" type="presParOf" srcId="{F6A90092-672F-4816-8FBA-EF652AFA92EB}" destId="{F332111B-E184-4A55-A891-D593EBC30161}" srcOrd="1" destOrd="0" presId="urn:microsoft.com/office/officeart/2018/5/layout/IconCircleLabelList"/>
    <dgm:cxn modelId="{8B155145-B41B-4175-AC1D-75B0F3C0D959}" type="presParOf" srcId="{F6A90092-672F-4816-8FBA-EF652AFA92EB}" destId="{1FB95D14-85E5-49AB-AED9-233478BFC3F6}" srcOrd="2" destOrd="0" presId="urn:microsoft.com/office/officeart/2018/5/layout/IconCircleLabelList"/>
    <dgm:cxn modelId="{6D056D69-CF7D-4665-A3AF-C7E24F404154}" type="presParOf" srcId="{F6A90092-672F-4816-8FBA-EF652AFA92EB}" destId="{751AEADC-A500-43E0-9D4D-DAA010E35CB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C0B2D88-E111-4C5D-9BEF-3246A253C28F}"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6A7A11C4-4E92-4996-B3C0-EE56FE6E235D}">
      <dgm:prSet/>
      <dgm:spPr/>
      <dgm:t>
        <a:bodyPr/>
        <a:lstStyle/>
        <a:p>
          <a:pPr>
            <a:defRPr cap="all"/>
          </a:pPr>
          <a:r>
            <a:rPr lang="en-US"/>
            <a:t>Key Theme: Need for additional time to process new information.</a:t>
          </a:r>
        </a:p>
      </dgm:t>
    </dgm:pt>
    <dgm:pt modelId="{89E9B48F-0CFF-4036-83B8-E5F768EAE6DF}" type="parTrans" cxnId="{89A1FD2B-6A5E-4D4E-B4C4-65035FAB4CC9}">
      <dgm:prSet/>
      <dgm:spPr/>
      <dgm:t>
        <a:bodyPr/>
        <a:lstStyle/>
        <a:p>
          <a:endParaRPr lang="en-US"/>
        </a:p>
      </dgm:t>
    </dgm:pt>
    <dgm:pt modelId="{9EE1E805-AC56-4196-B61A-1C99F09AD19D}" type="sibTrans" cxnId="{89A1FD2B-6A5E-4D4E-B4C4-65035FAB4CC9}">
      <dgm:prSet/>
      <dgm:spPr/>
      <dgm:t>
        <a:bodyPr/>
        <a:lstStyle/>
        <a:p>
          <a:endParaRPr lang="en-US"/>
        </a:p>
      </dgm:t>
    </dgm:pt>
    <dgm:pt modelId="{73F5E30C-DFA9-4544-885F-2C6B8E496681}">
      <dgm:prSet/>
      <dgm:spPr/>
      <dgm:t>
        <a:bodyPr/>
        <a:lstStyle/>
        <a:p>
          <a:pPr>
            <a:defRPr cap="all"/>
          </a:pPr>
          <a:r>
            <a:rPr lang="en-US"/>
            <a:t>Examples: Repetition and familiarity with songs improve learning outcomes.</a:t>
          </a:r>
        </a:p>
      </dgm:t>
    </dgm:pt>
    <dgm:pt modelId="{86397650-7F40-46FF-8622-7366C1B12820}" type="parTrans" cxnId="{32157AB4-4C14-4A4F-8AB6-218AECAEF908}">
      <dgm:prSet/>
      <dgm:spPr/>
      <dgm:t>
        <a:bodyPr/>
        <a:lstStyle/>
        <a:p>
          <a:endParaRPr lang="en-US"/>
        </a:p>
      </dgm:t>
    </dgm:pt>
    <dgm:pt modelId="{E858E975-5328-46EB-A350-BD4DD639559F}" type="sibTrans" cxnId="{32157AB4-4C14-4A4F-8AB6-218AECAEF908}">
      <dgm:prSet/>
      <dgm:spPr/>
      <dgm:t>
        <a:bodyPr/>
        <a:lstStyle/>
        <a:p>
          <a:endParaRPr lang="en-US"/>
        </a:p>
      </dgm:t>
    </dgm:pt>
    <dgm:pt modelId="{2AC11249-FD99-4704-8846-A532922A97B9}" type="pres">
      <dgm:prSet presAssocID="{DC0B2D88-E111-4C5D-9BEF-3246A253C28F}" presName="root" presStyleCnt="0">
        <dgm:presLayoutVars>
          <dgm:dir/>
          <dgm:resizeHandles val="exact"/>
        </dgm:presLayoutVars>
      </dgm:prSet>
      <dgm:spPr/>
    </dgm:pt>
    <dgm:pt modelId="{F17ADA57-01AE-4D1D-833F-51BD1B96F74D}" type="pres">
      <dgm:prSet presAssocID="{6A7A11C4-4E92-4996-B3C0-EE56FE6E235D}" presName="compNode" presStyleCnt="0"/>
      <dgm:spPr/>
    </dgm:pt>
    <dgm:pt modelId="{6FAD7848-5523-4362-8910-13F467ADA4D9}" type="pres">
      <dgm:prSet presAssocID="{6A7A11C4-4E92-4996-B3C0-EE56FE6E235D}" presName="iconBgRect" presStyleLbl="bgShp" presStyleIdx="0" presStyleCnt="2"/>
      <dgm:spPr>
        <a:prstGeom prst="round2DiagRect">
          <a:avLst>
            <a:gd name="adj1" fmla="val 29727"/>
            <a:gd name="adj2" fmla="val 0"/>
          </a:avLst>
        </a:prstGeom>
      </dgm:spPr>
    </dgm:pt>
    <dgm:pt modelId="{A10730F1-D413-46C0-8D37-380FF1294034}" type="pres">
      <dgm:prSet presAssocID="{6A7A11C4-4E92-4996-B3C0-EE56FE6E235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ey"/>
        </a:ext>
      </dgm:extLst>
    </dgm:pt>
    <dgm:pt modelId="{897188D8-FB5E-4D4A-8DD6-3296A666CEBC}" type="pres">
      <dgm:prSet presAssocID="{6A7A11C4-4E92-4996-B3C0-EE56FE6E235D}" presName="spaceRect" presStyleCnt="0"/>
      <dgm:spPr/>
    </dgm:pt>
    <dgm:pt modelId="{A644A3A4-77DF-4091-91F4-91EDD3FB138E}" type="pres">
      <dgm:prSet presAssocID="{6A7A11C4-4E92-4996-B3C0-EE56FE6E235D}" presName="textRect" presStyleLbl="revTx" presStyleIdx="0" presStyleCnt="2">
        <dgm:presLayoutVars>
          <dgm:chMax val="1"/>
          <dgm:chPref val="1"/>
        </dgm:presLayoutVars>
      </dgm:prSet>
      <dgm:spPr/>
    </dgm:pt>
    <dgm:pt modelId="{F8017E23-24B3-4341-8767-8C450ACC2CD9}" type="pres">
      <dgm:prSet presAssocID="{9EE1E805-AC56-4196-B61A-1C99F09AD19D}" presName="sibTrans" presStyleCnt="0"/>
      <dgm:spPr/>
    </dgm:pt>
    <dgm:pt modelId="{C7EECBB2-EC55-4D4B-B2C7-950BEC5D8DDC}" type="pres">
      <dgm:prSet presAssocID="{73F5E30C-DFA9-4544-885F-2C6B8E496681}" presName="compNode" presStyleCnt="0"/>
      <dgm:spPr/>
    </dgm:pt>
    <dgm:pt modelId="{3826442C-7499-49FC-817C-D65A0D748270}" type="pres">
      <dgm:prSet presAssocID="{73F5E30C-DFA9-4544-885F-2C6B8E496681}" presName="iconBgRect" presStyleLbl="bgShp" presStyleIdx="1" presStyleCnt="2"/>
      <dgm:spPr>
        <a:prstGeom prst="round2DiagRect">
          <a:avLst>
            <a:gd name="adj1" fmla="val 29727"/>
            <a:gd name="adj2" fmla="val 0"/>
          </a:avLst>
        </a:prstGeom>
      </dgm:spPr>
    </dgm:pt>
    <dgm:pt modelId="{CA06B9CB-2C93-4411-8A7C-0D89444D7C02}" type="pres">
      <dgm:prSet presAssocID="{73F5E30C-DFA9-4544-885F-2C6B8E496681}"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sic Notes"/>
        </a:ext>
      </dgm:extLst>
    </dgm:pt>
    <dgm:pt modelId="{98E8FF1F-0DE3-47DB-9FD7-30255EF84B79}" type="pres">
      <dgm:prSet presAssocID="{73F5E30C-DFA9-4544-885F-2C6B8E496681}" presName="spaceRect" presStyleCnt="0"/>
      <dgm:spPr/>
    </dgm:pt>
    <dgm:pt modelId="{8734C807-74F2-4605-92E9-B5E5FDB67478}" type="pres">
      <dgm:prSet presAssocID="{73F5E30C-DFA9-4544-885F-2C6B8E496681}" presName="textRect" presStyleLbl="revTx" presStyleIdx="1" presStyleCnt="2">
        <dgm:presLayoutVars>
          <dgm:chMax val="1"/>
          <dgm:chPref val="1"/>
        </dgm:presLayoutVars>
      </dgm:prSet>
      <dgm:spPr/>
    </dgm:pt>
  </dgm:ptLst>
  <dgm:cxnLst>
    <dgm:cxn modelId="{89A1FD2B-6A5E-4D4E-B4C4-65035FAB4CC9}" srcId="{DC0B2D88-E111-4C5D-9BEF-3246A253C28F}" destId="{6A7A11C4-4E92-4996-B3C0-EE56FE6E235D}" srcOrd="0" destOrd="0" parTransId="{89E9B48F-0CFF-4036-83B8-E5F768EAE6DF}" sibTransId="{9EE1E805-AC56-4196-B61A-1C99F09AD19D}"/>
    <dgm:cxn modelId="{2EFD3C85-7995-450A-8B79-860B5CB30448}" type="presOf" srcId="{6A7A11C4-4E92-4996-B3C0-EE56FE6E235D}" destId="{A644A3A4-77DF-4091-91F4-91EDD3FB138E}" srcOrd="0" destOrd="0" presId="urn:microsoft.com/office/officeart/2018/5/layout/IconLeafLabelList"/>
    <dgm:cxn modelId="{B6F44596-E9B7-4489-8D7B-DAD47C577A76}" type="presOf" srcId="{DC0B2D88-E111-4C5D-9BEF-3246A253C28F}" destId="{2AC11249-FD99-4704-8846-A532922A97B9}" srcOrd="0" destOrd="0" presId="urn:microsoft.com/office/officeart/2018/5/layout/IconLeafLabelList"/>
    <dgm:cxn modelId="{32157AB4-4C14-4A4F-8AB6-218AECAEF908}" srcId="{DC0B2D88-E111-4C5D-9BEF-3246A253C28F}" destId="{73F5E30C-DFA9-4544-885F-2C6B8E496681}" srcOrd="1" destOrd="0" parTransId="{86397650-7F40-46FF-8622-7366C1B12820}" sibTransId="{E858E975-5328-46EB-A350-BD4DD639559F}"/>
    <dgm:cxn modelId="{941ABCFD-72AD-451C-A0CE-6B1635FAD0BF}" type="presOf" srcId="{73F5E30C-DFA9-4544-885F-2C6B8E496681}" destId="{8734C807-74F2-4605-92E9-B5E5FDB67478}" srcOrd="0" destOrd="0" presId="urn:microsoft.com/office/officeart/2018/5/layout/IconLeafLabelList"/>
    <dgm:cxn modelId="{D92CB085-E96F-4371-BAC3-9843AD30463A}" type="presParOf" srcId="{2AC11249-FD99-4704-8846-A532922A97B9}" destId="{F17ADA57-01AE-4D1D-833F-51BD1B96F74D}" srcOrd="0" destOrd="0" presId="urn:microsoft.com/office/officeart/2018/5/layout/IconLeafLabelList"/>
    <dgm:cxn modelId="{E22AA1E5-7F25-4A12-B252-4FC527D8A679}" type="presParOf" srcId="{F17ADA57-01AE-4D1D-833F-51BD1B96F74D}" destId="{6FAD7848-5523-4362-8910-13F467ADA4D9}" srcOrd="0" destOrd="0" presId="urn:microsoft.com/office/officeart/2018/5/layout/IconLeafLabelList"/>
    <dgm:cxn modelId="{CE187D41-0C77-404F-B79A-139DEB9C2A0B}" type="presParOf" srcId="{F17ADA57-01AE-4D1D-833F-51BD1B96F74D}" destId="{A10730F1-D413-46C0-8D37-380FF1294034}" srcOrd="1" destOrd="0" presId="urn:microsoft.com/office/officeart/2018/5/layout/IconLeafLabelList"/>
    <dgm:cxn modelId="{0C3B544E-079D-4DCB-AED8-733840DAE8E8}" type="presParOf" srcId="{F17ADA57-01AE-4D1D-833F-51BD1B96F74D}" destId="{897188D8-FB5E-4D4A-8DD6-3296A666CEBC}" srcOrd="2" destOrd="0" presId="urn:microsoft.com/office/officeart/2018/5/layout/IconLeafLabelList"/>
    <dgm:cxn modelId="{264BFDD0-C79E-408D-98D9-2173B430F3B1}" type="presParOf" srcId="{F17ADA57-01AE-4D1D-833F-51BD1B96F74D}" destId="{A644A3A4-77DF-4091-91F4-91EDD3FB138E}" srcOrd="3" destOrd="0" presId="urn:microsoft.com/office/officeart/2018/5/layout/IconLeafLabelList"/>
    <dgm:cxn modelId="{6F8F743D-D889-4FAB-9689-B1833221C5F2}" type="presParOf" srcId="{2AC11249-FD99-4704-8846-A532922A97B9}" destId="{F8017E23-24B3-4341-8767-8C450ACC2CD9}" srcOrd="1" destOrd="0" presId="urn:microsoft.com/office/officeart/2018/5/layout/IconLeafLabelList"/>
    <dgm:cxn modelId="{6A74C66A-83F2-4D17-B8AE-5530FB0D2C09}" type="presParOf" srcId="{2AC11249-FD99-4704-8846-A532922A97B9}" destId="{C7EECBB2-EC55-4D4B-B2C7-950BEC5D8DDC}" srcOrd="2" destOrd="0" presId="urn:microsoft.com/office/officeart/2018/5/layout/IconLeafLabelList"/>
    <dgm:cxn modelId="{215EC169-1566-4CB0-8B31-124C253C90F6}" type="presParOf" srcId="{C7EECBB2-EC55-4D4B-B2C7-950BEC5D8DDC}" destId="{3826442C-7499-49FC-817C-D65A0D748270}" srcOrd="0" destOrd="0" presId="urn:microsoft.com/office/officeart/2018/5/layout/IconLeafLabelList"/>
    <dgm:cxn modelId="{77A75C0F-F781-420F-8B7B-44F63BA50109}" type="presParOf" srcId="{C7EECBB2-EC55-4D4B-B2C7-950BEC5D8DDC}" destId="{CA06B9CB-2C93-4411-8A7C-0D89444D7C02}" srcOrd="1" destOrd="0" presId="urn:microsoft.com/office/officeart/2018/5/layout/IconLeafLabelList"/>
    <dgm:cxn modelId="{764F2057-8A18-4F8D-AC67-773D8F99F0AC}" type="presParOf" srcId="{C7EECBB2-EC55-4D4B-B2C7-950BEC5D8DDC}" destId="{98E8FF1F-0DE3-47DB-9FD7-30255EF84B79}" srcOrd="2" destOrd="0" presId="urn:microsoft.com/office/officeart/2018/5/layout/IconLeafLabelList"/>
    <dgm:cxn modelId="{434EF57E-F0BE-4C95-B436-12541762EDA1}" type="presParOf" srcId="{C7EECBB2-EC55-4D4B-B2C7-950BEC5D8DDC}" destId="{8734C807-74F2-4605-92E9-B5E5FDB67478}"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A0392219-6FDE-41F9-9363-1F650C6274B7}" type="doc">
      <dgm:prSet loTypeId="urn:microsoft.com/office/officeart/2018/5/layout/IconLeafLabel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41625C9B-6B63-4261-8B25-FDFA75373941}">
      <dgm:prSet/>
      <dgm:spPr/>
      <dgm:t>
        <a:bodyPr/>
        <a:lstStyle/>
        <a:p>
          <a:pPr>
            <a:defRPr cap="all"/>
          </a:pPr>
          <a:r>
            <a:rPr lang="en-US"/>
            <a:t>Key Theme: Challenges in processing multiple types of information simultaneously.</a:t>
          </a:r>
        </a:p>
      </dgm:t>
    </dgm:pt>
    <dgm:pt modelId="{A07EFFD1-BCB2-43C5-88E2-4EC370CAF50A}" type="parTrans" cxnId="{C2AEAA56-0F16-4B83-A52C-BCBE1B64998D}">
      <dgm:prSet/>
      <dgm:spPr/>
      <dgm:t>
        <a:bodyPr/>
        <a:lstStyle/>
        <a:p>
          <a:endParaRPr lang="en-US"/>
        </a:p>
      </dgm:t>
    </dgm:pt>
    <dgm:pt modelId="{9BD1A0F4-009E-419D-A359-AACBCDE54EFB}" type="sibTrans" cxnId="{C2AEAA56-0F16-4B83-A52C-BCBE1B64998D}">
      <dgm:prSet/>
      <dgm:spPr/>
      <dgm:t>
        <a:bodyPr/>
        <a:lstStyle/>
        <a:p>
          <a:endParaRPr lang="en-US"/>
        </a:p>
      </dgm:t>
    </dgm:pt>
    <dgm:pt modelId="{D403CD35-D095-49F3-B094-5EF0A81DCEA7}">
      <dgm:prSet/>
      <dgm:spPr/>
      <dgm:t>
        <a:bodyPr/>
        <a:lstStyle/>
        <a:p>
          <a:pPr>
            <a:defRPr cap="all"/>
          </a:pPr>
          <a:r>
            <a:rPr lang="en-US"/>
            <a:t>Examples: Difficulty with tasks requiring reading music and lyrics together.</a:t>
          </a:r>
        </a:p>
      </dgm:t>
    </dgm:pt>
    <dgm:pt modelId="{178D7347-776A-4D4D-A532-EDD3C487771C}" type="parTrans" cxnId="{B302FEC9-4E0F-45EC-8352-AF7A3FFE0273}">
      <dgm:prSet/>
      <dgm:spPr/>
      <dgm:t>
        <a:bodyPr/>
        <a:lstStyle/>
        <a:p>
          <a:endParaRPr lang="en-US"/>
        </a:p>
      </dgm:t>
    </dgm:pt>
    <dgm:pt modelId="{96241781-33C0-4AA5-83E1-1C3B63BE8D1E}" type="sibTrans" cxnId="{B302FEC9-4E0F-45EC-8352-AF7A3FFE0273}">
      <dgm:prSet/>
      <dgm:spPr/>
      <dgm:t>
        <a:bodyPr/>
        <a:lstStyle/>
        <a:p>
          <a:endParaRPr lang="en-US"/>
        </a:p>
      </dgm:t>
    </dgm:pt>
    <dgm:pt modelId="{434E98B7-317A-4174-9461-6031E72ED09C}" type="pres">
      <dgm:prSet presAssocID="{A0392219-6FDE-41F9-9363-1F650C6274B7}" presName="root" presStyleCnt="0">
        <dgm:presLayoutVars>
          <dgm:dir/>
          <dgm:resizeHandles val="exact"/>
        </dgm:presLayoutVars>
      </dgm:prSet>
      <dgm:spPr/>
    </dgm:pt>
    <dgm:pt modelId="{CE52CDFD-9EA0-4B6C-BE7C-B0D7B8AFEBC6}" type="pres">
      <dgm:prSet presAssocID="{41625C9B-6B63-4261-8B25-FDFA75373941}" presName="compNode" presStyleCnt="0"/>
      <dgm:spPr/>
    </dgm:pt>
    <dgm:pt modelId="{25674B38-0DBD-420B-BE8A-E3E8B1CED8FA}" type="pres">
      <dgm:prSet presAssocID="{41625C9B-6B63-4261-8B25-FDFA75373941}" presName="iconBgRect" presStyleLbl="bgShp" presStyleIdx="0" presStyleCnt="2"/>
      <dgm:spPr>
        <a:prstGeom prst="round2DiagRect">
          <a:avLst>
            <a:gd name="adj1" fmla="val 29727"/>
            <a:gd name="adj2" fmla="val 0"/>
          </a:avLst>
        </a:prstGeom>
      </dgm:spPr>
    </dgm:pt>
    <dgm:pt modelId="{5EA5B712-3A9E-474D-867C-41412BD4CBD7}" type="pres">
      <dgm:prSet presAssocID="{41625C9B-6B63-4261-8B25-FDFA75373941}"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Unlock"/>
        </a:ext>
      </dgm:extLst>
    </dgm:pt>
    <dgm:pt modelId="{3D0F6B99-B03C-4A70-BEE1-031629BAD544}" type="pres">
      <dgm:prSet presAssocID="{41625C9B-6B63-4261-8B25-FDFA75373941}" presName="spaceRect" presStyleCnt="0"/>
      <dgm:spPr/>
    </dgm:pt>
    <dgm:pt modelId="{5DB6EDF3-ACFF-47AE-9A17-845C81EC3668}" type="pres">
      <dgm:prSet presAssocID="{41625C9B-6B63-4261-8B25-FDFA75373941}" presName="textRect" presStyleLbl="revTx" presStyleIdx="0" presStyleCnt="2">
        <dgm:presLayoutVars>
          <dgm:chMax val="1"/>
          <dgm:chPref val="1"/>
        </dgm:presLayoutVars>
      </dgm:prSet>
      <dgm:spPr/>
    </dgm:pt>
    <dgm:pt modelId="{13A4ACE5-86AC-4D99-9D59-8F471873F6D9}" type="pres">
      <dgm:prSet presAssocID="{9BD1A0F4-009E-419D-A359-AACBCDE54EFB}" presName="sibTrans" presStyleCnt="0"/>
      <dgm:spPr/>
    </dgm:pt>
    <dgm:pt modelId="{D7D75821-41EE-4AC3-8105-56F3EBA72B30}" type="pres">
      <dgm:prSet presAssocID="{D403CD35-D095-49F3-B094-5EF0A81DCEA7}" presName="compNode" presStyleCnt="0"/>
      <dgm:spPr/>
    </dgm:pt>
    <dgm:pt modelId="{39E12E8B-4BD6-4EF2-8506-030D4F2CC446}" type="pres">
      <dgm:prSet presAssocID="{D403CD35-D095-49F3-B094-5EF0A81DCEA7}" presName="iconBgRect" presStyleLbl="bgShp" presStyleIdx="1" presStyleCnt="2"/>
      <dgm:spPr>
        <a:prstGeom prst="round2DiagRect">
          <a:avLst>
            <a:gd name="adj1" fmla="val 29727"/>
            <a:gd name="adj2" fmla="val 0"/>
          </a:avLst>
        </a:prstGeom>
      </dgm:spPr>
    </dgm:pt>
    <dgm:pt modelId="{CF6AB897-F602-4814-B921-7C1DCBD3721E}" type="pres">
      <dgm:prSet presAssocID="{D403CD35-D095-49F3-B094-5EF0A81DCEA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usic Notes"/>
        </a:ext>
      </dgm:extLst>
    </dgm:pt>
    <dgm:pt modelId="{67E18110-6060-4D8F-AB99-45B693571BD3}" type="pres">
      <dgm:prSet presAssocID="{D403CD35-D095-49F3-B094-5EF0A81DCEA7}" presName="spaceRect" presStyleCnt="0"/>
      <dgm:spPr/>
    </dgm:pt>
    <dgm:pt modelId="{8A726D3A-686A-4508-A1BC-0CED290D301B}" type="pres">
      <dgm:prSet presAssocID="{D403CD35-D095-49F3-B094-5EF0A81DCEA7}" presName="textRect" presStyleLbl="revTx" presStyleIdx="1" presStyleCnt="2">
        <dgm:presLayoutVars>
          <dgm:chMax val="1"/>
          <dgm:chPref val="1"/>
        </dgm:presLayoutVars>
      </dgm:prSet>
      <dgm:spPr/>
    </dgm:pt>
  </dgm:ptLst>
  <dgm:cxnLst>
    <dgm:cxn modelId="{CEB4C00F-D9FD-461D-92D0-D13A6EB5FBDE}" type="presOf" srcId="{41625C9B-6B63-4261-8B25-FDFA75373941}" destId="{5DB6EDF3-ACFF-47AE-9A17-845C81EC3668}" srcOrd="0" destOrd="0" presId="urn:microsoft.com/office/officeart/2018/5/layout/IconLeafLabelList"/>
    <dgm:cxn modelId="{C2AEAA56-0F16-4B83-A52C-BCBE1B64998D}" srcId="{A0392219-6FDE-41F9-9363-1F650C6274B7}" destId="{41625C9B-6B63-4261-8B25-FDFA75373941}" srcOrd="0" destOrd="0" parTransId="{A07EFFD1-BCB2-43C5-88E2-4EC370CAF50A}" sibTransId="{9BD1A0F4-009E-419D-A359-AACBCDE54EFB}"/>
    <dgm:cxn modelId="{02403096-BD60-4E7E-A591-00526FC5BED8}" type="presOf" srcId="{D403CD35-D095-49F3-B094-5EF0A81DCEA7}" destId="{8A726D3A-686A-4508-A1BC-0CED290D301B}" srcOrd="0" destOrd="0" presId="urn:microsoft.com/office/officeart/2018/5/layout/IconLeafLabelList"/>
    <dgm:cxn modelId="{F50007B8-2CA3-4A25-9D26-2A953E076F53}" type="presOf" srcId="{A0392219-6FDE-41F9-9363-1F650C6274B7}" destId="{434E98B7-317A-4174-9461-6031E72ED09C}" srcOrd="0" destOrd="0" presId="urn:microsoft.com/office/officeart/2018/5/layout/IconLeafLabelList"/>
    <dgm:cxn modelId="{B302FEC9-4E0F-45EC-8352-AF7A3FFE0273}" srcId="{A0392219-6FDE-41F9-9363-1F650C6274B7}" destId="{D403CD35-D095-49F3-B094-5EF0A81DCEA7}" srcOrd="1" destOrd="0" parTransId="{178D7347-776A-4D4D-A532-EDD3C487771C}" sibTransId="{96241781-33C0-4AA5-83E1-1C3B63BE8D1E}"/>
    <dgm:cxn modelId="{D59D92BA-DF98-48CE-82CB-C393139E9F8A}" type="presParOf" srcId="{434E98B7-317A-4174-9461-6031E72ED09C}" destId="{CE52CDFD-9EA0-4B6C-BE7C-B0D7B8AFEBC6}" srcOrd="0" destOrd="0" presId="urn:microsoft.com/office/officeart/2018/5/layout/IconLeafLabelList"/>
    <dgm:cxn modelId="{6299DF5B-4F6B-4FCC-9D94-8A1DB7EECDB3}" type="presParOf" srcId="{CE52CDFD-9EA0-4B6C-BE7C-B0D7B8AFEBC6}" destId="{25674B38-0DBD-420B-BE8A-E3E8B1CED8FA}" srcOrd="0" destOrd="0" presId="urn:microsoft.com/office/officeart/2018/5/layout/IconLeafLabelList"/>
    <dgm:cxn modelId="{3088107B-A444-4F1C-AEC3-8580306B2198}" type="presParOf" srcId="{CE52CDFD-9EA0-4B6C-BE7C-B0D7B8AFEBC6}" destId="{5EA5B712-3A9E-474D-867C-41412BD4CBD7}" srcOrd="1" destOrd="0" presId="urn:microsoft.com/office/officeart/2018/5/layout/IconLeafLabelList"/>
    <dgm:cxn modelId="{8CBCF3D5-5F87-4805-B375-74B9D6C10265}" type="presParOf" srcId="{CE52CDFD-9EA0-4B6C-BE7C-B0D7B8AFEBC6}" destId="{3D0F6B99-B03C-4A70-BEE1-031629BAD544}" srcOrd="2" destOrd="0" presId="urn:microsoft.com/office/officeart/2018/5/layout/IconLeafLabelList"/>
    <dgm:cxn modelId="{E76C771C-8D5D-4F41-B271-B37CFA3BF460}" type="presParOf" srcId="{CE52CDFD-9EA0-4B6C-BE7C-B0D7B8AFEBC6}" destId="{5DB6EDF3-ACFF-47AE-9A17-845C81EC3668}" srcOrd="3" destOrd="0" presId="urn:microsoft.com/office/officeart/2018/5/layout/IconLeafLabelList"/>
    <dgm:cxn modelId="{72A5B7DA-39E1-47BF-AF6F-591890B9404F}" type="presParOf" srcId="{434E98B7-317A-4174-9461-6031E72ED09C}" destId="{13A4ACE5-86AC-4D99-9D59-8F471873F6D9}" srcOrd="1" destOrd="0" presId="urn:microsoft.com/office/officeart/2018/5/layout/IconLeafLabelList"/>
    <dgm:cxn modelId="{678AD4FA-8D86-4020-A1FA-EC0729905744}" type="presParOf" srcId="{434E98B7-317A-4174-9461-6031E72ED09C}" destId="{D7D75821-41EE-4AC3-8105-56F3EBA72B30}" srcOrd="2" destOrd="0" presId="urn:microsoft.com/office/officeart/2018/5/layout/IconLeafLabelList"/>
    <dgm:cxn modelId="{A492EAC9-A09B-4C3E-919A-31A394ED5368}" type="presParOf" srcId="{D7D75821-41EE-4AC3-8105-56F3EBA72B30}" destId="{39E12E8B-4BD6-4EF2-8506-030D4F2CC446}" srcOrd="0" destOrd="0" presId="urn:microsoft.com/office/officeart/2018/5/layout/IconLeafLabelList"/>
    <dgm:cxn modelId="{10CC25DE-11F7-4238-BE6D-429A5B5ACE1E}" type="presParOf" srcId="{D7D75821-41EE-4AC3-8105-56F3EBA72B30}" destId="{CF6AB897-F602-4814-B921-7C1DCBD3721E}" srcOrd="1" destOrd="0" presId="urn:microsoft.com/office/officeart/2018/5/layout/IconLeafLabelList"/>
    <dgm:cxn modelId="{01173468-D2B2-4F74-84BC-7BA5877F1578}" type="presParOf" srcId="{D7D75821-41EE-4AC3-8105-56F3EBA72B30}" destId="{67E18110-6060-4D8F-AB99-45B693571BD3}" srcOrd="2" destOrd="0" presId="urn:microsoft.com/office/officeart/2018/5/layout/IconLeafLabelList"/>
    <dgm:cxn modelId="{712DF144-05D6-47D9-B67E-7FBCBF4192CF}" type="presParOf" srcId="{D7D75821-41EE-4AC3-8105-56F3EBA72B30}" destId="{8A726D3A-686A-4508-A1BC-0CED290D301B}"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2766092-A94D-4A60-8234-E8E2F74D38C9}"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E01F2D71-063F-4FB1-82CD-F7143D2B8D28}">
      <dgm:prSet/>
      <dgm:spPr/>
      <dgm:t>
        <a:bodyPr/>
        <a:lstStyle/>
        <a:p>
          <a:r>
            <a:rPr lang="en-US"/>
            <a:t>Key Theme: Significant challenges with reading sheet music.</a:t>
          </a:r>
        </a:p>
      </dgm:t>
    </dgm:pt>
    <dgm:pt modelId="{EAE6C51F-429E-47DB-B490-02B98785F2C6}" type="parTrans" cxnId="{53CAB3B0-47E1-4E31-9073-915E70211C8F}">
      <dgm:prSet/>
      <dgm:spPr/>
      <dgm:t>
        <a:bodyPr/>
        <a:lstStyle/>
        <a:p>
          <a:endParaRPr lang="en-US"/>
        </a:p>
      </dgm:t>
    </dgm:pt>
    <dgm:pt modelId="{614D3CF7-2C53-40B2-A1F7-CB922D5B0FD1}" type="sibTrans" cxnId="{53CAB3B0-47E1-4E31-9073-915E70211C8F}">
      <dgm:prSet/>
      <dgm:spPr/>
      <dgm:t>
        <a:bodyPr/>
        <a:lstStyle/>
        <a:p>
          <a:endParaRPr lang="en-US"/>
        </a:p>
      </dgm:t>
    </dgm:pt>
    <dgm:pt modelId="{DFEE363A-99D2-412A-B6AB-7B33574F2792}">
      <dgm:prSet/>
      <dgm:spPr/>
      <dgm:t>
        <a:bodyPr/>
        <a:lstStyle/>
        <a:p>
          <a:r>
            <a:rPr lang="en-US"/>
            <a:t>Examples: Preference for visual aids and alternative formats.</a:t>
          </a:r>
        </a:p>
      </dgm:t>
    </dgm:pt>
    <dgm:pt modelId="{A0A45627-78A9-4036-9832-70DE6940A83B}" type="parTrans" cxnId="{72B28BFE-0566-4E39-8FDF-BAD0DA2AAF93}">
      <dgm:prSet/>
      <dgm:spPr/>
      <dgm:t>
        <a:bodyPr/>
        <a:lstStyle/>
        <a:p>
          <a:endParaRPr lang="en-US"/>
        </a:p>
      </dgm:t>
    </dgm:pt>
    <dgm:pt modelId="{BF3891B0-3DCD-4029-B97E-87780FA51136}" type="sibTrans" cxnId="{72B28BFE-0566-4E39-8FDF-BAD0DA2AAF93}">
      <dgm:prSet/>
      <dgm:spPr/>
      <dgm:t>
        <a:bodyPr/>
        <a:lstStyle/>
        <a:p>
          <a:endParaRPr lang="en-US"/>
        </a:p>
      </dgm:t>
    </dgm:pt>
    <dgm:pt modelId="{3587F9C9-1E04-4108-9680-CF3004D4548B}" type="pres">
      <dgm:prSet presAssocID="{62766092-A94D-4A60-8234-E8E2F74D38C9}" presName="diagram" presStyleCnt="0">
        <dgm:presLayoutVars>
          <dgm:dir/>
          <dgm:resizeHandles val="exact"/>
        </dgm:presLayoutVars>
      </dgm:prSet>
      <dgm:spPr/>
    </dgm:pt>
    <dgm:pt modelId="{B2F64037-D16C-46FA-823A-ECFA65A2C233}" type="pres">
      <dgm:prSet presAssocID="{E01F2D71-063F-4FB1-82CD-F7143D2B8D28}" presName="node" presStyleLbl="node1" presStyleIdx="0" presStyleCnt="2">
        <dgm:presLayoutVars>
          <dgm:bulletEnabled val="1"/>
        </dgm:presLayoutVars>
      </dgm:prSet>
      <dgm:spPr/>
    </dgm:pt>
    <dgm:pt modelId="{1EE5B2E9-FCE6-4807-A923-23C6AC08CB36}" type="pres">
      <dgm:prSet presAssocID="{614D3CF7-2C53-40B2-A1F7-CB922D5B0FD1}" presName="sibTrans" presStyleCnt="0"/>
      <dgm:spPr/>
    </dgm:pt>
    <dgm:pt modelId="{DD2A405E-0F83-46C8-ABE0-83AA2A5C8A0B}" type="pres">
      <dgm:prSet presAssocID="{DFEE363A-99D2-412A-B6AB-7B33574F2792}" presName="node" presStyleLbl="node1" presStyleIdx="1" presStyleCnt="2">
        <dgm:presLayoutVars>
          <dgm:bulletEnabled val="1"/>
        </dgm:presLayoutVars>
      </dgm:prSet>
      <dgm:spPr/>
    </dgm:pt>
  </dgm:ptLst>
  <dgm:cxnLst>
    <dgm:cxn modelId="{064E1218-78FE-4B45-BE59-3596BD1363B1}" type="presOf" srcId="{E01F2D71-063F-4FB1-82CD-F7143D2B8D28}" destId="{B2F64037-D16C-46FA-823A-ECFA65A2C233}" srcOrd="0" destOrd="0" presId="urn:microsoft.com/office/officeart/2005/8/layout/default"/>
    <dgm:cxn modelId="{79D93837-4F2D-4CAA-A066-3754F8EA5E1A}" type="presOf" srcId="{62766092-A94D-4A60-8234-E8E2F74D38C9}" destId="{3587F9C9-1E04-4108-9680-CF3004D4548B}" srcOrd="0" destOrd="0" presId="urn:microsoft.com/office/officeart/2005/8/layout/default"/>
    <dgm:cxn modelId="{ED9AD5A6-D380-40ED-BEFD-A258C1451831}" type="presOf" srcId="{DFEE363A-99D2-412A-B6AB-7B33574F2792}" destId="{DD2A405E-0F83-46C8-ABE0-83AA2A5C8A0B}" srcOrd="0" destOrd="0" presId="urn:microsoft.com/office/officeart/2005/8/layout/default"/>
    <dgm:cxn modelId="{53CAB3B0-47E1-4E31-9073-915E70211C8F}" srcId="{62766092-A94D-4A60-8234-E8E2F74D38C9}" destId="{E01F2D71-063F-4FB1-82CD-F7143D2B8D28}" srcOrd="0" destOrd="0" parTransId="{EAE6C51F-429E-47DB-B490-02B98785F2C6}" sibTransId="{614D3CF7-2C53-40B2-A1F7-CB922D5B0FD1}"/>
    <dgm:cxn modelId="{72B28BFE-0566-4E39-8FDF-BAD0DA2AAF93}" srcId="{62766092-A94D-4A60-8234-E8E2F74D38C9}" destId="{DFEE363A-99D2-412A-B6AB-7B33574F2792}" srcOrd="1" destOrd="0" parTransId="{A0A45627-78A9-4036-9832-70DE6940A83B}" sibTransId="{BF3891B0-3DCD-4029-B97E-87780FA51136}"/>
    <dgm:cxn modelId="{971BBF4E-A788-4122-97E1-69917227ECFC}" type="presParOf" srcId="{3587F9C9-1E04-4108-9680-CF3004D4548B}" destId="{B2F64037-D16C-46FA-823A-ECFA65A2C233}" srcOrd="0" destOrd="0" presId="urn:microsoft.com/office/officeart/2005/8/layout/default"/>
    <dgm:cxn modelId="{D5E9ECBD-B8DA-494B-812D-B4A5FD29D303}" type="presParOf" srcId="{3587F9C9-1E04-4108-9680-CF3004D4548B}" destId="{1EE5B2E9-FCE6-4807-A923-23C6AC08CB36}" srcOrd="1" destOrd="0" presId="urn:microsoft.com/office/officeart/2005/8/layout/default"/>
    <dgm:cxn modelId="{FC5786B1-B262-4788-9FA4-F4F14FF05F8E}" type="presParOf" srcId="{3587F9C9-1E04-4108-9680-CF3004D4548B}" destId="{DD2A405E-0F83-46C8-ABE0-83AA2A5C8A0B}" srcOrd="2"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B531F24-617F-423D-A0B9-73F896322591}" type="doc">
      <dgm:prSet loTypeId="urn:microsoft.com/office/officeart/2018/5/layout/IconLeaf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448F3ACA-F144-4BA9-AADD-18EFF5F12B94}">
      <dgm:prSet custT="1"/>
      <dgm:spPr/>
      <dgm:t>
        <a:bodyPr/>
        <a:lstStyle/>
        <a:p>
          <a:pPr>
            <a:lnSpc>
              <a:spcPct val="100000"/>
            </a:lnSpc>
            <a:defRPr cap="all"/>
          </a:pPr>
          <a:r>
            <a:rPr lang="en-US" sz="1800" dirty="0"/>
            <a:t>Summary: Dyslexic children face specific challenges in singing lessons, particularly with reading, TIME required and processing multiple elements.</a:t>
          </a:r>
        </a:p>
      </dgm:t>
    </dgm:pt>
    <dgm:pt modelId="{AF8FFDA6-EAAC-4DF9-A56E-2D2A511C369B}" type="parTrans" cxnId="{760A58E0-6D62-413C-9930-089D36E6C629}">
      <dgm:prSet/>
      <dgm:spPr/>
      <dgm:t>
        <a:bodyPr/>
        <a:lstStyle/>
        <a:p>
          <a:endParaRPr lang="en-US"/>
        </a:p>
      </dgm:t>
    </dgm:pt>
    <dgm:pt modelId="{C8E5F79F-3C0F-4D03-8584-D65163872B54}" type="sibTrans" cxnId="{760A58E0-6D62-413C-9930-089D36E6C629}">
      <dgm:prSet/>
      <dgm:spPr/>
      <dgm:t>
        <a:bodyPr/>
        <a:lstStyle/>
        <a:p>
          <a:endParaRPr lang="en-US"/>
        </a:p>
      </dgm:t>
    </dgm:pt>
    <dgm:pt modelId="{67B74D86-E17F-43DC-A49D-0996189112E6}">
      <dgm:prSet/>
      <dgm:spPr/>
      <dgm:t>
        <a:bodyPr/>
        <a:lstStyle/>
        <a:p>
          <a:pPr>
            <a:lnSpc>
              <a:spcPct val="100000"/>
            </a:lnSpc>
            <a:defRPr cap="all"/>
          </a:pPr>
          <a:r>
            <a:rPr lang="en-US" dirty="0"/>
            <a:t>Recommendations: Tailored support and flexible teaching methods can enhance learning experiences. Which could form the basis of further research exploration to prove </a:t>
          </a:r>
        </a:p>
      </dgm:t>
    </dgm:pt>
    <dgm:pt modelId="{76485A64-F8F7-4691-8DA9-EEB65ABAF5BB}" type="parTrans" cxnId="{11116B65-CDCE-48F3-8FC6-2407A540C78E}">
      <dgm:prSet/>
      <dgm:spPr/>
      <dgm:t>
        <a:bodyPr/>
        <a:lstStyle/>
        <a:p>
          <a:endParaRPr lang="en-US"/>
        </a:p>
      </dgm:t>
    </dgm:pt>
    <dgm:pt modelId="{3E46C9E9-1E7D-4602-A84D-9453CEDFD596}" type="sibTrans" cxnId="{11116B65-CDCE-48F3-8FC6-2407A540C78E}">
      <dgm:prSet/>
      <dgm:spPr/>
      <dgm:t>
        <a:bodyPr/>
        <a:lstStyle/>
        <a:p>
          <a:endParaRPr lang="en-US"/>
        </a:p>
      </dgm:t>
    </dgm:pt>
    <dgm:pt modelId="{BFA3C4DE-751C-4053-9177-ED5D674BA826}" type="pres">
      <dgm:prSet presAssocID="{CB531F24-617F-423D-A0B9-73F896322591}" presName="root" presStyleCnt="0">
        <dgm:presLayoutVars>
          <dgm:dir/>
          <dgm:resizeHandles val="exact"/>
        </dgm:presLayoutVars>
      </dgm:prSet>
      <dgm:spPr/>
    </dgm:pt>
    <dgm:pt modelId="{12FFEE68-1821-485C-8B46-C575223FAB63}" type="pres">
      <dgm:prSet presAssocID="{448F3ACA-F144-4BA9-AADD-18EFF5F12B94}" presName="compNode" presStyleCnt="0"/>
      <dgm:spPr/>
    </dgm:pt>
    <dgm:pt modelId="{5FAEE2F1-1796-425B-98FD-55063794616A}" type="pres">
      <dgm:prSet presAssocID="{448F3ACA-F144-4BA9-AADD-18EFF5F12B94}" presName="iconBgRect" presStyleLbl="bgShp" presStyleIdx="0" presStyleCnt="2"/>
      <dgm:spPr>
        <a:prstGeom prst="round2DiagRect">
          <a:avLst>
            <a:gd name="adj1" fmla="val 29727"/>
            <a:gd name="adj2" fmla="val 0"/>
          </a:avLst>
        </a:prstGeom>
      </dgm:spPr>
    </dgm:pt>
    <dgm:pt modelId="{46BD7231-3444-4D42-A422-067F59816B3B}" type="pres">
      <dgm:prSet presAssocID="{448F3ACA-F144-4BA9-AADD-18EFF5F12B9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Prayer Candle"/>
        </a:ext>
      </dgm:extLst>
    </dgm:pt>
    <dgm:pt modelId="{7A50E69C-2D4E-4DB6-8F98-7C48650A5113}" type="pres">
      <dgm:prSet presAssocID="{448F3ACA-F144-4BA9-AADD-18EFF5F12B94}" presName="spaceRect" presStyleCnt="0"/>
      <dgm:spPr/>
    </dgm:pt>
    <dgm:pt modelId="{22E44173-0021-42A3-8AEE-734B40B0D52A}" type="pres">
      <dgm:prSet presAssocID="{448F3ACA-F144-4BA9-AADD-18EFF5F12B94}" presName="textRect" presStyleLbl="revTx" presStyleIdx="0" presStyleCnt="2">
        <dgm:presLayoutVars>
          <dgm:chMax val="1"/>
          <dgm:chPref val="1"/>
        </dgm:presLayoutVars>
      </dgm:prSet>
      <dgm:spPr/>
    </dgm:pt>
    <dgm:pt modelId="{343F8E8C-5B74-444F-9B60-4204E44E71DF}" type="pres">
      <dgm:prSet presAssocID="{C8E5F79F-3C0F-4D03-8584-D65163872B54}" presName="sibTrans" presStyleCnt="0"/>
      <dgm:spPr/>
    </dgm:pt>
    <dgm:pt modelId="{DA8CD6B1-8690-4632-A461-ACFA0C6C5AF3}" type="pres">
      <dgm:prSet presAssocID="{67B74D86-E17F-43DC-A49D-0996189112E6}" presName="compNode" presStyleCnt="0"/>
      <dgm:spPr/>
    </dgm:pt>
    <dgm:pt modelId="{1C234C61-E28E-4117-9920-E36A6ABB78B1}" type="pres">
      <dgm:prSet presAssocID="{67B74D86-E17F-43DC-A49D-0996189112E6}" presName="iconBgRect" presStyleLbl="bgShp" presStyleIdx="1" presStyleCnt="2"/>
      <dgm:spPr>
        <a:prstGeom prst="round2DiagRect">
          <a:avLst>
            <a:gd name="adj1" fmla="val 29727"/>
            <a:gd name="adj2" fmla="val 0"/>
          </a:avLst>
        </a:prstGeom>
      </dgm:spPr>
    </dgm:pt>
    <dgm:pt modelId="{14570D3B-0501-4791-8FFC-8F1E7AC0D967}" type="pres">
      <dgm:prSet presAssocID="{67B74D86-E17F-43DC-A49D-0996189112E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F7E4686C-A78D-49A3-8086-0EB1B9701CB2}" type="pres">
      <dgm:prSet presAssocID="{67B74D86-E17F-43DC-A49D-0996189112E6}" presName="spaceRect" presStyleCnt="0"/>
      <dgm:spPr/>
    </dgm:pt>
    <dgm:pt modelId="{E4459770-21E5-4C40-AFF0-55D53E010BD9}" type="pres">
      <dgm:prSet presAssocID="{67B74D86-E17F-43DC-A49D-0996189112E6}" presName="textRect" presStyleLbl="revTx" presStyleIdx="1" presStyleCnt="2">
        <dgm:presLayoutVars>
          <dgm:chMax val="1"/>
          <dgm:chPref val="1"/>
        </dgm:presLayoutVars>
      </dgm:prSet>
      <dgm:spPr/>
    </dgm:pt>
  </dgm:ptLst>
  <dgm:cxnLst>
    <dgm:cxn modelId="{8FA1263A-9127-4437-934D-2140E62E93F6}" type="presOf" srcId="{448F3ACA-F144-4BA9-AADD-18EFF5F12B94}" destId="{22E44173-0021-42A3-8AEE-734B40B0D52A}" srcOrd="0" destOrd="0" presId="urn:microsoft.com/office/officeart/2018/5/layout/IconLeafLabelList"/>
    <dgm:cxn modelId="{DDFF6B62-7413-4B5C-B8B6-0F0B6DBAF6C4}" type="presOf" srcId="{CB531F24-617F-423D-A0B9-73F896322591}" destId="{BFA3C4DE-751C-4053-9177-ED5D674BA826}" srcOrd="0" destOrd="0" presId="urn:microsoft.com/office/officeart/2018/5/layout/IconLeafLabelList"/>
    <dgm:cxn modelId="{11116B65-CDCE-48F3-8FC6-2407A540C78E}" srcId="{CB531F24-617F-423D-A0B9-73F896322591}" destId="{67B74D86-E17F-43DC-A49D-0996189112E6}" srcOrd="1" destOrd="0" parTransId="{76485A64-F8F7-4691-8DA9-EEB65ABAF5BB}" sibTransId="{3E46C9E9-1E7D-4602-A84D-9453CEDFD596}"/>
    <dgm:cxn modelId="{4806116E-44E8-481A-9CFC-F494D3DF8B45}" type="presOf" srcId="{67B74D86-E17F-43DC-A49D-0996189112E6}" destId="{E4459770-21E5-4C40-AFF0-55D53E010BD9}" srcOrd="0" destOrd="0" presId="urn:microsoft.com/office/officeart/2018/5/layout/IconLeafLabelList"/>
    <dgm:cxn modelId="{760A58E0-6D62-413C-9930-089D36E6C629}" srcId="{CB531F24-617F-423D-A0B9-73F896322591}" destId="{448F3ACA-F144-4BA9-AADD-18EFF5F12B94}" srcOrd="0" destOrd="0" parTransId="{AF8FFDA6-EAAC-4DF9-A56E-2D2A511C369B}" sibTransId="{C8E5F79F-3C0F-4D03-8584-D65163872B54}"/>
    <dgm:cxn modelId="{D3818136-1C1E-4C71-8C64-887936A203F8}" type="presParOf" srcId="{BFA3C4DE-751C-4053-9177-ED5D674BA826}" destId="{12FFEE68-1821-485C-8B46-C575223FAB63}" srcOrd="0" destOrd="0" presId="urn:microsoft.com/office/officeart/2018/5/layout/IconLeafLabelList"/>
    <dgm:cxn modelId="{2B5C7714-4FDC-4DDB-B35F-6464FE6288E0}" type="presParOf" srcId="{12FFEE68-1821-485C-8B46-C575223FAB63}" destId="{5FAEE2F1-1796-425B-98FD-55063794616A}" srcOrd="0" destOrd="0" presId="urn:microsoft.com/office/officeart/2018/5/layout/IconLeafLabelList"/>
    <dgm:cxn modelId="{2D1FE874-934F-4B34-81C2-186FD0B0B5A5}" type="presParOf" srcId="{12FFEE68-1821-485C-8B46-C575223FAB63}" destId="{46BD7231-3444-4D42-A422-067F59816B3B}" srcOrd="1" destOrd="0" presId="urn:microsoft.com/office/officeart/2018/5/layout/IconLeafLabelList"/>
    <dgm:cxn modelId="{D6930A95-1C14-4489-BF6B-FBEC854840CE}" type="presParOf" srcId="{12FFEE68-1821-485C-8B46-C575223FAB63}" destId="{7A50E69C-2D4E-4DB6-8F98-7C48650A5113}" srcOrd="2" destOrd="0" presId="urn:microsoft.com/office/officeart/2018/5/layout/IconLeafLabelList"/>
    <dgm:cxn modelId="{69F72B85-DBC4-4C72-AB05-CF3DBCE6A564}" type="presParOf" srcId="{12FFEE68-1821-485C-8B46-C575223FAB63}" destId="{22E44173-0021-42A3-8AEE-734B40B0D52A}" srcOrd="3" destOrd="0" presId="urn:microsoft.com/office/officeart/2018/5/layout/IconLeafLabelList"/>
    <dgm:cxn modelId="{50BF7FFA-37FA-4262-A754-018C8F1B913F}" type="presParOf" srcId="{BFA3C4DE-751C-4053-9177-ED5D674BA826}" destId="{343F8E8C-5B74-444F-9B60-4204E44E71DF}" srcOrd="1" destOrd="0" presId="urn:microsoft.com/office/officeart/2018/5/layout/IconLeafLabelList"/>
    <dgm:cxn modelId="{1DAD54A8-4A6C-4808-BA86-D08A25E09CC5}" type="presParOf" srcId="{BFA3C4DE-751C-4053-9177-ED5D674BA826}" destId="{DA8CD6B1-8690-4632-A461-ACFA0C6C5AF3}" srcOrd="2" destOrd="0" presId="urn:microsoft.com/office/officeart/2018/5/layout/IconLeafLabelList"/>
    <dgm:cxn modelId="{85485BF0-0C36-4C89-9CF1-4AAA4E807F3C}" type="presParOf" srcId="{DA8CD6B1-8690-4632-A461-ACFA0C6C5AF3}" destId="{1C234C61-E28E-4117-9920-E36A6ABB78B1}" srcOrd="0" destOrd="0" presId="urn:microsoft.com/office/officeart/2018/5/layout/IconLeafLabelList"/>
    <dgm:cxn modelId="{D53D504A-5859-4F77-9A94-5304F4BD9E7A}" type="presParOf" srcId="{DA8CD6B1-8690-4632-A461-ACFA0C6C5AF3}" destId="{14570D3B-0501-4791-8FFC-8F1E7AC0D967}" srcOrd="1" destOrd="0" presId="urn:microsoft.com/office/officeart/2018/5/layout/IconLeafLabelList"/>
    <dgm:cxn modelId="{F920AA7C-A520-4B39-A6ED-997951258741}" type="presParOf" srcId="{DA8CD6B1-8690-4632-A461-ACFA0C6C5AF3}" destId="{F7E4686C-A78D-49A3-8086-0EB1B9701CB2}" srcOrd="2" destOrd="0" presId="urn:microsoft.com/office/officeart/2018/5/layout/IconLeafLabelList"/>
    <dgm:cxn modelId="{A89FD370-AC7C-4DBD-B6C1-BD6EE6161F86}" type="presParOf" srcId="{DA8CD6B1-8690-4632-A461-ACFA0C6C5AF3}" destId="{E4459770-21E5-4C40-AFF0-55D53E010BD9}" srcOrd="3" destOrd="0" presId="urn:microsoft.com/office/officeart/2018/5/layout/IconLeaf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C2161F-C833-49A8-A2EA-D2DE7364B64B}">
      <dsp:nvSpPr>
        <dsp:cNvPr id="0" name=""/>
        <dsp:cNvSpPr/>
      </dsp:nvSpPr>
      <dsp:spPr>
        <a:xfrm>
          <a:off x="0" y="708097"/>
          <a:ext cx="7886700" cy="130725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8A55355-6EB1-400D-9FE7-0B4F2A9743D3}">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B776722-9F56-4300-8C3C-B4EB708659E3}">
      <dsp:nvSpPr>
        <dsp:cNvPr id="0" name=""/>
        <dsp:cNvSpPr/>
      </dsp:nvSpPr>
      <dsp:spPr>
        <a:xfrm>
          <a:off x="1509882" y="708097"/>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844550">
            <a:lnSpc>
              <a:spcPct val="90000"/>
            </a:lnSpc>
            <a:spcBef>
              <a:spcPct val="0"/>
            </a:spcBef>
            <a:spcAft>
              <a:spcPct val="35000"/>
            </a:spcAft>
            <a:buNone/>
          </a:pPr>
          <a:r>
            <a:rPr lang="en-US" sz="1900" b="1" kern="1200"/>
            <a:t>Purpose of Study: </a:t>
          </a:r>
          <a:r>
            <a:rPr lang="en-US" sz="1900" kern="1200"/>
            <a:t>Examine the learning experience of children with dyslexia in one-to-one singing lessons.</a:t>
          </a:r>
        </a:p>
      </dsp:txBody>
      <dsp:txXfrm>
        <a:off x="1509882" y="708097"/>
        <a:ext cx="6376817" cy="1307257"/>
      </dsp:txXfrm>
    </dsp:sp>
    <dsp:sp modelId="{C70A69C9-EC2C-43E3-91DD-46A1283DEB3D}">
      <dsp:nvSpPr>
        <dsp:cNvPr id="0" name=""/>
        <dsp:cNvSpPr/>
      </dsp:nvSpPr>
      <dsp:spPr>
        <a:xfrm>
          <a:off x="0" y="2342169"/>
          <a:ext cx="7886700" cy="13072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02E5B20-D7A8-4E79-9018-38DBB9CBEB07}">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6A0A094-082E-441F-8214-E1AC73EA4246}">
      <dsp:nvSpPr>
        <dsp:cNvPr id="0" name=""/>
        <dsp:cNvSpPr/>
      </dsp:nvSpPr>
      <dsp:spPr>
        <a:xfrm>
          <a:off x="1509882" y="2342169"/>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844550">
            <a:lnSpc>
              <a:spcPct val="90000"/>
            </a:lnSpc>
            <a:spcBef>
              <a:spcPct val="0"/>
            </a:spcBef>
            <a:spcAft>
              <a:spcPct val="35000"/>
            </a:spcAft>
            <a:buNone/>
          </a:pPr>
          <a:r>
            <a:rPr lang="en-US" sz="1900" b="1" kern="1200" dirty="0"/>
            <a:t>Research Question: </a:t>
          </a:r>
          <a:r>
            <a:rPr lang="en-US" sz="1900" kern="1200" dirty="0"/>
            <a:t>What is the learning experience of children with dyslexia in a one-to-one singing lesson</a:t>
          </a:r>
          <a:r>
            <a:rPr lang="en-US" sz="1900" b="0" kern="1200" dirty="0"/>
            <a:t>? </a:t>
          </a:r>
          <a:r>
            <a:rPr lang="en-GB" sz="1900" b="0" i="1" kern="1200" dirty="0"/>
            <a:t>A UK based Qualitative Analysis of Questionnaires and Case study </a:t>
          </a:r>
          <a:endParaRPr lang="en-US" sz="1900" b="0" kern="1200" dirty="0"/>
        </a:p>
      </dsp:txBody>
      <dsp:txXfrm>
        <a:off x="1509882" y="2342169"/>
        <a:ext cx="6376817" cy="130725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E06FDB-EBBD-4EAC-ADB1-96DF65BAB601}">
      <dsp:nvSpPr>
        <dsp:cNvPr id="0" name=""/>
        <dsp:cNvSpPr/>
      </dsp:nvSpPr>
      <dsp:spPr>
        <a:xfrm>
          <a:off x="0" y="119736"/>
          <a:ext cx="5175384" cy="173291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Estimated 10% of the UK population are thought to be affected by Dyslexia (</a:t>
          </a:r>
          <a:r>
            <a:rPr lang="en-GB" sz="1700" b="0" i="0" kern="1200" dirty="0"/>
            <a:t>British Dyslexic Association, 2024)</a:t>
          </a:r>
          <a:endParaRPr lang="en-US" sz="1700" kern="1200" dirty="0"/>
        </a:p>
      </dsp:txBody>
      <dsp:txXfrm>
        <a:off x="84594" y="204330"/>
        <a:ext cx="5006196" cy="1563728"/>
      </dsp:txXfrm>
    </dsp:sp>
    <dsp:sp modelId="{CD8F66E2-2622-44C8-A183-5F171601EE64}">
      <dsp:nvSpPr>
        <dsp:cNvPr id="0" name=""/>
        <dsp:cNvSpPr/>
      </dsp:nvSpPr>
      <dsp:spPr>
        <a:xfrm>
          <a:off x="0" y="1901612"/>
          <a:ext cx="5175384" cy="1732916"/>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1985 publication of “Dyslexia and Music” brought about an increased awareness of potential barriers specific to Music lessons within this community (</a:t>
          </a:r>
          <a:r>
            <a:rPr lang="en-GB" sz="1700" b="0" i="0" u="none" kern="1200" dirty="0"/>
            <a:t>Oglethorpe, 2002)</a:t>
          </a:r>
          <a:r>
            <a:rPr lang="en-GB" sz="1700" kern="1200" dirty="0"/>
            <a:t>. This has been met with publications in Music and instruments- but the lack of research specific to singing reveals a knowledge gap </a:t>
          </a:r>
          <a:endParaRPr lang="en-US" sz="1700" kern="1200" dirty="0"/>
        </a:p>
      </dsp:txBody>
      <dsp:txXfrm>
        <a:off x="84594" y="1986206"/>
        <a:ext cx="5006196" cy="1563728"/>
      </dsp:txXfrm>
    </dsp:sp>
    <dsp:sp modelId="{4C768E8C-D415-473A-BE7A-3CDA9492038E}">
      <dsp:nvSpPr>
        <dsp:cNvPr id="0" name=""/>
        <dsp:cNvSpPr/>
      </dsp:nvSpPr>
      <dsp:spPr>
        <a:xfrm>
          <a:off x="0" y="3683488"/>
          <a:ext cx="5175384" cy="1732916"/>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kern="1200" dirty="0"/>
            <a:t>Between the intakes of 2024/15 to 2021/22 students enrolling in higher education in the UK has risen from </a:t>
          </a:r>
          <a:r>
            <a:rPr lang="en-GB" sz="1700" b="0" i="0" kern="1200" dirty="0"/>
            <a:t>12.22% to 20.30% (Department for Education, 2022) </a:t>
          </a:r>
          <a:endParaRPr lang="en-US" sz="1700" kern="1200" dirty="0"/>
        </a:p>
      </dsp:txBody>
      <dsp:txXfrm>
        <a:off x="84594" y="3768082"/>
        <a:ext cx="5006196" cy="156372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7BF2151-3AD7-4C0B-872F-3C0936470F56}">
      <dsp:nvSpPr>
        <dsp:cNvPr id="0" name=""/>
        <dsp:cNvSpPr/>
      </dsp:nvSpPr>
      <dsp:spPr>
        <a:xfrm>
          <a:off x="-21238" y="253686"/>
          <a:ext cx="8114658" cy="2014775"/>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76B2647-AA86-4F5C-8988-87E920F6F7DF}">
      <dsp:nvSpPr>
        <dsp:cNvPr id="0" name=""/>
        <dsp:cNvSpPr/>
      </dsp:nvSpPr>
      <dsp:spPr>
        <a:xfrm>
          <a:off x="336182" y="936146"/>
          <a:ext cx="749682" cy="64985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8667437-E08D-4899-B1F5-272AF3EA3106}">
      <dsp:nvSpPr>
        <dsp:cNvPr id="0" name=""/>
        <dsp:cNvSpPr/>
      </dsp:nvSpPr>
      <dsp:spPr>
        <a:xfrm>
          <a:off x="1289460" y="352129"/>
          <a:ext cx="6846435" cy="199806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116" tIns="144116" rIns="144116" bIns="144116" numCol="1" spcCol="1270" anchor="ctr" anchorCtr="0">
          <a:noAutofit/>
        </a:bodyPr>
        <a:lstStyle/>
        <a:p>
          <a:pPr marL="0" lvl="0" indent="0" algn="l" defTabSz="622300">
            <a:lnSpc>
              <a:spcPct val="90000"/>
            </a:lnSpc>
            <a:spcBef>
              <a:spcPct val="0"/>
            </a:spcBef>
            <a:spcAft>
              <a:spcPct val="35000"/>
            </a:spcAft>
            <a:buNone/>
          </a:pPr>
          <a:r>
            <a:rPr lang="en-GB" sz="1400" b="0" i="0" kern="1200" dirty="0"/>
            <a:t>Nelson and Hourigan (2016) examined the learning strategies and challenges of five professional musicians with dyslexia. Their study primarily focused on individuals' perceptions of their dyslexia-related challenges and recommendations through questionnaires. However, this approach may limit the scope of data, as participants could have excluded relevant experiences that they did not directly associate with their dyslexia, potentially skewing the findings.</a:t>
          </a:r>
          <a:endParaRPr lang="en-US" sz="1400" kern="1200" dirty="0"/>
        </a:p>
      </dsp:txBody>
      <dsp:txXfrm>
        <a:off x="1289460" y="352129"/>
        <a:ext cx="6846435" cy="1998063"/>
      </dsp:txXfrm>
    </dsp:sp>
    <dsp:sp modelId="{54F88400-539B-4702-9809-F9CC022586F3}">
      <dsp:nvSpPr>
        <dsp:cNvPr id="0" name=""/>
        <dsp:cNvSpPr/>
      </dsp:nvSpPr>
      <dsp:spPr>
        <a:xfrm>
          <a:off x="-21238" y="2690624"/>
          <a:ext cx="8114658" cy="173139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E145B1-98D0-415E-9B01-59838D5A82A7}">
      <dsp:nvSpPr>
        <dsp:cNvPr id="0" name=""/>
        <dsp:cNvSpPr/>
      </dsp:nvSpPr>
      <dsp:spPr>
        <a:xfrm>
          <a:off x="336182" y="3231392"/>
          <a:ext cx="749682" cy="64985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EF2BBE-6355-40A4-9529-31F424694F7C}">
      <dsp:nvSpPr>
        <dsp:cNvPr id="0" name=""/>
        <dsp:cNvSpPr/>
      </dsp:nvSpPr>
      <dsp:spPr>
        <a:xfrm>
          <a:off x="1443285" y="2965542"/>
          <a:ext cx="6538785" cy="136172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4116" tIns="144116" rIns="144116" bIns="144116" numCol="1" spcCol="1270" anchor="ctr" anchorCtr="0">
          <a:noAutofit/>
        </a:bodyPr>
        <a:lstStyle/>
        <a:p>
          <a:pPr marL="0" lvl="0" indent="0" algn="l" defTabSz="622300">
            <a:lnSpc>
              <a:spcPct val="90000"/>
            </a:lnSpc>
            <a:spcBef>
              <a:spcPct val="0"/>
            </a:spcBef>
            <a:spcAft>
              <a:spcPct val="35000"/>
            </a:spcAft>
            <a:buNone/>
          </a:pPr>
          <a:r>
            <a:rPr lang="en-GB" sz="1400" b="0" i="0" kern="1200" dirty="0"/>
            <a:t>O’Byrne et al. (2019) conducted qualitative case studies on dyslexic students transitioning to university. Using semi-structured interviews, they employed a constructive, open-ended approach that allowed participants to reflect on their experiences without making direct connections between dyslexia and their challenges</a:t>
          </a:r>
          <a:endParaRPr lang="en-US" sz="1400" kern="1200" dirty="0"/>
        </a:p>
      </dsp:txBody>
      <dsp:txXfrm>
        <a:off x="1443285" y="2965542"/>
        <a:ext cx="6538785" cy="1361727"/>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27FB7D-E2FA-4EDE-B259-B1DA50FDB35F}">
      <dsp:nvSpPr>
        <dsp:cNvPr id="0" name=""/>
        <dsp:cNvSpPr/>
      </dsp:nvSpPr>
      <dsp:spPr>
        <a:xfrm>
          <a:off x="0" y="1808"/>
          <a:ext cx="7886700" cy="91661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2E87B1-2BB6-4906-BB91-D17709A441E5}">
      <dsp:nvSpPr>
        <dsp:cNvPr id="0" name=""/>
        <dsp:cNvSpPr/>
      </dsp:nvSpPr>
      <dsp:spPr>
        <a:xfrm>
          <a:off x="277275" y="208046"/>
          <a:ext cx="504136" cy="50413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7E11165-B886-42AE-9A50-D12EDC7F848C}">
      <dsp:nvSpPr>
        <dsp:cNvPr id="0" name=""/>
        <dsp:cNvSpPr/>
      </dsp:nvSpPr>
      <dsp:spPr>
        <a:xfrm>
          <a:off x="1058686" y="1808"/>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b="1" i="0" kern="1200"/>
            <a:t>Ontological Position: </a:t>
          </a:r>
          <a:r>
            <a:rPr lang="en-GB" sz="2000" b="0" i="0" kern="1200"/>
            <a:t>Recognizes multiple realities, reflecting diverse interpretations of individual experiences.</a:t>
          </a:r>
          <a:endParaRPr lang="en-US" sz="2000" kern="1200"/>
        </a:p>
      </dsp:txBody>
      <dsp:txXfrm>
        <a:off x="1058686" y="1808"/>
        <a:ext cx="6828013" cy="916611"/>
      </dsp:txXfrm>
    </dsp:sp>
    <dsp:sp modelId="{1D6262D1-44B2-42F9-9EF9-E29F7D983030}">
      <dsp:nvSpPr>
        <dsp:cNvPr id="0" name=""/>
        <dsp:cNvSpPr/>
      </dsp:nvSpPr>
      <dsp:spPr>
        <a:xfrm>
          <a:off x="0" y="1147573"/>
          <a:ext cx="7886700" cy="91661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B37168-71C5-431C-B439-42AE0F039E8C}">
      <dsp:nvSpPr>
        <dsp:cNvPr id="0" name=""/>
        <dsp:cNvSpPr/>
      </dsp:nvSpPr>
      <dsp:spPr>
        <a:xfrm>
          <a:off x="277275" y="1353811"/>
          <a:ext cx="504136" cy="50413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9845FFF-B7BC-4FD0-B38C-7F360E7DC2F1}">
      <dsp:nvSpPr>
        <dsp:cNvPr id="0" name=""/>
        <dsp:cNvSpPr/>
      </dsp:nvSpPr>
      <dsp:spPr>
        <a:xfrm>
          <a:off x="1058686" y="1147573"/>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b="1" i="0" kern="1200"/>
            <a:t>Epistemological Position</a:t>
          </a:r>
          <a:r>
            <a:rPr lang="en-GB" sz="2000" b="0" i="0" kern="1200"/>
            <a:t>: Knowledge is subjective, shaped by participants' perspectives and the researcher's interpretation.</a:t>
          </a:r>
          <a:endParaRPr lang="en-US" sz="2000" kern="1200"/>
        </a:p>
      </dsp:txBody>
      <dsp:txXfrm>
        <a:off x="1058686" y="1147573"/>
        <a:ext cx="6828013" cy="916611"/>
      </dsp:txXfrm>
    </dsp:sp>
    <dsp:sp modelId="{87A69B12-BEB9-47DD-837A-F56F3C074D8B}">
      <dsp:nvSpPr>
        <dsp:cNvPr id="0" name=""/>
        <dsp:cNvSpPr/>
      </dsp:nvSpPr>
      <dsp:spPr>
        <a:xfrm>
          <a:off x="0" y="2293338"/>
          <a:ext cx="7886700" cy="91661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83DE500-7E43-4196-9811-95C12E118449}">
      <dsp:nvSpPr>
        <dsp:cNvPr id="0" name=""/>
        <dsp:cNvSpPr/>
      </dsp:nvSpPr>
      <dsp:spPr>
        <a:xfrm>
          <a:off x="277275" y="2499576"/>
          <a:ext cx="504136" cy="50413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9BE4791-3DF8-49AA-B231-1C065DBE7230}">
      <dsp:nvSpPr>
        <dsp:cNvPr id="0" name=""/>
        <dsp:cNvSpPr/>
      </dsp:nvSpPr>
      <dsp:spPr>
        <a:xfrm>
          <a:off x="1058686" y="2293338"/>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b="1" i="0" kern="1200"/>
            <a:t>Axiological Position</a:t>
          </a:r>
          <a:r>
            <a:rPr lang="en-GB" sz="2000" b="0" i="0" kern="1200"/>
            <a:t>: Emphasizes ongoing self-reflection to minimize personal biases.</a:t>
          </a:r>
          <a:endParaRPr lang="en-US" sz="2000" kern="1200"/>
        </a:p>
      </dsp:txBody>
      <dsp:txXfrm>
        <a:off x="1058686" y="2293338"/>
        <a:ext cx="6828013" cy="916611"/>
      </dsp:txXfrm>
    </dsp:sp>
    <dsp:sp modelId="{236B5614-E089-480C-AFF7-077A9D911253}">
      <dsp:nvSpPr>
        <dsp:cNvPr id="0" name=""/>
        <dsp:cNvSpPr/>
      </dsp:nvSpPr>
      <dsp:spPr>
        <a:xfrm>
          <a:off x="0" y="3439103"/>
          <a:ext cx="7886700" cy="91661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7617BA-3D7D-4A05-B298-9E334C99DC2F}">
      <dsp:nvSpPr>
        <dsp:cNvPr id="0" name=""/>
        <dsp:cNvSpPr/>
      </dsp:nvSpPr>
      <dsp:spPr>
        <a:xfrm>
          <a:off x="277275" y="3645341"/>
          <a:ext cx="504136" cy="50413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0A9CEA13-EDA8-41BB-B262-74722923740E}">
      <dsp:nvSpPr>
        <dsp:cNvPr id="0" name=""/>
        <dsp:cNvSpPr/>
      </dsp:nvSpPr>
      <dsp:spPr>
        <a:xfrm>
          <a:off x="1058686" y="3439103"/>
          <a:ext cx="6828013" cy="91661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7008" tIns="97008" rIns="97008" bIns="97008" numCol="1" spcCol="1270" anchor="ctr" anchorCtr="0">
          <a:noAutofit/>
        </a:bodyPr>
        <a:lstStyle/>
        <a:p>
          <a:pPr marL="0" lvl="0" indent="0" algn="l" defTabSz="889000">
            <a:lnSpc>
              <a:spcPct val="90000"/>
            </a:lnSpc>
            <a:spcBef>
              <a:spcPct val="0"/>
            </a:spcBef>
            <a:spcAft>
              <a:spcPct val="35000"/>
            </a:spcAft>
            <a:buNone/>
          </a:pPr>
          <a:r>
            <a:rPr lang="en-GB" sz="2000" b="1" i="0" kern="1200" dirty="0"/>
            <a:t>Interpretivist Paradigm: </a:t>
          </a:r>
          <a:r>
            <a:rPr lang="en-GB" sz="2000" b="0" i="0" kern="1200" dirty="0"/>
            <a:t>Experiences are socially constructed based on unique perspectives.</a:t>
          </a:r>
          <a:endParaRPr lang="en-US" sz="2000" kern="1200" dirty="0"/>
        </a:p>
      </dsp:txBody>
      <dsp:txXfrm>
        <a:off x="1058686" y="3439103"/>
        <a:ext cx="6828013" cy="91661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DE37089-C01D-4D60-8DA7-FD3E4912FDD3}">
      <dsp:nvSpPr>
        <dsp:cNvPr id="0" name=""/>
        <dsp:cNvSpPr/>
      </dsp:nvSpPr>
      <dsp:spPr>
        <a:xfrm>
          <a:off x="0" y="531"/>
          <a:ext cx="7886700" cy="12447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BBD5BD-0A4F-4329-ADA4-522A392A8E0B}">
      <dsp:nvSpPr>
        <dsp:cNvPr id="0" name=""/>
        <dsp:cNvSpPr/>
      </dsp:nvSpPr>
      <dsp:spPr>
        <a:xfrm>
          <a:off x="376522" y="280590"/>
          <a:ext cx="684586" cy="68458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54B458B-65C8-4B5D-A74A-3BD52C0B07C1}">
      <dsp:nvSpPr>
        <dsp:cNvPr id="0" name=""/>
        <dsp:cNvSpPr/>
      </dsp:nvSpPr>
      <dsp:spPr>
        <a:xfrm>
          <a:off x="1437631" y="531"/>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i="0" kern="1200"/>
            <a:t>Insider Researcher</a:t>
          </a:r>
          <a:r>
            <a:rPr lang="en-GB" sz="2300" b="0" i="0" kern="1200"/>
            <a:t>: Dual “insider role” with Personal experience with dyslexia which led my motivation</a:t>
          </a:r>
          <a:endParaRPr lang="en-US" sz="2300" kern="1200"/>
        </a:p>
      </dsp:txBody>
      <dsp:txXfrm>
        <a:off x="1437631" y="531"/>
        <a:ext cx="6449068" cy="1244702"/>
      </dsp:txXfrm>
    </dsp:sp>
    <dsp:sp modelId="{88F81225-A261-4F4B-A0FC-EA013285EDA0}">
      <dsp:nvSpPr>
        <dsp:cNvPr id="0" name=""/>
        <dsp:cNvSpPr/>
      </dsp:nvSpPr>
      <dsp:spPr>
        <a:xfrm>
          <a:off x="0" y="1556410"/>
          <a:ext cx="7886700" cy="12447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9DB34C8-54DA-4C6C-BDB1-37F1FBC94CEE}">
      <dsp:nvSpPr>
        <dsp:cNvPr id="0" name=""/>
        <dsp:cNvSpPr/>
      </dsp:nvSpPr>
      <dsp:spPr>
        <a:xfrm>
          <a:off x="376522" y="1836468"/>
          <a:ext cx="684586" cy="68458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87DD23-913D-45A5-90E0-73E13C8A13E0}">
      <dsp:nvSpPr>
        <dsp:cNvPr id="0" name=""/>
        <dsp:cNvSpPr/>
      </dsp:nvSpPr>
      <dsp:spPr>
        <a:xfrm>
          <a:off x="1437631" y="1556410"/>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i="0" kern="1200" dirty="0"/>
            <a:t>Mitigating Bias: </a:t>
          </a:r>
          <a:r>
            <a:rPr lang="en-GB" sz="2300" b="0" i="0" kern="1200" dirty="0"/>
            <a:t>Active reflection on the researcher's role and experiences and will be data led (inductive) </a:t>
          </a:r>
          <a:endParaRPr lang="en-US" sz="2300" kern="1200" dirty="0"/>
        </a:p>
      </dsp:txBody>
      <dsp:txXfrm>
        <a:off x="1437631" y="1556410"/>
        <a:ext cx="6449068" cy="1244702"/>
      </dsp:txXfrm>
    </dsp:sp>
    <dsp:sp modelId="{685CCFA3-332C-45C8-AB25-C8BE3693A8A6}">
      <dsp:nvSpPr>
        <dsp:cNvPr id="0" name=""/>
        <dsp:cNvSpPr/>
      </dsp:nvSpPr>
      <dsp:spPr>
        <a:xfrm>
          <a:off x="0" y="3112289"/>
          <a:ext cx="7886700" cy="12447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A12731-2CFE-4C49-97E5-C701833756AD}">
      <dsp:nvSpPr>
        <dsp:cNvPr id="0" name=""/>
        <dsp:cNvSpPr/>
      </dsp:nvSpPr>
      <dsp:spPr>
        <a:xfrm>
          <a:off x="376522" y="3392347"/>
          <a:ext cx="684586" cy="68458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D5735AE-8B45-4571-B4A8-349CB67E8260}">
      <dsp:nvSpPr>
        <dsp:cNvPr id="0" name=""/>
        <dsp:cNvSpPr/>
      </dsp:nvSpPr>
      <dsp:spPr>
        <a:xfrm>
          <a:off x="1437631" y="3112289"/>
          <a:ext cx="6449068" cy="12447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731" tIns="131731" rIns="131731" bIns="131731" numCol="1" spcCol="1270" anchor="ctr" anchorCtr="0">
          <a:noAutofit/>
        </a:bodyPr>
        <a:lstStyle/>
        <a:p>
          <a:pPr marL="0" lvl="0" indent="0" algn="l" defTabSz="1022350">
            <a:lnSpc>
              <a:spcPct val="90000"/>
            </a:lnSpc>
            <a:spcBef>
              <a:spcPct val="0"/>
            </a:spcBef>
            <a:spcAft>
              <a:spcPct val="35000"/>
            </a:spcAft>
            <a:buNone/>
          </a:pPr>
          <a:r>
            <a:rPr lang="en-GB" sz="2300" b="1" i="0" kern="1200"/>
            <a:t>Ensuring Integrity: </a:t>
          </a:r>
          <a:r>
            <a:rPr lang="en-GB" sz="2300" b="0" i="0" kern="1200"/>
            <a:t>Transparency in the analysis process to maintain research validity.</a:t>
          </a:r>
          <a:endParaRPr lang="en-US" sz="2300" kern="1200"/>
        </a:p>
      </dsp:txBody>
      <dsp:txXfrm>
        <a:off x="1437631" y="3112289"/>
        <a:ext cx="6449068" cy="124470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8391585-A2E0-461B-BBFF-2C353454785E}">
      <dsp:nvSpPr>
        <dsp:cNvPr id="0" name=""/>
        <dsp:cNvSpPr/>
      </dsp:nvSpPr>
      <dsp:spPr>
        <a:xfrm>
          <a:off x="0" y="708097"/>
          <a:ext cx="7886700" cy="1307257"/>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CA5CAF4-8C94-411C-B2CF-5D69DC617851}">
      <dsp:nvSpPr>
        <dsp:cNvPr id="0" name=""/>
        <dsp:cNvSpPr/>
      </dsp:nvSpPr>
      <dsp:spPr>
        <a:xfrm>
          <a:off x="395445" y="1002230"/>
          <a:ext cx="718991" cy="71899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64DDA51-D4D5-4DA9-B606-5EC860A353E7}">
      <dsp:nvSpPr>
        <dsp:cNvPr id="0" name=""/>
        <dsp:cNvSpPr/>
      </dsp:nvSpPr>
      <dsp:spPr>
        <a:xfrm>
          <a:off x="1509882" y="708097"/>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977900">
            <a:lnSpc>
              <a:spcPct val="90000"/>
            </a:lnSpc>
            <a:spcBef>
              <a:spcPct val="0"/>
            </a:spcBef>
            <a:spcAft>
              <a:spcPct val="35000"/>
            </a:spcAft>
            <a:buNone/>
          </a:pPr>
          <a:r>
            <a:rPr lang="en-GB" sz="2200" kern="1200"/>
            <a:t>Recruited from self-volunteered sample who fulfilled the eligibility criteria answering recruitment call outs on social media targeted posts </a:t>
          </a:r>
          <a:endParaRPr lang="en-US" sz="2200" kern="1200"/>
        </a:p>
      </dsp:txBody>
      <dsp:txXfrm>
        <a:off x="1509882" y="708097"/>
        <a:ext cx="6376817" cy="1307257"/>
      </dsp:txXfrm>
    </dsp:sp>
    <dsp:sp modelId="{84C2A6F1-00D5-4CA2-BD4C-92306D049D9A}">
      <dsp:nvSpPr>
        <dsp:cNvPr id="0" name=""/>
        <dsp:cNvSpPr/>
      </dsp:nvSpPr>
      <dsp:spPr>
        <a:xfrm>
          <a:off x="0" y="2342169"/>
          <a:ext cx="7886700" cy="1307257"/>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F0776F0-68D7-4D21-8396-7E11D8AAE0B2}">
      <dsp:nvSpPr>
        <dsp:cNvPr id="0" name=""/>
        <dsp:cNvSpPr/>
      </dsp:nvSpPr>
      <dsp:spPr>
        <a:xfrm>
          <a:off x="395445" y="2636302"/>
          <a:ext cx="718991" cy="71899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CBC5CF2-899F-42AE-8EFC-ABBCCD066DE4}">
      <dsp:nvSpPr>
        <dsp:cNvPr id="0" name=""/>
        <dsp:cNvSpPr/>
      </dsp:nvSpPr>
      <dsp:spPr>
        <a:xfrm>
          <a:off x="1509882" y="2342169"/>
          <a:ext cx="6376817" cy="130725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351" tIns="138351" rIns="138351" bIns="138351" numCol="1" spcCol="1270" anchor="ctr" anchorCtr="0">
          <a:noAutofit/>
        </a:bodyPr>
        <a:lstStyle/>
        <a:p>
          <a:pPr marL="0" lvl="0" indent="0" algn="l" defTabSz="977900">
            <a:lnSpc>
              <a:spcPct val="90000"/>
            </a:lnSpc>
            <a:spcBef>
              <a:spcPct val="0"/>
            </a:spcBef>
            <a:spcAft>
              <a:spcPct val="35000"/>
            </a:spcAft>
            <a:buNone/>
          </a:pPr>
          <a:r>
            <a:rPr lang="en-GB" sz="2200" kern="1200"/>
            <a:t>Information sheet, consent and questionnaires was available by self-serve links </a:t>
          </a:r>
          <a:endParaRPr lang="en-US" sz="2200" kern="1200"/>
        </a:p>
      </dsp:txBody>
      <dsp:txXfrm>
        <a:off x="1509882" y="2342169"/>
        <a:ext cx="6376817" cy="1307257"/>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88F617-6946-479D-81DA-778F16334047}">
      <dsp:nvSpPr>
        <dsp:cNvPr id="0" name=""/>
        <dsp:cNvSpPr/>
      </dsp:nvSpPr>
      <dsp:spPr>
        <a:xfrm>
          <a:off x="0" y="19490"/>
          <a:ext cx="5175384" cy="1747906"/>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Declared a Singer</a:t>
          </a:r>
          <a:endParaRPr lang="en-US" sz="4400" kern="1200"/>
        </a:p>
      </dsp:txBody>
      <dsp:txXfrm>
        <a:off x="85326" y="104816"/>
        <a:ext cx="5004732" cy="1577254"/>
      </dsp:txXfrm>
    </dsp:sp>
    <dsp:sp modelId="{7F40274B-7F1B-43A6-833D-A405CA123C8F}">
      <dsp:nvSpPr>
        <dsp:cNvPr id="0" name=""/>
        <dsp:cNvSpPr/>
      </dsp:nvSpPr>
      <dsp:spPr>
        <a:xfrm>
          <a:off x="0" y="1894117"/>
          <a:ext cx="5175384" cy="1747906"/>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a:t>Self-declared as Dyslexic</a:t>
          </a:r>
          <a:endParaRPr lang="en-US" sz="4400" kern="1200"/>
        </a:p>
      </dsp:txBody>
      <dsp:txXfrm>
        <a:off x="85326" y="1979443"/>
        <a:ext cx="5004732" cy="1577254"/>
      </dsp:txXfrm>
    </dsp:sp>
    <dsp:sp modelId="{9E06A4CD-8776-4B87-9727-7ACE007F4527}">
      <dsp:nvSpPr>
        <dsp:cNvPr id="0" name=""/>
        <dsp:cNvSpPr/>
      </dsp:nvSpPr>
      <dsp:spPr>
        <a:xfrm>
          <a:off x="0" y="3768743"/>
          <a:ext cx="5175384" cy="1747906"/>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GB" sz="4400" kern="1200" dirty="0"/>
            <a:t>Appropriate consent to </a:t>
          </a:r>
          <a:r>
            <a:rPr lang="en-GB" sz="4400" kern="1200" dirty="0" err="1"/>
            <a:t>particpate</a:t>
          </a:r>
          <a:endParaRPr lang="en-US" sz="4400" kern="1200" dirty="0"/>
        </a:p>
      </dsp:txBody>
      <dsp:txXfrm>
        <a:off x="85326" y="3854069"/>
        <a:ext cx="5004732" cy="157725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860541-AEE4-4D9C-B058-725DE8FF1AEF}">
      <dsp:nvSpPr>
        <dsp:cNvPr id="0" name=""/>
        <dsp:cNvSpPr/>
      </dsp:nvSpPr>
      <dsp:spPr>
        <a:xfrm>
          <a:off x="0" y="99653"/>
          <a:ext cx="5175384" cy="1719424"/>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Aged between 7-11 years Old </a:t>
          </a:r>
          <a:endParaRPr lang="en-US" sz="3100" kern="1200"/>
        </a:p>
      </dsp:txBody>
      <dsp:txXfrm>
        <a:off x="83935" y="183588"/>
        <a:ext cx="5007514" cy="1551554"/>
      </dsp:txXfrm>
    </dsp:sp>
    <dsp:sp modelId="{7804D65D-6DEC-443B-B971-B47EB3A2B839}">
      <dsp:nvSpPr>
        <dsp:cNvPr id="0" name=""/>
        <dsp:cNvSpPr/>
      </dsp:nvSpPr>
      <dsp:spPr>
        <a:xfrm>
          <a:off x="0" y="1908358"/>
          <a:ext cx="5175384" cy="1719424"/>
        </a:xfrm>
        <a:prstGeom prst="roundRect">
          <a:avLst/>
        </a:prstGeom>
        <a:solidFill>
          <a:schemeClr val="accent2">
            <a:hueOff val="2340759"/>
            <a:satOff val="-2919"/>
            <a:lumOff val="686"/>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Self-identifying as Dyslexic</a:t>
          </a:r>
          <a:endParaRPr lang="en-US" sz="3100" kern="1200"/>
        </a:p>
      </dsp:txBody>
      <dsp:txXfrm>
        <a:off x="83935" y="1992293"/>
        <a:ext cx="5007514" cy="1551554"/>
      </dsp:txXfrm>
    </dsp:sp>
    <dsp:sp modelId="{83933A11-ABF7-49C7-9283-DC1418E246BB}">
      <dsp:nvSpPr>
        <dsp:cNvPr id="0" name=""/>
        <dsp:cNvSpPr/>
      </dsp:nvSpPr>
      <dsp:spPr>
        <a:xfrm>
          <a:off x="0" y="3717062"/>
          <a:ext cx="5175384" cy="1719424"/>
        </a:xfrm>
        <a:prstGeom prst="roundRect">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0" algn="l" defTabSz="1377950">
            <a:lnSpc>
              <a:spcPct val="90000"/>
            </a:lnSpc>
            <a:spcBef>
              <a:spcPct val="0"/>
            </a:spcBef>
            <a:spcAft>
              <a:spcPct val="35000"/>
            </a:spcAft>
            <a:buNone/>
          </a:pPr>
          <a:r>
            <a:rPr lang="en-GB" sz="3100" kern="1200"/>
            <a:t>Has experienced or currently has one-to-one singing lesssons</a:t>
          </a:r>
          <a:endParaRPr lang="en-US" sz="3100" kern="1200"/>
        </a:p>
      </dsp:txBody>
      <dsp:txXfrm>
        <a:off x="83935" y="3800997"/>
        <a:ext cx="5007514" cy="155155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EEDBAF-563D-4B4E-8E05-16D10912DA04}">
      <dsp:nvSpPr>
        <dsp:cNvPr id="0" name=""/>
        <dsp:cNvSpPr/>
      </dsp:nvSpPr>
      <dsp:spPr>
        <a:xfrm>
          <a:off x="962" y="1049272"/>
          <a:ext cx="3754654" cy="2252792"/>
        </a:xfrm>
        <a:prstGeom prst="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dirty="0"/>
            <a:t>Participant: 10-year-old female with dyslexia.</a:t>
          </a:r>
        </a:p>
      </dsp:txBody>
      <dsp:txXfrm>
        <a:off x="962" y="1049272"/>
        <a:ext cx="3754654" cy="2252792"/>
      </dsp:txXfrm>
    </dsp:sp>
    <dsp:sp modelId="{7C41A71F-0B6F-4784-9029-B38BB7161490}">
      <dsp:nvSpPr>
        <dsp:cNvPr id="0" name=""/>
        <dsp:cNvSpPr/>
      </dsp:nvSpPr>
      <dsp:spPr>
        <a:xfrm>
          <a:off x="4131082" y="1049272"/>
          <a:ext cx="3754654" cy="2252792"/>
        </a:xfrm>
        <a:prstGeom prst="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ctr" defTabSz="1289050">
            <a:lnSpc>
              <a:spcPct val="90000"/>
            </a:lnSpc>
            <a:spcBef>
              <a:spcPct val="0"/>
            </a:spcBef>
            <a:spcAft>
              <a:spcPct val="35000"/>
            </a:spcAft>
            <a:buNone/>
          </a:pPr>
          <a:r>
            <a:rPr lang="en-US" sz="2900" kern="1200"/>
            <a:t>Key Observations: Mirrored broader trends, highlighting common challenges and preferences.</a:t>
          </a:r>
        </a:p>
      </dsp:txBody>
      <dsp:txXfrm>
        <a:off x="4131082" y="1049272"/>
        <a:ext cx="3754654" cy="225279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AB3CEFC-10E2-4D58-B0E7-2BB90EB1345E}">
      <dsp:nvSpPr>
        <dsp:cNvPr id="0" name=""/>
        <dsp:cNvSpPr/>
      </dsp:nvSpPr>
      <dsp:spPr>
        <a:xfrm>
          <a:off x="730349" y="375668"/>
          <a:ext cx="2196000" cy="2196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62BD548-78D0-4BCA-BE9A-5EC411040DB0}">
      <dsp:nvSpPr>
        <dsp:cNvPr id="0" name=""/>
        <dsp:cNvSpPr/>
      </dsp:nvSpPr>
      <dsp:spPr>
        <a:xfrm>
          <a:off x="1198349"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FEE58A8-5F90-4D30-B0B7-81FCA41B5B2E}">
      <dsp:nvSpPr>
        <dsp:cNvPr id="0" name=""/>
        <dsp:cNvSpPr/>
      </dsp:nvSpPr>
      <dsp:spPr>
        <a:xfrm>
          <a:off x="28349"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Key Theme: Difficulties with reading and processing lyrics.</a:t>
          </a:r>
        </a:p>
      </dsp:txBody>
      <dsp:txXfrm>
        <a:off x="28349" y="3255669"/>
        <a:ext cx="3600000" cy="720000"/>
      </dsp:txXfrm>
    </dsp:sp>
    <dsp:sp modelId="{CA4D5940-628E-4A57-8E20-A36601964EC4}">
      <dsp:nvSpPr>
        <dsp:cNvPr id="0" name=""/>
        <dsp:cNvSpPr/>
      </dsp:nvSpPr>
      <dsp:spPr>
        <a:xfrm>
          <a:off x="4960350" y="375668"/>
          <a:ext cx="2196000" cy="2196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95ED31-30B0-4495-8DEF-978215AD4442}">
      <dsp:nvSpPr>
        <dsp:cNvPr id="0" name=""/>
        <dsp:cNvSpPr/>
      </dsp:nvSpPr>
      <dsp:spPr>
        <a:xfrm>
          <a:off x="5428350"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482D044-46B5-4901-AD2A-E2BE2841451C}">
      <dsp:nvSpPr>
        <dsp:cNvPr id="0" name=""/>
        <dsp:cNvSpPr/>
      </dsp:nvSpPr>
      <dsp:spPr>
        <a:xfrm>
          <a:off x="425835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Examples: Preference for activities not involving reading lyrics.</a:t>
          </a:r>
        </a:p>
      </dsp:txBody>
      <dsp:txXfrm>
        <a:off x="4258350" y="3255669"/>
        <a:ext cx="3600000" cy="720000"/>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70E1F2-BB86-401C-86B2-BDEEC4AFC305}">
      <dsp:nvSpPr>
        <dsp:cNvPr id="0" name=""/>
        <dsp:cNvSpPr/>
      </dsp:nvSpPr>
      <dsp:spPr>
        <a:xfrm>
          <a:off x="730349" y="375668"/>
          <a:ext cx="2196000" cy="2196000"/>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530E6CB-C888-4A55-9C66-596BF8B64672}">
      <dsp:nvSpPr>
        <dsp:cNvPr id="0" name=""/>
        <dsp:cNvSpPr/>
      </dsp:nvSpPr>
      <dsp:spPr>
        <a:xfrm>
          <a:off x="1198349"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981B2AC-D4F1-431F-932B-834DD85176C3}">
      <dsp:nvSpPr>
        <dsp:cNvPr id="0" name=""/>
        <dsp:cNvSpPr/>
      </dsp:nvSpPr>
      <dsp:spPr>
        <a:xfrm>
          <a:off x="28349"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Key Theme: Range of emotional responses, from enjoyment to frustration.</a:t>
          </a:r>
        </a:p>
      </dsp:txBody>
      <dsp:txXfrm>
        <a:off x="28349" y="3255669"/>
        <a:ext cx="3600000" cy="720000"/>
      </dsp:txXfrm>
    </dsp:sp>
    <dsp:sp modelId="{39D6AECE-C460-4251-8B96-DAE0901EA6DB}">
      <dsp:nvSpPr>
        <dsp:cNvPr id="0" name=""/>
        <dsp:cNvSpPr/>
      </dsp:nvSpPr>
      <dsp:spPr>
        <a:xfrm>
          <a:off x="4960350" y="375668"/>
          <a:ext cx="2196000" cy="2196000"/>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32111B-E184-4A55-A891-D593EBC30161}">
      <dsp:nvSpPr>
        <dsp:cNvPr id="0" name=""/>
        <dsp:cNvSpPr/>
      </dsp:nvSpPr>
      <dsp:spPr>
        <a:xfrm>
          <a:off x="5428350"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51AEADC-A500-43E0-9D4D-DAA010E35CB5}">
      <dsp:nvSpPr>
        <dsp:cNvPr id="0" name=""/>
        <dsp:cNvSpPr/>
      </dsp:nvSpPr>
      <dsp:spPr>
        <a:xfrm>
          <a:off x="425835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Examples: Positive self-expression vs. anxiety under time pressure.</a:t>
          </a:r>
        </a:p>
      </dsp:txBody>
      <dsp:txXfrm>
        <a:off x="4258350" y="3255669"/>
        <a:ext cx="3600000" cy="72000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AD7848-5523-4362-8910-13F467ADA4D9}">
      <dsp:nvSpPr>
        <dsp:cNvPr id="0" name=""/>
        <dsp:cNvSpPr/>
      </dsp:nvSpPr>
      <dsp:spPr>
        <a:xfrm>
          <a:off x="730349" y="174437"/>
          <a:ext cx="2196000" cy="2196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10730F1-D413-46C0-8D37-380FF1294034}">
      <dsp:nvSpPr>
        <dsp:cNvPr id="0" name=""/>
        <dsp:cNvSpPr/>
      </dsp:nvSpPr>
      <dsp:spPr>
        <a:xfrm>
          <a:off x="1198349" y="642437"/>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A644A3A4-77DF-4091-91F4-91EDD3FB138E}">
      <dsp:nvSpPr>
        <dsp:cNvPr id="0" name=""/>
        <dsp:cNvSpPr/>
      </dsp:nvSpPr>
      <dsp:spPr>
        <a:xfrm>
          <a:off x="28349" y="305443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Key Theme: Need for additional time to process new information.</a:t>
          </a:r>
        </a:p>
      </dsp:txBody>
      <dsp:txXfrm>
        <a:off x="28349" y="3054438"/>
        <a:ext cx="3600000" cy="720000"/>
      </dsp:txXfrm>
    </dsp:sp>
    <dsp:sp modelId="{3826442C-7499-49FC-817C-D65A0D748270}">
      <dsp:nvSpPr>
        <dsp:cNvPr id="0" name=""/>
        <dsp:cNvSpPr/>
      </dsp:nvSpPr>
      <dsp:spPr>
        <a:xfrm>
          <a:off x="4960350" y="174437"/>
          <a:ext cx="2196000" cy="2196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06B9CB-2C93-4411-8A7C-0D89444D7C02}">
      <dsp:nvSpPr>
        <dsp:cNvPr id="0" name=""/>
        <dsp:cNvSpPr/>
      </dsp:nvSpPr>
      <dsp:spPr>
        <a:xfrm>
          <a:off x="5428350" y="642437"/>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734C807-74F2-4605-92E9-B5E5FDB67478}">
      <dsp:nvSpPr>
        <dsp:cNvPr id="0" name=""/>
        <dsp:cNvSpPr/>
      </dsp:nvSpPr>
      <dsp:spPr>
        <a:xfrm>
          <a:off x="4258350" y="3054438"/>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Examples: Repetition and familiarity with songs improve learning outcomes.</a:t>
          </a:r>
        </a:p>
      </dsp:txBody>
      <dsp:txXfrm>
        <a:off x="4258350" y="3054438"/>
        <a:ext cx="3600000" cy="720000"/>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674B38-0DBD-420B-BE8A-E3E8B1CED8FA}">
      <dsp:nvSpPr>
        <dsp:cNvPr id="0" name=""/>
        <dsp:cNvSpPr/>
      </dsp:nvSpPr>
      <dsp:spPr>
        <a:xfrm>
          <a:off x="730349" y="375668"/>
          <a:ext cx="2196000" cy="2196000"/>
        </a:xfrm>
        <a:prstGeom prst="round2DiagRect">
          <a:avLst>
            <a:gd name="adj1" fmla="val 29727"/>
            <a:gd name="adj2" fmla="val 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EA5B712-3A9E-474D-867C-41412BD4CBD7}">
      <dsp:nvSpPr>
        <dsp:cNvPr id="0" name=""/>
        <dsp:cNvSpPr/>
      </dsp:nvSpPr>
      <dsp:spPr>
        <a:xfrm>
          <a:off x="1198349" y="843669"/>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5DB6EDF3-ACFF-47AE-9A17-845C81EC3668}">
      <dsp:nvSpPr>
        <dsp:cNvPr id="0" name=""/>
        <dsp:cNvSpPr/>
      </dsp:nvSpPr>
      <dsp:spPr>
        <a:xfrm>
          <a:off x="28349"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Key Theme: Challenges in processing multiple types of information simultaneously.</a:t>
          </a:r>
        </a:p>
      </dsp:txBody>
      <dsp:txXfrm>
        <a:off x="28349" y="3255669"/>
        <a:ext cx="3600000" cy="720000"/>
      </dsp:txXfrm>
    </dsp:sp>
    <dsp:sp modelId="{39E12E8B-4BD6-4EF2-8506-030D4F2CC446}">
      <dsp:nvSpPr>
        <dsp:cNvPr id="0" name=""/>
        <dsp:cNvSpPr/>
      </dsp:nvSpPr>
      <dsp:spPr>
        <a:xfrm>
          <a:off x="4960350" y="375668"/>
          <a:ext cx="2196000" cy="2196000"/>
        </a:xfrm>
        <a:prstGeom prst="round2DiagRect">
          <a:avLst>
            <a:gd name="adj1" fmla="val 29727"/>
            <a:gd name="adj2" fmla="val 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F6AB897-F602-4814-B921-7C1DCBD3721E}">
      <dsp:nvSpPr>
        <dsp:cNvPr id="0" name=""/>
        <dsp:cNvSpPr/>
      </dsp:nvSpPr>
      <dsp:spPr>
        <a:xfrm>
          <a:off x="5428350" y="843669"/>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A726D3A-686A-4508-A1BC-0CED290D301B}">
      <dsp:nvSpPr>
        <dsp:cNvPr id="0" name=""/>
        <dsp:cNvSpPr/>
      </dsp:nvSpPr>
      <dsp:spPr>
        <a:xfrm>
          <a:off x="4258350" y="3255669"/>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Examples: Difficulty with tasks requiring reading music and lyrics together.</a:t>
          </a:r>
        </a:p>
      </dsp:txBody>
      <dsp:txXfrm>
        <a:off x="4258350" y="3255669"/>
        <a:ext cx="3600000" cy="72000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F64037-D16C-46FA-823A-ECFA65A2C233}">
      <dsp:nvSpPr>
        <dsp:cNvPr id="0" name=""/>
        <dsp:cNvSpPr/>
      </dsp:nvSpPr>
      <dsp:spPr>
        <a:xfrm>
          <a:off x="962" y="1049272"/>
          <a:ext cx="3754654" cy="2252792"/>
        </a:xfrm>
        <a:prstGeom prst="rect">
          <a:avLst/>
        </a:prstGeom>
        <a:solidFill>
          <a:schemeClr val="accent5">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Key Theme: Significant challenges with reading sheet music.</a:t>
          </a:r>
        </a:p>
      </dsp:txBody>
      <dsp:txXfrm>
        <a:off x="962" y="1049272"/>
        <a:ext cx="3754654" cy="2252792"/>
      </dsp:txXfrm>
    </dsp:sp>
    <dsp:sp modelId="{DD2A405E-0F83-46C8-ABE0-83AA2A5C8A0B}">
      <dsp:nvSpPr>
        <dsp:cNvPr id="0" name=""/>
        <dsp:cNvSpPr/>
      </dsp:nvSpPr>
      <dsp:spPr>
        <a:xfrm>
          <a:off x="4131082" y="1049272"/>
          <a:ext cx="3754654" cy="2252792"/>
        </a:xfrm>
        <a:prstGeom prst="rect">
          <a:avLst/>
        </a:prstGeom>
        <a:solidFill>
          <a:schemeClr val="accent5">
            <a:hueOff val="-9933876"/>
            <a:satOff val="39811"/>
            <a:lumOff val="862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Examples: Preference for visual aids and alternative formats.</a:t>
          </a:r>
        </a:p>
      </dsp:txBody>
      <dsp:txXfrm>
        <a:off x="4131082" y="1049272"/>
        <a:ext cx="3754654" cy="225279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AEE2F1-1796-425B-98FD-55063794616A}">
      <dsp:nvSpPr>
        <dsp:cNvPr id="0" name=""/>
        <dsp:cNvSpPr/>
      </dsp:nvSpPr>
      <dsp:spPr>
        <a:xfrm>
          <a:off x="730349" y="30011"/>
          <a:ext cx="2196000" cy="2196000"/>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BD7231-3444-4D42-A422-067F59816B3B}">
      <dsp:nvSpPr>
        <dsp:cNvPr id="0" name=""/>
        <dsp:cNvSpPr/>
      </dsp:nvSpPr>
      <dsp:spPr>
        <a:xfrm>
          <a:off x="1198349" y="498011"/>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22E44173-0021-42A3-8AEE-734B40B0D52A}">
      <dsp:nvSpPr>
        <dsp:cNvPr id="0" name=""/>
        <dsp:cNvSpPr/>
      </dsp:nvSpPr>
      <dsp:spPr>
        <a:xfrm>
          <a:off x="28349" y="2910012"/>
          <a:ext cx="3600000" cy="141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800100">
            <a:lnSpc>
              <a:spcPct val="100000"/>
            </a:lnSpc>
            <a:spcBef>
              <a:spcPct val="0"/>
            </a:spcBef>
            <a:spcAft>
              <a:spcPct val="35000"/>
            </a:spcAft>
            <a:buNone/>
            <a:defRPr cap="all"/>
          </a:pPr>
          <a:r>
            <a:rPr lang="en-US" sz="1800" kern="1200" dirty="0"/>
            <a:t>Summary: Dyslexic children face specific challenges in singing lessons, particularly with reading, TIME required and processing multiple elements.</a:t>
          </a:r>
        </a:p>
      </dsp:txBody>
      <dsp:txXfrm>
        <a:off x="28349" y="2910012"/>
        <a:ext cx="3600000" cy="1417500"/>
      </dsp:txXfrm>
    </dsp:sp>
    <dsp:sp modelId="{1C234C61-E28E-4117-9920-E36A6ABB78B1}">
      <dsp:nvSpPr>
        <dsp:cNvPr id="0" name=""/>
        <dsp:cNvSpPr/>
      </dsp:nvSpPr>
      <dsp:spPr>
        <a:xfrm>
          <a:off x="4960350" y="30011"/>
          <a:ext cx="2196000" cy="2196000"/>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570D3B-0501-4791-8FFC-8F1E7AC0D967}">
      <dsp:nvSpPr>
        <dsp:cNvPr id="0" name=""/>
        <dsp:cNvSpPr/>
      </dsp:nvSpPr>
      <dsp:spPr>
        <a:xfrm>
          <a:off x="5428350" y="498011"/>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E4459770-21E5-4C40-AFF0-55D53E010BD9}">
      <dsp:nvSpPr>
        <dsp:cNvPr id="0" name=""/>
        <dsp:cNvSpPr/>
      </dsp:nvSpPr>
      <dsp:spPr>
        <a:xfrm>
          <a:off x="4258350" y="2910012"/>
          <a:ext cx="3600000" cy="1417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100000"/>
            </a:lnSpc>
            <a:spcBef>
              <a:spcPct val="0"/>
            </a:spcBef>
            <a:spcAft>
              <a:spcPct val="35000"/>
            </a:spcAft>
            <a:buNone/>
            <a:defRPr cap="all"/>
          </a:pPr>
          <a:r>
            <a:rPr lang="en-US" sz="1600" kern="1200" dirty="0"/>
            <a:t>Recommendations: Tailored support and flexible teaching methods can enhance learning experiences. Which could form the basis of further research exploration to prove </a:t>
          </a:r>
        </a:p>
      </dsp:txBody>
      <dsp:txXfrm>
        <a:off x="4258350" y="2910012"/>
        <a:ext cx="3600000" cy="1417500"/>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2.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1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8A6A7E-A313-43FB-91BC-9CC6D2A0A642}" type="datetimeFigureOut">
              <a:rPr lang="en-GB" smtClean="0"/>
              <a:t>24/02/2025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2F44E6F-D62E-4800-B30F-62E9D101727F}" type="slidenum">
              <a:rPr lang="en-GB" smtClean="0"/>
              <a:t>‹#›</a:t>
            </a:fld>
            <a:endParaRPr lang="en-GB"/>
          </a:p>
        </p:txBody>
      </p:sp>
    </p:spTree>
    <p:extLst>
      <p:ext uri="{BB962C8B-B14F-4D97-AF65-F5344CB8AC3E}">
        <p14:creationId xmlns:p14="http://schemas.microsoft.com/office/powerpoint/2010/main" val="151549156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pt-BR" sz="1800" b="0" i="1" u="none" strike="noStrike" dirty="0">
                <a:solidFill>
                  <a:srgbClr val="000000"/>
                </a:solidFill>
                <a:effectLst/>
                <a:latin typeface="Arial" panose="020B0604020202020204" pitchFamily="34" charset="0"/>
              </a:rPr>
              <a:t>.(Abramo, 2012; Flink, 2021 &amp; Linton 199 </a:t>
            </a:r>
            <a:r>
              <a:rPr lang="en-GB" sz="1800" b="0" i="1" u="none" strike="noStrike" dirty="0">
                <a:solidFill>
                  <a:srgbClr val="000000"/>
                </a:solidFill>
                <a:effectLst/>
                <a:latin typeface="Arial" panose="020B0604020202020204" pitchFamily="34" charset="0"/>
              </a:rPr>
              <a:t> British Dyslexic Association, 2024</a:t>
            </a:r>
            <a:endParaRPr lang="pt-BR" sz="1800" b="0" i="1" u="none" strike="noStrike" dirty="0">
              <a:solidFill>
                <a:srgbClr val="000000"/>
              </a:solidFill>
              <a:effectLst/>
              <a:latin typeface="Arial" panose="020B0604020202020204" pitchFamily="34" charset="0"/>
            </a:endParaRPr>
          </a:p>
          <a:p>
            <a:r>
              <a:rPr lang="en-GB" dirty="0"/>
              <a:t>https://www.disabilityrightsuk.org/social-model-disability-language?srsltid=AfmBOoryjoGL1wZhoTq2uQMeqiFgy7Q2iLNPTQUZIKB3S-JF28Xs4Ryu</a:t>
            </a:r>
          </a:p>
        </p:txBody>
      </p:sp>
      <p:sp>
        <p:nvSpPr>
          <p:cNvPr id="4" name="Slide Number Placeholder 3"/>
          <p:cNvSpPr>
            <a:spLocks noGrp="1"/>
          </p:cNvSpPr>
          <p:nvPr>
            <p:ph type="sldNum" sz="quarter" idx="5"/>
          </p:nvPr>
        </p:nvSpPr>
        <p:spPr/>
        <p:txBody>
          <a:bodyPr/>
          <a:lstStyle/>
          <a:p>
            <a:fld id="{22F44E6F-D62E-4800-B30F-62E9D101727F}" type="slidenum">
              <a:rPr lang="en-GB" smtClean="0"/>
              <a:t>4</a:t>
            </a:fld>
            <a:endParaRPr lang="en-GB"/>
          </a:p>
        </p:txBody>
      </p:sp>
    </p:spTree>
    <p:extLst>
      <p:ext uri="{BB962C8B-B14F-4D97-AF65-F5344CB8AC3E}">
        <p14:creationId xmlns:p14="http://schemas.microsoft.com/office/powerpoint/2010/main" val="40804696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a:latin typeface="Arial" panose="020B0604020202020204" pitchFamily="34" charset="0"/>
              </a:rPr>
              <a:t>Possible transition from medical to social models (tang at Al) </a:t>
            </a:r>
            <a:endParaRPr lang="en-GB" sz="1200" dirty="0"/>
          </a:p>
          <a:p>
            <a:endParaRPr lang="en-GB" dirty="0"/>
          </a:p>
        </p:txBody>
      </p:sp>
      <p:sp>
        <p:nvSpPr>
          <p:cNvPr id="4" name="Slide Number Placeholder 3"/>
          <p:cNvSpPr>
            <a:spLocks noGrp="1"/>
          </p:cNvSpPr>
          <p:nvPr>
            <p:ph type="sldNum" sz="quarter" idx="5"/>
          </p:nvPr>
        </p:nvSpPr>
        <p:spPr/>
        <p:txBody>
          <a:bodyPr/>
          <a:lstStyle/>
          <a:p>
            <a:fld id="{22F44E6F-D62E-4800-B30F-62E9D101727F}" type="slidenum">
              <a:rPr lang="en-GB" smtClean="0"/>
              <a:t>5</a:t>
            </a:fld>
            <a:endParaRPr lang="en-GB"/>
          </a:p>
        </p:txBody>
      </p:sp>
    </p:spTree>
    <p:extLst>
      <p:ext uri="{BB962C8B-B14F-4D97-AF65-F5344CB8AC3E}">
        <p14:creationId xmlns:p14="http://schemas.microsoft.com/office/powerpoint/2010/main" val="4204808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2/24/2025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2/24/2025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2/24/2025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2/24/2025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2/24/2025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2/24/2025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45.svg"/><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www.hesa.ac.uk/data-and-analysis/students/what-study#characteristics" TargetMode="External"/><Relationship Id="rId2" Type="http://schemas.openxmlformats.org/officeDocument/2006/relationships/hyperlink" Target="https://www.disabilityrightsuk.org/social-model-disability-language?srsltid=AfmBOoryjoGL1wZhoTq2uQMeqiFgy7Q2iLNPTQUZIKB3S-JF28Xs4Ryu" TargetMode="External"/><Relationship Id="rId1" Type="http://schemas.openxmlformats.org/officeDocument/2006/relationships/slideLayout" Target="../slideLayouts/slideLayout2.xml"/><Relationship Id="rId4" Type="http://schemas.openxmlformats.org/officeDocument/2006/relationships/hyperlink" Target="https://app.voiceform.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 name="Rectangle 56">
            <a:extLst>
              <a:ext uri="{FF2B5EF4-FFF2-40B4-BE49-F238E27FC236}">
                <a16:creationId xmlns:a16="http://schemas.microsoft.com/office/drawing/2014/main" id="{943CAA20-3569-4189-9E48-239A229A86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628650" y="451381"/>
            <a:ext cx="7884414" cy="4066540"/>
          </a:xfrm>
        </p:spPr>
        <p:txBody>
          <a:bodyPr anchor="b">
            <a:normAutofit/>
          </a:bodyPr>
          <a:lstStyle/>
          <a:p>
            <a:pPr algn="l"/>
            <a:r>
              <a:rPr lang="en-GB" b="1" i="1" dirty="0"/>
              <a:t>What is the learning Experience of Children with Dyslexia in a one-to-one singing lesson</a:t>
            </a:r>
            <a:endParaRPr lang="en-GB" sz="5700" dirty="0"/>
          </a:p>
        </p:txBody>
      </p:sp>
      <p:sp>
        <p:nvSpPr>
          <p:cNvPr id="3" name="Subtitle 2"/>
          <p:cNvSpPr>
            <a:spLocks noGrp="1"/>
          </p:cNvSpPr>
          <p:nvPr>
            <p:ph type="subTitle" idx="1"/>
          </p:nvPr>
        </p:nvSpPr>
        <p:spPr>
          <a:xfrm>
            <a:off x="628649" y="4983276"/>
            <a:ext cx="7884414" cy="1126680"/>
          </a:xfrm>
        </p:spPr>
        <p:txBody>
          <a:bodyPr>
            <a:normAutofit/>
          </a:bodyPr>
          <a:lstStyle/>
          <a:p>
            <a:pPr algn="l">
              <a:lnSpc>
                <a:spcPct val="90000"/>
              </a:lnSpc>
            </a:pPr>
            <a:r>
              <a:rPr lang="en-GB" sz="2000" b="1" i="1" dirty="0"/>
              <a:t>A UK based Qualitative Analysis of Questionnaires and Case study </a:t>
            </a:r>
          </a:p>
          <a:p>
            <a:pPr algn="l">
              <a:lnSpc>
                <a:spcPct val="90000"/>
              </a:lnSpc>
            </a:pPr>
            <a:r>
              <a:rPr lang="en-GB" sz="2000" dirty="0"/>
              <a:t>Jessica Bray (Sanchez)</a:t>
            </a:r>
          </a:p>
          <a:p>
            <a:pPr algn="l">
              <a:lnSpc>
                <a:spcPct val="90000"/>
              </a:lnSpc>
            </a:pPr>
            <a:r>
              <a:rPr lang="en-GB" sz="2000" dirty="0"/>
              <a:t>24/02/2025</a:t>
            </a:r>
          </a:p>
        </p:txBody>
      </p:sp>
      <p:sp>
        <p:nvSpPr>
          <p:cNvPr id="59" name="sketch line">
            <a:extLst>
              <a:ext uri="{FF2B5EF4-FFF2-40B4-BE49-F238E27FC236}">
                <a16:creationId xmlns:a16="http://schemas.microsoft.com/office/drawing/2014/main" id="{DA542B6D-E775-4832-91DC-2D20F85781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4718595"/>
            <a:ext cx="4057650" cy="18288"/>
          </a:xfrm>
          <a:custGeom>
            <a:avLst/>
            <a:gdLst>
              <a:gd name="connsiteX0" fmla="*/ 0 w 4057650"/>
              <a:gd name="connsiteY0" fmla="*/ 0 h 18288"/>
              <a:gd name="connsiteX1" fmla="*/ 757428 w 4057650"/>
              <a:gd name="connsiteY1" fmla="*/ 0 h 18288"/>
              <a:gd name="connsiteX2" fmla="*/ 1474279 w 4057650"/>
              <a:gd name="connsiteY2" fmla="*/ 0 h 18288"/>
              <a:gd name="connsiteX3" fmla="*/ 2191131 w 4057650"/>
              <a:gd name="connsiteY3" fmla="*/ 0 h 18288"/>
              <a:gd name="connsiteX4" fmla="*/ 2745676 w 4057650"/>
              <a:gd name="connsiteY4" fmla="*/ 0 h 18288"/>
              <a:gd name="connsiteX5" fmla="*/ 3340798 w 4057650"/>
              <a:gd name="connsiteY5" fmla="*/ 0 h 18288"/>
              <a:gd name="connsiteX6" fmla="*/ 4057650 w 4057650"/>
              <a:gd name="connsiteY6" fmla="*/ 0 h 18288"/>
              <a:gd name="connsiteX7" fmla="*/ 4057650 w 4057650"/>
              <a:gd name="connsiteY7" fmla="*/ 18288 h 18288"/>
              <a:gd name="connsiteX8" fmla="*/ 3381375 w 4057650"/>
              <a:gd name="connsiteY8" fmla="*/ 18288 h 18288"/>
              <a:gd name="connsiteX9" fmla="*/ 2826830 w 4057650"/>
              <a:gd name="connsiteY9" fmla="*/ 18288 h 18288"/>
              <a:gd name="connsiteX10" fmla="*/ 2272284 w 4057650"/>
              <a:gd name="connsiteY10" fmla="*/ 18288 h 18288"/>
              <a:gd name="connsiteX11" fmla="*/ 1555432 w 4057650"/>
              <a:gd name="connsiteY11" fmla="*/ 18288 h 18288"/>
              <a:gd name="connsiteX12" fmla="*/ 960310 w 4057650"/>
              <a:gd name="connsiteY12" fmla="*/ 18288 h 18288"/>
              <a:gd name="connsiteX13" fmla="*/ 0 w 4057650"/>
              <a:gd name="connsiteY13" fmla="*/ 18288 h 18288"/>
              <a:gd name="connsiteX14" fmla="*/ 0 w 4057650"/>
              <a:gd name="connsiteY14"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57650" h="18288" fill="none" extrusionOk="0">
                <a:moveTo>
                  <a:pt x="0" y="0"/>
                </a:moveTo>
                <a:cubicBezTo>
                  <a:pt x="371182" y="3227"/>
                  <a:pt x="494372" y="9222"/>
                  <a:pt x="757428" y="0"/>
                </a:cubicBezTo>
                <a:cubicBezTo>
                  <a:pt x="1020484" y="-9222"/>
                  <a:pt x="1116719" y="-4357"/>
                  <a:pt x="1474279" y="0"/>
                </a:cubicBezTo>
                <a:cubicBezTo>
                  <a:pt x="1831839" y="4357"/>
                  <a:pt x="1920973" y="-11809"/>
                  <a:pt x="2191131" y="0"/>
                </a:cubicBezTo>
                <a:cubicBezTo>
                  <a:pt x="2461289" y="11809"/>
                  <a:pt x="2589480" y="-22604"/>
                  <a:pt x="2745676" y="0"/>
                </a:cubicBezTo>
                <a:cubicBezTo>
                  <a:pt x="2901872" y="22604"/>
                  <a:pt x="3136452" y="-12306"/>
                  <a:pt x="3340798" y="0"/>
                </a:cubicBezTo>
                <a:cubicBezTo>
                  <a:pt x="3545144" y="12306"/>
                  <a:pt x="3766934" y="-21556"/>
                  <a:pt x="4057650" y="0"/>
                </a:cubicBezTo>
                <a:cubicBezTo>
                  <a:pt x="4057150" y="8855"/>
                  <a:pt x="4057759" y="14521"/>
                  <a:pt x="4057650" y="18288"/>
                </a:cubicBezTo>
                <a:cubicBezTo>
                  <a:pt x="3743404" y="40125"/>
                  <a:pt x="3625516" y="-14923"/>
                  <a:pt x="3381375" y="18288"/>
                </a:cubicBezTo>
                <a:cubicBezTo>
                  <a:pt x="3137235" y="51499"/>
                  <a:pt x="2946571" y="1"/>
                  <a:pt x="2826830" y="18288"/>
                </a:cubicBezTo>
                <a:cubicBezTo>
                  <a:pt x="2707090" y="36575"/>
                  <a:pt x="2402756" y="1432"/>
                  <a:pt x="2272284" y="18288"/>
                </a:cubicBezTo>
                <a:cubicBezTo>
                  <a:pt x="2141812" y="35144"/>
                  <a:pt x="1895935" y="18199"/>
                  <a:pt x="1555432" y="18288"/>
                </a:cubicBezTo>
                <a:cubicBezTo>
                  <a:pt x="1214929" y="18377"/>
                  <a:pt x="1103072" y="14503"/>
                  <a:pt x="960310" y="18288"/>
                </a:cubicBezTo>
                <a:cubicBezTo>
                  <a:pt x="817548" y="22073"/>
                  <a:pt x="402272" y="-29359"/>
                  <a:pt x="0" y="18288"/>
                </a:cubicBezTo>
                <a:cubicBezTo>
                  <a:pt x="683" y="12014"/>
                  <a:pt x="724" y="5908"/>
                  <a:pt x="0" y="0"/>
                </a:cubicBezTo>
                <a:close/>
              </a:path>
              <a:path w="4057650" h="18288" stroke="0" extrusionOk="0">
                <a:moveTo>
                  <a:pt x="0" y="0"/>
                </a:moveTo>
                <a:cubicBezTo>
                  <a:pt x="248348" y="13145"/>
                  <a:pt x="486117" y="25042"/>
                  <a:pt x="635698" y="0"/>
                </a:cubicBezTo>
                <a:cubicBezTo>
                  <a:pt x="785279" y="-25042"/>
                  <a:pt x="917762" y="-5537"/>
                  <a:pt x="1190244" y="0"/>
                </a:cubicBezTo>
                <a:cubicBezTo>
                  <a:pt x="1462726" y="5537"/>
                  <a:pt x="1667120" y="-21232"/>
                  <a:pt x="1947672" y="0"/>
                </a:cubicBezTo>
                <a:cubicBezTo>
                  <a:pt x="2228224" y="21232"/>
                  <a:pt x="2280631" y="-21698"/>
                  <a:pt x="2583370" y="0"/>
                </a:cubicBezTo>
                <a:cubicBezTo>
                  <a:pt x="2886109" y="21698"/>
                  <a:pt x="3022941" y="19647"/>
                  <a:pt x="3219069" y="0"/>
                </a:cubicBezTo>
                <a:cubicBezTo>
                  <a:pt x="3415197" y="-19647"/>
                  <a:pt x="3747500" y="26991"/>
                  <a:pt x="4057650" y="0"/>
                </a:cubicBezTo>
                <a:cubicBezTo>
                  <a:pt x="4056752" y="7180"/>
                  <a:pt x="4057819" y="13790"/>
                  <a:pt x="4057650" y="18288"/>
                </a:cubicBezTo>
                <a:cubicBezTo>
                  <a:pt x="3865148" y="-3313"/>
                  <a:pt x="3702543" y="49468"/>
                  <a:pt x="3381375" y="18288"/>
                </a:cubicBezTo>
                <a:cubicBezTo>
                  <a:pt x="3060208" y="-12892"/>
                  <a:pt x="2956571" y="-8678"/>
                  <a:pt x="2826830" y="18288"/>
                </a:cubicBezTo>
                <a:cubicBezTo>
                  <a:pt x="2697089" y="45254"/>
                  <a:pt x="2411031" y="43154"/>
                  <a:pt x="2150555" y="18288"/>
                </a:cubicBezTo>
                <a:cubicBezTo>
                  <a:pt x="1890080" y="-6578"/>
                  <a:pt x="1741827" y="-615"/>
                  <a:pt x="1474280" y="18288"/>
                </a:cubicBezTo>
                <a:cubicBezTo>
                  <a:pt x="1206734" y="37191"/>
                  <a:pt x="998203" y="33335"/>
                  <a:pt x="838581" y="18288"/>
                </a:cubicBezTo>
                <a:cubicBezTo>
                  <a:pt x="678959" y="3241"/>
                  <a:pt x="187101" y="-13212"/>
                  <a:pt x="0" y="18288"/>
                </a:cubicBezTo>
                <a:cubicBezTo>
                  <a:pt x="571" y="10093"/>
                  <a:pt x="-125" y="840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wd">
                                    <p:tmPct val="15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000"/>
                                  </p:stCondLst>
                                  <p:iterate type="wd">
                                    <p:tmPct val="15000"/>
                                  </p:iterate>
                                  <p:childTnLst>
                                    <p:set>
                                      <p:cBhvr>
                                        <p:cTn id="14" dur="1" fill="hold">
                                          <p:stCondLst>
                                            <p:cond delay="0"/>
                                          </p:stCondLst>
                                        </p:cTn>
                                        <p:tgtEl>
                                          <p:spTgt spid="3">
                                            <p:txEl>
                                              <p:pRg st="2" end="2"/>
                                            </p:txEl>
                                          </p:spTgt>
                                        </p:tgtEl>
                                        <p:attrNameLst>
                                          <p:attrName>style.visibility</p:attrName>
                                        </p:attrNameLst>
                                      </p:cBhvr>
                                      <p:to>
                                        <p:strVal val="visible"/>
                                      </p:to>
                                    </p:set>
                                    <p:animEffect transition="in" filter="fade">
                                      <p:cBhvr>
                                        <p:cTn id="15" dur="1000"/>
                                        <p:tgtEl>
                                          <p:spTgt spid="3">
                                            <p:txEl>
                                              <p:pRg st="2" end="2"/>
                                            </p:txEl>
                                          </p:spTgt>
                                        </p:tgtEl>
                                      </p:cBhvr>
                                    </p:animEffect>
                                  </p:childTnLst>
                                </p:cTn>
                              </p:par>
                              <p:par>
                                <p:cTn id="16" presetID="10" presetClass="entr" presetSubtype="0" fill="hold" grpId="0" nodeType="withEffect">
                                  <p:stCondLst>
                                    <p:cond delay="500"/>
                                  </p:stCondLst>
                                  <p:iterate type="wd">
                                    <p:tmPct val="15000"/>
                                  </p:iterate>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256032"/>
            <a:ext cx="7879842" cy="1014984"/>
          </a:xfrm>
        </p:spPr>
        <p:txBody>
          <a:bodyPr anchor="b">
            <a:normAutofit/>
          </a:bodyPr>
          <a:lstStyle/>
          <a:p>
            <a:r>
              <a:t>Introduction</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F9917A89-F7ED-DBB9-363D-B64D780E4192}"/>
              </a:ext>
            </a:extLst>
          </p:cNvPr>
          <p:cNvGraphicFramePr>
            <a:graphicFrameLocks noGrp="1"/>
          </p:cNvGraphicFramePr>
          <p:nvPr>
            <p:ph idx="1"/>
            <p:extLst>
              <p:ext uri="{D42A27DB-BD31-4B8C-83A1-F6EECF244321}">
                <p14:modId xmlns:p14="http://schemas.microsoft.com/office/powerpoint/2010/main" val="2905253296"/>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656" y="0"/>
            <a:ext cx="8375586"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196" y="0"/>
            <a:ext cx="836676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836676" y="548640"/>
            <a:ext cx="7626096" cy="1179576"/>
          </a:xfrm>
        </p:spPr>
        <p:txBody>
          <a:bodyPr>
            <a:normAutofit/>
          </a:bodyPr>
          <a:lstStyle/>
          <a:p>
            <a:r>
              <a:rPr lang="en-GB" sz="3500" b="1"/>
              <a:t>Key Terms</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125" y="758952"/>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836676" y="2481943"/>
            <a:ext cx="7626096" cy="3695020"/>
          </a:xfrm>
        </p:spPr>
        <p:txBody>
          <a:bodyPr>
            <a:normAutofit/>
          </a:bodyPr>
          <a:lstStyle/>
          <a:p>
            <a:r>
              <a:rPr lang="en-GB" sz="2400" b="1" dirty="0"/>
              <a:t>Dyslexia</a:t>
            </a:r>
            <a:r>
              <a:rPr lang="en-GB" sz="2400" dirty="0"/>
              <a:t>: Learning difficulty affecting pathways, memory, and phonological skills.</a:t>
            </a:r>
            <a:r>
              <a:rPr lang="en-GB" sz="1800" b="0" i="0" u="none" strike="noStrike" dirty="0">
                <a:solidFill>
                  <a:srgbClr val="000000"/>
                </a:solidFill>
                <a:effectLst/>
                <a:latin typeface="Arial" panose="020B0604020202020204" pitchFamily="34" charset="0"/>
              </a:rPr>
              <a:t> (Ott. P 2007)</a:t>
            </a:r>
            <a:endParaRPr lang="en-GB" sz="2400" dirty="0"/>
          </a:p>
          <a:p>
            <a:pPr marL="0" indent="0">
              <a:buNone/>
            </a:pPr>
            <a:endParaRPr lang="en-GB" sz="2400" dirty="0"/>
          </a:p>
          <a:p>
            <a:r>
              <a:rPr lang="en-GB" sz="2400" b="1" dirty="0"/>
              <a:t>Neurodiversity: </a:t>
            </a:r>
            <a:r>
              <a:rPr lang="en-GB" sz="2400" dirty="0"/>
              <a:t>Variations in brain function and behaviour within the human population.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AF1966E-FD40-4A4A-B61B-C4DF7FA05F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47BFA19-D45E-416B-A404-7AF2F3F270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8656" y="0"/>
            <a:ext cx="8375586" cy="2018806"/>
          </a:xfrm>
          <a:prstGeom prst="rect">
            <a:avLst/>
          </a:prstGeom>
          <a:ln w="9525">
            <a:solidFill>
              <a:srgbClr val="E1E1E1"/>
            </a:solidFill>
          </a:ln>
          <a:effectLst>
            <a:outerShdw blurRad="50800" dist="38100" dir="2700000" algn="t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2" name="Rectangle 11">
            <a:extLst>
              <a:ext uri="{FF2B5EF4-FFF2-40B4-BE49-F238E27FC236}">
                <a16:creationId xmlns:a16="http://schemas.microsoft.com/office/drawing/2014/main" id="{8E0105E7-23DB-4CF2-8258-FF47C7620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5196" y="0"/>
            <a:ext cx="836676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710D09-F5B7-30BD-25E2-AAA8AF4ED369}"/>
              </a:ext>
            </a:extLst>
          </p:cNvPr>
          <p:cNvSpPr>
            <a:spLocks noGrp="1"/>
          </p:cNvSpPr>
          <p:nvPr>
            <p:ph type="title"/>
          </p:nvPr>
        </p:nvSpPr>
        <p:spPr>
          <a:xfrm>
            <a:off x="836676" y="548640"/>
            <a:ext cx="7626096" cy="1179576"/>
          </a:xfrm>
        </p:spPr>
        <p:txBody>
          <a:bodyPr>
            <a:normAutofit/>
          </a:bodyPr>
          <a:lstStyle/>
          <a:p>
            <a:r>
              <a:rPr lang="en-GB" sz="3500" dirty="0"/>
              <a:t>Person First Language</a:t>
            </a:r>
          </a:p>
        </p:txBody>
      </p:sp>
      <p:sp>
        <p:nvSpPr>
          <p:cNvPr id="14" name="Rectangle 13">
            <a:extLst>
              <a:ext uri="{FF2B5EF4-FFF2-40B4-BE49-F238E27FC236}">
                <a16:creationId xmlns:a16="http://schemas.microsoft.com/office/drawing/2014/main" id="{074B4F7D-14B2-478B-8BF5-01E4E0C5D2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4125" y="758952"/>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7" name="Content Placeholder 2">
            <a:extLst>
              <a:ext uri="{FF2B5EF4-FFF2-40B4-BE49-F238E27FC236}">
                <a16:creationId xmlns:a16="http://schemas.microsoft.com/office/drawing/2014/main" id="{1A43A1BF-38BF-E35A-1680-DEE5B4B1E16C}"/>
              </a:ext>
            </a:extLst>
          </p:cNvPr>
          <p:cNvSpPr>
            <a:spLocks noGrp="1"/>
          </p:cNvSpPr>
          <p:nvPr>
            <p:ph idx="1"/>
          </p:nvPr>
        </p:nvSpPr>
        <p:spPr>
          <a:xfrm>
            <a:off x="836676" y="2481943"/>
            <a:ext cx="7626096" cy="3695020"/>
          </a:xfrm>
        </p:spPr>
        <p:txBody>
          <a:bodyPr>
            <a:normAutofit/>
          </a:bodyPr>
          <a:lstStyle/>
          <a:p>
            <a:pPr marL="0" indent="0" algn="ctr">
              <a:buNone/>
            </a:pPr>
            <a:endParaRPr lang="en-GB" sz="1900" i="1" dirty="0">
              <a:latin typeface="FE Me Light"/>
            </a:endParaRPr>
          </a:p>
          <a:p>
            <a:pPr marL="0" indent="0" algn="ctr">
              <a:buNone/>
            </a:pPr>
            <a:r>
              <a:rPr lang="en-GB" sz="2400" b="0" i="1" dirty="0">
                <a:effectLst/>
                <a:latin typeface="FE Me Light"/>
              </a:rPr>
              <a:t>Language is an important part of the Social Model of Disability because language reflects the cultural assumptions and thinking of the society around us. Language is never purely descriptive - it shapes how we see each other, the value we place on different identities, and sometimes how we behave</a:t>
            </a:r>
            <a:r>
              <a:rPr lang="en-GB" sz="1900" b="0" i="1" dirty="0">
                <a:effectLst/>
                <a:latin typeface="FE Me Light"/>
              </a:rPr>
              <a:t>.</a:t>
            </a:r>
          </a:p>
          <a:p>
            <a:pPr marL="0" indent="0" algn="r">
              <a:buNone/>
            </a:pPr>
            <a:r>
              <a:rPr lang="en-GB" sz="1900" i="1" dirty="0">
                <a:latin typeface="FE Me Light"/>
              </a:rPr>
              <a:t>- Disability Rights UK, 2024</a:t>
            </a:r>
          </a:p>
          <a:p>
            <a:pPr marL="0" indent="0" algn="r">
              <a:buNone/>
            </a:pPr>
            <a:r>
              <a:rPr lang="en-GB" sz="1900" i="1" dirty="0">
                <a:latin typeface="FE Me Light"/>
              </a:rPr>
              <a:t> </a:t>
            </a:r>
            <a:endParaRPr lang="en-GB" sz="1900" i="1" dirty="0"/>
          </a:p>
        </p:txBody>
      </p:sp>
    </p:spTree>
    <p:extLst>
      <p:ext uri="{BB962C8B-B14F-4D97-AF65-F5344CB8AC3E}">
        <p14:creationId xmlns:p14="http://schemas.microsoft.com/office/powerpoint/2010/main" val="2311044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5B2833-0747-B83E-10FB-F5D43744C68E}"/>
              </a:ext>
            </a:extLst>
          </p:cNvPr>
          <p:cNvSpPr>
            <a:spLocks noGrp="1"/>
          </p:cNvSpPr>
          <p:nvPr>
            <p:ph type="title"/>
          </p:nvPr>
        </p:nvSpPr>
        <p:spPr>
          <a:xfrm>
            <a:off x="476250" y="640823"/>
            <a:ext cx="2563994" cy="5583148"/>
          </a:xfrm>
        </p:spPr>
        <p:txBody>
          <a:bodyPr anchor="ctr">
            <a:normAutofit/>
          </a:bodyPr>
          <a:lstStyle/>
          <a:p>
            <a:r>
              <a:rPr lang="en-GB" sz="4700" dirty="0"/>
              <a:t>Why this research? Why Now?</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A44B216-8F22-2D5C-040C-1ECA15A4423F}"/>
              </a:ext>
            </a:extLst>
          </p:cNvPr>
          <p:cNvGraphicFramePr>
            <a:graphicFrameLocks noGrp="1"/>
          </p:cNvGraphicFramePr>
          <p:nvPr>
            <p:ph idx="1"/>
            <p:extLst>
              <p:ext uri="{D42A27DB-BD31-4B8C-83A1-F6EECF244321}">
                <p14:modId xmlns:p14="http://schemas.microsoft.com/office/powerpoint/2010/main" val="1920403981"/>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489721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6699ED-3DE5-1C0B-EBF3-ECAD102735D4}"/>
              </a:ext>
            </a:extLst>
          </p:cNvPr>
          <p:cNvSpPr>
            <a:spLocks noGrp="1"/>
          </p:cNvSpPr>
          <p:nvPr>
            <p:ph type="title"/>
          </p:nvPr>
        </p:nvSpPr>
        <p:spPr>
          <a:xfrm>
            <a:off x="630936" y="256032"/>
            <a:ext cx="7879842" cy="1014984"/>
          </a:xfrm>
        </p:spPr>
        <p:txBody>
          <a:bodyPr anchor="b">
            <a:normAutofit/>
          </a:bodyPr>
          <a:lstStyle/>
          <a:p>
            <a:r>
              <a:rPr lang="en-GB" dirty="0"/>
              <a:t>Two key Pieces of Literature</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7114B755-EF59-AA14-8F04-257C3E15A37A}"/>
              </a:ext>
            </a:extLst>
          </p:cNvPr>
          <p:cNvGraphicFramePr>
            <a:graphicFrameLocks noGrp="1"/>
          </p:cNvGraphicFramePr>
          <p:nvPr>
            <p:ph idx="1"/>
            <p:extLst>
              <p:ext uri="{D42A27DB-BD31-4B8C-83A1-F6EECF244321}">
                <p14:modId xmlns:p14="http://schemas.microsoft.com/office/powerpoint/2010/main" val="65022133"/>
              </p:ext>
            </p:extLst>
          </p:nvPr>
        </p:nvGraphicFramePr>
        <p:xfrm>
          <a:off x="628650" y="1926266"/>
          <a:ext cx="8114658" cy="46757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614731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GB" sz="3600" dirty="0"/>
              <a:t>Methodology</a:t>
            </a:r>
          </a:p>
        </p:txBody>
      </p:sp>
      <p:sp>
        <p:nvSpPr>
          <p:cNvPr id="34"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256854"/>
            <a:ext cx="5093704" cy="6380252"/>
          </a:xfrm>
        </p:spPr>
        <p:txBody>
          <a:bodyPr anchor="ctr">
            <a:normAutofit/>
          </a:bodyPr>
          <a:lstStyle/>
          <a:p>
            <a:r>
              <a:rPr lang="en-GB" sz="2000" b="1" dirty="0"/>
              <a:t>Research Methods</a:t>
            </a:r>
            <a:r>
              <a:rPr lang="en-GB" sz="2000" dirty="0"/>
              <a:t>: Online questionnaires and case study sessions. Based on the methods of </a:t>
            </a:r>
            <a:r>
              <a:rPr lang="en-GB" sz="2000" b="0" i="0" u="none" strike="noStrike" dirty="0">
                <a:solidFill>
                  <a:srgbClr val="000000"/>
                </a:solidFill>
                <a:effectLst/>
                <a:latin typeface="Arial" panose="020B0604020202020204" pitchFamily="34" charset="0"/>
              </a:rPr>
              <a:t>Nelson and Hourigan (2016) &amp; O’Byrne et al. (2019)</a:t>
            </a:r>
            <a:endParaRPr lang="en-GB" sz="2000" dirty="0"/>
          </a:p>
          <a:p>
            <a:pPr marL="0" indent="0">
              <a:buNone/>
            </a:pPr>
            <a:endParaRPr lang="en-GB" sz="2000" dirty="0"/>
          </a:p>
          <a:p>
            <a:r>
              <a:rPr lang="en-GB" sz="2000" b="1" dirty="0"/>
              <a:t>Participants</a:t>
            </a:r>
            <a:r>
              <a:rPr lang="en-GB" sz="2000" dirty="0"/>
              <a:t>: Case Study children aged 7-11 with dyslexia and questionnaire people with dyslexia who identify  as a singer </a:t>
            </a:r>
          </a:p>
          <a:p>
            <a:pPr marL="0" indent="0">
              <a:buNone/>
            </a:pPr>
            <a:endParaRPr lang="en-GB" sz="2000" dirty="0"/>
          </a:p>
          <a:p>
            <a:r>
              <a:rPr lang="en-GB" sz="2000" b="1" dirty="0"/>
              <a:t>Data Collection: </a:t>
            </a:r>
            <a:r>
              <a:rPr lang="en-GB" sz="2000" dirty="0"/>
              <a:t>Quantitative data from questionnaires and qualitative data from semi-structured interviews and observations.</a:t>
            </a:r>
          </a:p>
          <a:p>
            <a:endParaRPr lang="en-GB" sz="2000" dirty="0"/>
          </a:p>
          <a:p>
            <a:r>
              <a:rPr lang="en-GB" sz="2000" b="1" dirty="0"/>
              <a:t>Data Analysis: </a:t>
            </a:r>
            <a:r>
              <a:rPr lang="en-GB" sz="2000" dirty="0"/>
              <a:t>Inductive process of thematic Analysis- Data Driven (</a:t>
            </a:r>
            <a:r>
              <a:rPr lang="en-GB" sz="2000" b="0" i="0" u="none" strike="noStrike" dirty="0">
                <a:solidFill>
                  <a:srgbClr val="000000"/>
                </a:solidFill>
                <a:effectLst/>
                <a:latin typeface="Arial" panose="020B0604020202020204" pitchFamily="34" charset="0"/>
              </a:rPr>
              <a:t>Braun, V. and Clarke, V., 2006) </a:t>
            </a:r>
            <a:endParaRPr lang="en-GB" sz="2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52F15D2-910B-BEA9-7D85-6ABE4E5F6E5D}"/>
              </a:ext>
            </a:extLst>
          </p:cNvPr>
          <p:cNvSpPr>
            <a:spLocks noGrp="1"/>
          </p:cNvSpPr>
          <p:nvPr>
            <p:ph type="title"/>
          </p:nvPr>
        </p:nvSpPr>
        <p:spPr>
          <a:xfrm>
            <a:off x="630936" y="256032"/>
            <a:ext cx="7879842" cy="1014984"/>
          </a:xfrm>
        </p:spPr>
        <p:txBody>
          <a:bodyPr anchor="b">
            <a:normAutofit/>
          </a:bodyPr>
          <a:lstStyle/>
          <a:p>
            <a:r>
              <a:rPr lang="en-GB" b="0" i="0">
                <a:effectLst/>
                <a:latin typeface="Segoe Sans"/>
              </a:rPr>
              <a:t>Philosophical Stance</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C546B766-A4FD-EEFA-B076-1DA45C75D92D}"/>
              </a:ext>
            </a:extLst>
          </p:cNvPr>
          <p:cNvGraphicFramePr>
            <a:graphicFrameLocks noGrp="1"/>
          </p:cNvGraphicFramePr>
          <p:nvPr>
            <p:ph idx="1"/>
            <p:extLst>
              <p:ext uri="{D42A27DB-BD31-4B8C-83A1-F6EECF244321}">
                <p14:modId xmlns:p14="http://schemas.microsoft.com/office/powerpoint/2010/main" val="4123716653"/>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6303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84B71D-03F9-E295-DF88-23279787F535}"/>
              </a:ext>
            </a:extLst>
          </p:cNvPr>
          <p:cNvSpPr>
            <a:spLocks noGrp="1"/>
          </p:cNvSpPr>
          <p:nvPr>
            <p:ph type="title"/>
          </p:nvPr>
        </p:nvSpPr>
        <p:spPr>
          <a:xfrm>
            <a:off x="630936" y="256032"/>
            <a:ext cx="7879842" cy="1014984"/>
          </a:xfrm>
        </p:spPr>
        <p:txBody>
          <a:bodyPr anchor="b">
            <a:normAutofit/>
          </a:bodyPr>
          <a:lstStyle/>
          <a:p>
            <a:r>
              <a:rPr lang="en-GB" b="0" i="0">
                <a:effectLst/>
                <a:latin typeface="Segoe Sans"/>
              </a:rPr>
              <a:t>Reflexive Approach</a:t>
            </a:r>
            <a:endParaRPr lang="en-GB" dirty="0"/>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A9C7C622-8206-99CC-74DB-7E635FCFF4A6}"/>
              </a:ext>
            </a:extLst>
          </p:cNvPr>
          <p:cNvGraphicFramePr>
            <a:graphicFrameLocks noGrp="1"/>
          </p:cNvGraphicFramePr>
          <p:nvPr>
            <p:ph idx="1"/>
            <p:extLst>
              <p:ext uri="{D42A27DB-BD31-4B8C-83A1-F6EECF244321}">
                <p14:modId xmlns:p14="http://schemas.microsoft.com/office/powerpoint/2010/main" val="1890601161"/>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72816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16D36D0-43FB-A8CD-3D1A-77609A927F0C}"/>
              </a:ext>
            </a:extLst>
          </p:cNvPr>
          <p:cNvSpPr>
            <a:spLocks noGrp="1"/>
          </p:cNvSpPr>
          <p:nvPr>
            <p:ph type="title"/>
          </p:nvPr>
        </p:nvSpPr>
        <p:spPr>
          <a:xfrm>
            <a:off x="630936" y="256032"/>
            <a:ext cx="7879842" cy="1014984"/>
          </a:xfrm>
        </p:spPr>
        <p:txBody>
          <a:bodyPr anchor="b">
            <a:normAutofit/>
          </a:bodyPr>
          <a:lstStyle/>
          <a:p>
            <a:r>
              <a:rPr lang="en-GB" dirty="0"/>
              <a:t>Questionnaire</a:t>
            </a:r>
          </a:p>
        </p:txBody>
      </p:sp>
      <p:sp>
        <p:nvSpPr>
          <p:cNvPr id="11" name="Rectangle 10">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3" name="Rectangle 12">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834D37C7-0160-A824-818F-D0F8148FA5CA}"/>
              </a:ext>
            </a:extLst>
          </p:cNvPr>
          <p:cNvGraphicFramePr>
            <a:graphicFrameLocks noGrp="1"/>
          </p:cNvGraphicFramePr>
          <p:nvPr>
            <p:ph idx="1"/>
            <p:extLst>
              <p:ext uri="{D42A27DB-BD31-4B8C-83A1-F6EECF244321}">
                <p14:modId xmlns:p14="http://schemas.microsoft.com/office/powerpoint/2010/main" val="3547490139"/>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45385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0B2B5B-3650-C9D6-D354-BAF4B3D666EC}"/>
              </a:ext>
            </a:extLst>
          </p:cNvPr>
          <p:cNvSpPr>
            <a:spLocks noGrp="1"/>
          </p:cNvSpPr>
          <p:nvPr>
            <p:ph type="title"/>
          </p:nvPr>
        </p:nvSpPr>
        <p:spPr>
          <a:xfrm>
            <a:off x="476250" y="640823"/>
            <a:ext cx="2563994" cy="5583148"/>
          </a:xfrm>
        </p:spPr>
        <p:txBody>
          <a:bodyPr anchor="ctr">
            <a:normAutofit/>
          </a:bodyPr>
          <a:lstStyle/>
          <a:p>
            <a:r>
              <a:rPr lang="en-GB" sz="2900"/>
              <a:t>Questionnaire Eligibility</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C210E2A2-AA09-F264-C7D3-5C1658BB35FA}"/>
              </a:ext>
            </a:extLst>
          </p:cNvPr>
          <p:cNvGraphicFramePr>
            <a:graphicFrameLocks noGrp="1"/>
          </p:cNvGraphicFramePr>
          <p:nvPr>
            <p:ph idx="1"/>
            <p:extLst>
              <p:ext uri="{D42A27DB-BD31-4B8C-83A1-F6EECF244321}">
                <p14:modId xmlns:p14="http://schemas.microsoft.com/office/powerpoint/2010/main" val="2544237183"/>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656096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Flowchart: Document 9">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631" y="0"/>
            <a:ext cx="2436019" cy="3400426"/>
          </a:xfrm>
          <a:prstGeom prst="flowChartDocument">
            <a:avLst/>
          </a:prstGeom>
          <a:solidFill>
            <a:srgbClr val="3D53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3F05F0-0637-CD50-E7BE-0A59BD29E8E2}"/>
              </a:ext>
            </a:extLst>
          </p:cNvPr>
          <p:cNvSpPr>
            <a:spLocks noGrp="1"/>
          </p:cNvSpPr>
          <p:nvPr>
            <p:ph type="title"/>
          </p:nvPr>
        </p:nvSpPr>
        <p:spPr>
          <a:xfrm>
            <a:off x="628650" y="171162"/>
            <a:ext cx="2130136" cy="2371148"/>
          </a:xfrm>
        </p:spPr>
        <p:txBody>
          <a:bodyPr vert="horz" lIns="91440" tIns="45720" rIns="91440" bIns="45720" rtlCol="0" anchor="ctr">
            <a:normAutofit/>
          </a:bodyPr>
          <a:lstStyle/>
          <a:p>
            <a:pPr algn="l" defTabSz="914400">
              <a:lnSpc>
                <a:spcPct val="90000"/>
              </a:lnSpc>
            </a:pPr>
            <a:r>
              <a:rPr lang="en-US" sz="2600" kern="1200">
                <a:solidFill>
                  <a:srgbClr val="FFFFFF"/>
                </a:solidFill>
                <a:latin typeface="+mj-lt"/>
                <a:ea typeface="+mj-ea"/>
                <a:cs typeface="+mj-cs"/>
              </a:rPr>
              <a:t>Questionnaire</a:t>
            </a:r>
          </a:p>
        </p:txBody>
      </p:sp>
      <p:pic>
        <p:nvPicPr>
          <p:cNvPr id="5" name="Content Placeholder 4" descr="A screenshot of a chat&#10;&#10;Description automatically generated">
            <a:extLst>
              <a:ext uri="{FF2B5EF4-FFF2-40B4-BE49-F238E27FC236}">
                <a16:creationId xmlns:a16="http://schemas.microsoft.com/office/drawing/2014/main" id="{2294FD3A-FC9C-5A99-677D-14F09CA19DBD}"/>
              </a:ext>
            </a:extLst>
          </p:cNvPr>
          <p:cNvPicPr>
            <a:picLocks noGrp="1" noChangeAspect="1"/>
          </p:cNvPicPr>
          <p:nvPr>
            <p:ph idx="1"/>
          </p:nvPr>
        </p:nvPicPr>
        <p:blipFill>
          <a:blip r:embed="rId2"/>
          <a:stretch>
            <a:fillRect/>
          </a:stretch>
        </p:blipFill>
        <p:spPr>
          <a:xfrm>
            <a:off x="3155949" y="1562755"/>
            <a:ext cx="5510653" cy="3733465"/>
          </a:xfrm>
          <a:prstGeom prst="rect">
            <a:avLst/>
          </a:prstGeom>
        </p:spPr>
      </p:pic>
    </p:spTree>
    <p:extLst>
      <p:ext uri="{BB962C8B-B14F-4D97-AF65-F5344CB8AC3E}">
        <p14:creationId xmlns:p14="http://schemas.microsoft.com/office/powerpoint/2010/main" val="27392835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0" name="Rectangle 2059">
            <a:extLst>
              <a:ext uri="{FF2B5EF4-FFF2-40B4-BE49-F238E27FC236}">
                <a16:creationId xmlns:a16="http://schemas.microsoft.com/office/drawing/2014/main" id="{743AA782-23D1-4521-8CAD-47662984AA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3BBCD7-2902-EE27-94EA-F063AC4A0C77}"/>
              </a:ext>
            </a:extLst>
          </p:cNvPr>
          <p:cNvSpPr>
            <a:spLocks noGrp="1"/>
          </p:cNvSpPr>
          <p:nvPr>
            <p:ph type="title"/>
          </p:nvPr>
        </p:nvSpPr>
        <p:spPr>
          <a:xfrm>
            <a:off x="473202" y="640080"/>
            <a:ext cx="3614166" cy="1481328"/>
          </a:xfrm>
        </p:spPr>
        <p:txBody>
          <a:bodyPr vert="horz" lIns="91440" tIns="45720" rIns="91440" bIns="45720" rtlCol="0" anchor="b">
            <a:normAutofit/>
          </a:bodyPr>
          <a:lstStyle/>
          <a:p>
            <a:pPr algn="l" defTabSz="914400">
              <a:lnSpc>
                <a:spcPct val="90000"/>
              </a:lnSpc>
            </a:pPr>
            <a:r>
              <a:rPr lang="en-US" sz="3600" kern="1200" dirty="0">
                <a:solidFill>
                  <a:schemeClr val="tx1"/>
                </a:solidFill>
                <a:latin typeface="+mj-lt"/>
                <a:ea typeface="+mj-ea"/>
                <a:cs typeface="+mj-cs"/>
              </a:rPr>
              <a:t>Questionnaire Age Demographic</a:t>
            </a:r>
          </a:p>
        </p:txBody>
      </p:sp>
      <p:sp>
        <p:nvSpPr>
          <p:cNvPr id="2062" name="sketch line">
            <a:extLst>
              <a:ext uri="{FF2B5EF4-FFF2-40B4-BE49-F238E27FC236}">
                <a16:creationId xmlns:a16="http://schemas.microsoft.com/office/drawing/2014/main" id="{71877DBC-BB60-40F0-AC93-2ACDBAAE60C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2458" y="2372868"/>
            <a:ext cx="2441321" cy="18288"/>
          </a:xfrm>
          <a:custGeom>
            <a:avLst/>
            <a:gdLst>
              <a:gd name="connsiteX0" fmla="*/ 0 w 2441321"/>
              <a:gd name="connsiteY0" fmla="*/ 0 h 18288"/>
              <a:gd name="connsiteX1" fmla="*/ 585917 w 2441321"/>
              <a:gd name="connsiteY1" fmla="*/ 0 h 18288"/>
              <a:gd name="connsiteX2" fmla="*/ 1196247 w 2441321"/>
              <a:gd name="connsiteY2" fmla="*/ 0 h 18288"/>
              <a:gd name="connsiteX3" fmla="*/ 1806578 w 2441321"/>
              <a:gd name="connsiteY3" fmla="*/ 0 h 18288"/>
              <a:gd name="connsiteX4" fmla="*/ 2441321 w 2441321"/>
              <a:gd name="connsiteY4" fmla="*/ 0 h 18288"/>
              <a:gd name="connsiteX5" fmla="*/ 2441321 w 2441321"/>
              <a:gd name="connsiteY5" fmla="*/ 18288 h 18288"/>
              <a:gd name="connsiteX6" fmla="*/ 1830991 w 2441321"/>
              <a:gd name="connsiteY6" fmla="*/ 18288 h 18288"/>
              <a:gd name="connsiteX7" fmla="*/ 1269487 w 2441321"/>
              <a:gd name="connsiteY7" fmla="*/ 18288 h 18288"/>
              <a:gd name="connsiteX8" fmla="*/ 707983 w 2441321"/>
              <a:gd name="connsiteY8" fmla="*/ 18288 h 18288"/>
              <a:gd name="connsiteX9" fmla="*/ 0 w 2441321"/>
              <a:gd name="connsiteY9" fmla="*/ 18288 h 18288"/>
              <a:gd name="connsiteX10" fmla="*/ 0 w 2441321"/>
              <a:gd name="connsiteY10"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41321" h="18288" fill="none" extrusionOk="0">
                <a:moveTo>
                  <a:pt x="0" y="0"/>
                </a:moveTo>
                <a:cubicBezTo>
                  <a:pt x="273217" y="-17533"/>
                  <a:pt x="355785" y="-4171"/>
                  <a:pt x="585917" y="0"/>
                </a:cubicBezTo>
                <a:cubicBezTo>
                  <a:pt x="816049" y="4171"/>
                  <a:pt x="991446" y="-9419"/>
                  <a:pt x="1196247" y="0"/>
                </a:cubicBezTo>
                <a:cubicBezTo>
                  <a:pt x="1401048" y="9419"/>
                  <a:pt x="1589984" y="-731"/>
                  <a:pt x="1806578" y="0"/>
                </a:cubicBezTo>
                <a:cubicBezTo>
                  <a:pt x="2023172" y="731"/>
                  <a:pt x="2247754" y="8393"/>
                  <a:pt x="2441321" y="0"/>
                </a:cubicBezTo>
                <a:cubicBezTo>
                  <a:pt x="2441167" y="8655"/>
                  <a:pt x="2440437" y="9975"/>
                  <a:pt x="2441321" y="18288"/>
                </a:cubicBezTo>
                <a:cubicBezTo>
                  <a:pt x="2169723" y="30506"/>
                  <a:pt x="2045712" y="39140"/>
                  <a:pt x="1830991" y="18288"/>
                </a:cubicBezTo>
                <a:cubicBezTo>
                  <a:pt x="1616270" y="-2564"/>
                  <a:pt x="1505876" y="3949"/>
                  <a:pt x="1269487" y="18288"/>
                </a:cubicBezTo>
                <a:cubicBezTo>
                  <a:pt x="1033098" y="32627"/>
                  <a:pt x="908661" y="41191"/>
                  <a:pt x="707983" y="18288"/>
                </a:cubicBezTo>
                <a:cubicBezTo>
                  <a:pt x="507305" y="-4615"/>
                  <a:pt x="333592" y="20759"/>
                  <a:pt x="0" y="18288"/>
                </a:cubicBezTo>
                <a:cubicBezTo>
                  <a:pt x="-688" y="11716"/>
                  <a:pt x="875" y="6357"/>
                  <a:pt x="0" y="0"/>
                </a:cubicBezTo>
                <a:close/>
              </a:path>
              <a:path w="2441321" h="18288" stroke="0" extrusionOk="0">
                <a:moveTo>
                  <a:pt x="0" y="0"/>
                </a:moveTo>
                <a:cubicBezTo>
                  <a:pt x="207071" y="-14617"/>
                  <a:pt x="444194" y="-15606"/>
                  <a:pt x="585917" y="0"/>
                </a:cubicBezTo>
                <a:cubicBezTo>
                  <a:pt x="727640" y="15606"/>
                  <a:pt x="904326" y="-79"/>
                  <a:pt x="1123008" y="0"/>
                </a:cubicBezTo>
                <a:cubicBezTo>
                  <a:pt x="1341690" y="79"/>
                  <a:pt x="1600014" y="10401"/>
                  <a:pt x="1782164" y="0"/>
                </a:cubicBezTo>
                <a:cubicBezTo>
                  <a:pt x="1964314" y="-10401"/>
                  <a:pt x="2143537" y="-21488"/>
                  <a:pt x="2441321" y="0"/>
                </a:cubicBezTo>
                <a:cubicBezTo>
                  <a:pt x="2441735" y="5928"/>
                  <a:pt x="2441551" y="11133"/>
                  <a:pt x="2441321" y="18288"/>
                </a:cubicBezTo>
                <a:cubicBezTo>
                  <a:pt x="2166745" y="28773"/>
                  <a:pt x="2078726" y="15476"/>
                  <a:pt x="1879817" y="18288"/>
                </a:cubicBezTo>
                <a:cubicBezTo>
                  <a:pt x="1680908" y="21100"/>
                  <a:pt x="1548770" y="-4127"/>
                  <a:pt x="1318313" y="18288"/>
                </a:cubicBezTo>
                <a:cubicBezTo>
                  <a:pt x="1087856" y="40703"/>
                  <a:pt x="894613" y="3927"/>
                  <a:pt x="659157" y="18288"/>
                </a:cubicBezTo>
                <a:cubicBezTo>
                  <a:pt x="423701" y="32649"/>
                  <a:pt x="246611" y="33975"/>
                  <a:pt x="0" y="18288"/>
                </a:cubicBezTo>
                <a:cubicBezTo>
                  <a:pt x="-348" y="10388"/>
                  <a:pt x="-12" y="3969"/>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FD72FE2-4365-044F-7169-6BF7902B64CC}"/>
              </a:ext>
            </a:extLst>
          </p:cNvPr>
          <p:cNvSpPr txBox="1"/>
          <p:nvPr/>
        </p:nvSpPr>
        <p:spPr>
          <a:xfrm>
            <a:off x="473202" y="2526029"/>
            <a:ext cx="3153576" cy="1805941"/>
          </a:xfrm>
          <a:prstGeom prst="rect">
            <a:avLst/>
          </a:prstGeom>
        </p:spPr>
        <p:txBody>
          <a:bodyPr vert="horz" lIns="91440" tIns="45720" rIns="91440" bIns="45720" rtlCol="0" anchor="t">
            <a:normAutofit/>
          </a:bodyPr>
          <a:lstStyle/>
          <a:p>
            <a:pPr defTabSz="914400">
              <a:lnSpc>
                <a:spcPct val="90000"/>
              </a:lnSpc>
              <a:spcBef>
                <a:spcPts val="0"/>
              </a:spcBef>
              <a:spcAft>
                <a:spcPts val="600"/>
              </a:spcAft>
            </a:pPr>
            <a:r>
              <a:rPr lang="en-US" sz="1900" b="0" i="0" u="none" strike="noStrike" dirty="0">
                <a:effectLst/>
              </a:rPr>
              <a:t>(Mo) of participant age was “36-44 years old” (N=7) with the response of “ 25-35 years old” was the median value of this range of data.</a:t>
            </a:r>
            <a:endParaRPr lang="en-US" sz="1900" b="0" dirty="0">
              <a:effectLst/>
            </a:endParaRPr>
          </a:p>
          <a:p>
            <a:pPr defTabSz="914400">
              <a:lnSpc>
                <a:spcPct val="90000"/>
              </a:lnSpc>
              <a:spcAft>
                <a:spcPts val="600"/>
              </a:spcAft>
            </a:pPr>
            <a:endParaRPr lang="en-US" sz="1900" dirty="0"/>
          </a:p>
        </p:txBody>
      </p:sp>
      <p:pic>
        <p:nvPicPr>
          <p:cNvPr id="2050" name="Picture 2">
            <a:extLst>
              <a:ext uri="{FF2B5EF4-FFF2-40B4-BE49-F238E27FC236}">
                <a16:creationId xmlns:a16="http://schemas.microsoft.com/office/drawing/2014/main" id="{86A51FF0-525D-A97F-BC6C-B88AF67D1908}"/>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626778" y="2000113"/>
            <a:ext cx="5517222" cy="3531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4475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9" name="Flowchart: Document 3078">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631" y="0"/>
            <a:ext cx="2436019"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8344343-22C6-893A-2E9B-E1E9FD839358}"/>
              </a:ext>
            </a:extLst>
          </p:cNvPr>
          <p:cNvSpPr>
            <a:spLocks noGrp="1"/>
          </p:cNvSpPr>
          <p:nvPr>
            <p:ph type="title"/>
          </p:nvPr>
        </p:nvSpPr>
        <p:spPr>
          <a:xfrm>
            <a:off x="628650" y="171162"/>
            <a:ext cx="2130136" cy="2371148"/>
          </a:xfrm>
        </p:spPr>
        <p:txBody>
          <a:bodyPr vert="horz" lIns="91440" tIns="45720" rIns="91440" bIns="45720" rtlCol="0" anchor="ctr">
            <a:normAutofit/>
          </a:bodyPr>
          <a:lstStyle/>
          <a:p>
            <a:pPr algn="l" defTabSz="914400">
              <a:lnSpc>
                <a:spcPct val="90000"/>
              </a:lnSpc>
            </a:pPr>
            <a:r>
              <a:rPr lang="en-US" sz="2600" kern="1200">
                <a:solidFill>
                  <a:srgbClr val="FFFFFF"/>
                </a:solidFill>
                <a:latin typeface="+mj-lt"/>
                <a:ea typeface="+mj-ea"/>
                <a:cs typeface="+mj-cs"/>
              </a:rPr>
              <a:t>Questionnaire Singing Teacher Status</a:t>
            </a:r>
          </a:p>
        </p:txBody>
      </p:sp>
      <p:pic>
        <p:nvPicPr>
          <p:cNvPr id="3074" name="Picture 2">
            <a:extLst>
              <a:ext uri="{FF2B5EF4-FFF2-40B4-BE49-F238E27FC236}">
                <a16:creationId xmlns:a16="http://schemas.microsoft.com/office/drawing/2014/main" id="{5AB312F0-D7E4-1D41-5E9D-23B88F6895D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155949" y="1714298"/>
            <a:ext cx="5510653" cy="3430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42301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03" name="Flowchart: Document 4102">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8631" y="0"/>
            <a:ext cx="2436019" cy="3400426"/>
          </a:xfrm>
          <a:prstGeom prst="flowChartDocumen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7518BFC-E8A5-50D7-4954-9CF5D65CBC0F}"/>
              </a:ext>
            </a:extLst>
          </p:cNvPr>
          <p:cNvSpPr>
            <a:spLocks noGrp="1"/>
          </p:cNvSpPr>
          <p:nvPr>
            <p:ph type="title"/>
          </p:nvPr>
        </p:nvSpPr>
        <p:spPr>
          <a:xfrm>
            <a:off x="628650" y="171162"/>
            <a:ext cx="2130136" cy="2371148"/>
          </a:xfrm>
        </p:spPr>
        <p:txBody>
          <a:bodyPr vert="horz" lIns="91440" tIns="45720" rIns="91440" bIns="45720" rtlCol="0" anchor="ctr">
            <a:normAutofit/>
          </a:bodyPr>
          <a:lstStyle/>
          <a:p>
            <a:pPr algn="l" defTabSz="914400">
              <a:lnSpc>
                <a:spcPct val="90000"/>
              </a:lnSpc>
            </a:pPr>
            <a:r>
              <a:rPr lang="en-US" sz="2600" kern="1200">
                <a:solidFill>
                  <a:srgbClr val="FFFFFF"/>
                </a:solidFill>
                <a:latin typeface="+mj-lt"/>
                <a:ea typeface="+mj-ea"/>
                <a:cs typeface="+mj-cs"/>
              </a:rPr>
              <a:t>Questionnaire Responses</a:t>
            </a:r>
          </a:p>
        </p:txBody>
      </p:sp>
      <p:pic>
        <p:nvPicPr>
          <p:cNvPr id="4098" name="Picture 2">
            <a:extLst>
              <a:ext uri="{FF2B5EF4-FFF2-40B4-BE49-F238E27FC236}">
                <a16:creationId xmlns:a16="http://schemas.microsoft.com/office/drawing/2014/main" id="{4D54B115-3932-0A81-C121-CE77E6CA4499}"/>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004697" y="1700213"/>
            <a:ext cx="5510653" cy="33752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32543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E7B39F-6FC5-9278-FD82-3B2D84193D0F}"/>
              </a:ext>
            </a:extLst>
          </p:cNvPr>
          <p:cNvSpPr>
            <a:spLocks noGrp="1"/>
          </p:cNvSpPr>
          <p:nvPr>
            <p:ph type="title"/>
          </p:nvPr>
        </p:nvSpPr>
        <p:spPr>
          <a:xfrm>
            <a:off x="476250" y="640823"/>
            <a:ext cx="2563994" cy="5583148"/>
          </a:xfrm>
        </p:spPr>
        <p:txBody>
          <a:bodyPr anchor="ctr">
            <a:normAutofit/>
          </a:bodyPr>
          <a:lstStyle/>
          <a:p>
            <a:r>
              <a:rPr lang="en-GB" sz="3600"/>
              <a:t>Case Study Eligibility and Recruitment </a:t>
            </a:r>
          </a:p>
        </p:txBody>
      </p:sp>
      <p:sp>
        <p:nvSpPr>
          <p:cNvPr id="11"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44313" y="3465005"/>
            <a:ext cx="5410200" cy="13716"/>
          </a:xfrm>
          <a:custGeom>
            <a:avLst/>
            <a:gdLst>
              <a:gd name="connsiteX0" fmla="*/ 0 w 5410200"/>
              <a:gd name="connsiteY0" fmla="*/ 0 h 13716"/>
              <a:gd name="connsiteX1" fmla="*/ 568071 w 5410200"/>
              <a:gd name="connsiteY1" fmla="*/ 0 h 13716"/>
              <a:gd name="connsiteX2" fmla="*/ 1298448 w 5410200"/>
              <a:gd name="connsiteY2" fmla="*/ 0 h 13716"/>
              <a:gd name="connsiteX3" fmla="*/ 1920621 w 5410200"/>
              <a:gd name="connsiteY3" fmla="*/ 0 h 13716"/>
              <a:gd name="connsiteX4" fmla="*/ 2488692 w 5410200"/>
              <a:gd name="connsiteY4" fmla="*/ 0 h 13716"/>
              <a:gd name="connsiteX5" fmla="*/ 3219069 w 5410200"/>
              <a:gd name="connsiteY5" fmla="*/ 0 h 13716"/>
              <a:gd name="connsiteX6" fmla="*/ 3895344 w 5410200"/>
              <a:gd name="connsiteY6" fmla="*/ 0 h 13716"/>
              <a:gd name="connsiteX7" fmla="*/ 4571619 w 5410200"/>
              <a:gd name="connsiteY7" fmla="*/ 0 h 13716"/>
              <a:gd name="connsiteX8" fmla="*/ 5410200 w 5410200"/>
              <a:gd name="connsiteY8" fmla="*/ 0 h 13716"/>
              <a:gd name="connsiteX9" fmla="*/ 5410200 w 5410200"/>
              <a:gd name="connsiteY9" fmla="*/ 13716 h 13716"/>
              <a:gd name="connsiteX10" fmla="*/ 4842129 w 5410200"/>
              <a:gd name="connsiteY10" fmla="*/ 13716 h 13716"/>
              <a:gd name="connsiteX11" fmla="*/ 4328160 w 5410200"/>
              <a:gd name="connsiteY11" fmla="*/ 13716 h 13716"/>
              <a:gd name="connsiteX12" fmla="*/ 3597783 w 5410200"/>
              <a:gd name="connsiteY12" fmla="*/ 13716 h 13716"/>
              <a:gd name="connsiteX13" fmla="*/ 3029712 w 5410200"/>
              <a:gd name="connsiteY13" fmla="*/ 13716 h 13716"/>
              <a:gd name="connsiteX14" fmla="*/ 2299335 w 5410200"/>
              <a:gd name="connsiteY14" fmla="*/ 13716 h 13716"/>
              <a:gd name="connsiteX15" fmla="*/ 1514856 w 5410200"/>
              <a:gd name="connsiteY15" fmla="*/ 13716 h 13716"/>
              <a:gd name="connsiteX16" fmla="*/ 892683 w 5410200"/>
              <a:gd name="connsiteY16" fmla="*/ 13716 h 13716"/>
              <a:gd name="connsiteX17" fmla="*/ 0 w 5410200"/>
              <a:gd name="connsiteY17" fmla="*/ 13716 h 13716"/>
              <a:gd name="connsiteX18" fmla="*/ 0 w 5410200"/>
              <a:gd name="connsiteY18"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3716"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09587" y="2854"/>
                  <a:pt x="5409791" y="9451"/>
                  <a:pt x="5410200" y="13716"/>
                </a:cubicBezTo>
                <a:cubicBezTo>
                  <a:pt x="5139060" y="2179"/>
                  <a:pt x="5121593" y="26463"/>
                  <a:pt x="4842129" y="13716"/>
                </a:cubicBezTo>
                <a:cubicBezTo>
                  <a:pt x="4562665" y="969"/>
                  <a:pt x="4448273" y="4915"/>
                  <a:pt x="4328160" y="13716"/>
                </a:cubicBezTo>
                <a:cubicBezTo>
                  <a:pt x="4208047" y="22517"/>
                  <a:pt x="3760936" y="17995"/>
                  <a:pt x="3597783" y="13716"/>
                </a:cubicBezTo>
                <a:cubicBezTo>
                  <a:pt x="3434630" y="9437"/>
                  <a:pt x="3299718" y="28641"/>
                  <a:pt x="3029712" y="13716"/>
                </a:cubicBezTo>
                <a:cubicBezTo>
                  <a:pt x="2759706" y="-1209"/>
                  <a:pt x="2640159" y="22822"/>
                  <a:pt x="2299335" y="13716"/>
                </a:cubicBezTo>
                <a:cubicBezTo>
                  <a:pt x="1958511" y="4610"/>
                  <a:pt x="1801186" y="24413"/>
                  <a:pt x="1514856" y="13716"/>
                </a:cubicBezTo>
                <a:cubicBezTo>
                  <a:pt x="1228526" y="3019"/>
                  <a:pt x="1063509" y="-9877"/>
                  <a:pt x="892683" y="13716"/>
                </a:cubicBezTo>
                <a:cubicBezTo>
                  <a:pt x="721857" y="37309"/>
                  <a:pt x="186945" y="-25469"/>
                  <a:pt x="0" y="13716"/>
                </a:cubicBezTo>
                <a:cubicBezTo>
                  <a:pt x="-342" y="9537"/>
                  <a:pt x="-97" y="6817"/>
                  <a:pt x="0" y="0"/>
                </a:cubicBezTo>
                <a:close/>
              </a:path>
              <a:path w="5410200" h="13716"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10660" y="2787"/>
                  <a:pt x="5410166" y="9748"/>
                  <a:pt x="5410200" y="13716"/>
                </a:cubicBezTo>
                <a:cubicBezTo>
                  <a:pt x="5163327" y="36922"/>
                  <a:pt x="5008749" y="6121"/>
                  <a:pt x="4842129" y="13716"/>
                </a:cubicBezTo>
                <a:cubicBezTo>
                  <a:pt x="4675509" y="21311"/>
                  <a:pt x="4433401" y="-5187"/>
                  <a:pt x="4165854" y="13716"/>
                </a:cubicBezTo>
                <a:cubicBezTo>
                  <a:pt x="3898308" y="32619"/>
                  <a:pt x="3809032" y="-13282"/>
                  <a:pt x="3543681" y="13716"/>
                </a:cubicBezTo>
                <a:cubicBezTo>
                  <a:pt x="3278330" y="40714"/>
                  <a:pt x="3073876" y="-20489"/>
                  <a:pt x="2759202" y="13716"/>
                </a:cubicBezTo>
                <a:cubicBezTo>
                  <a:pt x="2444528" y="47921"/>
                  <a:pt x="2204144" y="-1200"/>
                  <a:pt x="1974723" y="13716"/>
                </a:cubicBezTo>
                <a:cubicBezTo>
                  <a:pt x="1745302" y="28632"/>
                  <a:pt x="1602335" y="26918"/>
                  <a:pt x="1406652" y="13716"/>
                </a:cubicBezTo>
                <a:cubicBezTo>
                  <a:pt x="1210969" y="514"/>
                  <a:pt x="923948" y="-1411"/>
                  <a:pt x="730377" y="13716"/>
                </a:cubicBezTo>
                <a:cubicBezTo>
                  <a:pt x="536806" y="28843"/>
                  <a:pt x="336496" y="-4713"/>
                  <a:pt x="0" y="13716"/>
                </a:cubicBezTo>
                <a:cubicBezTo>
                  <a:pt x="-535" y="9547"/>
                  <a:pt x="488" y="4515"/>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9AFB54F-605E-8EBF-34D9-5146277EE83A}"/>
              </a:ext>
            </a:extLst>
          </p:cNvPr>
          <p:cNvGraphicFramePr>
            <a:graphicFrameLocks noGrp="1"/>
          </p:cNvGraphicFramePr>
          <p:nvPr>
            <p:ph idx="1"/>
            <p:extLst>
              <p:ext uri="{D42A27DB-BD31-4B8C-83A1-F6EECF244321}">
                <p14:modId xmlns:p14="http://schemas.microsoft.com/office/powerpoint/2010/main" val="3189206963"/>
              </p:ext>
            </p:extLst>
          </p:nvPr>
        </p:nvGraphicFramePr>
        <p:xfrm>
          <a:off x="3486013" y="640822"/>
          <a:ext cx="5175384"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036550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a:solidFill>
                  <a:srgbClr val="FFFFFF"/>
                </a:solidFill>
              </a:rPr>
              <a:t>Case Study Insights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8E3B86BC-1563-A499-CBBF-846C2819ECB0}"/>
              </a:ext>
            </a:extLst>
          </p:cNvPr>
          <p:cNvGraphicFramePr>
            <a:graphicFrameLocks noGrp="1"/>
          </p:cNvGraphicFramePr>
          <p:nvPr>
            <p:ph idx="1"/>
            <p:extLst>
              <p:ext uri="{D42A27DB-BD31-4B8C-83A1-F6EECF244321}">
                <p14:modId xmlns:p14="http://schemas.microsoft.com/office/powerpoint/2010/main" val="4050599311"/>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1" name="Rectangle 5135">
            <a:extLst>
              <a:ext uri="{FF2B5EF4-FFF2-40B4-BE49-F238E27FC236}">
                <a16:creationId xmlns:a16="http://schemas.microsoft.com/office/drawing/2014/main" id="{5DCB5928-DC7D-4612-9922-441966E156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143" name="Freeform: Shape 5137">
            <a:extLst>
              <a:ext uri="{FF2B5EF4-FFF2-40B4-BE49-F238E27FC236}">
                <a16:creationId xmlns:a16="http://schemas.microsoft.com/office/drawing/2014/main" id="{682C1161-1736-45EC-99B7-33F3CAE9D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719285"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rgbClr val="E6E6E6"/>
            </a:solidFill>
          </a:ln>
          <a:effectLst>
            <a:outerShdw blurRad="762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140" name="Freeform: Shape 5139">
            <a:extLst>
              <a:ext uri="{FF2B5EF4-FFF2-40B4-BE49-F238E27FC236}">
                <a16:creationId xmlns:a16="http://schemas.microsoft.com/office/drawing/2014/main" id="{84D4DDB8-B68F-45B0-9F62-C4279996F6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711665"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3CDF746-FB71-AA4D-850C-FA371B227CB8}"/>
              </a:ext>
            </a:extLst>
          </p:cNvPr>
          <p:cNvSpPr>
            <a:spLocks noGrp="1"/>
          </p:cNvSpPr>
          <p:nvPr>
            <p:ph type="title"/>
          </p:nvPr>
        </p:nvSpPr>
        <p:spPr>
          <a:xfrm>
            <a:off x="358485" y="1122363"/>
            <a:ext cx="3017520" cy="3204134"/>
          </a:xfrm>
        </p:spPr>
        <p:txBody>
          <a:bodyPr vert="horz" lIns="91440" tIns="45720" rIns="91440" bIns="45720" rtlCol="0" anchor="b">
            <a:normAutofit/>
          </a:bodyPr>
          <a:lstStyle/>
          <a:p>
            <a:pPr algn="l" defTabSz="914400">
              <a:lnSpc>
                <a:spcPct val="90000"/>
              </a:lnSpc>
            </a:pPr>
            <a:r>
              <a:rPr lang="en-US" sz="4200" kern="1200">
                <a:solidFill>
                  <a:schemeClr val="tx1"/>
                </a:solidFill>
                <a:latin typeface="+mj-lt"/>
                <a:ea typeface="+mj-ea"/>
                <a:cs typeface="+mj-cs"/>
              </a:rPr>
              <a:t>Themes of Findings</a:t>
            </a:r>
          </a:p>
        </p:txBody>
      </p:sp>
      <p:sp>
        <p:nvSpPr>
          <p:cNvPr id="5142" name="Rectangle 514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1653" y="434802"/>
            <a:ext cx="146304" cy="52806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144" name="Rectangle 514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0771" y="4546920"/>
            <a:ext cx="301752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122" name="Picture 2">
            <a:extLst>
              <a:ext uri="{FF2B5EF4-FFF2-40B4-BE49-F238E27FC236}">
                <a16:creationId xmlns:a16="http://schemas.microsoft.com/office/drawing/2014/main" id="{C4E22F7C-CDC1-E615-87FA-8FE8531E1F8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972638" y="565115"/>
            <a:ext cx="9370828" cy="5477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3756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sz="4100">
                <a:solidFill>
                  <a:srgbClr val="FFFFFF"/>
                </a:solidFill>
              </a:rPr>
              <a:t>Findings - Processing Words/Lyrics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52A73EB7-0AB6-C01B-7E5B-FF0ECCA41FA6}"/>
              </a:ext>
            </a:extLst>
          </p:cNvPr>
          <p:cNvGraphicFramePr>
            <a:graphicFrameLocks noGrp="1"/>
          </p:cNvGraphicFramePr>
          <p:nvPr>
            <p:ph idx="1"/>
            <p:extLst>
              <p:ext uri="{D42A27DB-BD31-4B8C-83A1-F6EECF244321}">
                <p14:modId xmlns:p14="http://schemas.microsoft.com/office/powerpoint/2010/main" val="2459043891"/>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a:solidFill>
                  <a:srgbClr val="FFFFFF"/>
                </a:solidFill>
              </a:rPr>
              <a:t>Findings - Emotional Responses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94B250BF-8F68-F7E8-D23F-E5E8DB28A8A6}"/>
              </a:ext>
            </a:extLst>
          </p:cNvPr>
          <p:cNvGraphicFramePr>
            <a:graphicFrameLocks noGrp="1"/>
          </p:cNvGraphicFramePr>
          <p:nvPr>
            <p:ph idx="1"/>
            <p:extLst>
              <p:ext uri="{D42A27DB-BD31-4B8C-83A1-F6EECF244321}">
                <p14:modId xmlns:p14="http://schemas.microsoft.com/office/powerpoint/2010/main" val="3486206211"/>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5DB3719-6FDC-4E5D-891D-FF40B7300F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365125"/>
            <a:ext cx="7886700" cy="1325563"/>
          </a:xfrm>
        </p:spPr>
        <p:txBody>
          <a:bodyPr>
            <a:normAutofit/>
          </a:bodyPr>
          <a:lstStyle/>
          <a:p>
            <a:r>
              <a:rPr lang="en-GB" sz="4700"/>
              <a:t>Findings - Time Required</a:t>
            </a:r>
          </a:p>
        </p:txBody>
      </p:sp>
      <p:sp>
        <p:nvSpPr>
          <p:cNvPr id="11" name="sketch line">
            <a:extLst>
              <a:ext uri="{FF2B5EF4-FFF2-40B4-BE49-F238E27FC236}">
                <a16:creationId xmlns:a16="http://schemas.microsoft.com/office/drawing/2014/main" id="{E0CBAC23-2E3F-4A90-BA59-F8299F6A5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8650" y="1865313"/>
            <a:ext cx="7818120" cy="18288"/>
          </a:xfrm>
          <a:custGeom>
            <a:avLst/>
            <a:gdLst>
              <a:gd name="connsiteX0" fmla="*/ 0 w 7818120"/>
              <a:gd name="connsiteY0" fmla="*/ 0 h 18288"/>
              <a:gd name="connsiteX1" fmla="*/ 416966 w 7818120"/>
              <a:gd name="connsiteY1" fmla="*/ 0 h 18288"/>
              <a:gd name="connsiteX2" fmla="*/ 1146658 w 7818120"/>
              <a:gd name="connsiteY2" fmla="*/ 0 h 18288"/>
              <a:gd name="connsiteX3" fmla="*/ 1563624 w 7818120"/>
              <a:gd name="connsiteY3" fmla="*/ 0 h 18288"/>
              <a:gd name="connsiteX4" fmla="*/ 2136953 w 7818120"/>
              <a:gd name="connsiteY4" fmla="*/ 0 h 18288"/>
              <a:gd name="connsiteX5" fmla="*/ 2944825 w 7818120"/>
              <a:gd name="connsiteY5" fmla="*/ 0 h 18288"/>
              <a:gd name="connsiteX6" fmla="*/ 3596335 w 7818120"/>
              <a:gd name="connsiteY6" fmla="*/ 0 h 18288"/>
              <a:gd name="connsiteX7" fmla="*/ 4326026 w 7818120"/>
              <a:gd name="connsiteY7" fmla="*/ 0 h 18288"/>
              <a:gd name="connsiteX8" fmla="*/ 4899355 w 7818120"/>
              <a:gd name="connsiteY8" fmla="*/ 0 h 18288"/>
              <a:gd name="connsiteX9" fmla="*/ 5550865 w 7818120"/>
              <a:gd name="connsiteY9" fmla="*/ 0 h 18288"/>
              <a:gd name="connsiteX10" fmla="*/ 6358738 w 7818120"/>
              <a:gd name="connsiteY10" fmla="*/ 0 h 18288"/>
              <a:gd name="connsiteX11" fmla="*/ 6853885 w 7818120"/>
              <a:gd name="connsiteY11" fmla="*/ 0 h 18288"/>
              <a:gd name="connsiteX12" fmla="*/ 7818120 w 7818120"/>
              <a:gd name="connsiteY12" fmla="*/ 0 h 18288"/>
              <a:gd name="connsiteX13" fmla="*/ 7818120 w 7818120"/>
              <a:gd name="connsiteY13" fmla="*/ 18288 h 18288"/>
              <a:gd name="connsiteX14" fmla="*/ 7244791 w 7818120"/>
              <a:gd name="connsiteY14" fmla="*/ 18288 h 18288"/>
              <a:gd name="connsiteX15" fmla="*/ 6827825 w 7818120"/>
              <a:gd name="connsiteY15" fmla="*/ 18288 h 18288"/>
              <a:gd name="connsiteX16" fmla="*/ 6176315 w 7818120"/>
              <a:gd name="connsiteY16" fmla="*/ 18288 h 18288"/>
              <a:gd name="connsiteX17" fmla="*/ 5681167 w 7818120"/>
              <a:gd name="connsiteY17" fmla="*/ 18288 h 18288"/>
              <a:gd name="connsiteX18" fmla="*/ 5029657 w 7818120"/>
              <a:gd name="connsiteY18" fmla="*/ 18288 h 18288"/>
              <a:gd name="connsiteX19" fmla="*/ 4378147 w 7818120"/>
              <a:gd name="connsiteY19" fmla="*/ 18288 h 18288"/>
              <a:gd name="connsiteX20" fmla="*/ 3726637 w 7818120"/>
              <a:gd name="connsiteY20" fmla="*/ 18288 h 18288"/>
              <a:gd name="connsiteX21" fmla="*/ 3075127 w 7818120"/>
              <a:gd name="connsiteY21" fmla="*/ 18288 h 18288"/>
              <a:gd name="connsiteX22" fmla="*/ 2501798 w 7818120"/>
              <a:gd name="connsiteY22" fmla="*/ 18288 h 18288"/>
              <a:gd name="connsiteX23" fmla="*/ 1772107 w 7818120"/>
              <a:gd name="connsiteY23" fmla="*/ 18288 h 18288"/>
              <a:gd name="connsiteX24" fmla="*/ 1120597 w 7818120"/>
              <a:gd name="connsiteY24" fmla="*/ 18288 h 18288"/>
              <a:gd name="connsiteX25" fmla="*/ 0 w 7818120"/>
              <a:gd name="connsiteY25" fmla="*/ 18288 h 18288"/>
              <a:gd name="connsiteX26" fmla="*/ 0 w 7818120"/>
              <a:gd name="connsiteY2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7818120" h="18288" fill="none" extrusionOk="0">
                <a:moveTo>
                  <a:pt x="0" y="0"/>
                </a:moveTo>
                <a:cubicBezTo>
                  <a:pt x="121520" y="-12182"/>
                  <a:pt x="211324" y="18247"/>
                  <a:pt x="416966" y="0"/>
                </a:cubicBezTo>
                <a:cubicBezTo>
                  <a:pt x="622608" y="-18247"/>
                  <a:pt x="891241" y="-13744"/>
                  <a:pt x="1146658" y="0"/>
                </a:cubicBezTo>
                <a:cubicBezTo>
                  <a:pt x="1402075" y="13744"/>
                  <a:pt x="1378880" y="-8543"/>
                  <a:pt x="1563624" y="0"/>
                </a:cubicBezTo>
                <a:cubicBezTo>
                  <a:pt x="1748368" y="8543"/>
                  <a:pt x="1972300" y="7443"/>
                  <a:pt x="2136953" y="0"/>
                </a:cubicBezTo>
                <a:cubicBezTo>
                  <a:pt x="2301606" y="-7443"/>
                  <a:pt x="2679634" y="12382"/>
                  <a:pt x="2944825" y="0"/>
                </a:cubicBezTo>
                <a:cubicBezTo>
                  <a:pt x="3210016" y="-12382"/>
                  <a:pt x="3409232" y="17967"/>
                  <a:pt x="3596335" y="0"/>
                </a:cubicBezTo>
                <a:cubicBezTo>
                  <a:pt x="3783438" y="-17967"/>
                  <a:pt x="4002523" y="-28578"/>
                  <a:pt x="4326026" y="0"/>
                </a:cubicBezTo>
                <a:cubicBezTo>
                  <a:pt x="4649529" y="28578"/>
                  <a:pt x="4777384" y="-3624"/>
                  <a:pt x="4899355" y="0"/>
                </a:cubicBezTo>
                <a:cubicBezTo>
                  <a:pt x="5021326" y="3624"/>
                  <a:pt x="5317653" y="1281"/>
                  <a:pt x="5550865" y="0"/>
                </a:cubicBezTo>
                <a:cubicBezTo>
                  <a:pt x="5784077" y="-1281"/>
                  <a:pt x="6142956" y="-39637"/>
                  <a:pt x="6358738" y="0"/>
                </a:cubicBezTo>
                <a:cubicBezTo>
                  <a:pt x="6574520" y="39637"/>
                  <a:pt x="6724785" y="-4460"/>
                  <a:pt x="6853885" y="0"/>
                </a:cubicBezTo>
                <a:cubicBezTo>
                  <a:pt x="6982985" y="4460"/>
                  <a:pt x="7403044" y="-1955"/>
                  <a:pt x="7818120" y="0"/>
                </a:cubicBezTo>
                <a:cubicBezTo>
                  <a:pt x="7817988" y="7702"/>
                  <a:pt x="7817908" y="13511"/>
                  <a:pt x="7818120" y="18288"/>
                </a:cubicBezTo>
                <a:cubicBezTo>
                  <a:pt x="7698847" y="-3267"/>
                  <a:pt x="7390924" y="22979"/>
                  <a:pt x="7244791" y="18288"/>
                </a:cubicBezTo>
                <a:cubicBezTo>
                  <a:pt x="7098658" y="13597"/>
                  <a:pt x="6952735" y="29357"/>
                  <a:pt x="6827825" y="18288"/>
                </a:cubicBezTo>
                <a:cubicBezTo>
                  <a:pt x="6702915" y="7219"/>
                  <a:pt x="6338661" y="34530"/>
                  <a:pt x="6176315" y="18288"/>
                </a:cubicBezTo>
                <a:cubicBezTo>
                  <a:pt x="6013969" y="2047"/>
                  <a:pt x="5850602" y="6362"/>
                  <a:pt x="5681167" y="18288"/>
                </a:cubicBezTo>
                <a:cubicBezTo>
                  <a:pt x="5511732" y="30214"/>
                  <a:pt x="5312143" y="419"/>
                  <a:pt x="5029657" y="18288"/>
                </a:cubicBezTo>
                <a:cubicBezTo>
                  <a:pt x="4747171" y="36158"/>
                  <a:pt x="4655062" y="30740"/>
                  <a:pt x="4378147" y="18288"/>
                </a:cubicBezTo>
                <a:cubicBezTo>
                  <a:pt x="4101232" y="5837"/>
                  <a:pt x="4037646" y="44706"/>
                  <a:pt x="3726637" y="18288"/>
                </a:cubicBezTo>
                <a:cubicBezTo>
                  <a:pt x="3415628" y="-8130"/>
                  <a:pt x="3321756" y="45507"/>
                  <a:pt x="3075127" y="18288"/>
                </a:cubicBezTo>
                <a:cubicBezTo>
                  <a:pt x="2828498" y="-8931"/>
                  <a:pt x="2684733" y="14853"/>
                  <a:pt x="2501798" y="18288"/>
                </a:cubicBezTo>
                <a:cubicBezTo>
                  <a:pt x="2318863" y="21723"/>
                  <a:pt x="2121844" y="-13013"/>
                  <a:pt x="1772107" y="18288"/>
                </a:cubicBezTo>
                <a:cubicBezTo>
                  <a:pt x="1422370" y="49589"/>
                  <a:pt x="1431548" y="31666"/>
                  <a:pt x="1120597" y="18288"/>
                </a:cubicBezTo>
                <a:cubicBezTo>
                  <a:pt x="809646" y="4911"/>
                  <a:pt x="246393" y="56240"/>
                  <a:pt x="0" y="18288"/>
                </a:cubicBezTo>
                <a:cubicBezTo>
                  <a:pt x="129" y="13298"/>
                  <a:pt x="-675" y="6857"/>
                  <a:pt x="0" y="0"/>
                </a:cubicBezTo>
                <a:close/>
              </a:path>
              <a:path w="7818120" h="18288" stroke="0" extrusionOk="0">
                <a:moveTo>
                  <a:pt x="0" y="0"/>
                </a:moveTo>
                <a:cubicBezTo>
                  <a:pt x="177487" y="-4302"/>
                  <a:pt x="287499" y="4997"/>
                  <a:pt x="573329" y="0"/>
                </a:cubicBezTo>
                <a:cubicBezTo>
                  <a:pt x="859159" y="-4997"/>
                  <a:pt x="821965" y="-336"/>
                  <a:pt x="990295" y="0"/>
                </a:cubicBezTo>
                <a:cubicBezTo>
                  <a:pt x="1158625" y="336"/>
                  <a:pt x="1587918" y="-4681"/>
                  <a:pt x="1798168" y="0"/>
                </a:cubicBezTo>
                <a:cubicBezTo>
                  <a:pt x="2008418" y="4681"/>
                  <a:pt x="2088841" y="-2754"/>
                  <a:pt x="2371496" y="0"/>
                </a:cubicBezTo>
                <a:cubicBezTo>
                  <a:pt x="2654151" y="2754"/>
                  <a:pt x="2701462" y="-24976"/>
                  <a:pt x="2944825" y="0"/>
                </a:cubicBezTo>
                <a:cubicBezTo>
                  <a:pt x="3188188" y="24976"/>
                  <a:pt x="3511636" y="25407"/>
                  <a:pt x="3752698" y="0"/>
                </a:cubicBezTo>
                <a:cubicBezTo>
                  <a:pt x="3993760" y="-25407"/>
                  <a:pt x="4107153" y="6432"/>
                  <a:pt x="4247845" y="0"/>
                </a:cubicBezTo>
                <a:cubicBezTo>
                  <a:pt x="4388537" y="-6432"/>
                  <a:pt x="4835598" y="-5108"/>
                  <a:pt x="5055718" y="0"/>
                </a:cubicBezTo>
                <a:cubicBezTo>
                  <a:pt x="5275838" y="5108"/>
                  <a:pt x="5461006" y="-24536"/>
                  <a:pt x="5863590" y="0"/>
                </a:cubicBezTo>
                <a:cubicBezTo>
                  <a:pt x="6266174" y="24536"/>
                  <a:pt x="6355549" y="-19657"/>
                  <a:pt x="6515100" y="0"/>
                </a:cubicBezTo>
                <a:cubicBezTo>
                  <a:pt x="6674651" y="19657"/>
                  <a:pt x="7275423" y="-57462"/>
                  <a:pt x="7818120" y="0"/>
                </a:cubicBezTo>
                <a:cubicBezTo>
                  <a:pt x="7818132" y="8833"/>
                  <a:pt x="7818660" y="9830"/>
                  <a:pt x="7818120" y="18288"/>
                </a:cubicBezTo>
                <a:cubicBezTo>
                  <a:pt x="7610240" y="4606"/>
                  <a:pt x="7521789" y="7721"/>
                  <a:pt x="7401154" y="18288"/>
                </a:cubicBezTo>
                <a:cubicBezTo>
                  <a:pt x="7280519" y="28855"/>
                  <a:pt x="6930719" y="4225"/>
                  <a:pt x="6593281" y="18288"/>
                </a:cubicBezTo>
                <a:cubicBezTo>
                  <a:pt x="6255843" y="32351"/>
                  <a:pt x="6286682" y="1162"/>
                  <a:pt x="6098134" y="18288"/>
                </a:cubicBezTo>
                <a:cubicBezTo>
                  <a:pt x="5909586" y="35414"/>
                  <a:pt x="5602789" y="48596"/>
                  <a:pt x="5446624" y="18288"/>
                </a:cubicBezTo>
                <a:cubicBezTo>
                  <a:pt x="5290459" y="-12020"/>
                  <a:pt x="4917039" y="21960"/>
                  <a:pt x="4638751" y="18288"/>
                </a:cubicBezTo>
                <a:cubicBezTo>
                  <a:pt x="4360463" y="14616"/>
                  <a:pt x="4304690" y="5450"/>
                  <a:pt x="3987241" y="18288"/>
                </a:cubicBezTo>
                <a:cubicBezTo>
                  <a:pt x="3669792" y="31127"/>
                  <a:pt x="3758742" y="32551"/>
                  <a:pt x="3570275" y="18288"/>
                </a:cubicBezTo>
                <a:cubicBezTo>
                  <a:pt x="3381808" y="4025"/>
                  <a:pt x="3267153" y="36200"/>
                  <a:pt x="3075127" y="18288"/>
                </a:cubicBezTo>
                <a:cubicBezTo>
                  <a:pt x="2883101" y="376"/>
                  <a:pt x="2665825" y="10973"/>
                  <a:pt x="2267255" y="18288"/>
                </a:cubicBezTo>
                <a:cubicBezTo>
                  <a:pt x="1868685" y="25603"/>
                  <a:pt x="1884698" y="28410"/>
                  <a:pt x="1615745" y="18288"/>
                </a:cubicBezTo>
                <a:cubicBezTo>
                  <a:pt x="1346792" y="8167"/>
                  <a:pt x="1320952" y="10430"/>
                  <a:pt x="1120597" y="18288"/>
                </a:cubicBezTo>
                <a:cubicBezTo>
                  <a:pt x="920242" y="26146"/>
                  <a:pt x="556507" y="50790"/>
                  <a:pt x="0" y="18288"/>
                </a:cubicBezTo>
                <a:cubicBezTo>
                  <a:pt x="74" y="14054"/>
                  <a:pt x="-46" y="699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0CBC4BFB-F74D-3742-0CA4-8A53057ACF7E}"/>
              </a:ext>
            </a:extLst>
          </p:cNvPr>
          <p:cNvGraphicFramePr>
            <a:graphicFrameLocks noGrp="1"/>
          </p:cNvGraphicFramePr>
          <p:nvPr>
            <p:ph idx="1"/>
            <p:extLst>
              <p:ext uri="{D42A27DB-BD31-4B8C-83A1-F6EECF244321}">
                <p14:modId xmlns:p14="http://schemas.microsoft.com/office/powerpoint/2010/main" val="1179603740"/>
              </p:ext>
            </p:extLst>
          </p:nvPr>
        </p:nvGraphicFramePr>
        <p:xfrm>
          <a:off x="628650" y="2228087"/>
          <a:ext cx="7886700" cy="39488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a:solidFill>
                  <a:srgbClr val="FFFFFF"/>
                </a:solidFill>
              </a:rPr>
              <a:t>Findings - Multiple Elements</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2E000B7A-9549-A440-4DD5-3AC8B4C8001E}"/>
              </a:ext>
            </a:extLst>
          </p:cNvPr>
          <p:cNvGraphicFramePr>
            <a:graphicFrameLocks noGrp="1"/>
          </p:cNvGraphicFramePr>
          <p:nvPr>
            <p:ph idx="1"/>
            <p:extLst>
              <p:ext uri="{D42A27DB-BD31-4B8C-83A1-F6EECF244321}">
                <p14:modId xmlns:p14="http://schemas.microsoft.com/office/powerpoint/2010/main" val="2480214078"/>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a:solidFill>
                  <a:srgbClr val="FFFFFF"/>
                </a:solidFill>
              </a:rPr>
              <a:t>Findings - Reading Sheet Music</a:t>
            </a:r>
          </a:p>
        </p:txBody>
      </p:sp>
      <p:sp>
        <p:nvSpPr>
          <p:cNvPr id="11" name="Rectangle: Rounded Corners 10">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DF0166F-B372-A453-B493-B6C62D53663A}"/>
              </a:ext>
            </a:extLst>
          </p:cNvPr>
          <p:cNvGraphicFramePr>
            <a:graphicFrameLocks noGrp="1"/>
          </p:cNvGraphicFramePr>
          <p:nvPr>
            <p:ph idx="1"/>
            <p:extLst>
              <p:ext uri="{D42A27DB-BD31-4B8C-83A1-F6EECF244321}">
                <p14:modId xmlns:p14="http://schemas.microsoft.com/office/powerpoint/2010/main" val="3306568556"/>
              </p:ext>
            </p:extLst>
          </p:nvPr>
        </p:nvGraphicFramePr>
        <p:xfrm>
          <a:off x="628650" y="1800911"/>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53B021B3-DE93-4AB7-8A18-CF5F1CED8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256032"/>
            <a:ext cx="7879842" cy="1014984"/>
          </a:xfrm>
        </p:spPr>
        <p:txBody>
          <a:bodyPr anchor="b">
            <a:normAutofit/>
          </a:bodyPr>
          <a:lstStyle/>
          <a:p>
            <a:r>
              <a:rPr lang="en-GB"/>
              <a:t>Conclusion</a:t>
            </a:r>
          </a:p>
        </p:txBody>
      </p:sp>
      <p:sp>
        <p:nvSpPr>
          <p:cNvPr id="38" name="Rectangle 37">
            <a:extLst>
              <a:ext uri="{FF2B5EF4-FFF2-40B4-BE49-F238E27FC236}">
                <a16:creationId xmlns:a16="http://schemas.microsoft.com/office/drawing/2014/main" id="{52D502E5-F6B4-4D58-B4AE-FC466FF15E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9464" y="1634502"/>
            <a:ext cx="7838694"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40" name="Rectangle 39">
            <a:extLst>
              <a:ext uri="{FF2B5EF4-FFF2-40B4-BE49-F238E27FC236}">
                <a16:creationId xmlns:a16="http://schemas.microsoft.com/office/drawing/2014/main" id="{9DECDBF4-02B6-4BB4-B65B-B8107AD6A9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630936" y="1538176"/>
            <a:ext cx="1405092" cy="10981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B3877BD6-90A6-D4DF-109B-6A9FD2864C01}"/>
              </a:ext>
            </a:extLst>
          </p:cNvPr>
          <p:cNvGraphicFramePr>
            <a:graphicFrameLocks noGrp="1"/>
          </p:cNvGraphicFramePr>
          <p:nvPr>
            <p:ph idx="1"/>
            <p:extLst>
              <p:ext uri="{D42A27DB-BD31-4B8C-83A1-F6EECF244321}">
                <p14:modId xmlns:p14="http://schemas.microsoft.com/office/powerpoint/2010/main" val="2043467246"/>
              </p:ext>
            </p:extLst>
          </p:nvPr>
        </p:nvGraphicFramePr>
        <p:xfrm>
          <a:off x="628650" y="1926266"/>
          <a:ext cx="7886700" cy="43575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GB" sz="4700"/>
              <a:t>Future Research</a:t>
            </a:r>
            <a:endParaRPr lang="en-GB" sz="4700" dirty="0"/>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onnsiteX0" fmla="*/ 0 w 4480560"/>
              <a:gd name="connsiteY0" fmla="*/ 0 h 13716"/>
              <a:gd name="connsiteX1" fmla="*/ 595274 w 4480560"/>
              <a:gd name="connsiteY1" fmla="*/ 0 h 13716"/>
              <a:gd name="connsiteX2" fmla="*/ 1100938 w 4480560"/>
              <a:gd name="connsiteY2" fmla="*/ 0 h 13716"/>
              <a:gd name="connsiteX3" fmla="*/ 1651406 w 4480560"/>
              <a:gd name="connsiteY3" fmla="*/ 0 h 13716"/>
              <a:gd name="connsiteX4" fmla="*/ 2336292 w 4480560"/>
              <a:gd name="connsiteY4" fmla="*/ 0 h 13716"/>
              <a:gd name="connsiteX5" fmla="*/ 2931566 w 4480560"/>
              <a:gd name="connsiteY5" fmla="*/ 0 h 13716"/>
              <a:gd name="connsiteX6" fmla="*/ 3482035 w 4480560"/>
              <a:gd name="connsiteY6" fmla="*/ 0 h 13716"/>
              <a:gd name="connsiteX7" fmla="*/ 4480560 w 4480560"/>
              <a:gd name="connsiteY7" fmla="*/ 0 h 13716"/>
              <a:gd name="connsiteX8" fmla="*/ 4480560 w 4480560"/>
              <a:gd name="connsiteY8" fmla="*/ 13716 h 13716"/>
              <a:gd name="connsiteX9" fmla="*/ 3840480 w 4480560"/>
              <a:gd name="connsiteY9" fmla="*/ 13716 h 13716"/>
              <a:gd name="connsiteX10" fmla="*/ 3290011 w 4480560"/>
              <a:gd name="connsiteY10" fmla="*/ 13716 h 13716"/>
              <a:gd name="connsiteX11" fmla="*/ 2560320 w 4480560"/>
              <a:gd name="connsiteY11" fmla="*/ 13716 h 13716"/>
              <a:gd name="connsiteX12" fmla="*/ 1965046 w 4480560"/>
              <a:gd name="connsiteY12" fmla="*/ 13716 h 13716"/>
              <a:gd name="connsiteX13" fmla="*/ 1459382 w 4480560"/>
              <a:gd name="connsiteY13" fmla="*/ 13716 h 13716"/>
              <a:gd name="connsiteX14" fmla="*/ 774497 w 4480560"/>
              <a:gd name="connsiteY14" fmla="*/ 13716 h 13716"/>
              <a:gd name="connsiteX15" fmla="*/ 0 w 4480560"/>
              <a:gd name="connsiteY15" fmla="*/ 13716 h 13716"/>
              <a:gd name="connsiteX16" fmla="*/ 0 w 4480560"/>
              <a:gd name="connsiteY16" fmla="*/ 0 h 137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552091"/>
            <a:ext cx="4668251" cy="5431536"/>
          </a:xfrm>
        </p:spPr>
        <p:txBody>
          <a:bodyPr anchor="ctr">
            <a:normAutofit/>
          </a:bodyPr>
          <a:lstStyle/>
          <a:p>
            <a:pPr marL="0" indent="0">
              <a:buNone/>
            </a:pPr>
            <a:r>
              <a:rPr lang="en-GB" sz="1900" dirty="0"/>
              <a:t>Larger cohort studies</a:t>
            </a:r>
          </a:p>
          <a:p>
            <a:pPr marL="0" indent="0">
              <a:buNone/>
            </a:pPr>
            <a:endParaRPr lang="en-GB" sz="1900" dirty="0"/>
          </a:p>
          <a:p>
            <a:pPr marL="0" indent="0">
              <a:buNone/>
            </a:pPr>
            <a:r>
              <a:rPr lang="en-GB" sz="1900" dirty="0"/>
              <a:t> comparison with non-dyslexic learners, and exploration of alternative teaching methods between control groups </a:t>
            </a:r>
          </a:p>
          <a:p>
            <a:pPr marL="0" indent="0">
              <a:buNone/>
            </a:pPr>
            <a:endParaRPr lang="en-GB" sz="1900" dirty="0"/>
          </a:p>
          <a:p>
            <a:pPr marL="0" indent="0">
              <a:buNone/>
            </a:pPr>
            <a:r>
              <a:rPr lang="en-GB" sz="1900" dirty="0"/>
              <a:t>Exploration of processing time within a singing lesson in wider cohorts and across control groups </a:t>
            </a:r>
          </a:p>
          <a:p>
            <a:pPr marL="0" indent="0">
              <a:buNone/>
            </a:pPr>
            <a:endParaRPr lang="en-GB" sz="1900" dirty="0"/>
          </a:p>
          <a:p>
            <a:pPr marL="0" indent="0">
              <a:buNone/>
            </a:pPr>
            <a:r>
              <a:rPr lang="en-GB" sz="1900" dirty="0"/>
              <a:t>the use of musical notation specific to singers, not just within the music lesson with additional element of lyrics</a:t>
            </a:r>
          </a:p>
          <a:p>
            <a:pPr marL="0" indent="0">
              <a:buNone/>
            </a:pPr>
            <a:endParaRPr lang="en-GB" sz="19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A753DE-7819-5B60-6732-F4D1228141E9}"/>
              </a:ext>
            </a:extLst>
          </p:cNvPr>
          <p:cNvSpPr>
            <a:spLocks noGrp="1"/>
          </p:cNvSpPr>
          <p:nvPr>
            <p:ph type="title"/>
          </p:nvPr>
        </p:nvSpPr>
        <p:spPr>
          <a:xfrm>
            <a:off x="479160" y="417576"/>
            <a:ext cx="8182230" cy="1249394"/>
          </a:xfrm>
        </p:spPr>
        <p:txBody>
          <a:bodyPr vert="horz" lIns="91440" tIns="45720" rIns="91440" bIns="45720" rtlCol="0" anchor="ctr">
            <a:normAutofit/>
          </a:bodyPr>
          <a:lstStyle/>
          <a:p>
            <a:pPr defTabSz="914400">
              <a:lnSpc>
                <a:spcPct val="90000"/>
              </a:lnSpc>
            </a:pPr>
            <a:r>
              <a:rPr lang="en-US" sz="4800" kern="1200">
                <a:solidFill>
                  <a:schemeClr val="tx1"/>
                </a:solidFill>
                <a:latin typeface="+mj-lt"/>
                <a:ea typeface="+mj-ea"/>
                <a:cs typeface="+mj-cs"/>
              </a:rPr>
              <a:t>Individual Learning Outcome 1 </a:t>
            </a:r>
          </a:p>
        </p:txBody>
      </p:sp>
      <p:sp>
        <p:nvSpPr>
          <p:cNvPr id="25"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1733454"/>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Table 11">
            <a:extLst>
              <a:ext uri="{FF2B5EF4-FFF2-40B4-BE49-F238E27FC236}">
                <a16:creationId xmlns:a16="http://schemas.microsoft.com/office/drawing/2014/main" id="{6D56A79A-0F8F-327D-16D8-09A598A8B7AF}"/>
              </a:ext>
            </a:extLst>
          </p:cNvPr>
          <p:cNvGraphicFramePr>
            <a:graphicFrameLocks noGrp="1"/>
          </p:cNvGraphicFramePr>
          <p:nvPr>
            <p:extLst>
              <p:ext uri="{D42A27DB-BD31-4B8C-83A1-F6EECF244321}">
                <p14:modId xmlns:p14="http://schemas.microsoft.com/office/powerpoint/2010/main" val="117452764"/>
              </p:ext>
            </p:extLst>
          </p:nvPr>
        </p:nvGraphicFramePr>
        <p:xfrm>
          <a:off x="240030" y="2722929"/>
          <a:ext cx="8661654" cy="3407440"/>
        </p:xfrm>
        <a:graphic>
          <a:graphicData uri="http://schemas.openxmlformats.org/drawingml/2006/table">
            <a:tbl>
              <a:tblPr firstRow="1" bandRow="1">
                <a:solidFill>
                  <a:srgbClr val="F2F2F2">
                    <a:alpha val="30196"/>
                  </a:srgbClr>
                </a:solidFill>
                <a:tableStyleId>{5C22544A-7EE6-4342-B048-85BDC9FD1C3A}</a:tableStyleId>
              </a:tblPr>
              <a:tblGrid>
                <a:gridCol w="8661654">
                  <a:extLst>
                    <a:ext uri="{9D8B030D-6E8A-4147-A177-3AD203B41FA5}">
                      <a16:colId xmlns:a16="http://schemas.microsoft.com/office/drawing/2014/main" val="284060158"/>
                    </a:ext>
                  </a:extLst>
                </a:gridCol>
              </a:tblGrid>
              <a:tr h="1014501">
                <a:tc>
                  <a:txBody>
                    <a:bodyPr/>
                    <a:lstStyle/>
                    <a:p>
                      <a:pPr rtl="0"/>
                      <a:r>
                        <a:rPr lang="en-GB" sz="2300" b="0" i="0" u="none" strike="noStrike" kern="1200" cap="none" spc="0" dirty="0">
                          <a:solidFill>
                            <a:schemeClr val="bg1"/>
                          </a:solidFill>
                          <a:effectLst/>
                          <a:latin typeface="+mn-lt"/>
                          <a:ea typeface="+mn-ea"/>
                          <a:cs typeface="+mn-cs"/>
                        </a:rPr>
                        <a:t>To develop my ability to write succinctly within my academic writing</a:t>
                      </a:r>
                      <a:endParaRPr lang="en-GB" sz="2300" b="0" cap="none" spc="0" dirty="0">
                        <a:solidFill>
                          <a:schemeClr val="bg1"/>
                        </a:solidFill>
                        <a:effectLst/>
                      </a:endParaRPr>
                    </a:p>
                  </a:txBody>
                  <a:tcPr marL="188060" marR="144661" marT="144661" marB="144661" anchor="ctr">
                    <a:lnL w="19050" cap="flat" cmpd="sng" algn="ctr">
                      <a:noFill/>
                      <a:prstDash val="solid"/>
                    </a:lnL>
                    <a:lnR w="12700" cmpd="sng">
                      <a:noFill/>
                    </a:lnR>
                    <a:lnT w="19050" cap="flat" cmpd="sng" algn="ctr">
                      <a:noFill/>
                      <a:prstDash val="solid"/>
                    </a:lnT>
                    <a:lnB w="38100" cmpd="sng">
                      <a:noFill/>
                    </a:lnB>
                    <a:solidFill>
                      <a:schemeClr val="accent1"/>
                    </a:solidFill>
                  </a:tcPr>
                </a:tc>
                <a:extLst>
                  <a:ext uri="{0D108BD9-81ED-4DB2-BD59-A6C34878D82A}">
                    <a16:rowId xmlns:a16="http://schemas.microsoft.com/office/drawing/2014/main" val="4265394723"/>
                  </a:ext>
                </a:extLst>
              </a:tr>
              <a:tr h="2392939">
                <a:tc>
                  <a:txBody>
                    <a:bodyPr/>
                    <a:lstStyle/>
                    <a:p>
                      <a:pPr rtl="0"/>
                      <a:r>
                        <a:rPr lang="en-GB" sz="2300" b="0" i="1" u="none" strike="noStrike" kern="1200" cap="none" spc="0" dirty="0">
                          <a:solidFill>
                            <a:schemeClr val="tx1"/>
                          </a:solidFill>
                          <a:effectLst/>
                          <a:latin typeface="+mn-lt"/>
                          <a:ea typeface="+mn-ea"/>
                          <a:cs typeface="+mn-cs"/>
                        </a:rPr>
                        <a:t>I felt although I improved in part with this, I still found it difficult to write succinctly whilst being able to hit the key learning objectives set out in the assessment frameworks. I feel this is something that will grow with confidence in my academic writing and therefore likely to be a continued goal moving through this course.</a:t>
                      </a:r>
                      <a:endParaRPr lang="en-GB" sz="2300" b="0" i="1" cap="none" spc="0" dirty="0">
                        <a:solidFill>
                          <a:schemeClr val="tx1"/>
                        </a:solidFill>
                        <a:effectLst/>
                      </a:endParaRPr>
                    </a:p>
                  </a:txBody>
                  <a:tcPr marL="188060" marR="144661" marT="144661" marB="144661">
                    <a:lnL w="38100" cap="flat" cmpd="sng" algn="ctr">
                      <a:noFill/>
                      <a:prstDash val="solid"/>
                    </a:lnL>
                    <a:lnR w="38100" cap="flat" cmpd="sng" algn="ctr">
                      <a:noFill/>
                      <a:prstDash val="solid"/>
                    </a:lnR>
                    <a:lnT w="38100" cmpd="sng">
                      <a:noFill/>
                    </a:lnT>
                    <a:lnB w="38100" cap="flat" cmpd="sng" algn="ctr">
                      <a:noFill/>
                      <a:prstDash val="solid"/>
                    </a:lnB>
                    <a:solidFill>
                      <a:srgbClr val="F2F2F2">
                        <a:alpha val="30196"/>
                      </a:srgbClr>
                    </a:solidFill>
                  </a:tcPr>
                </a:tc>
                <a:extLst>
                  <a:ext uri="{0D108BD9-81ED-4DB2-BD59-A6C34878D82A}">
                    <a16:rowId xmlns:a16="http://schemas.microsoft.com/office/drawing/2014/main" val="2468270244"/>
                  </a:ext>
                </a:extLst>
              </a:tr>
            </a:tbl>
          </a:graphicData>
        </a:graphic>
      </p:graphicFrame>
    </p:spTree>
    <p:extLst>
      <p:ext uri="{BB962C8B-B14F-4D97-AF65-F5344CB8AC3E}">
        <p14:creationId xmlns:p14="http://schemas.microsoft.com/office/powerpoint/2010/main" val="77117594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A753DE-7819-5B60-6732-F4D1228141E9}"/>
              </a:ext>
            </a:extLst>
          </p:cNvPr>
          <p:cNvSpPr>
            <a:spLocks noGrp="1"/>
          </p:cNvSpPr>
          <p:nvPr>
            <p:ph type="title"/>
          </p:nvPr>
        </p:nvSpPr>
        <p:spPr>
          <a:xfrm>
            <a:off x="479160" y="417576"/>
            <a:ext cx="8182230" cy="1249394"/>
          </a:xfrm>
        </p:spPr>
        <p:txBody>
          <a:bodyPr vert="horz" lIns="91440" tIns="45720" rIns="91440" bIns="45720" rtlCol="0" anchor="ctr">
            <a:normAutofit/>
          </a:bodyPr>
          <a:lstStyle/>
          <a:p>
            <a:pPr defTabSz="914400">
              <a:lnSpc>
                <a:spcPct val="90000"/>
              </a:lnSpc>
            </a:pPr>
            <a:r>
              <a:rPr lang="en-US" sz="4800" kern="1200">
                <a:solidFill>
                  <a:schemeClr val="tx1"/>
                </a:solidFill>
                <a:latin typeface="+mj-lt"/>
                <a:ea typeface="+mj-ea"/>
                <a:cs typeface="+mj-cs"/>
              </a:rPr>
              <a:t>Individual Learning Outcome 2 </a:t>
            </a:r>
          </a:p>
        </p:txBody>
      </p:sp>
      <p:sp>
        <p:nvSpPr>
          <p:cNvPr id="25"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1733454"/>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Table 11">
            <a:extLst>
              <a:ext uri="{FF2B5EF4-FFF2-40B4-BE49-F238E27FC236}">
                <a16:creationId xmlns:a16="http://schemas.microsoft.com/office/drawing/2014/main" id="{6D56A79A-0F8F-327D-16D8-09A598A8B7AF}"/>
              </a:ext>
            </a:extLst>
          </p:cNvPr>
          <p:cNvGraphicFramePr>
            <a:graphicFrameLocks noGrp="1"/>
          </p:cNvGraphicFramePr>
          <p:nvPr>
            <p:extLst>
              <p:ext uri="{D42A27DB-BD31-4B8C-83A1-F6EECF244321}">
                <p14:modId xmlns:p14="http://schemas.microsoft.com/office/powerpoint/2010/main" val="2737989082"/>
              </p:ext>
            </p:extLst>
          </p:nvPr>
        </p:nvGraphicFramePr>
        <p:xfrm>
          <a:off x="240030" y="2745819"/>
          <a:ext cx="8661654" cy="3369732"/>
        </p:xfrm>
        <a:graphic>
          <a:graphicData uri="http://schemas.openxmlformats.org/drawingml/2006/table">
            <a:tbl>
              <a:tblPr firstRow="1" bandRow="1">
                <a:solidFill>
                  <a:schemeClr val="bg1">
                    <a:lumMod val="95000"/>
                  </a:schemeClr>
                </a:solidFill>
                <a:tableStyleId>{5C22544A-7EE6-4342-B048-85BDC9FD1C3A}</a:tableStyleId>
              </a:tblPr>
              <a:tblGrid>
                <a:gridCol w="8661654">
                  <a:extLst>
                    <a:ext uri="{9D8B030D-6E8A-4147-A177-3AD203B41FA5}">
                      <a16:colId xmlns:a16="http://schemas.microsoft.com/office/drawing/2014/main" val="284060158"/>
                    </a:ext>
                  </a:extLst>
                </a:gridCol>
              </a:tblGrid>
              <a:tr h="969906">
                <a:tc>
                  <a:txBody>
                    <a:bodyPr/>
                    <a:lstStyle/>
                    <a:p>
                      <a:pPr rtl="0"/>
                      <a:r>
                        <a:rPr lang="en-GB" sz="2400" b="0" i="0" u="none" strike="noStrike" kern="1200" cap="none" spc="0">
                          <a:solidFill>
                            <a:schemeClr val="bg1"/>
                          </a:solidFill>
                          <a:effectLst/>
                          <a:latin typeface="+mn-lt"/>
                          <a:ea typeface="+mn-ea"/>
                          <a:cs typeface="+mn-cs"/>
                        </a:rPr>
                        <a:t>To improve my time management skills in relation to academic work </a:t>
                      </a:r>
                      <a:endParaRPr lang="en-GB" sz="2400" b="0" cap="none" spc="0">
                        <a:solidFill>
                          <a:schemeClr val="bg1"/>
                        </a:solidFill>
                        <a:effectLst/>
                      </a:endParaRPr>
                    </a:p>
                  </a:txBody>
                  <a:tcPr marL="136844" marR="136844" marT="136844" marB="68422" anchor="ctr">
                    <a:lnL w="12700" cmpd="sng">
                      <a:noFill/>
                    </a:lnL>
                    <a:lnR w="12700" cmpd="sng">
                      <a:noFill/>
                    </a:lnR>
                    <a:lnT w="19050" cap="flat" cmpd="sng" algn="ctr">
                      <a:noFill/>
                      <a:prstDash val="solid"/>
                    </a:lnT>
                    <a:lnB w="38100" cmpd="sng">
                      <a:noFill/>
                    </a:lnB>
                    <a:solidFill>
                      <a:schemeClr val="accent2"/>
                    </a:solidFill>
                  </a:tcPr>
                </a:tc>
                <a:extLst>
                  <a:ext uri="{0D108BD9-81ED-4DB2-BD59-A6C34878D82A}">
                    <a16:rowId xmlns:a16="http://schemas.microsoft.com/office/drawing/2014/main" val="4265394723"/>
                  </a:ext>
                </a:extLst>
              </a:tr>
              <a:tr h="2391755">
                <a:tc>
                  <a:txBody>
                    <a:bodyPr/>
                    <a:lstStyle/>
                    <a:p>
                      <a:pPr rtl="0"/>
                      <a:r>
                        <a:rPr lang="en-GB" sz="1800" b="0" i="1" u="none" strike="noStrike" kern="1200" cap="none" spc="0">
                          <a:solidFill>
                            <a:schemeClr val="tx1"/>
                          </a:solidFill>
                          <a:effectLst/>
                          <a:latin typeface="+mn-lt"/>
                          <a:ea typeface="+mn-ea"/>
                          <a:cs typeface="+mn-cs"/>
                        </a:rPr>
                        <a:t>On reflection this was something that was aided with the use of a GANT chart within my project proposal. However I need to take more time to consider that I am taking this course alongside a full time job, running a small singing tuition business and family commitments. The additional impact my neurodiversity and general health mean I should allow for longer than I often anticipate tasks will take. I will work aim to work more closely with my tutor in the next module</a:t>
                      </a:r>
                      <a:endParaRPr lang="en-GB" sz="1800" b="0" i="1" cap="none" spc="0">
                        <a:solidFill>
                          <a:schemeClr val="tx1"/>
                        </a:solidFill>
                        <a:effectLst/>
                      </a:endParaRPr>
                    </a:p>
                    <a:p>
                      <a:br>
                        <a:rPr lang="en-GB" sz="1800" cap="none" spc="0">
                          <a:solidFill>
                            <a:schemeClr val="tx1"/>
                          </a:solidFill>
                        </a:rPr>
                      </a:br>
                      <a:endParaRPr lang="en-GB" sz="1800" b="0" i="1" cap="none" spc="0">
                        <a:solidFill>
                          <a:schemeClr val="tx1"/>
                        </a:solidFill>
                        <a:effectLst/>
                      </a:endParaRPr>
                    </a:p>
                  </a:txBody>
                  <a:tcPr marL="136844" marR="136844" marT="136844" marB="68422">
                    <a:lnL w="12700" cmpd="sng">
                      <a:noFill/>
                      <a:prstDash val="solid"/>
                    </a:lnL>
                    <a:lnR w="12700" cmpd="sng">
                      <a:noFill/>
                      <a:prstDash val="solid"/>
                    </a:lnR>
                    <a:lnT w="38100" cmpd="sng">
                      <a:noFill/>
                    </a:lnT>
                    <a:lnB w="9525" cap="flat" cmpd="sng" algn="ctr">
                      <a:solidFill>
                        <a:schemeClr val="tx1">
                          <a:lumMod val="50000"/>
                          <a:lumOff val="50000"/>
                        </a:schemeClr>
                      </a:solidFill>
                      <a:prstDash val="solid"/>
                    </a:lnB>
                    <a:solidFill>
                      <a:schemeClr val="bg1">
                        <a:lumMod val="95000"/>
                      </a:schemeClr>
                    </a:solidFill>
                  </a:tcPr>
                </a:tc>
                <a:extLst>
                  <a:ext uri="{0D108BD9-81ED-4DB2-BD59-A6C34878D82A}">
                    <a16:rowId xmlns:a16="http://schemas.microsoft.com/office/drawing/2014/main" val="2468270244"/>
                  </a:ext>
                </a:extLst>
              </a:tr>
            </a:tbl>
          </a:graphicData>
        </a:graphic>
      </p:graphicFrame>
    </p:spTree>
    <p:extLst>
      <p:ext uri="{BB962C8B-B14F-4D97-AF65-F5344CB8AC3E}">
        <p14:creationId xmlns:p14="http://schemas.microsoft.com/office/powerpoint/2010/main" val="123588198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BCED4D40-4B67-4331-AC48-79B82B4A47D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CA753DE-7819-5B60-6732-F4D1228141E9}"/>
              </a:ext>
            </a:extLst>
          </p:cNvPr>
          <p:cNvSpPr>
            <a:spLocks noGrp="1"/>
          </p:cNvSpPr>
          <p:nvPr>
            <p:ph type="title"/>
          </p:nvPr>
        </p:nvSpPr>
        <p:spPr>
          <a:xfrm>
            <a:off x="479160" y="417576"/>
            <a:ext cx="8182230" cy="1249394"/>
          </a:xfrm>
        </p:spPr>
        <p:txBody>
          <a:bodyPr vert="horz" lIns="91440" tIns="45720" rIns="91440" bIns="45720" rtlCol="0" anchor="ctr">
            <a:normAutofit/>
          </a:bodyPr>
          <a:lstStyle/>
          <a:p>
            <a:pPr defTabSz="914400">
              <a:lnSpc>
                <a:spcPct val="90000"/>
              </a:lnSpc>
            </a:pPr>
            <a:r>
              <a:rPr lang="en-US" sz="4800" kern="1200">
                <a:solidFill>
                  <a:schemeClr val="tx1"/>
                </a:solidFill>
                <a:latin typeface="+mj-lt"/>
                <a:ea typeface="+mj-ea"/>
                <a:cs typeface="+mj-cs"/>
              </a:rPr>
              <a:t>Individual Learning Outcome 3 </a:t>
            </a:r>
          </a:p>
        </p:txBody>
      </p:sp>
      <p:sp>
        <p:nvSpPr>
          <p:cNvPr id="18" name="sketch line">
            <a:extLst>
              <a:ext uri="{FF2B5EF4-FFF2-40B4-BE49-F238E27FC236}">
                <a16:creationId xmlns:a16="http://schemas.microsoft.com/office/drawing/2014/main" id="{670CEDEF-4F34-412E-84EE-329C1E936A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1733454"/>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Table 11">
            <a:extLst>
              <a:ext uri="{FF2B5EF4-FFF2-40B4-BE49-F238E27FC236}">
                <a16:creationId xmlns:a16="http://schemas.microsoft.com/office/drawing/2014/main" id="{6D56A79A-0F8F-327D-16D8-09A598A8B7AF}"/>
              </a:ext>
            </a:extLst>
          </p:cNvPr>
          <p:cNvGraphicFramePr>
            <a:graphicFrameLocks noGrp="1"/>
          </p:cNvGraphicFramePr>
          <p:nvPr>
            <p:extLst>
              <p:ext uri="{D42A27DB-BD31-4B8C-83A1-F6EECF244321}">
                <p14:modId xmlns:p14="http://schemas.microsoft.com/office/powerpoint/2010/main" val="1105311708"/>
              </p:ext>
            </p:extLst>
          </p:nvPr>
        </p:nvGraphicFramePr>
        <p:xfrm>
          <a:off x="240030" y="2640458"/>
          <a:ext cx="8661654" cy="3376403"/>
        </p:xfrm>
        <a:graphic>
          <a:graphicData uri="http://schemas.openxmlformats.org/drawingml/2006/table">
            <a:tbl>
              <a:tblPr firstRow="1" bandRow="1">
                <a:tableStyleId>{5C22544A-7EE6-4342-B048-85BDC9FD1C3A}</a:tableStyleId>
              </a:tblPr>
              <a:tblGrid>
                <a:gridCol w="8661654">
                  <a:extLst>
                    <a:ext uri="{9D8B030D-6E8A-4147-A177-3AD203B41FA5}">
                      <a16:colId xmlns:a16="http://schemas.microsoft.com/office/drawing/2014/main" val="284060158"/>
                    </a:ext>
                  </a:extLst>
                </a:gridCol>
              </a:tblGrid>
              <a:tr h="655211">
                <a:tc>
                  <a:txBody>
                    <a:bodyPr/>
                    <a:lstStyle/>
                    <a:p>
                      <a:pPr rtl="0"/>
                      <a:r>
                        <a:rPr lang="en-GB" sz="1800" b="1" i="0" u="none" strike="noStrike" kern="1200" dirty="0">
                          <a:solidFill>
                            <a:schemeClr val="lt1"/>
                          </a:solidFill>
                          <a:effectLst/>
                          <a:latin typeface="+mn-lt"/>
                          <a:ea typeface="+mn-ea"/>
                          <a:cs typeface="+mn-cs"/>
                        </a:rPr>
                        <a:t>To gain a more objective insight in to the impact dyslexia has on others in comparison to my own experiences both as a learner and a teacher </a:t>
                      </a:r>
                      <a:endParaRPr lang="en-GB" sz="1800" b="1" dirty="0">
                        <a:effectLst/>
                      </a:endParaRPr>
                    </a:p>
                  </a:txBody>
                  <a:tcPr marL="83403" marR="83403" marT="41701" marB="41701"/>
                </a:tc>
                <a:extLst>
                  <a:ext uri="{0D108BD9-81ED-4DB2-BD59-A6C34878D82A}">
                    <a16:rowId xmlns:a16="http://schemas.microsoft.com/office/drawing/2014/main" val="4265394723"/>
                  </a:ext>
                </a:extLst>
              </a:tr>
              <a:tr h="2721192">
                <a:tc>
                  <a:txBody>
                    <a:bodyPr/>
                    <a:lstStyle/>
                    <a:p>
                      <a:pPr rtl="0"/>
                      <a:r>
                        <a:rPr lang="en-GB" sz="2200" b="0" i="0" u="none" strike="noStrike" kern="1200" dirty="0">
                          <a:solidFill>
                            <a:schemeClr val="dk1"/>
                          </a:solidFill>
                          <a:effectLst/>
                          <a:latin typeface="+mn-lt"/>
                          <a:ea typeface="+mn-ea"/>
                          <a:cs typeface="+mn-cs"/>
                        </a:rPr>
                        <a:t> </a:t>
                      </a:r>
                      <a:r>
                        <a:rPr lang="en-GB" sz="2400" b="0" i="1" u="none" strike="noStrike" kern="1200" dirty="0">
                          <a:solidFill>
                            <a:schemeClr val="dk1"/>
                          </a:solidFill>
                          <a:effectLst/>
                          <a:latin typeface="+mn-lt"/>
                          <a:ea typeface="+mn-ea"/>
                          <a:cs typeface="+mn-cs"/>
                        </a:rPr>
                        <a:t>I feel this objective has definitely been achieved throughout this process. The need for me to explore deeper into the research within this field has given me insights I would not have been likely to have come across exposing me to more literature. The reflexive nature of the process does ask you to at yourself and your own teaching experiences too.</a:t>
                      </a:r>
                      <a:endParaRPr lang="en-GB" sz="2900" b="0" i="1" dirty="0">
                        <a:effectLst/>
                      </a:endParaRPr>
                    </a:p>
                  </a:txBody>
                  <a:tcPr marL="83403" marR="83403" marT="41701" marB="41701"/>
                </a:tc>
                <a:extLst>
                  <a:ext uri="{0D108BD9-81ED-4DB2-BD59-A6C34878D82A}">
                    <a16:rowId xmlns:a16="http://schemas.microsoft.com/office/drawing/2014/main" val="2468270244"/>
                  </a:ext>
                </a:extLst>
              </a:tr>
            </a:tbl>
          </a:graphicData>
        </a:graphic>
      </p:graphicFrame>
    </p:spTree>
    <p:extLst>
      <p:ext uri="{BB962C8B-B14F-4D97-AF65-F5344CB8AC3E}">
        <p14:creationId xmlns:p14="http://schemas.microsoft.com/office/powerpoint/2010/main" val="221338319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C59AB4C8-9178-4F7A-8404-6890510B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CA753DE-7819-5B60-6732-F4D1228141E9}"/>
              </a:ext>
            </a:extLst>
          </p:cNvPr>
          <p:cNvSpPr>
            <a:spLocks noGrp="1"/>
          </p:cNvSpPr>
          <p:nvPr>
            <p:ph type="title"/>
          </p:nvPr>
        </p:nvSpPr>
        <p:spPr>
          <a:xfrm>
            <a:off x="479161" y="866420"/>
            <a:ext cx="8182230" cy="948225"/>
          </a:xfrm>
        </p:spPr>
        <p:txBody>
          <a:bodyPr vert="horz" lIns="91440" tIns="45720" rIns="91440" bIns="45720" rtlCol="0" anchor="b">
            <a:normAutofit/>
          </a:bodyPr>
          <a:lstStyle/>
          <a:p>
            <a:pPr defTabSz="914400">
              <a:lnSpc>
                <a:spcPct val="90000"/>
              </a:lnSpc>
            </a:pPr>
            <a:r>
              <a:rPr lang="en-US" sz="4800" kern="1200" dirty="0">
                <a:solidFill>
                  <a:schemeClr val="tx1"/>
                </a:solidFill>
                <a:latin typeface="+mj-lt"/>
                <a:ea typeface="+mj-ea"/>
                <a:cs typeface="+mj-cs"/>
              </a:rPr>
              <a:t>Individual Learning Outcome </a:t>
            </a:r>
            <a:r>
              <a:rPr lang="en-US" sz="4800" dirty="0"/>
              <a:t>4</a:t>
            </a:r>
            <a:endParaRPr lang="en-US" sz="4800" kern="1200" dirty="0">
              <a:solidFill>
                <a:schemeClr val="tx1"/>
              </a:solidFill>
              <a:latin typeface="+mj-lt"/>
              <a:ea typeface="+mj-ea"/>
              <a:cs typeface="+mj-cs"/>
            </a:endParaRPr>
          </a:p>
        </p:txBody>
      </p:sp>
      <p:sp>
        <p:nvSpPr>
          <p:cNvPr id="18" name="sketch line">
            <a:extLst>
              <a:ext uri="{FF2B5EF4-FFF2-40B4-BE49-F238E27FC236}">
                <a16:creationId xmlns:a16="http://schemas.microsoft.com/office/drawing/2014/main" id="{4CFDFB37-4BC7-42C6-915D-A6609139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2343912"/>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11" name="Table 11">
            <a:extLst>
              <a:ext uri="{FF2B5EF4-FFF2-40B4-BE49-F238E27FC236}">
                <a16:creationId xmlns:a16="http://schemas.microsoft.com/office/drawing/2014/main" id="{6D56A79A-0F8F-327D-16D8-09A598A8B7AF}"/>
              </a:ext>
            </a:extLst>
          </p:cNvPr>
          <p:cNvGraphicFramePr>
            <a:graphicFrameLocks noGrp="1"/>
          </p:cNvGraphicFramePr>
          <p:nvPr>
            <p:extLst>
              <p:ext uri="{D42A27DB-BD31-4B8C-83A1-F6EECF244321}">
                <p14:modId xmlns:p14="http://schemas.microsoft.com/office/powerpoint/2010/main" val="2549678737"/>
              </p:ext>
            </p:extLst>
          </p:nvPr>
        </p:nvGraphicFramePr>
        <p:xfrm>
          <a:off x="240030" y="2681066"/>
          <a:ext cx="8661654" cy="3306230"/>
        </p:xfrm>
        <a:graphic>
          <a:graphicData uri="http://schemas.openxmlformats.org/drawingml/2006/table">
            <a:tbl>
              <a:tblPr firstRow="1" bandRow="1">
                <a:tableStyleId>{5C22544A-7EE6-4342-B048-85BDC9FD1C3A}</a:tableStyleId>
              </a:tblPr>
              <a:tblGrid>
                <a:gridCol w="8661654">
                  <a:extLst>
                    <a:ext uri="{9D8B030D-6E8A-4147-A177-3AD203B41FA5}">
                      <a16:colId xmlns:a16="http://schemas.microsoft.com/office/drawing/2014/main" val="284060158"/>
                    </a:ext>
                  </a:extLst>
                </a:gridCol>
              </a:tblGrid>
              <a:tr h="1008848">
                <a:tc>
                  <a:txBody>
                    <a:bodyPr/>
                    <a:lstStyle/>
                    <a:p>
                      <a:pPr rtl="0"/>
                      <a:r>
                        <a:rPr lang="en-GB" sz="2200" b="1" i="0" u="none" strike="noStrike" kern="1200">
                          <a:solidFill>
                            <a:schemeClr val="lt1"/>
                          </a:solidFill>
                          <a:effectLst/>
                          <a:latin typeface="+mn-lt"/>
                          <a:ea typeface="+mn-ea"/>
                          <a:cs typeface="+mn-cs"/>
                        </a:rPr>
                        <a:t>To improve my time management skills in relation to academic work </a:t>
                      </a:r>
                      <a:endParaRPr lang="en-GB" sz="3000" b="1">
                        <a:solidFill>
                          <a:schemeClr val="bg1"/>
                        </a:solidFill>
                        <a:effectLst/>
                      </a:endParaRPr>
                    </a:p>
                  </a:txBody>
                  <a:tcPr marL="85140" marR="85140" marT="42570" marB="42570"/>
                </a:tc>
                <a:extLst>
                  <a:ext uri="{0D108BD9-81ED-4DB2-BD59-A6C34878D82A}">
                    <a16:rowId xmlns:a16="http://schemas.microsoft.com/office/drawing/2014/main" val="4265394723"/>
                  </a:ext>
                </a:extLst>
              </a:tr>
              <a:tr h="2297382">
                <a:tc>
                  <a:txBody>
                    <a:bodyPr/>
                    <a:lstStyle/>
                    <a:p>
                      <a:pPr rtl="0"/>
                      <a:r>
                        <a:rPr lang="en-GB" sz="1900" b="0" i="1" u="none" strike="noStrike" kern="1200" dirty="0">
                          <a:solidFill>
                            <a:schemeClr val="dk1"/>
                          </a:solidFill>
                          <a:effectLst/>
                          <a:latin typeface="+mn-lt"/>
                          <a:ea typeface="+mn-ea"/>
                          <a:cs typeface="+mn-cs"/>
                        </a:rPr>
                        <a:t>On reflection this was something that was aided with the use of a GANT chart within my project proposal. However I need to take more time to consider that I am taking this course alongside a full time job, running a small singing tuition business and family commitments. The additional impact my neurodiversity and general health mean I should allow for longer than I often anticipate tasks will take. I will work aim to work more closely with my tutor in the next module</a:t>
                      </a:r>
                      <a:endParaRPr lang="en-GB" sz="2600" b="0" i="1" dirty="0">
                        <a:effectLst/>
                      </a:endParaRPr>
                    </a:p>
                  </a:txBody>
                  <a:tcPr marL="85140" marR="85140" marT="42570" marB="42570"/>
                </a:tc>
                <a:extLst>
                  <a:ext uri="{0D108BD9-81ED-4DB2-BD59-A6C34878D82A}">
                    <a16:rowId xmlns:a16="http://schemas.microsoft.com/office/drawing/2014/main" val="2468270244"/>
                  </a:ext>
                </a:extLst>
              </a:tr>
            </a:tbl>
          </a:graphicData>
        </a:graphic>
      </p:graphicFrame>
    </p:spTree>
    <p:extLst>
      <p:ext uri="{BB962C8B-B14F-4D97-AF65-F5344CB8AC3E}">
        <p14:creationId xmlns:p14="http://schemas.microsoft.com/office/powerpoint/2010/main" val="1375319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C59AB4C8-9178-4F7A-8404-6890510B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479160" y="457201"/>
            <a:ext cx="8182230" cy="1832654"/>
          </a:xfrm>
        </p:spPr>
        <p:txBody>
          <a:bodyPr vert="horz" lIns="91440" tIns="45720" rIns="91440" bIns="45720" rtlCol="0" anchor="b">
            <a:normAutofit/>
          </a:bodyPr>
          <a:lstStyle/>
          <a:p>
            <a:pPr defTabSz="914400">
              <a:lnSpc>
                <a:spcPct val="90000"/>
              </a:lnSpc>
            </a:pPr>
            <a:r>
              <a:rPr lang="en-US" sz="5700" kern="1200">
                <a:solidFill>
                  <a:schemeClr val="tx1"/>
                </a:solidFill>
                <a:latin typeface="+mj-lt"/>
                <a:ea typeface="+mj-ea"/>
                <a:cs typeface="+mj-cs"/>
              </a:rPr>
              <a:t>Questions</a:t>
            </a:r>
          </a:p>
        </p:txBody>
      </p:sp>
      <p:sp>
        <p:nvSpPr>
          <p:cNvPr id="19" name="sketch line">
            <a:extLst>
              <a:ext uri="{FF2B5EF4-FFF2-40B4-BE49-F238E27FC236}">
                <a16:creationId xmlns:a16="http://schemas.microsoft.com/office/drawing/2014/main" id="{4CFDFB37-4BC7-42C6-915D-A6609139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55776" y="2343912"/>
            <a:ext cx="3429000" cy="18288"/>
          </a:xfrm>
          <a:custGeom>
            <a:avLst/>
            <a:gdLst>
              <a:gd name="connsiteX0" fmla="*/ 0 w 3429000"/>
              <a:gd name="connsiteY0" fmla="*/ 0 h 18288"/>
              <a:gd name="connsiteX1" fmla="*/ 685800 w 3429000"/>
              <a:gd name="connsiteY1" fmla="*/ 0 h 18288"/>
              <a:gd name="connsiteX2" fmla="*/ 1371600 w 3429000"/>
              <a:gd name="connsiteY2" fmla="*/ 0 h 18288"/>
              <a:gd name="connsiteX3" fmla="*/ 2057400 w 3429000"/>
              <a:gd name="connsiteY3" fmla="*/ 0 h 18288"/>
              <a:gd name="connsiteX4" fmla="*/ 2674620 w 3429000"/>
              <a:gd name="connsiteY4" fmla="*/ 0 h 18288"/>
              <a:gd name="connsiteX5" fmla="*/ 3429000 w 3429000"/>
              <a:gd name="connsiteY5" fmla="*/ 0 h 18288"/>
              <a:gd name="connsiteX6" fmla="*/ 3429000 w 3429000"/>
              <a:gd name="connsiteY6" fmla="*/ 18288 h 18288"/>
              <a:gd name="connsiteX7" fmla="*/ 2811780 w 3429000"/>
              <a:gd name="connsiteY7" fmla="*/ 18288 h 18288"/>
              <a:gd name="connsiteX8" fmla="*/ 2228850 w 3429000"/>
              <a:gd name="connsiteY8" fmla="*/ 18288 h 18288"/>
              <a:gd name="connsiteX9" fmla="*/ 1543050 w 3429000"/>
              <a:gd name="connsiteY9" fmla="*/ 18288 h 18288"/>
              <a:gd name="connsiteX10" fmla="*/ 925830 w 3429000"/>
              <a:gd name="connsiteY10" fmla="*/ 18288 h 18288"/>
              <a:gd name="connsiteX11" fmla="*/ 0 w 3429000"/>
              <a:gd name="connsiteY11" fmla="*/ 18288 h 18288"/>
              <a:gd name="connsiteX12" fmla="*/ 0 w 342900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29000" h="18288" fill="none" extrusionOk="0">
                <a:moveTo>
                  <a:pt x="0" y="0"/>
                </a:moveTo>
                <a:cubicBezTo>
                  <a:pt x="219865" y="20479"/>
                  <a:pt x="493281" y="26186"/>
                  <a:pt x="685800" y="0"/>
                </a:cubicBezTo>
                <a:cubicBezTo>
                  <a:pt x="878319" y="-26186"/>
                  <a:pt x="1121382" y="-11869"/>
                  <a:pt x="1371600" y="0"/>
                </a:cubicBezTo>
                <a:cubicBezTo>
                  <a:pt x="1621818" y="11869"/>
                  <a:pt x="1878793" y="32281"/>
                  <a:pt x="2057400" y="0"/>
                </a:cubicBezTo>
                <a:cubicBezTo>
                  <a:pt x="2236007" y="-32281"/>
                  <a:pt x="2433797" y="-18251"/>
                  <a:pt x="2674620" y="0"/>
                </a:cubicBezTo>
                <a:cubicBezTo>
                  <a:pt x="2915443" y="18251"/>
                  <a:pt x="3205923" y="-1443"/>
                  <a:pt x="3429000" y="0"/>
                </a:cubicBezTo>
                <a:cubicBezTo>
                  <a:pt x="3429442" y="4516"/>
                  <a:pt x="3428173" y="12266"/>
                  <a:pt x="3429000" y="18288"/>
                </a:cubicBezTo>
                <a:cubicBezTo>
                  <a:pt x="3221081" y="48608"/>
                  <a:pt x="3088001" y="8066"/>
                  <a:pt x="2811780" y="18288"/>
                </a:cubicBezTo>
                <a:cubicBezTo>
                  <a:pt x="2535559" y="28510"/>
                  <a:pt x="2481355" y="24898"/>
                  <a:pt x="2228850" y="18288"/>
                </a:cubicBezTo>
                <a:cubicBezTo>
                  <a:pt x="1976345" y="11679"/>
                  <a:pt x="1807520" y="48356"/>
                  <a:pt x="1543050" y="18288"/>
                </a:cubicBezTo>
                <a:cubicBezTo>
                  <a:pt x="1278580" y="-11780"/>
                  <a:pt x="1181944" y="5123"/>
                  <a:pt x="925830" y="18288"/>
                </a:cubicBezTo>
                <a:cubicBezTo>
                  <a:pt x="669716" y="31453"/>
                  <a:pt x="410304" y="34815"/>
                  <a:pt x="0" y="18288"/>
                </a:cubicBezTo>
                <a:cubicBezTo>
                  <a:pt x="-306" y="11477"/>
                  <a:pt x="485" y="4355"/>
                  <a:pt x="0" y="0"/>
                </a:cubicBezTo>
                <a:close/>
              </a:path>
              <a:path w="3429000" h="18288" stroke="0" extrusionOk="0">
                <a:moveTo>
                  <a:pt x="0" y="0"/>
                </a:moveTo>
                <a:cubicBezTo>
                  <a:pt x="174095" y="-12874"/>
                  <a:pt x="443087" y="-14090"/>
                  <a:pt x="617220" y="0"/>
                </a:cubicBezTo>
                <a:cubicBezTo>
                  <a:pt x="791353" y="14090"/>
                  <a:pt x="1072677" y="8451"/>
                  <a:pt x="1200150" y="0"/>
                </a:cubicBezTo>
                <a:cubicBezTo>
                  <a:pt x="1327623" y="-8451"/>
                  <a:pt x="1526638" y="19866"/>
                  <a:pt x="1817370" y="0"/>
                </a:cubicBezTo>
                <a:cubicBezTo>
                  <a:pt x="2108102" y="-19866"/>
                  <a:pt x="2221289" y="26161"/>
                  <a:pt x="2503170" y="0"/>
                </a:cubicBezTo>
                <a:cubicBezTo>
                  <a:pt x="2785051" y="-26161"/>
                  <a:pt x="3022134" y="39178"/>
                  <a:pt x="3429000" y="0"/>
                </a:cubicBezTo>
                <a:cubicBezTo>
                  <a:pt x="3429577" y="4624"/>
                  <a:pt x="3429819" y="11191"/>
                  <a:pt x="3429000" y="18288"/>
                </a:cubicBezTo>
                <a:cubicBezTo>
                  <a:pt x="3103464" y="593"/>
                  <a:pt x="2887909" y="22940"/>
                  <a:pt x="2743200" y="18288"/>
                </a:cubicBezTo>
                <a:cubicBezTo>
                  <a:pt x="2598491" y="13636"/>
                  <a:pt x="2362615" y="10656"/>
                  <a:pt x="1988820" y="18288"/>
                </a:cubicBezTo>
                <a:cubicBezTo>
                  <a:pt x="1615025" y="25920"/>
                  <a:pt x="1580494" y="3693"/>
                  <a:pt x="1405890" y="18288"/>
                </a:cubicBezTo>
                <a:cubicBezTo>
                  <a:pt x="1231286" y="32884"/>
                  <a:pt x="885259" y="-16285"/>
                  <a:pt x="651510" y="18288"/>
                </a:cubicBezTo>
                <a:cubicBezTo>
                  <a:pt x="417761" y="52861"/>
                  <a:pt x="138362" y="-13856"/>
                  <a:pt x="0" y="18288"/>
                </a:cubicBezTo>
                <a:cubicBezTo>
                  <a:pt x="-171" y="12755"/>
                  <a:pt x="-690" y="793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13" descr="Help">
            <a:extLst>
              <a:ext uri="{FF2B5EF4-FFF2-40B4-BE49-F238E27FC236}">
                <a16:creationId xmlns:a16="http://schemas.microsoft.com/office/drawing/2014/main" id="{142B9EC3-6D01-42E5-0223-C6CF607D5F1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3019425" y="3124200"/>
            <a:ext cx="3102864" cy="310286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88F02F-4587-12C6-2901-2AB78F238E90}"/>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1CF946A9-1AF1-7C42-51DC-CC729E25C67D}"/>
              </a:ext>
            </a:extLst>
          </p:cNvPr>
          <p:cNvSpPr>
            <a:spLocks noGrp="1"/>
          </p:cNvSpPr>
          <p:nvPr>
            <p:ph idx="1"/>
          </p:nvPr>
        </p:nvSpPr>
        <p:spPr/>
        <p:txBody>
          <a:bodyPr>
            <a:normAutofit fontScale="92500" lnSpcReduction="10000"/>
          </a:bodyPr>
          <a:lstStyle/>
          <a:p>
            <a:r>
              <a:rPr lang="en-GB" sz="1600" b="0" i="1" u="none" strike="noStrike" dirty="0">
                <a:solidFill>
                  <a:srgbClr val="000000"/>
                </a:solidFill>
                <a:effectLst/>
              </a:rPr>
              <a:t>Braun, V. and Clarke, V. (2006) ‘Using thematic analysis in psychology’, Qualitative research in psychology, 3(2), pp. 77–101.</a:t>
            </a:r>
          </a:p>
          <a:p>
            <a:r>
              <a:rPr lang="en-GB" sz="1600" i="1" dirty="0"/>
              <a:t>Disability Rights, Social Model Disability Language Available from </a:t>
            </a:r>
            <a:r>
              <a:rPr lang="en-GB" sz="1600" i="1" dirty="0">
                <a:hlinkClick r:id="rId2"/>
              </a:rPr>
              <a:t>https://www.disabilityrightsuk.org/social-model-disability-language?srsltid=AfmBOoryjoGL1wZhoTq2uQMeqiFgy7Q2iLNPTQUZIKB3S-JF28Xs4Ryu</a:t>
            </a:r>
            <a:r>
              <a:rPr lang="en-GB" sz="1600" i="1" dirty="0"/>
              <a:t> Accessed 1</a:t>
            </a:r>
            <a:r>
              <a:rPr lang="en-GB" sz="1600" i="1" baseline="30000" dirty="0"/>
              <a:t>st</a:t>
            </a:r>
            <a:r>
              <a:rPr lang="en-GB" sz="1600" i="1" dirty="0"/>
              <a:t> December 2024</a:t>
            </a:r>
            <a:endParaRPr lang="en-GB" sz="1600" b="0" i="1" u="none" strike="noStrike" dirty="0">
              <a:solidFill>
                <a:srgbClr val="000000"/>
              </a:solidFill>
              <a:effectLst/>
            </a:endParaRPr>
          </a:p>
          <a:p>
            <a:r>
              <a:rPr lang="en-GB" sz="1600" b="0" i="1" u="none" strike="noStrike" dirty="0" err="1">
                <a:solidFill>
                  <a:srgbClr val="000000"/>
                </a:solidFill>
                <a:effectLst/>
              </a:rPr>
              <a:t>Flink</a:t>
            </a:r>
            <a:r>
              <a:rPr lang="en-GB" sz="1600" b="0" i="1" u="none" strike="noStrike" dirty="0">
                <a:solidFill>
                  <a:srgbClr val="000000"/>
                </a:solidFill>
                <a:effectLst/>
              </a:rPr>
              <a:t>, P. (2021) ‘Person-First &amp; Identity-First Language: Supporting Students with Disabilities on Campus’, Community college journal of research and practice, 45(2), pp. 79–85. </a:t>
            </a:r>
            <a:endParaRPr lang="en-GB" sz="1600" i="1" dirty="0"/>
          </a:p>
          <a:p>
            <a:r>
              <a:rPr lang="en-GB" sz="1600" b="0" i="1" dirty="0">
                <a:solidFill>
                  <a:srgbClr val="171413"/>
                </a:solidFill>
                <a:effectLst/>
              </a:rPr>
              <a:t>Higher Education Statistics Agency, </a:t>
            </a:r>
            <a:r>
              <a:rPr lang="en-GB" sz="1600" b="0" i="1" dirty="0">
                <a:hlinkClick r:id="rId3"/>
              </a:rPr>
              <a:t>https://www.hesa.ac.uk/data-and-analysis/students/what-study#characteristics</a:t>
            </a:r>
            <a:r>
              <a:rPr lang="en-GB" sz="1600" b="0" i="1" dirty="0"/>
              <a:t> Accessed the 23th January 2025</a:t>
            </a:r>
          </a:p>
          <a:p>
            <a:r>
              <a:rPr lang="en-GB" sz="1600" b="0" i="1" dirty="0"/>
              <a:t>Nelson, Kent &amp; Hourigan, Ryan. (2015). A Comparative Case Study of Learning Strategies and Recommendations of Five Professional Musicians With Dyslexia. Update: Applications of Research in Music Education. 35. </a:t>
            </a:r>
            <a:r>
              <a:rPr lang="en-GB" sz="1600" b="0" i="1" u="none" strike="noStrike" dirty="0" err="1">
                <a:solidFill>
                  <a:srgbClr val="000000"/>
                </a:solidFill>
                <a:effectLst/>
              </a:rPr>
              <a:t>Oglethorpe,S</a:t>
            </a:r>
            <a:r>
              <a:rPr lang="en-GB" sz="1600" b="0" i="1" u="none" strike="noStrike" dirty="0">
                <a:solidFill>
                  <a:srgbClr val="000000"/>
                </a:solidFill>
                <a:effectLst/>
              </a:rPr>
              <a:t> 2002, Instrumental Music for </a:t>
            </a:r>
            <a:r>
              <a:rPr lang="en-GB" sz="1600" b="0" i="1" u="none" strike="noStrike" dirty="0" err="1">
                <a:solidFill>
                  <a:srgbClr val="000000"/>
                </a:solidFill>
                <a:effectLst/>
              </a:rPr>
              <a:t>Dyslexies</a:t>
            </a:r>
            <a:r>
              <a:rPr lang="en-GB" sz="1600" b="0" i="1" u="none" strike="noStrike" dirty="0">
                <a:solidFill>
                  <a:srgbClr val="000000"/>
                </a:solidFill>
                <a:effectLst/>
              </a:rPr>
              <a:t>: A Teaching Handbook </a:t>
            </a:r>
          </a:p>
          <a:p>
            <a:r>
              <a:rPr lang="en-GB" sz="1600" b="0" i="1" u="none" strike="noStrike" dirty="0">
                <a:solidFill>
                  <a:srgbClr val="000000"/>
                </a:solidFill>
                <a:effectLst/>
              </a:rPr>
              <a:t>Ott, P. (2007) Teaching children with dyslexia : a practical guide. London: Routledge</a:t>
            </a:r>
          </a:p>
          <a:p>
            <a:r>
              <a:rPr lang="en-GB" sz="1600" i="1" dirty="0"/>
              <a:t>O’Byrne, C., </a:t>
            </a:r>
            <a:r>
              <a:rPr lang="en-GB" sz="1600" i="1" dirty="0" err="1"/>
              <a:t>Jagoe</a:t>
            </a:r>
            <a:r>
              <a:rPr lang="en-GB" sz="1600" i="1" dirty="0"/>
              <a:t>, C. and Lawler, M. (2019) ‘Experiences of dyslexia and the transition to university: a case study of five students at different stages of study’, Higher education research and development, 38(5), pp. 1031–1045. </a:t>
            </a:r>
          </a:p>
          <a:p>
            <a:endParaRPr lang="en-GB" sz="1600" i="1" dirty="0">
              <a:solidFill>
                <a:srgbClr val="000000"/>
              </a:solidFill>
            </a:endParaRPr>
          </a:p>
          <a:p>
            <a:pPr marL="0" indent="0">
              <a:buNone/>
            </a:pPr>
            <a:r>
              <a:rPr lang="en-GB" sz="1600" i="1" dirty="0">
                <a:solidFill>
                  <a:srgbClr val="000000"/>
                </a:solidFill>
              </a:rPr>
              <a:t>Questionnaire Website </a:t>
            </a:r>
            <a:r>
              <a:rPr lang="en-GB" sz="1600" i="1" dirty="0">
                <a:hlinkClick r:id="rId4"/>
              </a:rPr>
              <a:t>https://app.voiceform.com/</a:t>
            </a:r>
            <a:r>
              <a:rPr lang="en-GB" sz="1600" i="1" dirty="0"/>
              <a:t> </a:t>
            </a:r>
          </a:p>
          <a:p>
            <a:endParaRPr lang="en-GB" sz="1100" dirty="0"/>
          </a:p>
          <a:p>
            <a:endParaRPr lang="en-GB" sz="1800" b="0" i="0" u="none" strike="noStrike" dirty="0">
              <a:solidFill>
                <a:srgbClr val="000000"/>
              </a:solidFill>
              <a:effectLst/>
              <a:latin typeface="Arial" panose="020B0604020202020204" pitchFamily="34" charset="0"/>
            </a:endParaRPr>
          </a:p>
          <a:p>
            <a:endParaRPr lang="en-GB" sz="1800" b="0" i="0" u="none" strike="noStrike" dirty="0">
              <a:solidFill>
                <a:srgbClr val="000000"/>
              </a:solidFill>
              <a:effectLst/>
              <a:latin typeface="Arial" panose="020B0604020202020204" pitchFamily="34" charset="0"/>
            </a:endParaRPr>
          </a:p>
          <a:p>
            <a:endParaRPr lang="en-GB" dirty="0"/>
          </a:p>
        </p:txBody>
      </p:sp>
    </p:spTree>
    <p:extLst>
      <p:ext uri="{BB962C8B-B14F-4D97-AF65-F5344CB8AC3E}">
        <p14:creationId xmlns:p14="http://schemas.microsoft.com/office/powerpoint/2010/main" val="11151227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1637</Words>
  <Application>Microsoft Office PowerPoint</Application>
  <PresentationFormat>On-screen Show (4:3)</PresentationFormat>
  <Paragraphs>117</Paragraphs>
  <Slides>31</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FE Me Light</vt:lpstr>
      <vt:lpstr>Segoe Sans</vt:lpstr>
      <vt:lpstr>Office Theme</vt:lpstr>
      <vt:lpstr>What is the learning Experience of Children with Dyslexia in a one-to-one singing lesson</vt:lpstr>
      <vt:lpstr>Introduction</vt:lpstr>
      <vt:lpstr>Key Terms</vt:lpstr>
      <vt:lpstr>Person First Language</vt:lpstr>
      <vt:lpstr>Why this research? Why Now?</vt:lpstr>
      <vt:lpstr>Two key Pieces of Literature</vt:lpstr>
      <vt:lpstr>Methodology</vt:lpstr>
      <vt:lpstr>Philosophical Stance</vt:lpstr>
      <vt:lpstr>Reflexive Approach</vt:lpstr>
      <vt:lpstr>Questionnaire</vt:lpstr>
      <vt:lpstr>Questionnaire Eligibility</vt:lpstr>
      <vt:lpstr>Questionnaire</vt:lpstr>
      <vt:lpstr>Questionnaire Age Demographic</vt:lpstr>
      <vt:lpstr>Questionnaire Singing Teacher Status</vt:lpstr>
      <vt:lpstr>Questionnaire Responses</vt:lpstr>
      <vt:lpstr>Case Study Eligibility and Recruitment </vt:lpstr>
      <vt:lpstr>Case Study Insights</vt:lpstr>
      <vt:lpstr>Themes of Findings</vt:lpstr>
      <vt:lpstr>Findings - Processing Words/Lyrics</vt:lpstr>
      <vt:lpstr>Findings - Emotional Responses</vt:lpstr>
      <vt:lpstr>Findings - Time Required</vt:lpstr>
      <vt:lpstr>Findings - Multiple Elements</vt:lpstr>
      <vt:lpstr>Findings - Reading Sheet Music</vt:lpstr>
      <vt:lpstr>Conclusion</vt:lpstr>
      <vt:lpstr>Future Research</vt:lpstr>
      <vt:lpstr>Individual Learning Outcome 1 </vt:lpstr>
      <vt:lpstr>Individual Learning Outcome 2 </vt:lpstr>
      <vt:lpstr>Individual Learning Outcome 3 </vt:lpstr>
      <vt:lpstr>Individual Learning Outcome 4</vt:lpstr>
      <vt:lpstr>Questions</vt:lpstr>
      <vt:lpstr>References</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Learning Experience of Children with Dyslexia in One-to-One Singing Lessons</dc:title>
  <dc:subject/>
  <dc:creator/>
  <cp:keywords/>
  <dc:description>generated using python-pptx</dc:description>
  <cp:lastModifiedBy>Jess Sanchez</cp:lastModifiedBy>
  <cp:revision>11</cp:revision>
  <dcterms:created xsi:type="dcterms:W3CDTF">2013-01-27T09:14:16Z</dcterms:created>
  <dcterms:modified xsi:type="dcterms:W3CDTF">2025-02-24T12:59:09Z</dcterms:modified>
  <cp:category/>
</cp:coreProperties>
</file>