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notesMasterIdLst>
    <p:notesMasterId r:id="rId27"/>
  </p:notesMasterIdLst>
  <p:handoutMasterIdLst>
    <p:handoutMasterId r:id="rId28"/>
  </p:handoutMasterIdLst>
  <p:sldIdLst>
    <p:sldId id="256" r:id="rId2"/>
    <p:sldId id="273" r:id="rId3"/>
    <p:sldId id="283" r:id="rId4"/>
    <p:sldId id="314" r:id="rId5"/>
    <p:sldId id="287" r:id="rId6"/>
    <p:sldId id="288" r:id="rId7"/>
    <p:sldId id="289" r:id="rId8"/>
    <p:sldId id="290" r:id="rId9"/>
    <p:sldId id="291" r:id="rId10"/>
    <p:sldId id="313" r:id="rId11"/>
    <p:sldId id="285" r:id="rId12"/>
    <p:sldId id="294" r:id="rId13"/>
    <p:sldId id="295" r:id="rId14"/>
    <p:sldId id="286" r:id="rId15"/>
    <p:sldId id="297" r:id="rId16"/>
    <p:sldId id="298" r:id="rId17"/>
    <p:sldId id="300" r:id="rId18"/>
    <p:sldId id="312" r:id="rId19"/>
    <p:sldId id="301" r:id="rId20"/>
    <p:sldId id="302" r:id="rId21"/>
    <p:sldId id="303" r:id="rId22"/>
    <p:sldId id="305" r:id="rId23"/>
    <p:sldId id="306" r:id="rId24"/>
    <p:sldId id="309" r:id="rId25"/>
    <p:sldId id="307" r:id="rId26"/>
  </p:sldIdLst>
  <p:sldSz cx="12192000" cy="6858000"/>
  <p:notesSz cx="6669088" cy="97536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1300D9D-6899-4BD0-B7A8-BBDE86FA1DCF}" v="3" dt="2023-09-29T12:48:59.85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42" autoAdjust="0"/>
    <p:restoredTop sz="94660"/>
  </p:normalViewPr>
  <p:slideViewPr>
    <p:cSldViewPr snapToGrid="0">
      <p:cViewPr varScale="1">
        <p:scale>
          <a:sx n="108" d="100"/>
          <a:sy n="108" d="100"/>
        </p:scale>
        <p:origin x="684" y="102"/>
      </p:cViewPr>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anna Holmes" userId="6b6db50b-dc44-48df-bfed-0aa86fd86d37" providerId="ADAL" clId="{21300D9D-6899-4BD0-B7A8-BBDE86FA1DCF}"/>
    <pc:docChg chg="undo custSel delSld modSld">
      <pc:chgData name="Joanna Holmes" userId="6b6db50b-dc44-48df-bfed-0aa86fd86d37" providerId="ADAL" clId="{21300D9D-6899-4BD0-B7A8-BBDE86FA1DCF}" dt="2023-09-29T13:06:30.599" v="157" actId="2711"/>
      <pc:docMkLst>
        <pc:docMk/>
      </pc:docMkLst>
      <pc:sldChg chg="modSp mod">
        <pc:chgData name="Joanna Holmes" userId="6b6db50b-dc44-48df-bfed-0aa86fd86d37" providerId="ADAL" clId="{21300D9D-6899-4BD0-B7A8-BBDE86FA1DCF}" dt="2023-09-29T12:41:47.513" v="77" actId="2711"/>
        <pc:sldMkLst>
          <pc:docMk/>
          <pc:sldMk cId="3043070791" sldId="285"/>
        </pc:sldMkLst>
        <pc:spChg chg="mod">
          <ac:chgData name="Joanna Holmes" userId="6b6db50b-dc44-48df-bfed-0aa86fd86d37" providerId="ADAL" clId="{21300D9D-6899-4BD0-B7A8-BBDE86FA1DCF}" dt="2023-09-29T12:41:47.513" v="77" actId="2711"/>
          <ac:spMkLst>
            <pc:docMk/>
            <pc:sldMk cId="3043070791" sldId="285"/>
            <ac:spMk id="2" creationId="{00000000-0000-0000-0000-000000000000}"/>
          </ac:spMkLst>
        </pc:spChg>
      </pc:sldChg>
      <pc:sldChg chg="modSp mod">
        <pc:chgData name="Joanna Holmes" userId="6b6db50b-dc44-48df-bfed-0aa86fd86d37" providerId="ADAL" clId="{21300D9D-6899-4BD0-B7A8-BBDE86FA1DCF}" dt="2023-09-29T12:43:28.326" v="90" actId="2711"/>
        <pc:sldMkLst>
          <pc:docMk/>
          <pc:sldMk cId="3471272987" sldId="286"/>
        </pc:sldMkLst>
        <pc:spChg chg="mod">
          <ac:chgData name="Joanna Holmes" userId="6b6db50b-dc44-48df-bfed-0aa86fd86d37" providerId="ADAL" clId="{21300D9D-6899-4BD0-B7A8-BBDE86FA1DCF}" dt="2023-09-29T12:43:18.024" v="88" actId="2711"/>
          <ac:spMkLst>
            <pc:docMk/>
            <pc:sldMk cId="3471272987" sldId="286"/>
            <ac:spMk id="2" creationId="{00000000-0000-0000-0000-000000000000}"/>
          </ac:spMkLst>
        </pc:spChg>
        <pc:spChg chg="mod">
          <ac:chgData name="Joanna Holmes" userId="6b6db50b-dc44-48df-bfed-0aa86fd86d37" providerId="ADAL" clId="{21300D9D-6899-4BD0-B7A8-BBDE86FA1DCF}" dt="2023-09-29T12:43:28.326" v="90" actId="2711"/>
          <ac:spMkLst>
            <pc:docMk/>
            <pc:sldMk cId="3471272987" sldId="286"/>
            <ac:spMk id="3" creationId="{00000000-0000-0000-0000-000000000000}"/>
          </ac:spMkLst>
        </pc:spChg>
      </pc:sldChg>
      <pc:sldChg chg="modSp mod">
        <pc:chgData name="Joanna Holmes" userId="6b6db50b-dc44-48df-bfed-0aa86fd86d37" providerId="ADAL" clId="{21300D9D-6899-4BD0-B7A8-BBDE86FA1DCF}" dt="2023-09-29T12:41:24.033" v="75" actId="20577"/>
        <pc:sldMkLst>
          <pc:docMk/>
          <pc:sldMk cId="892863678" sldId="291"/>
        </pc:sldMkLst>
        <pc:spChg chg="mod">
          <ac:chgData name="Joanna Holmes" userId="6b6db50b-dc44-48df-bfed-0aa86fd86d37" providerId="ADAL" clId="{21300D9D-6899-4BD0-B7A8-BBDE86FA1DCF}" dt="2023-09-29T12:41:24.033" v="75" actId="20577"/>
          <ac:spMkLst>
            <pc:docMk/>
            <pc:sldMk cId="892863678" sldId="291"/>
            <ac:spMk id="8" creationId="{8C9DE7A1-BF0D-43FA-9785-D1EE3A25EA25}"/>
          </ac:spMkLst>
        </pc:spChg>
      </pc:sldChg>
      <pc:sldChg chg="modSp mod">
        <pc:chgData name="Joanna Holmes" userId="6b6db50b-dc44-48df-bfed-0aa86fd86d37" providerId="ADAL" clId="{21300D9D-6899-4BD0-B7A8-BBDE86FA1DCF}" dt="2023-09-29T12:42:09.314" v="79" actId="2711"/>
        <pc:sldMkLst>
          <pc:docMk/>
          <pc:sldMk cId="3467006215" sldId="294"/>
        </pc:sldMkLst>
        <pc:spChg chg="mod">
          <ac:chgData name="Joanna Holmes" userId="6b6db50b-dc44-48df-bfed-0aa86fd86d37" providerId="ADAL" clId="{21300D9D-6899-4BD0-B7A8-BBDE86FA1DCF}" dt="2023-09-29T12:42:03.471" v="78" actId="2711"/>
          <ac:spMkLst>
            <pc:docMk/>
            <pc:sldMk cId="3467006215" sldId="294"/>
            <ac:spMk id="2" creationId="{00000000-0000-0000-0000-000000000000}"/>
          </ac:spMkLst>
        </pc:spChg>
        <pc:graphicFrameChg chg="modGraphic">
          <ac:chgData name="Joanna Holmes" userId="6b6db50b-dc44-48df-bfed-0aa86fd86d37" providerId="ADAL" clId="{21300D9D-6899-4BD0-B7A8-BBDE86FA1DCF}" dt="2023-09-29T12:42:09.314" v="79" actId="2711"/>
          <ac:graphicFrameMkLst>
            <pc:docMk/>
            <pc:sldMk cId="3467006215" sldId="294"/>
            <ac:graphicFrameMk id="8" creationId="{00000000-0000-0000-0000-000000000000}"/>
          </ac:graphicFrameMkLst>
        </pc:graphicFrameChg>
      </pc:sldChg>
      <pc:sldChg chg="modSp mod">
        <pc:chgData name="Joanna Holmes" userId="6b6db50b-dc44-48df-bfed-0aa86fd86d37" providerId="ADAL" clId="{21300D9D-6899-4BD0-B7A8-BBDE86FA1DCF}" dt="2023-09-29T12:42:59.727" v="87" actId="790"/>
        <pc:sldMkLst>
          <pc:docMk/>
          <pc:sldMk cId="3526546079" sldId="295"/>
        </pc:sldMkLst>
        <pc:spChg chg="mod">
          <ac:chgData name="Joanna Holmes" userId="6b6db50b-dc44-48df-bfed-0aa86fd86d37" providerId="ADAL" clId="{21300D9D-6899-4BD0-B7A8-BBDE86FA1DCF}" dt="2023-09-29T12:42:30.100" v="82" actId="2711"/>
          <ac:spMkLst>
            <pc:docMk/>
            <pc:sldMk cId="3526546079" sldId="295"/>
            <ac:spMk id="2" creationId="{00000000-0000-0000-0000-000000000000}"/>
          </ac:spMkLst>
        </pc:spChg>
        <pc:spChg chg="mod">
          <ac:chgData name="Joanna Holmes" userId="6b6db50b-dc44-48df-bfed-0aa86fd86d37" providerId="ADAL" clId="{21300D9D-6899-4BD0-B7A8-BBDE86FA1DCF}" dt="2023-09-29T12:42:59.727" v="87" actId="790"/>
          <ac:spMkLst>
            <pc:docMk/>
            <pc:sldMk cId="3526546079" sldId="295"/>
            <ac:spMk id="3" creationId="{00000000-0000-0000-0000-000000000000}"/>
          </ac:spMkLst>
        </pc:spChg>
        <pc:picChg chg="mod">
          <ac:chgData name="Joanna Holmes" userId="6b6db50b-dc44-48df-bfed-0aa86fd86d37" providerId="ADAL" clId="{21300D9D-6899-4BD0-B7A8-BBDE86FA1DCF}" dt="2023-09-29T12:42:47.613" v="86" actId="1076"/>
          <ac:picMkLst>
            <pc:docMk/>
            <pc:sldMk cId="3526546079" sldId="295"/>
            <ac:picMk id="4" creationId="{7AB0176E-1930-4572-BF6F-C253E5F9C970}"/>
          </ac:picMkLst>
        </pc:picChg>
      </pc:sldChg>
      <pc:sldChg chg="modSp mod">
        <pc:chgData name="Joanna Holmes" userId="6b6db50b-dc44-48df-bfed-0aa86fd86d37" providerId="ADAL" clId="{21300D9D-6899-4BD0-B7A8-BBDE86FA1DCF}" dt="2023-09-29T12:43:37.400" v="91" actId="2711"/>
        <pc:sldMkLst>
          <pc:docMk/>
          <pc:sldMk cId="529160974" sldId="297"/>
        </pc:sldMkLst>
        <pc:spChg chg="mod">
          <ac:chgData name="Joanna Holmes" userId="6b6db50b-dc44-48df-bfed-0aa86fd86d37" providerId="ADAL" clId="{21300D9D-6899-4BD0-B7A8-BBDE86FA1DCF}" dt="2023-09-29T12:43:37.400" v="91" actId="2711"/>
          <ac:spMkLst>
            <pc:docMk/>
            <pc:sldMk cId="529160974" sldId="297"/>
            <ac:spMk id="2" creationId="{00000000-0000-0000-0000-000000000000}"/>
          </ac:spMkLst>
        </pc:spChg>
      </pc:sldChg>
      <pc:sldChg chg="modSp mod">
        <pc:chgData name="Joanna Holmes" userId="6b6db50b-dc44-48df-bfed-0aa86fd86d37" providerId="ADAL" clId="{21300D9D-6899-4BD0-B7A8-BBDE86FA1DCF}" dt="2023-09-29T12:44:01.266" v="97" actId="27636"/>
        <pc:sldMkLst>
          <pc:docMk/>
          <pc:sldMk cId="1912022890" sldId="298"/>
        </pc:sldMkLst>
        <pc:spChg chg="mod">
          <ac:chgData name="Joanna Holmes" userId="6b6db50b-dc44-48df-bfed-0aa86fd86d37" providerId="ADAL" clId="{21300D9D-6899-4BD0-B7A8-BBDE86FA1DCF}" dt="2023-09-29T12:43:44.223" v="92" actId="2711"/>
          <ac:spMkLst>
            <pc:docMk/>
            <pc:sldMk cId="1912022890" sldId="298"/>
            <ac:spMk id="2" creationId="{00000000-0000-0000-0000-000000000000}"/>
          </ac:spMkLst>
        </pc:spChg>
        <pc:spChg chg="mod">
          <ac:chgData name="Joanna Holmes" userId="6b6db50b-dc44-48df-bfed-0aa86fd86d37" providerId="ADAL" clId="{21300D9D-6899-4BD0-B7A8-BBDE86FA1DCF}" dt="2023-09-29T12:44:01.266" v="97" actId="27636"/>
          <ac:spMkLst>
            <pc:docMk/>
            <pc:sldMk cId="1912022890" sldId="298"/>
            <ac:spMk id="7" creationId="{AF429C12-4E20-5661-D23A-EF57A7D3F67D}"/>
          </ac:spMkLst>
        </pc:spChg>
      </pc:sldChg>
      <pc:sldChg chg="modSp mod">
        <pc:chgData name="Joanna Holmes" userId="6b6db50b-dc44-48df-bfed-0aa86fd86d37" providerId="ADAL" clId="{21300D9D-6899-4BD0-B7A8-BBDE86FA1DCF}" dt="2023-09-29T12:44:10.839" v="98" actId="2711"/>
        <pc:sldMkLst>
          <pc:docMk/>
          <pc:sldMk cId="93296291" sldId="300"/>
        </pc:sldMkLst>
        <pc:spChg chg="mod">
          <ac:chgData name="Joanna Holmes" userId="6b6db50b-dc44-48df-bfed-0aa86fd86d37" providerId="ADAL" clId="{21300D9D-6899-4BD0-B7A8-BBDE86FA1DCF}" dt="2023-09-29T12:44:10.839" v="98" actId="2711"/>
          <ac:spMkLst>
            <pc:docMk/>
            <pc:sldMk cId="93296291" sldId="300"/>
            <ac:spMk id="2" creationId="{00000000-0000-0000-0000-000000000000}"/>
          </ac:spMkLst>
        </pc:spChg>
      </pc:sldChg>
      <pc:sldChg chg="modSp mod">
        <pc:chgData name="Joanna Holmes" userId="6b6db50b-dc44-48df-bfed-0aa86fd86d37" providerId="ADAL" clId="{21300D9D-6899-4BD0-B7A8-BBDE86FA1DCF}" dt="2023-09-29T12:44:43.908" v="106" actId="2711"/>
        <pc:sldMkLst>
          <pc:docMk/>
          <pc:sldMk cId="3540635889" sldId="301"/>
        </pc:sldMkLst>
        <pc:spChg chg="mod">
          <ac:chgData name="Joanna Holmes" userId="6b6db50b-dc44-48df-bfed-0aa86fd86d37" providerId="ADAL" clId="{21300D9D-6899-4BD0-B7A8-BBDE86FA1DCF}" dt="2023-09-29T12:44:38.585" v="105" actId="2711"/>
          <ac:spMkLst>
            <pc:docMk/>
            <pc:sldMk cId="3540635889" sldId="301"/>
            <ac:spMk id="2" creationId="{00000000-0000-0000-0000-000000000000}"/>
          </ac:spMkLst>
        </pc:spChg>
        <pc:spChg chg="mod">
          <ac:chgData name="Joanna Holmes" userId="6b6db50b-dc44-48df-bfed-0aa86fd86d37" providerId="ADAL" clId="{21300D9D-6899-4BD0-B7A8-BBDE86FA1DCF}" dt="2023-09-29T12:44:43.908" v="106" actId="2711"/>
          <ac:spMkLst>
            <pc:docMk/>
            <pc:sldMk cId="3540635889" sldId="301"/>
            <ac:spMk id="3" creationId="{00000000-0000-0000-0000-000000000000}"/>
          </ac:spMkLst>
        </pc:spChg>
      </pc:sldChg>
      <pc:sldChg chg="modSp mod">
        <pc:chgData name="Joanna Holmes" userId="6b6db50b-dc44-48df-bfed-0aa86fd86d37" providerId="ADAL" clId="{21300D9D-6899-4BD0-B7A8-BBDE86FA1DCF}" dt="2023-09-29T12:44:52.062" v="107" actId="2711"/>
        <pc:sldMkLst>
          <pc:docMk/>
          <pc:sldMk cId="3790749384" sldId="302"/>
        </pc:sldMkLst>
        <pc:spChg chg="mod">
          <ac:chgData name="Joanna Holmes" userId="6b6db50b-dc44-48df-bfed-0aa86fd86d37" providerId="ADAL" clId="{21300D9D-6899-4BD0-B7A8-BBDE86FA1DCF}" dt="2023-09-29T12:44:52.062" v="107" actId="2711"/>
          <ac:spMkLst>
            <pc:docMk/>
            <pc:sldMk cId="3790749384" sldId="302"/>
            <ac:spMk id="2" creationId="{00000000-0000-0000-0000-000000000000}"/>
          </ac:spMkLst>
        </pc:spChg>
      </pc:sldChg>
      <pc:sldChg chg="modSp mod">
        <pc:chgData name="Joanna Holmes" userId="6b6db50b-dc44-48df-bfed-0aa86fd86d37" providerId="ADAL" clId="{21300D9D-6899-4BD0-B7A8-BBDE86FA1DCF}" dt="2023-09-29T12:45:06.087" v="109" actId="2711"/>
        <pc:sldMkLst>
          <pc:docMk/>
          <pc:sldMk cId="787236165" sldId="303"/>
        </pc:sldMkLst>
        <pc:spChg chg="mod">
          <ac:chgData name="Joanna Holmes" userId="6b6db50b-dc44-48df-bfed-0aa86fd86d37" providerId="ADAL" clId="{21300D9D-6899-4BD0-B7A8-BBDE86FA1DCF}" dt="2023-09-29T12:44:59.292" v="108" actId="2711"/>
          <ac:spMkLst>
            <pc:docMk/>
            <pc:sldMk cId="787236165" sldId="303"/>
            <ac:spMk id="2" creationId="{00000000-0000-0000-0000-000000000000}"/>
          </ac:spMkLst>
        </pc:spChg>
        <pc:spChg chg="mod">
          <ac:chgData name="Joanna Holmes" userId="6b6db50b-dc44-48df-bfed-0aa86fd86d37" providerId="ADAL" clId="{21300D9D-6899-4BD0-B7A8-BBDE86FA1DCF}" dt="2023-09-29T12:45:06.087" v="109" actId="2711"/>
          <ac:spMkLst>
            <pc:docMk/>
            <pc:sldMk cId="787236165" sldId="303"/>
            <ac:spMk id="3" creationId="{00000000-0000-0000-0000-000000000000}"/>
          </ac:spMkLst>
        </pc:spChg>
      </pc:sldChg>
      <pc:sldChg chg="modSp mod">
        <pc:chgData name="Joanna Holmes" userId="6b6db50b-dc44-48df-bfed-0aa86fd86d37" providerId="ADAL" clId="{21300D9D-6899-4BD0-B7A8-BBDE86FA1DCF}" dt="2023-09-29T12:45:56.354" v="112" actId="2711"/>
        <pc:sldMkLst>
          <pc:docMk/>
          <pc:sldMk cId="1236876162" sldId="305"/>
        </pc:sldMkLst>
        <pc:spChg chg="mod">
          <ac:chgData name="Joanna Holmes" userId="6b6db50b-dc44-48df-bfed-0aa86fd86d37" providerId="ADAL" clId="{21300D9D-6899-4BD0-B7A8-BBDE86FA1DCF}" dt="2023-09-29T12:45:34.224" v="110" actId="2711"/>
          <ac:spMkLst>
            <pc:docMk/>
            <pc:sldMk cId="1236876162" sldId="305"/>
            <ac:spMk id="2" creationId="{00000000-0000-0000-0000-000000000000}"/>
          </ac:spMkLst>
        </pc:spChg>
        <pc:spChg chg="mod">
          <ac:chgData name="Joanna Holmes" userId="6b6db50b-dc44-48df-bfed-0aa86fd86d37" providerId="ADAL" clId="{21300D9D-6899-4BD0-B7A8-BBDE86FA1DCF}" dt="2023-09-29T12:45:56.354" v="112" actId="2711"/>
          <ac:spMkLst>
            <pc:docMk/>
            <pc:sldMk cId="1236876162" sldId="305"/>
            <ac:spMk id="3" creationId="{00000000-0000-0000-0000-000000000000}"/>
          </ac:spMkLst>
        </pc:spChg>
      </pc:sldChg>
      <pc:sldChg chg="modSp mod">
        <pc:chgData name="Joanna Holmes" userId="6b6db50b-dc44-48df-bfed-0aa86fd86d37" providerId="ADAL" clId="{21300D9D-6899-4BD0-B7A8-BBDE86FA1DCF}" dt="2023-09-29T12:46:14.287" v="115" actId="2711"/>
        <pc:sldMkLst>
          <pc:docMk/>
          <pc:sldMk cId="4272966973" sldId="306"/>
        </pc:sldMkLst>
        <pc:spChg chg="mod">
          <ac:chgData name="Joanna Holmes" userId="6b6db50b-dc44-48df-bfed-0aa86fd86d37" providerId="ADAL" clId="{21300D9D-6899-4BD0-B7A8-BBDE86FA1DCF}" dt="2023-09-29T12:46:09.332" v="114" actId="2711"/>
          <ac:spMkLst>
            <pc:docMk/>
            <pc:sldMk cId="4272966973" sldId="306"/>
            <ac:spMk id="3" creationId="{00000000-0000-0000-0000-000000000000}"/>
          </ac:spMkLst>
        </pc:spChg>
        <pc:spChg chg="mod">
          <ac:chgData name="Joanna Holmes" userId="6b6db50b-dc44-48df-bfed-0aa86fd86d37" providerId="ADAL" clId="{21300D9D-6899-4BD0-B7A8-BBDE86FA1DCF}" dt="2023-09-29T12:46:14.287" v="115" actId="2711"/>
          <ac:spMkLst>
            <pc:docMk/>
            <pc:sldMk cId="4272966973" sldId="306"/>
            <ac:spMk id="7" creationId="{00000000-0000-0000-0000-000000000000}"/>
          </ac:spMkLst>
        </pc:spChg>
      </pc:sldChg>
      <pc:sldChg chg="modSp mod">
        <pc:chgData name="Joanna Holmes" userId="6b6db50b-dc44-48df-bfed-0aa86fd86d37" providerId="ADAL" clId="{21300D9D-6899-4BD0-B7A8-BBDE86FA1DCF}" dt="2023-09-29T12:49:44.630" v="155" actId="2711"/>
        <pc:sldMkLst>
          <pc:docMk/>
          <pc:sldMk cId="1192662698" sldId="307"/>
        </pc:sldMkLst>
        <pc:spChg chg="mod">
          <ac:chgData name="Joanna Holmes" userId="6b6db50b-dc44-48df-bfed-0aa86fd86d37" providerId="ADAL" clId="{21300D9D-6899-4BD0-B7A8-BBDE86FA1DCF}" dt="2023-09-29T12:49:38.490" v="154" actId="2711"/>
          <ac:spMkLst>
            <pc:docMk/>
            <pc:sldMk cId="1192662698" sldId="307"/>
            <ac:spMk id="2" creationId="{00000000-0000-0000-0000-000000000000}"/>
          </ac:spMkLst>
        </pc:spChg>
        <pc:spChg chg="mod">
          <ac:chgData name="Joanna Holmes" userId="6b6db50b-dc44-48df-bfed-0aa86fd86d37" providerId="ADAL" clId="{21300D9D-6899-4BD0-B7A8-BBDE86FA1DCF}" dt="2023-09-29T12:49:44.630" v="155" actId="2711"/>
          <ac:spMkLst>
            <pc:docMk/>
            <pc:sldMk cId="1192662698" sldId="307"/>
            <ac:spMk id="3" creationId="{00000000-0000-0000-0000-000000000000}"/>
          </ac:spMkLst>
        </pc:spChg>
      </pc:sldChg>
      <pc:sldChg chg="addSp delSp modSp mod">
        <pc:chgData name="Joanna Holmes" userId="6b6db50b-dc44-48df-bfed-0aa86fd86d37" providerId="ADAL" clId="{21300D9D-6899-4BD0-B7A8-BBDE86FA1DCF}" dt="2023-09-29T13:06:30.599" v="157" actId="2711"/>
        <pc:sldMkLst>
          <pc:docMk/>
          <pc:sldMk cId="1131478454" sldId="309"/>
        </pc:sldMkLst>
        <pc:spChg chg="mod">
          <ac:chgData name="Joanna Holmes" userId="6b6db50b-dc44-48df-bfed-0aa86fd86d37" providerId="ADAL" clId="{21300D9D-6899-4BD0-B7A8-BBDE86FA1DCF}" dt="2023-09-29T13:06:30.599" v="157" actId="2711"/>
          <ac:spMkLst>
            <pc:docMk/>
            <pc:sldMk cId="1131478454" sldId="309"/>
            <ac:spMk id="2" creationId="{00000000-0000-0000-0000-000000000000}"/>
          </ac:spMkLst>
        </pc:spChg>
        <pc:spChg chg="del mod">
          <ac:chgData name="Joanna Holmes" userId="6b6db50b-dc44-48df-bfed-0aa86fd86d37" providerId="ADAL" clId="{21300D9D-6899-4BD0-B7A8-BBDE86FA1DCF}" dt="2023-09-29T12:48:49.319" v="146" actId="478"/>
          <ac:spMkLst>
            <pc:docMk/>
            <pc:sldMk cId="1131478454" sldId="309"/>
            <ac:spMk id="3" creationId="{00000000-0000-0000-0000-000000000000}"/>
          </ac:spMkLst>
        </pc:spChg>
        <pc:spChg chg="mod">
          <ac:chgData name="Joanna Holmes" userId="6b6db50b-dc44-48df-bfed-0aa86fd86d37" providerId="ADAL" clId="{21300D9D-6899-4BD0-B7A8-BBDE86FA1DCF}" dt="2023-09-29T12:49:28.712" v="153" actId="1076"/>
          <ac:spMkLst>
            <pc:docMk/>
            <pc:sldMk cId="1131478454" sldId="309"/>
            <ac:spMk id="5" creationId="{00000000-0000-0000-0000-000000000000}"/>
          </ac:spMkLst>
        </pc:spChg>
        <pc:spChg chg="add mod">
          <ac:chgData name="Joanna Holmes" userId="6b6db50b-dc44-48df-bfed-0aa86fd86d37" providerId="ADAL" clId="{21300D9D-6899-4BD0-B7A8-BBDE86FA1DCF}" dt="2023-09-29T12:49:18.212" v="151" actId="2710"/>
          <ac:spMkLst>
            <pc:docMk/>
            <pc:sldMk cId="1131478454" sldId="309"/>
            <ac:spMk id="6" creationId="{6C41F58E-B5C6-0564-5C05-3ECD6893BD67}"/>
          </ac:spMkLst>
        </pc:spChg>
        <pc:picChg chg="mod">
          <ac:chgData name="Joanna Holmes" userId="6b6db50b-dc44-48df-bfed-0aa86fd86d37" providerId="ADAL" clId="{21300D9D-6899-4BD0-B7A8-BBDE86FA1DCF}" dt="2023-09-29T12:47:07.726" v="124" actId="1076"/>
          <ac:picMkLst>
            <pc:docMk/>
            <pc:sldMk cId="1131478454" sldId="309"/>
            <ac:picMk id="4" creationId="{7AB0176E-1930-4572-BF6F-C253E5F9C970}"/>
          </ac:picMkLst>
        </pc:picChg>
      </pc:sldChg>
      <pc:sldChg chg="del">
        <pc:chgData name="Joanna Holmes" userId="6b6db50b-dc44-48df-bfed-0aa86fd86d37" providerId="ADAL" clId="{21300D9D-6899-4BD0-B7A8-BBDE86FA1DCF}" dt="2023-09-29T12:50:52.245" v="156" actId="47"/>
        <pc:sldMkLst>
          <pc:docMk/>
          <pc:sldMk cId="2526380369" sldId="310"/>
        </pc:sldMkLst>
      </pc:sldChg>
      <pc:sldChg chg="modSp mod">
        <pc:chgData name="Joanna Holmes" userId="6b6db50b-dc44-48df-bfed-0aa86fd86d37" providerId="ADAL" clId="{21300D9D-6899-4BD0-B7A8-BBDE86FA1DCF}" dt="2023-09-29T12:44:30.482" v="104" actId="27636"/>
        <pc:sldMkLst>
          <pc:docMk/>
          <pc:sldMk cId="3485812121" sldId="312"/>
        </pc:sldMkLst>
        <pc:spChg chg="mod">
          <ac:chgData name="Joanna Holmes" userId="6b6db50b-dc44-48df-bfed-0aa86fd86d37" providerId="ADAL" clId="{21300D9D-6899-4BD0-B7A8-BBDE86FA1DCF}" dt="2023-09-29T12:44:19.765" v="100" actId="2711"/>
          <ac:spMkLst>
            <pc:docMk/>
            <pc:sldMk cId="3485812121" sldId="312"/>
            <ac:spMk id="2" creationId="{00000000-0000-0000-0000-000000000000}"/>
          </ac:spMkLst>
        </pc:spChg>
        <pc:spChg chg="mod">
          <ac:chgData name="Joanna Holmes" userId="6b6db50b-dc44-48df-bfed-0aa86fd86d37" providerId="ADAL" clId="{21300D9D-6899-4BD0-B7A8-BBDE86FA1DCF}" dt="2023-09-29T12:44:30.482" v="104" actId="27636"/>
          <ac:spMkLst>
            <pc:docMk/>
            <pc:sldMk cId="3485812121" sldId="312"/>
            <ac:spMk id="3" creationId="{00000000-0000-0000-0000-000000000000}"/>
          </ac:spMkLst>
        </pc:spChg>
        <pc:picChg chg="mod">
          <ac:chgData name="Joanna Holmes" userId="6b6db50b-dc44-48df-bfed-0aa86fd86d37" providerId="ADAL" clId="{21300D9D-6899-4BD0-B7A8-BBDE86FA1DCF}" dt="2023-09-29T12:44:14.617" v="99" actId="1076"/>
          <ac:picMkLst>
            <pc:docMk/>
            <pc:sldMk cId="3485812121" sldId="312"/>
            <ac:picMk id="4" creationId="{7AB0176E-1930-4572-BF6F-C253E5F9C970}"/>
          </ac:picMkLst>
        </pc:picChg>
      </pc:sldChg>
      <pc:sldChg chg="modSp mod">
        <pc:chgData name="Joanna Holmes" userId="6b6db50b-dc44-48df-bfed-0aa86fd86d37" providerId="ADAL" clId="{21300D9D-6899-4BD0-B7A8-BBDE86FA1DCF}" dt="2023-09-29T12:41:39.610" v="76" actId="2711"/>
        <pc:sldMkLst>
          <pc:docMk/>
          <pc:sldMk cId="1378546505" sldId="313"/>
        </pc:sldMkLst>
        <pc:spChg chg="mod">
          <ac:chgData name="Joanna Holmes" userId="6b6db50b-dc44-48df-bfed-0aa86fd86d37" providerId="ADAL" clId="{21300D9D-6899-4BD0-B7A8-BBDE86FA1DCF}" dt="2023-09-29T12:41:39.610" v="76" actId="2711"/>
          <ac:spMkLst>
            <pc:docMk/>
            <pc:sldMk cId="1378546505" sldId="313"/>
            <ac:spMk id="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F1A10386-EAE3-4C6D-B327-DAC9FBC08E75}" type="datetimeFigureOut">
              <a:rPr lang="en-GB" smtClean="0"/>
              <a:t>29/09/2023</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66392503-5F71-4E01-9721-BDC4D2FE8DE6}" type="slidenum">
              <a:rPr lang="en-GB" smtClean="0"/>
              <a:t>‹#›</a:t>
            </a:fld>
            <a:endParaRPr lang="en-GB"/>
          </a:p>
        </p:txBody>
      </p:sp>
    </p:spTree>
    <p:extLst>
      <p:ext uri="{BB962C8B-B14F-4D97-AF65-F5344CB8AC3E}">
        <p14:creationId xmlns:p14="http://schemas.microsoft.com/office/powerpoint/2010/main" val="8138039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522F8E6C-154E-4ABE-BD6F-99FC50953EB4}" type="datetimeFigureOut">
              <a:rPr lang="en-GB" smtClean="0"/>
              <a:t>29/09/2023</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68307554-19D1-4F79-8C40-6F8A9CB63D43}" type="slidenum">
              <a:rPr lang="en-GB" smtClean="0"/>
              <a:t>‹#›</a:t>
            </a:fld>
            <a:endParaRPr lang="en-GB"/>
          </a:p>
        </p:txBody>
      </p:sp>
    </p:spTree>
    <p:extLst>
      <p:ext uri="{BB962C8B-B14F-4D97-AF65-F5344CB8AC3E}">
        <p14:creationId xmlns:p14="http://schemas.microsoft.com/office/powerpoint/2010/main" val="13361739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68307554-19D1-4F79-8C40-6F8A9CB63D43}" type="slidenum">
              <a:rPr lang="en-GB" smtClean="0"/>
              <a:t>24</a:t>
            </a:fld>
            <a:endParaRPr lang="en-GB"/>
          </a:p>
        </p:txBody>
      </p:sp>
    </p:spTree>
    <p:extLst>
      <p:ext uri="{BB962C8B-B14F-4D97-AF65-F5344CB8AC3E}">
        <p14:creationId xmlns:p14="http://schemas.microsoft.com/office/powerpoint/2010/main" val="2870711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bg2">
            <a:lumMod val="75000"/>
          </a:schemeClr>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261872" y="758952"/>
            <a:ext cx="9418320" cy="4041648"/>
          </a:xfrm>
        </p:spPr>
        <p:txBody>
          <a:bodyPr anchor="b">
            <a:normAutofit/>
          </a:bodyPr>
          <a:lstStyle>
            <a:lvl1pPr algn="l">
              <a:lnSpc>
                <a:spcPct val="85000"/>
              </a:lnSpc>
              <a:defRPr sz="7200" baseline="0">
                <a:solidFill>
                  <a:schemeClr val="tx1"/>
                </a:solidFill>
              </a:defRPr>
            </a:lvl1pPr>
          </a:lstStyle>
          <a:p>
            <a:r>
              <a:rPr lang="en-US"/>
              <a:t>Click to edit Master title style</a:t>
            </a:r>
          </a:p>
        </p:txBody>
      </p:sp>
      <p:sp>
        <p:nvSpPr>
          <p:cNvPr id="3" name="Subtitle 2"/>
          <p:cNvSpPr>
            <a:spLocks noGrp="1"/>
          </p:cNvSpPr>
          <p:nvPr>
            <p:ph type="subTitle" idx="1"/>
          </p:nvPr>
        </p:nvSpPr>
        <p:spPr>
          <a:xfrm>
            <a:off x="1261872" y="4800600"/>
            <a:ext cx="9418320" cy="1691640"/>
          </a:xfrm>
        </p:spPr>
        <p:txBody>
          <a:bodyPr>
            <a:normAutofit/>
          </a:bodyPr>
          <a:lstStyle>
            <a:lvl1pPr marL="0" indent="0" algn="l">
              <a:buNone/>
              <a:defRPr sz="2200" baseline="0">
                <a:solidFill>
                  <a:schemeClr val="tx1">
                    <a:lumMod val="75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p>
        </p:txBody>
      </p:sp>
      <p:sp>
        <p:nvSpPr>
          <p:cNvPr id="4" name="Date Placeholder 3"/>
          <p:cNvSpPr>
            <a:spLocks noGrp="1"/>
          </p:cNvSpPr>
          <p:nvPr>
            <p:ph type="dt" sz="half" idx="10"/>
          </p:nvPr>
        </p:nvSpPr>
        <p:spPr/>
        <p:txBody>
          <a:bodyPr/>
          <a:lstStyle>
            <a:lvl1pPr>
              <a:defRPr>
                <a:solidFill>
                  <a:schemeClr val="tx1">
                    <a:lumMod val="50000"/>
                  </a:schemeClr>
                </a:solidFill>
              </a:defRPr>
            </a:lvl1pPr>
          </a:lstStyle>
          <a:p>
            <a:fld id="{9E016143-E03C-4CFD-AFDC-14E5BDEA754C}" type="datetimeFigureOut">
              <a:rPr lang="en-US" dirty="0"/>
              <a:t>9/29/2023</a:t>
            </a:fld>
            <a:endParaRPr lang="en-US"/>
          </a:p>
        </p:txBody>
      </p:sp>
      <p:sp>
        <p:nvSpPr>
          <p:cNvPr id="5" name="Footer Placeholder 4"/>
          <p:cNvSpPr>
            <a:spLocks noGrp="1"/>
          </p:cNvSpPr>
          <p:nvPr>
            <p:ph type="ftr" sz="quarter" idx="11"/>
          </p:nvPr>
        </p:nvSpPr>
        <p:spPr/>
        <p:txBody>
          <a:bodyPr/>
          <a:lstStyle>
            <a:lvl1pPr>
              <a:defRPr>
                <a:solidFill>
                  <a:schemeClr val="tx1">
                    <a:lumMod val="65000"/>
                  </a:schemeClr>
                </a:solidFill>
              </a:defRPr>
            </a:lvl1pPr>
          </a:lstStyle>
          <a:p>
            <a:endParaRPr lang="en-US"/>
          </a:p>
        </p:txBody>
      </p:sp>
      <p:sp>
        <p:nvSpPr>
          <p:cNvPr id="6" name="Slide Number Placeholder 5"/>
          <p:cNvSpPr>
            <a:spLocks noGrp="1"/>
          </p:cNvSpPr>
          <p:nvPr>
            <p:ph type="sldNum" sz="quarter" idx="12"/>
          </p:nvPr>
        </p:nvSpPr>
        <p:spPr/>
        <p:txBody>
          <a:bodyPr/>
          <a:lstStyle>
            <a:lvl1pPr>
              <a:defRPr>
                <a:solidFill>
                  <a:schemeClr val="tx1">
                    <a:lumMod val="65000"/>
                  </a:schemeClr>
                </a:solidFill>
              </a:defRPr>
            </a:lvl1pPr>
          </a:lstStyle>
          <a:p>
            <a:fld id="{4FAB73BC-B049-4115-A692-8D63A059BFB8}" type="slidenum">
              <a:rPr lang="en-US" dirty="0"/>
              <a:pPr/>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2616284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8C94063-DF36-4330-A365-08DA1FA5B7D6}" type="datetimeFigureOut">
              <a:rPr lang="en-US" dirty="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0462588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61872" y="758952"/>
            <a:ext cx="9418320" cy="4041648"/>
          </a:xfrm>
        </p:spPr>
        <p:txBody>
          <a:bodyPr anchor="b">
            <a:normAutofit/>
          </a:bodyPr>
          <a:lstStyle>
            <a:lvl1pPr>
              <a:lnSpc>
                <a:spcPct val="85000"/>
              </a:lnSpc>
              <a:defRPr sz="7200" b="0"/>
            </a:lvl1pPr>
          </a:lstStyle>
          <a:p>
            <a:r>
              <a:rPr lang="en-US"/>
              <a:t>Click to edit Master title style</a:t>
            </a:r>
          </a:p>
        </p:txBody>
      </p:sp>
      <p:sp>
        <p:nvSpPr>
          <p:cNvPr id="3" name="Text Placeholder 2"/>
          <p:cNvSpPr>
            <a:spLocks noGrp="1"/>
          </p:cNvSpPr>
          <p:nvPr>
            <p:ph type="body" idx="1"/>
          </p:nvPr>
        </p:nvSpPr>
        <p:spPr>
          <a:xfrm>
            <a:off x="1261872" y="4800600"/>
            <a:ext cx="9418320" cy="1691640"/>
          </a:xfrm>
        </p:spPr>
        <p:txBody>
          <a:bodyPr anchor="t">
            <a:normAutofit/>
          </a:bodyPr>
          <a:lstStyle>
            <a:lvl1pPr marL="0" indent="0">
              <a:buNone/>
              <a:defRPr sz="22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08A7C6C-0F39-4D70-8E8D-FE5B9C95FA73}" type="datetimeFigureOut">
              <a:rPr lang="en-US" dirty="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
        <p:nvSpPr>
          <p:cNvPr id="7" name="Rectangle 6"/>
          <p:cNvSpPr/>
          <p:nvPr/>
        </p:nvSpPr>
        <p:spPr>
          <a:xfrm>
            <a:off x="0" y="0"/>
            <a:ext cx="4572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41065450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261872"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26480" y="1828800"/>
            <a:ext cx="4480560" cy="4351337"/>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FCFA4AC-08CC-42CE-BD01-C191750A04EC}" type="datetimeFigureOut">
              <a:rPr lang="en-US" dirty="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4489059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p>
        </p:txBody>
      </p:sp>
      <p:sp>
        <p:nvSpPr>
          <p:cNvPr id="3" name="Text Placeholder 2"/>
          <p:cNvSpPr>
            <a:spLocks noGrp="1"/>
          </p:cNvSpPr>
          <p:nvPr>
            <p:ph type="body" idx="1"/>
          </p:nvPr>
        </p:nvSpPr>
        <p:spPr>
          <a:xfrm>
            <a:off x="1261872" y="1713655"/>
            <a:ext cx="4480560" cy="731520"/>
          </a:xfrm>
        </p:spPr>
        <p:txBody>
          <a:bodyPr anchor="b">
            <a:normAutofit/>
          </a:bodyPr>
          <a:lstStyle>
            <a:lvl1pPr marL="0" indent="0">
              <a:spcBef>
                <a:spcPts val="0"/>
              </a:spcBef>
              <a:buNone/>
              <a:defRPr sz="2000" b="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61872"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26480" y="1713655"/>
            <a:ext cx="4480560" cy="731520"/>
          </a:xfrm>
        </p:spPr>
        <p:txBody>
          <a:bodyPr anchor="b">
            <a:normAutofit/>
          </a:bodyPr>
          <a:lstStyle>
            <a:lvl1pPr marL="0" indent="0">
              <a:lnSpc>
                <a:spcPct val="95000"/>
              </a:lnSpc>
              <a:spcBef>
                <a:spcPts val="0"/>
              </a:spcBef>
              <a:buNone/>
              <a:defRPr lang="en-US" sz="2000" b="0" kern="1200" dirty="0">
                <a:solidFill>
                  <a:schemeClr val="tx2"/>
                </a:solidFill>
                <a:latin typeface="+mn-lt"/>
                <a:ea typeface="+mn-ea"/>
                <a:cs typeface="+mn-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90000"/>
              </a:lnSpc>
              <a:spcBef>
                <a:spcPts val="2000"/>
              </a:spcBef>
              <a:buFontTx/>
              <a:buNone/>
            </a:pPr>
            <a:r>
              <a:rPr lang="en-US"/>
              <a:t>Click to edit Master text styles</a:t>
            </a:r>
          </a:p>
        </p:txBody>
      </p:sp>
      <p:sp>
        <p:nvSpPr>
          <p:cNvPr id="6" name="Content Placeholder 5"/>
          <p:cNvSpPr>
            <a:spLocks noGrp="1"/>
          </p:cNvSpPr>
          <p:nvPr>
            <p:ph sz="quarter" idx="4"/>
          </p:nvPr>
        </p:nvSpPr>
        <p:spPr>
          <a:xfrm>
            <a:off x="6126480" y="2507550"/>
            <a:ext cx="4480560" cy="366465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BA7A723-92A7-435B-B681-F25B092FEFEB}" type="datetimeFigureOut">
              <a:rPr lang="en-US" dirty="0"/>
              <a:t>9/29/2023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151874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F170639-886C-4FCF-9EAB-ABB5DA3F3F4A}" type="datetimeFigureOut">
              <a:rPr lang="en-US" dirty="0"/>
              <a:t>9/29/2023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5751960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230651-31F4-45D2-98AE-A2108F41BC07}" type="datetimeFigureOut">
              <a:rPr lang="en-US" dirty="0"/>
              <a:t>9/29/2023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3063162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200400" cy="1600197"/>
          </a:xfrm>
        </p:spPr>
        <p:txBody>
          <a:bodyPr anchor="b">
            <a:normAutofit/>
          </a:bodyPr>
          <a:lstStyle>
            <a:lvl1pPr>
              <a:defRPr sz="3200" b="0" baseline="0"/>
            </a:lvl1pPr>
          </a:lstStyle>
          <a:p>
            <a:r>
              <a:rPr lang="en-US"/>
              <a:t>Click to edit Master title style</a:t>
            </a:r>
          </a:p>
        </p:txBody>
      </p:sp>
      <p:sp>
        <p:nvSpPr>
          <p:cNvPr id="3" name="Content Placeholder 2"/>
          <p:cNvSpPr>
            <a:spLocks noGrp="1"/>
          </p:cNvSpPr>
          <p:nvPr>
            <p:ph idx="1"/>
          </p:nvPr>
        </p:nvSpPr>
        <p:spPr>
          <a:xfrm>
            <a:off x="4504267" y="685800"/>
            <a:ext cx="6079066" cy="548640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41248" y="2099734"/>
            <a:ext cx="3200400" cy="3810001"/>
          </a:xfrm>
        </p:spPr>
        <p:txBody>
          <a:bodyPr>
            <a:normAutofit/>
          </a:bodyPr>
          <a:lstStyle>
            <a:lvl1pPr marL="0" indent="0">
              <a:lnSpc>
                <a:spcPct val="114000"/>
              </a:lnSpc>
              <a:spcBef>
                <a:spcPts val="800"/>
              </a:spcBef>
              <a:buNone/>
              <a:defRPr sz="13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F53789A-C914-4DB1-8815-80B5EC7335C5}" type="datetimeFigureOut">
              <a:rPr lang="en-US" dirty="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26814931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5105400"/>
            <a:ext cx="11292840" cy="17526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14400" y="5257800"/>
            <a:ext cx="9982200" cy="914400"/>
          </a:xfrm>
        </p:spPr>
        <p:txBody>
          <a:bodyPr anchor="b">
            <a:normAutofit/>
          </a:bodyPr>
          <a:lstStyle>
            <a:lvl1pPr>
              <a:defRPr sz="2800" b="0">
                <a:solidFill>
                  <a:schemeClr val="bg1"/>
                </a:solidFill>
              </a:defRPr>
            </a:lvl1pPr>
          </a:lstStyle>
          <a:p>
            <a:r>
              <a:rPr lang="en-US"/>
              <a:t>Click to edit Master title style</a:t>
            </a:r>
          </a:p>
        </p:txBody>
      </p:sp>
      <p:sp>
        <p:nvSpPr>
          <p:cNvPr id="3" name="Picture Placeholder 2"/>
          <p:cNvSpPr>
            <a:spLocks noGrp="1" noChangeAspect="1"/>
          </p:cNvSpPr>
          <p:nvPr>
            <p:ph type="pic" idx="1"/>
          </p:nvPr>
        </p:nvSpPr>
        <p:spPr>
          <a:xfrm>
            <a:off x="0" y="0"/>
            <a:ext cx="11292840" cy="5128923"/>
          </a:xfrm>
          <a:blipFill>
            <a:blip r:embed="rId2"/>
            <a:stretch>
              <a:fillRect/>
            </a:stretch>
          </a:blipFill>
        </p:spPr>
        <p:txBody>
          <a:bodyPr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914400" y="6108589"/>
            <a:ext cx="9982200" cy="597011"/>
          </a:xfrm>
        </p:spPr>
        <p:txBody>
          <a:bodyPr>
            <a:normAutofit/>
          </a:bodyPr>
          <a:lstStyle>
            <a:lvl1pPr marL="0" indent="0">
              <a:lnSpc>
                <a:spcPct val="100000"/>
              </a:lnSpc>
              <a:spcBef>
                <a:spcPts val="800"/>
              </a:spcBef>
              <a:buNone/>
              <a:defRPr sz="1300">
                <a:solidFill>
                  <a:schemeClr val="bg1">
                    <a:lumMod val="8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E6440AA-91A0-436F-8FDB-C0F939DCAE21}" type="datetimeFigureOut">
              <a:rPr lang="en-US" dirty="0"/>
              <a:t>9/29/2023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40537176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033E54A-A8CA-48C1-9504-691B58049D29}" type="datetimeFigureOut">
              <a:rPr lang="en-US" dirty="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639140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48700" y="381000"/>
            <a:ext cx="2476500" cy="589756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762000" y="381000"/>
            <a:ext cx="7734300" cy="58975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B5F6C806-BBF7-471C-9527-881CE2266695}" type="datetimeFigureOut">
              <a:rPr lang="en-US" dirty="0"/>
              <a:t>9/29/2023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a:p>
        </p:txBody>
      </p:sp>
    </p:spTree>
    <p:extLst>
      <p:ext uri="{BB962C8B-B14F-4D97-AF65-F5344CB8AC3E}">
        <p14:creationId xmlns:p14="http://schemas.microsoft.com/office/powerpoint/2010/main" val="199638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1292840" y="0"/>
            <a:ext cx="914400" cy="6858000"/>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61872" y="365760"/>
            <a:ext cx="9692640" cy="1325562"/>
          </a:xfrm>
          <a:prstGeom prst="rect">
            <a:avLst/>
          </a:prstGeom>
        </p:spPr>
        <p:txBody>
          <a:bodyPr vert="horz" lIns="91440" tIns="45720" rIns="91440" bIns="45720" rtlCol="0" anchor="b">
            <a:normAutofit/>
          </a:bodyPr>
          <a:lstStyle/>
          <a:p>
            <a:r>
              <a:rPr lang="en-US"/>
              <a:t>Click to edit Master title style</a:t>
            </a:r>
          </a:p>
        </p:txBody>
      </p:sp>
      <p:sp>
        <p:nvSpPr>
          <p:cNvPr id="3" name="Text Placeholder 2"/>
          <p:cNvSpPr>
            <a:spLocks noGrp="1"/>
          </p:cNvSpPr>
          <p:nvPr>
            <p:ph type="body" idx="1"/>
          </p:nvPr>
        </p:nvSpPr>
        <p:spPr>
          <a:xfrm>
            <a:off x="1261872" y="1828800"/>
            <a:ext cx="8595360" cy="435133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16200000">
            <a:off x="10797542" y="998537"/>
            <a:ext cx="1904999" cy="365125"/>
          </a:xfrm>
          <a:prstGeom prst="rect">
            <a:avLst/>
          </a:prstGeom>
        </p:spPr>
        <p:txBody>
          <a:bodyPr vert="horz" lIns="91440" tIns="45720" rIns="91440" bIns="45720" rtlCol="0" anchor="ctr"/>
          <a:lstStyle>
            <a:lvl1pPr algn="r">
              <a:defRPr sz="1050" b="0">
                <a:solidFill>
                  <a:schemeClr val="tx2">
                    <a:lumMod val="20000"/>
                    <a:lumOff val="80000"/>
                  </a:schemeClr>
                </a:solidFill>
              </a:defRPr>
            </a:lvl1pPr>
          </a:lstStyle>
          <a:p>
            <a:fld id="{0E59FD0C-5451-4CA0-86AF-E70AE3279989}" type="datetimeFigureOut">
              <a:rPr lang="en-US" dirty="0"/>
              <a:t>9/29/2023</a:t>
            </a:fld>
            <a:endParaRPr lang="en-US"/>
          </a:p>
        </p:txBody>
      </p:sp>
      <p:sp>
        <p:nvSpPr>
          <p:cNvPr id="5" name="Footer Placeholder 4"/>
          <p:cNvSpPr>
            <a:spLocks noGrp="1"/>
          </p:cNvSpPr>
          <p:nvPr>
            <p:ph type="ftr" sz="quarter" idx="3"/>
          </p:nvPr>
        </p:nvSpPr>
        <p:spPr>
          <a:xfrm rot="16200000">
            <a:off x="9959341" y="4046537"/>
            <a:ext cx="3581400" cy="365125"/>
          </a:xfrm>
          <a:prstGeom prst="rect">
            <a:avLst/>
          </a:prstGeom>
        </p:spPr>
        <p:txBody>
          <a:bodyPr vert="horz" lIns="91440" tIns="45720" rIns="91440" bIns="45720" rtlCol="0" anchor="ctr"/>
          <a:lstStyle>
            <a:lvl1pPr algn="l">
              <a:defRPr sz="1050">
                <a:solidFill>
                  <a:schemeClr val="tx2">
                    <a:lumMod val="20000"/>
                    <a:lumOff val="80000"/>
                  </a:schemeClr>
                </a:solidFill>
              </a:defRPr>
            </a:lvl1pPr>
          </a:lstStyle>
          <a:p>
            <a:endParaRPr lang="en-US"/>
          </a:p>
        </p:txBody>
      </p:sp>
      <p:sp>
        <p:nvSpPr>
          <p:cNvPr id="6" name="Slide Number Placeholder 5"/>
          <p:cNvSpPr>
            <a:spLocks noGrp="1"/>
          </p:cNvSpPr>
          <p:nvPr>
            <p:ph type="sldNum" sz="quarter" idx="4"/>
          </p:nvPr>
        </p:nvSpPr>
        <p:spPr>
          <a:xfrm>
            <a:off x="11292840" y="6172200"/>
            <a:ext cx="914400" cy="593725"/>
          </a:xfrm>
          <a:prstGeom prst="rect">
            <a:avLst/>
          </a:prstGeom>
        </p:spPr>
        <p:txBody>
          <a:bodyPr vert="horz" lIns="45720" tIns="45720" rIns="45720" bIns="45720" rtlCol="0" anchor="ctr">
            <a:normAutofit/>
          </a:bodyPr>
          <a:lstStyle>
            <a:lvl1pPr algn="ctr">
              <a:defRPr sz="3600">
                <a:solidFill>
                  <a:schemeClr val="tx2">
                    <a:lumMod val="60000"/>
                    <a:lumOff val="40000"/>
                  </a:schemeClr>
                </a:solidFill>
              </a:defRPr>
            </a:lvl1pPr>
          </a:lstStyle>
          <a:p>
            <a:fld id="{4FAB73BC-B049-4115-A692-8D63A059BFB8}" type="slidenum">
              <a:rPr lang="en-US" dirty="0"/>
              <a:pPr/>
              <a:t>‹#›</a:t>
            </a:fld>
            <a:endParaRPr lang="en-US"/>
          </a:p>
        </p:txBody>
      </p:sp>
    </p:spTree>
    <p:extLst>
      <p:ext uri="{BB962C8B-B14F-4D97-AF65-F5344CB8AC3E}">
        <p14:creationId xmlns:p14="http://schemas.microsoft.com/office/powerpoint/2010/main" val="2886335732"/>
      </p:ext>
    </p:extLst>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hf sldNum="0" hdr="0" ftr="0" dt="0"/>
  <p:txStyles>
    <p:title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p:titleStyle>
    <p:body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hyperlink" Target="mailto:studyskillsdistance@uwtsd.ac.uk" TargetMode="External"/></Relationships>
</file>

<file path=ppt/slides/_rels/slide2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8">
            <a:extLst>
              <a:ext uri="{FF2B5EF4-FFF2-40B4-BE49-F238E27FC236}">
                <a16:creationId xmlns:a16="http://schemas.microsoft.com/office/drawing/2014/main" id="{EFB0C39A-F8CA-4A79-AFFC-E9780FB199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2000" cy="6858001"/>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20" y="10"/>
            <a:ext cx="12191675" cy="6857990"/>
          </a:xfrm>
          <a:prstGeom prst="rect">
            <a:avLst/>
          </a:prstGeom>
        </p:spPr>
      </p:pic>
      <p:sp>
        <p:nvSpPr>
          <p:cNvPr id="2" name="Title 1"/>
          <p:cNvSpPr>
            <a:spLocks noGrp="1"/>
          </p:cNvSpPr>
          <p:nvPr>
            <p:ph type="ctrTitle"/>
          </p:nvPr>
        </p:nvSpPr>
        <p:spPr>
          <a:xfrm>
            <a:off x="1261872" y="758952"/>
            <a:ext cx="9418320" cy="4041648"/>
          </a:xfrm>
        </p:spPr>
        <p:txBody>
          <a:bodyPr>
            <a:normAutofit/>
          </a:bodyPr>
          <a:lstStyle/>
          <a:p>
            <a:r>
              <a:rPr lang="en-GB" dirty="0">
                <a:cs typeface="Arial"/>
              </a:rPr>
              <a:t>TIME MANAGEMENT AND</a:t>
            </a:r>
            <a:br>
              <a:rPr lang="en-GB" dirty="0">
                <a:cs typeface="Arial"/>
              </a:rPr>
            </a:br>
            <a:r>
              <a:rPr lang="en-GB" dirty="0">
                <a:cs typeface="Arial"/>
              </a:rPr>
              <a:t>SETTING GOALS</a:t>
            </a:r>
            <a:endParaRPr lang="en-GB" dirty="0"/>
          </a:p>
        </p:txBody>
      </p:sp>
      <p:sp>
        <p:nvSpPr>
          <p:cNvPr id="3" name="Subtitle 2"/>
          <p:cNvSpPr>
            <a:spLocks noGrp="1"/>
          </p:cNvSpPr>
          <p:nvPr>
            <p:ph type="subTitle" idx="1"/>
          </p:nvPr>
        </p:nvSpPr>
        <p:spPr>
          <a:xfrm>
            <a:off x="1261872" y="4800600"/>
            <a:ext cx="9418320" cy="1691640"/>
          </a:xfrm>
        </p:spPr>
        <p:txBody>
          <a:bodyPr>
            <a:normAutofit/>
          </a:bodyPr>
          <a:lstStyle/>
          <a:p>
            <a:endParaRPr lang="en-GB" dirty="0">
              <a:solidFill>
                <a:schemeClr val="tx1"/>
              </a:solidFill>
              <a:cs typeface="Arial"/>
            </a:endParaRPr>
          </a:p>
          <a:p>
            <a:r>
              <a:rPr lang="en-GB" dirty="0">
                <a:solidFill>
                  <a:schemeClr val="tx1"/>
                </a:solidFill>
                <a:cs typeface="Arial"/>
              </a:rPr>
              <a:t>Academic Survival Skills, Block 1 Week 2</a:t>
            </a: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20" y="-50790"/>
            <a:ext cx="12191675" cy="6857990"/>
          </a:xfrm>
          <a:prstGeom prst="rect">
            <a:avLst/>
          </a:prstGeom>
        </p:spPr>
      </p:pic>
      <p:sp>
        <p:nvSpPr>
          <p:cNvPr id="3" name="Subtitle 2"/>
          <p:cNvSpPr>
            <a:spLocks noGrp="1"/>
          </p:cNvSpPr>
          <p:nvPr>
            <p:ph idx="1"/>
          </p:nvPr>
        </p:nvSpPr>
        <p:spPr>
          <a:xfrm>
            <a:off x="519994" y="560439"/>
            <a:ext cx="10373360" cy="5250426"/>
          </a:xfrm>
        </p:spPr>
        <p:txBody>
          <a:bodyPr vert="horz" lIns="91440" tIns="45720" rIns="91440" bIns="45720" rtlCol="0" anchor="t">
            <a:normAutofit fontScale="92500" lnSpcReduction="20000"/>
          </a:bodyPr>
          <a:lstStyle/>
          <a:p>
            <a:pPr marL="0" indent="0">
              <a:buNone/>
            </a:pPr>
            <a:r>
              <a:rPr lang="en-GB" sz="3600" dirty="0">
                <a:latin typeface="Arial" panose="020B0604020202020204" pitchFamily="34" charset="0"/>
                <a:cs typeface="Arial" panose="020B0604020202020204" pitchFamily="34" charset="0"/>
              </a:rPr>
              <a:t>In this session, we’ll discuss:</a:t>
            </a:r>
          </a:p>
          <a:p>
            <a:pPr marL="0" indent="0">
              <a:buNone/>
            </a:pPr>
            <a:endParaRPr lang="en-GB" sz="4700" dirty="0">
              <a:latin typeface="Arial" panose="020B0604020202020204" pitchFamily="34" charset="0"/>
              <a:cs typeface="Arial" panose="020B0604020202020204" pitchFamily="34" charset="0"/>
            </a:endParaRPr>
          </a:p>
          <a:p>
            <a:r>
              <a:rPr lang="en-GB" sz="4500" dirty="0">
                <a:latin typeface="Arial" panose="020B0604020202020204" pitchFamily="34" charset="0"/>
                <a:cs typeface="Arial" panose="020B0604020202020204" pitchFamily="34" charset="0"/>
              </a:rPr>
              <a:t>Planning and prioritising</a:t>
            </a:r>
          </a:p>
          <a:p>
            <a:r>
              <a:rPr lang="en-GB" sz="4500" dirty="0">
                <a:latin typeface="Arial" panose="020B0604020202020204" pitchFamily="34" charset="0"/>
                <a:cs typeface="Arial" panose="020B0604020202020204" pitchFamily="34" charset="0"/>
              </a:rPr>
              <a:t>Study goals</a:t>
            </a:r>
          </a:p>
          <a:p>
            <a:r>
              <a:rPr lang="en-GB" sz="4500" dirty="0">
                <a:latin typeface="Arial" panose="020B0604020202020204" pitchFamily="34" charset="0"/>
                <a:cs typeface="Arial" panose="020B0604020202020204" pitchFamily="34" charset="0"/>
              </a:rPr>
              <a:t>Distractions and procrastination</a:t>
            </a:r>
          </a:p>
          <a:p>
            <a:r>
              <a:rPr lang="en-GB" sz="4500" dirty="0">
                <a:latin typeface="Arial" panose="020B0604020202020204" pitchFamily="34" charset="0"/>
                <a:cs typeface="Arial" panose="020B0604020202020204" pitchFamily="34" charset="0"/>
              </a:rPr>
              <a:t>Time management tips</a:t>
            </a:r>
          </a:p>
          <a:p>
            <a:pPr marL="0" indent="0">
              <a:buNone/>
            </a:pPr>
            <a:endParaRPr lang="en-GB" sz="3600" dirty="0">
              <a:latin typeface="Arial" panose="020B0604020202020204" pitchFamily="34" charset="0"/>
              <a:cs typeface="Arial" panose="020B0604020202020204" pitchFamily="34" charset="0"/>
            </a:endParaRPr>
          </a:p>
          <a:p>
            <a:pPr marL="0" indent="0">
              <a:buNone/>
            </a:pPr>
            <a:r>
              <a:rPr lang="en-GB" sz="3600" i="1" dirty="0">
                <a:latin typeface="Arial" panose="020B0604020202020204" pitchFamily="34" charset="0"/>
                <a:cs typeface="Arial" panose="020B0604020202020204" pitchFamily="34" charset="0"/>
              </a:rPr>
              <a:t>(What follows is adapted from the Open University)</a:t>
            </a:r>
          </a:p>
          <a:p>
            <a:pPr marL="742950" indent="-742950">
              <a:buAutoNum type="arabicPeriod"/>
            </a:pPr>
            <a:endParaRPr lang="en-GB" sz="3600" dirty="0">
              <a:cs typeface="Arial"/>
            </a:endParaRPr>
          </a:p>
        </p:txBody>
      </p:sp>
    </p:spTree>
    <p:extLst>
      <p:ext uri="{BB962C8B-B14F-4D97-AF65-F5344CB8AC3E}">
        <p14:creationId xmlns:p14="http://schemas.microsoft.com/office/powerpoint/2010/main" val="13105389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325" y="0"/>
            <a:ext cx="12191675" cy="6857990"/>
          </a:xfrm>
          <a:prstGeom prst="rect">
            <a:avLst/>
          </a:prstGeom>
        </p:spPr>
      </p:pic>
      <p:sp>
        <p:nvSpPr>
          <p:cNvPr id="2" name="Title 1"/>
          <p:cNvSpPr>
            <a:spLocks noGrp="1"/>
          </p:cNvSpPr>
          <p:nvPr>
            <p:ph type="title"/>
          </p:nvPr>
        </p:nvSpPr>
        <p:spPr>
          <a:xfrm>
            <a:off x="626872" y="344864"/>
            <a:ext cx="9692640" cy="791718"/>
          </a:xfrm>
        </p:spPr>
        <p:txBody>
          <a:bodyPr>
            <a:normAutofit/>
          </a:bodyPr>
          <a:lstStyle/>
          <a:p>
            <a:pPr algn="ctr"/>
            <a:r>
              <a:rPr lang="en-GB" dirty="0">
                <a:latin typeface="Arial" panose="020B0604020202020204" pitchFamily="34" charset="0"/>
                <a:cs typeface="Arial" panose="020B0604020202020204" pitchFamily="34" charset="0"/>
              </a:rPr>
              <a:t>Planning and Prioritising</a:t>
            </a:r>
          </a:p>
        </p:txBody>
      </p:sp>
      <p:sp>
        <p:nvSpPr>
          <p:cNvPr id="3" name="Content Placeholder 2"/>
          <p:cNvSpPr>
            <a:spLocks noGrp="1"/>
          </p:cNvSpPr>
          <p:nvPr>
            <p:ph idx="1"/>
          </p:nvPr>
        </p:nvSpPr>
        <p:spPr/>
        <p:txBody>
          <a:bodyPr>
            <a:normAutofit/>
          </a:bodyPr>
          <a:lstStyle/>
          <a:p>
            <a:pPr marL="0" indent="0">
              <a:buNone/>
            </a:pPr>
            <a:br>
              <a:rPr lang="en-GB" dirty="0"/>
            </a:br>
            <a:endParaRPr lang="en-GB" dirty="0"/>
          </a:p>
        </p:txBody>
      </p:sp>
      <p:pic>
        <p:nvPicPr>
          <p:cNvPr id="6" name="Picture 5" descr="Graphical user interface, application, Word&#10;&#10;Description automatically generated">
            <a:extLst>
              <a:ext uri="{FF2B5EF4-FFF2-40B4-BE49-F238E27FC236}">
                <a16:creationId xmlns:a16="http://schemas.microsoft.com/office/drawing/2014/main" id="{A9D8DC72-E25E-93F9-9E9E-744AB091D193}"/>
              </a:ext>
            </a:extLst>
          </p:cNvPr>
          <p:cNvPicPr>
            <a:picLocks noChangeAspect="1"/>
          </p:cNvPicPr>
          <p:nvPr/>
        </p:nvPicPr>
        <p:blipFill rotWithShape="1">
          <a:blip r:embed="rId3"/>
          <a:srcRect l="8275" t="18569" r="58839" b="7840"/>
          <a:stretch/>
        </p:blipFill>
        <p:spPr bwMode="auto">
          <a:xfrm>
            <a:off x="1623852" y="1367321"/>
            <a:ext cx="7823688" cy="5471468"/>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16302846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20" y="-5079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TO START</a:t>
            </a:r>
          </a:p>
        </p:txBody>
      </p:sp>
      <p:sp>
        <p:nvSpPr>
          <p:cNvPr id="3" name="Content Placeholder 2"/>
          <p:cNvSpPr>
            <a:spLocks noGrp="1"/>
          </p:cNvSpPr>
          <p:nvPr>
            <p:ph idx="1"/>
          </p:nvPr>
        </p:nvSpPr>
        <p:spPr/>
        <p:txBody>
          <a:bodyPr>
            <a:normAutofit fontScale="92500" lnSpcReduction="10000"/>
          </a:bodyPr>
          <a:lstStyle/>
          <a:p>
            <a:pPr marL="0" indent="0">
              <a:buNone/>
            </a:pPr>
            <a:r>
              <a:rPr lang="en-GB" sz="2800" dirty="0">
                <a:latin typeface="Arial" panose="020B0604020202020204" pitchFamily="34" charset="0"/>
                <a:cs typeface="Arial" panose="020B0604020202020204" pitchFamily="34" charset="0"/>
              </a:rPr>
              <a:t>Make sure you are very familiar with the modules you are taking.</a:t>
            </a:r>
          </a:p>
          <a:p>
            <a:pPr marL="0" indent="0">
              <a:buNone/>
            </a:pP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What are the module learning aims and outcomes?</a:t>
            </a:r>
          </a:p>
          <a:p>
            <a:r>
              <a:rPr lang="en-GB" sz="2800" dirty="0">
                <a:latin typeface="Arial" panose="020B0604020202020204" pitchFamily="34" charset="0"/>
                <a:cs typeface="Arial" panose="020B0604020202020204" pitchFamily="34" charset="0"/>
              </a:rPr>
              <a:t>What is required to pass the module?</a:t>
            </a:r>
          </a:p>
          <a:p>
            <a:r>
              <a:rPr lang="en-GB" sz="2800" dirty="0">
                <a:latin typeface="Arial" panose="020B0604020202020204" pitchFamily="34" charset="0"/>
                <a:cs typeface="Arial" panose="020B0604020202020204" pitchFamily="34" charset="0"/>
              </a:rPr>
              <a:t>When are the assignment deadlines?</a:t>
            </a:r>
          </a:p>
          <a:p>
            <a:r>
              <a:rPr lang="en-GB" sz="2800" dirty="0">
                <a:latin typeface="Arial" panose="020B0604020202020204" pitchFamily="34" charset="0"/>
                <a:cs typeface="Arial" panose="020B0604020202020204" pitchFamily="34" charset="0"/>
              </a:rPr>
              <a:t>How much time do you need to allocate to study?</a:t>
            </a:r>
          </a:p>
          <a:p>
            <a:pPr marL="0" indent="0">
              <a:buNone/>
            </a:pPr>
            <a:br>
              <a:rPr lang="en-GB" dirty="0"/>
            </a:br>
            <a:endParaRPr lang="en-GB" dirty="0"/>
          </a:p>
        </p:txBody>
      </p:sp>
    </p:spTree>
    <p:extLst>
      <p:ext uri="{BB962C8B-B14F-4D97-AF65-F5344CB8AC3E}">
        <p14:creationId xmlns:p14="http://schemas.microsoft.com/office/powerpoint/2010/main" val="3303820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10"/>
            <a:ext cx="12191675" cy="6857990"/>
          </a:xfrm>
          <a:prstGeom prst="rect">
            <a:avLst/>
          </a:prstGeom>
        </p:spPr>
      </p:pic>
      <p:sp>
        <p:nvSpPr>
          <p:cNvPr id="2" name="Title 1"/>
          <p:cNvSpPr>
            <a:spLocks noGrp="1"/>
          </p:cNvSpPr>
          <p:nvPr>
            <p:ph type="title"/>
          </p:nvPr>
        </p:nvSpPr>
        <p:spPr>
          <a:xfrm>
            <a:off x="713232" y="0"/>
            <a:ext cx="9692640" cy="1325562"/>
          </a:xfrm>
        </p:spPr>
        <p:txBody>
          <a:bodyPr>
            <a:normAutofit/>
          </a:bodyPr>
          <a:lstStyle/>
          <a:p>
            <a:pPr algn="ctr"/>
            <a:r>
              <a:rPr lang="en-US" dirty="0">
                <a:latin typeface="Arial" panose="020B0604020202020204" pitchFamily="34" charset="0"/>
                <a:cs typeface="Arial" panose="020B0604020202020204" pitchFamily="34" charset="0"/>
              </a:rPr>
              <a:t>HPFY3001 Academic Survival Skills </a:t>
            </a:r>
          </a:p>
        </p:txBody>
      </p:sp>
      <p:sp>
        <p:nvSpPr>
          <p:cNvPr id="3" name="Content Placeholder 2"/>
          <p:cNvSpPr>
            <a:spLocks noGrp="1"/>
          </p:cNvSpPr>
          <p:nvPr>
            <p:ph idx="1"/>
          </p:nvPr>
        </p:nvSpPr>
        <p:spPr/>
        <p:txBody>
          <a:bodyPr>
            <a:normAutofit fontScale="62500" lnSpcReduction="20000"/>
          </a:bodyPr>
          <a:lstStyle/>
          <a:p>
            <a:pPr marL="0" indent="0">
              <a:buNone/>
            </a:pPr>
            <a:r>
              <a:rPr lang="en-GB" sz="3300" dirty="0">
                <a:latin typeface="Arial" panose="020B0604020202020204" pitchFamily="34" charset="0"/>
                <a:cs typeface="Arial" panose="020B0604020202020204" pitchFamily="34" charset="0"/>
              </a:rPr>
              <a:t>AIM(S)</a:t>
            </a:r>
          </a:p>
          <a:p>
            <a:pPr marL="0" indent="0">
              <a:buNone/>
            </a:pPr>
            <a:r>
              <a:rPr lang="en-GB" sz="3300" dirty="0">
                <a:latin typeface="Arial" panose="020B0604020202020204" pitchFamily="34" charset="0"/>
                <a:cs typeface="Arial" panose="020B0604020202020204" pitchFamily="34" charset="0"/>
              </a:rPr>
              <a:t>To introduce the student to study and learning skills as a foundation for higher education. </a:t>
            </a:r>
          </a:p>
          <a:p>
            <a:pPr marL="0" indent="0">
              <a:buNone/>
            </a:pPr>
            <a:r>
              <a:rPr lang="en-GB" sz="3300" dirty="0">
                <a:latin typeface="Arial" panose="020B0604020202020204" pitchFamily="34" charset="0"/>
                <a:cs typeface="Arial" panose="020B0604020202020204" pitchFamily="34" charset="0"/>
              </a:rPr>
              <a:t> </a:t>
            </a:r>
          </a:p>
          <a:p>
            <a:pPr marL="0" indent="0">
              <a:buNone/>
            </a:pPr>
            <a:r>
              <a:rPr lang="en-GB" sz="3300" dirty="0">
                <a:latin typeface="Arial" panose="020B0604020202020204" pitchFamily="34" charset="0"/>
                <a:cs typeface="Arial" panose="020B0604020202020204" pitchFamily="34" charset="0"/>
              </a:rPr>
              <a:t>LEARNING OUTCOMES</a:t>
            </a:r>
          </a:p>
          <a:p>
            <a:pPr marL="0" indent="0">
              <a:buNone/>
            </a:pPr>
            <a:r>
              <a:rPr lang="en-GB" sz="3300" i="1" dirty="0">
                <a:latin typeface="Arial" panose="020B0604020202020204" pitchFamily="34" charset="0"/>
                <a:cs typeface="Arial" panose="020B0604020202020204" pitchFamily="34" charset="0"/>
              </a:rPr>
              <a:t>Upon the successful completion of this module, the student should be able to:</a:t>
            </a:r>
          </a:p>
          <a:p>
            <a:r>
              <a:rPr lang="en-GB" sz="3300" dirty="0">
                <a:latin typeface="Arial" panose="020B0604020202020204" pitchFamily="34" charset="0"/>
                <a:cs typeface="Arial" panose="020B0604020202020204" pitchFamily="34" charset="0"/>
              </a:rPr>
              <a:t>Apply learning strategies to the content of subject modules</a:t>
            </a:r>
          </a:p>
          <a:p>
            <a:r>
              <a:rPr lang="en-GB" sz="3300" dirty="0">
                <a:latin typeface="Arial" panose="020B0604020202020204" pitchFamily="34" charset="0"/>
                <a:cs typeface="Arial" panose="020B0604020202020204" pitchFamily="34" charset="0"/>
              </a:rPr>
              <a:t>Follow instructions, analyse questions and plan answers for course assignments</a:t>
            </a:r>
          </a:p>
          <a:p>
            <a:pPr marL="0" indent="0">
              <a:buNone/>
            </a:pPr>
            <a:br>
              <a:rPr lang="en-GB" dirty="0"/>
            </a:br>
            <a:endParaRPr lang="en-GB" dirty="0"/>
          </a:p>
        </p:txBody>
      </p:sp>
    </p:spTree>
    <p:extLst>
      <p:ext uri="{BB962C8B-B14F-4D97-AF65-F5344CB8AC3E}">
        <p14:creationId xmlns:p14="http://schemas.microsoft.com/office/powerpoint/2010/main" val="263477450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0"/>
            <a:ext cx="12191675" cy="6857990"/>
          </a:xfrm>
          <a:prstGeom prst="rect">
            <a:avLst/>
          </a:prstGeom>
        </p:spPr>
      </p:pic>
      <p:sp>
        <p:nvSpPr>
          <p:cNvPr id="2" name="Title 1"/>
          <p:cNvSpPr>
            <a:spLocks noGrp="1"/>
          </p:cNvSpPr>
          <p:nvPr>
            <p:ph type="title"/>
          </p:nvPr>
        </p:nvSpPr>
        <p:spPr>
          <a:xfrm>
            <a:off x="713232" y="0"/>
            <a:ext cx="9692640" cy="1325562"/>
          </a:xfrm>
        </p:spPr>
        <p:txBody>
          <a:bodyPr>
            <a:normAutofit/>
          </a:bodyPr>
          <a:lstStyle/>
          <a:p>
            <a:pPr algn="ctr"/>
            <a:r>
              <a:rPr lang="en-US" dirty="0">
                <a:latin typeface="Arial" panose="020B0604020202020204" pitchFamily="34" charset="0"/>
                <a:cs typeface="Arial" panose="020B0604020202020204" pitchFamily="34" charset="0"/>
              </a:rPr>
              <a:t>HPFY3001 Academic Survival Skills </a:t>
            </a:r>
          </a:p>
        </p:txBody>
      </p:sp>
      <p:sp>
        <p:nvSpPr>
          <p:cNvPr id="3" name="Content Placeholder 2"/>
          <p:cNvSpPr>
            <a:spLocks noGrp="1"/>
          </p:cNvSpPr>
          <p:nvPr>
            <p:ph idx="1"/>
          </p:nvPr>
        </p:nvSpPr>
        <p:spPr>
          <a:xfrm>
            <a:off x="1261872" y="1828800"/>
            <a:ext cx="8595360" cy="5029190"/>
          </a:xfrm>
        </p:spPr>
        <p:txBody>
          <a:bodyPr>
            <a:normAutofit lnSpcReduction="10000"/>
          </a:bodyPr>
          <a:lstStyle/>
          <a:p>
            <a:pPr marL="0" indent="0">
              <a:buNone/>
            </a:pPr>
            <a:r>
              <a:rPr lang="en-GB" i="1" dirty="0">
                <a:latin typeface="Arial" panose="020B0604020202020204" pitchFamily="34" charset="0"/>
                <a:cs typeface="Arial" panose="020B0604020202020204" pitchFamily="34" charset="0"/>
              </a:rPr>
              <a:t>Less formally …</a:t>
            </a:r>
          </a:p>
          <a:p>
            <a:pPr marL="0" indent="0">
              <a:buNone/>
            </a:pPr>
            <a:endParaRPr lang="en-GB" sz="2400" i="1"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This module is designed to provide a continuous point of </a:t>
            </a:r>
            <a:r>
              <a:rPr lang="en-GB" sz="3500" b="1" dirty="0">
                <a:latin typeface="Arial" panose="020B0604020202020204" pitchFamily="34" charset="0"/>
                <a:cs typeface="Arial" panose="020B0604020202020204" pitchFamily="34" charset="0"/>
              </a:rPr>
              <a:t>contact and support </a:t>
            </a:r>
            <a:r>
              <a:rPr lang="en-GB" sz="2400" dirty="0">
                <a:latin typeface="Arial" panose="020B0604020202020204" pitchFamily="34" charset="0"/>
                <a:cs typeface="Arial" panose="020B0604020202020204" pitchFamily="34" charset="0"/>
              </a:rPr>
              <a:t>throughout your Foundation year. We meet as a group weekly on Mondays at 10am.</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The module will cover key themes and issues that will enable you to build your confidence, develop your skills and become familiar with the physical and intellectual structures of University life.</a:t>
            </a:r>
          </a:p>
          <a:p>
            <a:pPr marL="0" indent="0">
              <a:buNone/>
            </a:pP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619814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0"/>
            <a:ext cx="12191675" cy="6857990"/>
          </a:xfrm>
          <a:prstGeom prst="rect">
            <a:avLst/>
          </a:prstGeom>
        </p:spPr>
      </p:pic>
      <p:sp>
        <p:nvSpPr>
          <p:cNvPr id="2" name="Title 1"/>
          <p:cNvSpPr>
            <a:spLocks noGrp="1"/>
          </p:cNvSpPr>
          <p:nvPr>
            <p:ph type="title"/>
          </p:nvPr>
        </p:nvSpPr>
        <p:spPr>
          <a:xfrm>
            <a:off x="713232" y="0"/>
            <a:ext cx="9692640" cy="1325562"/>
          </a:xfrm>
        </p:spPr>
        <p:txBody>
          <a:bodyPr>
            <a:normAutofit/>
          </a:bodyPr>
          <a:lstStyle/>
          <a:p>
            <a:pPr algn="ctr"/>
            <a:r>
              <a:rPr lang="en-US" dirty="0">
                <a:latin typeface="Arial" panose="020B0604020202020204" pitchFamily="34" charset="0"/>
                <a:cs typeface="Arial" panose="020B0604020202020204" pitchFamily="34" charset="0"/>
              </a:rPr>
              <a:t>HPFY3001 Academic Survival Skills </a:t>
            </a:r>
          </a:p>
        </p:txBody>
      </p:sp>
      <p:sp>
        <p:nvSpPr>
          <p:cNvPr id="3" name="Content Placeholder 2"/>
          <p:cNvSpPr>
            <a:spLocks noGrp="1"/>
          </p:cNvSpPr>
          <p:nvPr>
            <p:ph idx="1"/>
          </p:nvPr>
        </p:nvSpPr>
        <p:spPr/>
        <p:txBody>
          <a:bodyPr>
            <a:normAutofit/>
          </a:bodyPr>
          <a:lstStyle/>
          <a:p>
            <a:r>
              <a:rPr lang="en-GB" sz="3600" dirty="0">
                <a:latin typeface="Arial" panose="020B0604020202020204" pitchFamily="34" charset="0"/>
                <a:cs typeface="Arial" panose="020B0604020202020204" pitchFamily="34" charset="0"/>
              </a:rPr>
              <a:t>What is required to pass the module?</a:t>
            </a:r>
          </a:p>
          <a:p>
            <a:pPr marL="0" indent="0">
              <a:buNone/>
            </a:pPr>
            <a:br>
              <a:rPr lang="en-GB" dirty="0"/>
            </a:br>
            <a:endParaRPr lang="en-GB" dirty="0"/>
          </a:p>
        </p:txBody>
      </p:sp>
    </p:spTree>
    <p:extLst>
      <p:ext uri="{BB962C8B-B14F-4D97-AF65-F5344CB8AC3E}">
        <p14:creationId xmlns:p14="http://schemas.microsoft.com/office/powerpoint/2010/main" val="321341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0"/>
            <a:ext cx="12191675" cy="6857990"/>
          </a:xfrm>
          <a:prstGeom prst="rect">
            <a:avLst/>
          </a:prstGeom>
        </p:spPr>
      </p:pic>
      <p:sp>
        <p:nvSpPr>
          <p:cNvPr id="2" name="Title 1"/>
          <p:cNvSpPr>
            <a:spLocks noGrp="1"/>
          </p:cNvSpPr>
          <p:nvPr>
            <p:ph type="title"/>
          </p:nvPr>
        </p:nvSpPr>
        <p:spPr>
          <a:xfrm>
            <a:off x="713232" y="0"/>
            <a:ext cx="9692640" cy="1325562"/>
          </a:xfrm>
        </p:spPr>
        <p:txBody>
          <a:bodyPr>
            <a:normAutofit/>
          </a:bodyPr>
          <a:lstStyle/>
          <a:p>
            <a:pPr algn="ctr"/>
            <a:r>
              <a:rPr lang="en-US" dirty="0">
                <a:latin typeface="Arial" panose="020B0604020202020204" pitchFamily="34" charset="0"/>
                <a:cs typeface="Arial" panose="020B0604020202020204" pitchFamily="34" charset="0"/>
              </a:rPr>
              <a:t>HPFY3001 Academic Survival Skills </a:t>
            </a:r>
          </a:p>
        </p:txBody>
      </p:sp>
      <p:sp>
        <p:nvSpPr>
          <p:cNvPr id="3" name="Content Placeholder 2"/>
          <p:cNvSpPr>
            <a:spLocks noGrp="1"/>
          </p:cNvSpPr>
          <p:nvPr>
            <p:ph idx="1"/>
          </p:nvPr>
        </p:nvSpPr>
        <p:spPr>
          <a:xfrm>
            <a:off x="625642" y="1916108"/>
            <a:ext cx="10539663" cy="4573470"/>
          </a:xfrm>
        </p:spPr>
        <p:txBody>
          <a:bodyPr>
            <a:normAutofit fontScale="47500" lnSpcReduction="20000"/>
          </a:bodyPr>
          <a:lstStyle/>
          <a:p>
            <a:r>
              <a:rPr lang="en-GB" sz="3600" dirty="0">
                <a:latin typeface="Arial" panose="020B0604020202020204" pitchFamily="34" charset="0"/>
                <a:cs typeface="Arial" panose="020B0604020202020204" pitchFamily="34" charset="0"/>
              </a:rPr>
              <a:t>What is required to pass the module?</a:t>
            </a: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endParaRPr lang="en-GB" sz="3600" dirty="0">
              <a:latin typeface="Arial" panose="020B0604020202020204" pitchFamily="34" charset="0"/>
              <a:cs typeface="Arial" panose="020B0604020202020204" pitchFamily="34" charset="0"/>
            </a:endParaRPr>
          </a:p>
          <a:p>
            <a:pPr marL="0" indent="0">
              <a:buNone/>
            </a:pPr>
            <a:r>
              <a:rPr lang="en-GB" sz="3600" dirty="0">
                <a:latin typeface="Arial" panose="020B0604020202020204" pitchFamily="34" charset="0"/>
                <a:cs typeface="Arial" panose="020B0604020202020204" pitchFamily="34" charset="0"/>
              </a:rPr>
              <a:t>An </a:t>
            </a:r>
            <a:r>
              <a:rPr lang="en-GB" sz="3600" i="1" dirty="0">
                <a:latin typeface="Arial" panose="020B0604020202020204" pitchFamily="34" charset="0"/>
                <a:cs typeface="Arial" panose="020B0604020202020204" pitchFamily="34" charset="0"/>
              </a:rPr>
              <a:t>overall mean average mark of 40% or over</a:t>
            </a:r>
          </a:p>
          <a:p>
            <a:pPr marL="0" indent="0">
              <a:buNone/>
            </a:pPr>
            <a:r>
              <a:rPr lang="en-GB" sz="3600" b="1" dirty="0">
                <a:latin typeface="Arial" panose="020B0604020202020204" pitchFamily="34" charset="0"/>
                <a:cs typeface="Arial" panose="020B0604020202020204" pitchFamily="34" charset="0"/>
              </a:rPr>
              <a:t>And make sure you </a:t>
            </a:r>
            <a:r>
              <a:rPr lang="en-GB" sz="3600" b="1" i="1" dirty="0">
                <a:latin typeface="Arial" panose="020B0604020202020204" pitchFamily="34" charset="0"/>
                <a:cs typeface="Arial" panose="020B0604020202020204" pitchFamily="34" charset="0"/>
              </a:rPr>
              <a:t>attempt </a:t>
            </a:r>
            <a:r>
              <a:rPr lang="en-GB" sz="3600" b="1" dirty="0">
                <a:latin typeface="Arial" panose="020B0604020202020204" pitchFamily="34" charset="0"/>
                <a:cs typeface="Arial" panose="020B0604020202020204" pitchFamily="34" charset="0"/>
              </a:rPr>
              <a:t>every assessment</a:t>
            </a:r>
          </a:p>
          <a:p>
            <a:pPr marL="0" indent="0">
              <a:buNone/>
            </a:pPr>
            <a:br>
              <a:rPr lang="en-GB" dirty="0"/>
            </a:br>
            <a:endParaRPr lang="en-GB" dirty="0"/>
          </a:p>
        </p:txBody>
      </p:sp>
      <p:pic>
        <p:nvPicPr>
          <p:cNvPr id="5" name="Picture 4"/>
          <p:cNvPicPr>
            <a:picLocks noChangeAspect="1"/>
          </p:cNvPicPr>
          <p:nvPr/>
        </p:nvPicPr>
        <p:blipFill rotWithShape="1">
          <a:blip r:embed="rId3"/>
          <a:srcRect r="-1321" b="18589"/>
          <a:stretch/>
        </p:blipFill>
        <p:spPr>
          <a:xfrm>
            <a:off x="4180020" y="2611401"/>
            <a:ext cx="3040021" cy="2171230"/>
          </a:xfrm>
          <a:prstGeom prst="rect">
            <a:avLst/>
          </a:prstGeom>
        </p:spPr>
      </p:pic>
    </p:spTree>
    <p:extLst>
      <p:ext uri="{BB962C8B-B14F-4D97-AF65-F5344CB8AC3E}">
        <p14:creationId xmlns:p14="http://schemas.microsoft.com/office/powerpoint/2010/main" val="3828747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325" y="0"/>
            <a:ext cx="12191675" cy="6857990"/>
          </a:xfrm>
          <a:prstGeom prst="rect">
            <a:avLst/>
          </a:prstGeom>
        </p:spPr>
      </p:pic>
      <p:sp>
        <p:nvSpPr>
          <p:cNvPr id="2" name="Title 1"/>
          <p:cNvSpPr>
            <a:spLocks noGrp="1"/>
          </p:cNvSpPr>
          <p:nvPr>
            <p:ph type="title"/>
          </p:nvPr>
        </p:nvSpPr>
        <p:spPr>
          <a:xfrm>
            <a:off x="713232" y="0"/>
            <a:ext cx="9692640" cy="1325562"/>
          </a:xfrm>
        </p:spPr>
        <p:txBody>
          <a:bodyPr>
            <a:normAutofit/>
          </a:bodyPr>
          <a:lstStyle/>
          <a:p>
            <a:pPr algn="ctr"/>
            <a:r>
              <a:rPr lang="en-US" dirty="0">
                <a:latin typeface="Arial" panose="020B0604020202020204" pitchFamily="34" charset="0"/>
                <a:cs typeface="Arial" panose="020B0604020202020204" pitchFamily="34" charset="0"/>
              </a:rPr>
              <a:t>HPFY3001 Academic Survival Skills </a:t>
            </a:r>
          </a:p>
        </p:txBody>
      </p:sp>
      <p:sp>
        <p:nvSpPr>
          <p:cNvPr id="8" name="Content Placeholder 2">
            <a:extLst>
              <a:ext uri="{FF2B5EF4-FFF2-40B4-BE49-F238E27FC236}">
                <a16:creationId xmlns:a16="http://schemas.microsoft.com/office/drawing/2014/main" id="{8C9DE7A1-BF0D-43FA-9785-D1EE3A25EA25}"/>
              </a:ext>
            </a:extLst>
          </p:cNvPr>
          <p:cNvSpPr txBox="1">
            <a:spLocks/>
          </p:cNvSpPr>
          <p:nvPr/>
        </p:nvSpPr>
        <p:spPr>
          <a:xfrm>
            <a:off x="713232" y="1700264"/>
            <a:ext cx="10515600" cy="4827838"/>
          </a:xfrm>
          <a:prstGeom prst="rect">
            <a:avLst/>
          </a:prstGeom>
        </p:spPr>
        <p:txBody>
          <a:bodyPr vert="horz" lIns="91440" tIns="45720" rIns="91440" bIns="45720" numCol="2" spcCol="360000" rtlCol="0">
            <a:normAutofit fontScale="55000" lnSpcReduction="20000"/>
          </a:bodyPr>
          <a:lstStyle>
            <a:lvl1pPr marL="182880" indent="-182880" algn="l" defTabSz="914400" rtl="0" eaLnBrk="1" latinLnBrk="0" hangingPunct="1">
              <a:lnSpc>
                <a:spcPct val="95000"/>
              </a:lnSpc>
              <a:spcBef>
                <a:spcPts val="1400"/>
              </a:spcBef>
              <a:spcAft>
                <a:spcPts val="200"/>
              </a:spcAft>
              <a:buClr>
                <a:schemeClr val="accent1"/>
              </a:buClr>
              <a:buSzPct val="80000"/>
              <a:buFont typeface="Arial" pitchFamily="34" charset="0"/>
              <a:buChar char="•"/>
              <a:defRPr sz="1800" kern="1200" spc="10" baseline="0">
                <a:solidFill>
                  <a:schemeClr val="tx1"/>
                </a:solidFill>
                <a:latin typeface="+mn-lt"/>
                <a:ea typeface="+mn-ea"/>
                <a:cs typeface="+mn-cs"/>
              </a:defRPr>
            </a:lvl1pPr>
            <a:lvl2pPr marL="45720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600" kern="1200">
                <a:solidFill>
                  <a:schemeClr val="tx1">
                    <a:lumMod val="85000"/>
                    <a:lumOff val="15000"/>
                  </a:schemeClr>
                </a:solidFill>
                <a:latin typeface="+mn-lt"/>
                <a:ea typeface="+mn-ea"/>
                <a:cs typeface="+mn-cs"/>
              </a:defRPr>
            </a:lvl2pPr>
            <a:lvl3pPr marL="73152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3pPr>
            <a:lvl4pPr marL="100584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4pPr>
            <a:lvl5pPr marL="1280160" indent="-18288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5pPr>
            <a:lvl6pPr marL="16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6pPr>
            <a:lvl7pPr marL="19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7pPr>
            <a:lvl8pPr marL="22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8pPr>
            <a:lvl9pPr marL="2500000" indent="-228600" algn="l" defTabSz="914400" rtl="0" eaLnBrk="1" latinLnBrk="0" hangingPunct="1">
              <a:lnSpc>
                <a:spcPct val="90000"/>
              </a:lnSpc>
              <a:spcBef>
                <a:spcPts val="300"/>
              </a:spcBef>
              <a:spcAft>
                <a:spcPts val="300"/>
              </a:spcAft>
              <a:buClr>
                <a:schemeClr val="accent1"/>
              </a:buClr>
              <a:buFont typeface="Wingdings 2" pitchFamily="18" charset="2"/>
              <a:buChar char=""/>
              <a:defRPr sz="1400" kern="1200">
                <a:solidFill>
                  <a:schemeClr val="tx1">
                    <a:lumMod val="85000"/>
                    <a:lumOff val="15000"/>
                  </a:schemeClr>
                </a:solidFill>
                <a:latin typeface="+mn-lt"/>
                <a:ea typeface="+mn-ea"/>
                <a:cs typeface="+mn-cs"/>
              </a:defRPr>
            </a:lvl9pPr>
          </a:lstStyle>
          <a:p>
            <a:pPr marL="0" indent="0">
              <a:buFont typeface="Arial" pitchFamily="34" charset="0"/>
              <a:buNone/>
            </a:pPr>
            <a:r>
              <a:rPr lang="en-GB" sz="4900" dirty="0">
                <a:latin typeface="Arial" panose="020B0604020202020204" pitchFamily="34" charset="0"/>
                <a:cs typeface="Arial" panose="020B0604020202020204" pitchFamily="34" charset="0"/>
              </a:rPr>
              <a:t>PORTFOLIO</a:t>
            </a:r>
          </a:p>
          <a:p>
            <a:pPr marL="0" indent="0">
              <a:buFont typeface="Arial" pitchFamily="34" charset="0"/>
              <a:buNone/>
            </a:pPr>
            <a:r>
              <a:rPr lang="en-GB" sz="4900" dirty="0">
                <a:latin typeface="Arial" panose="020B0604020202020204" pitchFamily="34" charset="0"/>
                <a:cs typeface="Arial" panose="020B0604020202020204" pitchFamily="34" charset="0"/>
              </a:rPr>
              <a:t>6 x 350 word reflective pieces of writing on each Block that you are taking for credit:</a:t>
            </a:r>
          </a:p>
          <a:p>
            <a:pPr marL="0" indent="0">
              <a:buFont typeface="Arial" pitchFamily="34" charset="0"/>
              <a:buNone/>
            </a:pPr>
            <a:r>
              <a:rPr lang="en-GB" sz="4900" dirty="0">
                <a:latin typeface="Arial" panose="020B0604020202020204" pitchFamily="34" charset="0"/>
                <a:cs typeface="Arial" panose="020B0604020202020204" pitchFamily="34" charset="0"/>
              </a:rPr>
              <a:t>Due dates:</a:t>
            </a:r>
          </a:p>
          <a:p>
            <a:r>
              <a:rPr lang="en-GB" sz="4900" dirty="0">
                <a:latin typeface="Arial" panose="020B0604020202020204" pitchFamily="34" charset="0"/>
                <a:cs typeface="Arial" panose="020B0604020202020204" pitchFamily="34" charset="0"/>
              </a:rPr>
              <a:t>Friday 20 October</a:t>
            </a:r>
          </a:p>
          <a:p>
            <a:r>
              <a:rPr lang="en-GB" sz="4900" dirty="0">
                <a:latin typeface="Arial" panose="020B0604020202020204" pitchFamily="34" charset="0"/>
                <a:cs typeface="Arial" panose="020B0604020202020204" pitchFamily="34" charset="0"/>
              </a:rPr>
              <a:t>Friday 24 November</a:t>
            </a:r>
          </a:p>
          <a:p>
            <a:r>
              <a:rPr lang="en-GB" sz="4900" dirty="0">
                <a:latin typeface="Arial" panose="020B0604020202020204" pitchFamily="34" charset="0"/>
                <a:cs typeface="Arial" panose="020B0604020202020204" pitchFamily="34" charset="0"/>
              </a:rPr>
              <a:t>Friday 12 January</a:t>
            </a:r>
          </a:p>
          <a:p>
            <a:r>
              <a:rPr lang="en-GB" sz="4900" dirty="0">
                <a:latin typeface="Arial" panose="020B0604020202020204" pitchFamily="34" charset="0"/>
                <a:cs typeface="Arial" panose="020B0604020202020204" pitchFamily="34" charset="0"/>
              </a:rPr>
              <a:t>Friday 16 February</a:t>
            </a:r>
          </a:p>
          <a:p>
            <a:r>
              <a:rPr lang="en-GB" sz="4900" dirty="0">
                <a:latin typeface="Arial" panose="020B0604020202020204" pitchFamily="34" charset="0"/>
                <a:cs typeface="Arial" panose="020B0604020202020204" pitchFamily="34" charset="0"/>
              </a:rPr>
              <a:t>Friday 15 March</a:t>
            </a:r>
          </a:p>
          <a:p>
            <a:r>
              <a:rPr lang="en-GB" sz="4900" dirty="0">
                <a:latin typeface="Arial" panose="020B0604020202020204" pitchFamily="34" charset="0"/>
                <a:cs typeface="Arial" panose="020B0604020202020204" pitchFamily="34" charset="0"/>
              </a:rPr>
              <a:t>Friday 24 May </a:t>
            </a:r>
          </a:p>
          <a:p>
            <a:pPr marL="0" indent="0">
              <a:buFont typeface="Arial" pitchFamily="34" charset="0"/>
              <a:buNone/>
            </a:pPr>
            <a:r>
              <a:rPr lang="en-GB" sz="4900" dirty="0">
                <a:latin typeface="Arial" panose="020B0604020202020204" pitchFamily="34" charset="0"/>
                <a:cs typeface="Arial" panose="020B0604020202020204" pitchFamily="34" charset="0"/>
              </a:rPr>
              <a:t>PRESENTATION</a:t>
            </a:r>
          </a:p>
          <a:p>
            <a:r>
              <a:rPr lang="en-GB" sz="4900" dirty="0">
                <a:latin typeface="Arial" panose="020B0604020202020204" pitchFamily="34" charset="0"/>
                <a:cs typeface="Arial" panose="020B0604020202020204" pitchFamily="34" charset="0"/>
              </a:rPr>
              <a:t>Deadline Friday 24 May* </a:t>
            </a:r>
          </a:p>
          <a:p>
            <a:r>
              <a:rPr lang="en-GB" sz="4900" dirty="0">
                <a:latin typeface="Arial" panose="020B0604020202020204" pitchFamily="34" charset="0"/>
                <a:cs typeface="Arial" panose="020B0604020202020204" pitchFamily="34" charset="0"/>
              </a:rPr>
              <a:t>*Presentations will take place during weeks begging 13 &amp; 20 May</a:t>
            </a:r>
            <a:endParaRPr lang="en-GB" sz="3600" dirty="0">
              <a:latin typeface="Arial" panose="020B0604020202020204" pitchFamily="34" charset="0"/>
              <a:cs typeface="Arial" panose="020B0604020202020204" pitchFamily="34" charset="0"/>
            </a:endParaRPr>
          </a:p>
          <a:p>
            <a:endParaRPr lang="en-GB" sz="3600" dirty="0"/>
          </a:p>
          <a:p>
            <a:endParaRPr lang="en-GB" sz="3600" dirty="0"/>
          </a:p>
          <a:p>
            <a:endParaRPr lang="en-GB" sz="3600" dirty="0">
              <a:solidFill>
                <a:schemeClr val="bg1"/>
              </a:solidFill>
            </a:endParaRPr>
          </a:p>
          <a:p>
            <a:pPr marL="0" indent="0">
              <a:buFont typeface="Arial" pitchFamily="34" charset="0"/>
              <a:buNone/>
            </a:pPr>
            <a:br>
              <a:rPr lang="en-GB" dirty="0">
                <a:solidFill>
                  <a:schemeClr val="bg1"/>
                </a:solidFill>
              </a:rPr>
            </a:br>
            <a:endParaRPr lang="en-GB" dirty="0">
              <a:solidFill>
                <a:schemeClr val="bg1"/>
              </a:solidFill>
            </a:endParaRPr>
          </a:p>
        </p:txBody>
      </p:sp>
    </p:spTree>
    <p:extLst>
      <p:ext uri="{BB962C8B-B14F-4D97-AF65-F5344CB8AC3E}">
        <p14:creationId xmlns:p14="http://schemas.microsoft.com/office/powerpoint/2010/main" val="8928636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DEADLINE not a TARGET</a:t>
            </a:r>
          </a:p>
        </p:txBody>
      </p:sp>
      <p:sp>
        <p:nvSpPr>
          <p:cNvPr id="8" name="Content Placeholder 7">
            <a:extLst>
              <a:ext uri="{FF2B5EF4-FFF2-40B4-BE49-F238E27FC236}">
                <a16:creationId xmlns:a16="http://schemas.microsoft.com/office/drawing/2014/main" id="{CF3FD89D-9BB4-AEED-25FB-5E3903331647}"/>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37854650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0"/>
            <a:ext cx="12191675" cy="6857990"/>
          </a:xfrm>
          <a:prstGeom prst="rect">
            <a:avLst/>
          </a:prstGeom>
        </p:spPr>
      </p:pic>
      <p:sp>
        <p:nvSpPr>
          <p:cNvPr id="2" name="Title 1"/>
          <p:cNvSpPr>
            <a:spLocks noGrp="1"/>
          </p:cNvSpPr>
          <p:nvPr>
            <p:ph type="title"/>
          </p:nvPr>
        </p:nvSpPr>
        <p:spPr>
          <a:xfrm>
            <a:off x="651625" y="437950"/>
            <a:ext cx="9692640" cy="1325562"/>
          </a:xfrm>
        </p:spPr>
        <p:txBody>
          <a:bodyPr>
            <a:normAutofit/>
          </a:bodyPr>
          <a:lstStyle/>
          <a:p>
            <a:pPr marL="571500" indent="-571500">
              <a:buFont typeface="Arial" panose="020B0604020202020204" pitchFamily="34" charset="0"/>
              <a:buChar char="•"/>
            </a:pPr>
            <a:r>
              <a:rPr lang="en-GB" dirty="0">
                <a:latin typeface="Arial" panose="020B0604020202020204" pitchFamily="34" charset="0"/>
                <a:cs typeface="Arial" panose="020B0604020202020204" pitchFamily="34" charset="0"/>
              </a:rPr>
              <a:t>How much time do you need to allocate to study?</a:t>
            </a:r>
          </a:p>
        </p:txBody>
      </p:sp>
      <p:sp>
        <p:nvSpPr>
          <p:cNvPr id="3" name="Content Placeholder 2"/>
          <p:cNvSpPr>
            <a:spLocks noGrp="1"/>
          </p:cNvSpPr>
          <p:nvPr>
            <p:ph idx="1"/>
          </p:nvPr>
        </p:nvSpPr>
        <p:spPr>
          <a:xfrm>
            <a:off x="3216278" y="5142016"/>
            <a:ext cx="10476684" cy="5047757"/>
          </a:xfrm>
        </p:spPr>
        <p:txBody>
          <a:bodyPr/>
          <a:lstStyle/>
          <a:p>
            <a:pPr marL="0" indent="0">
              <a:buNone/>
            </a:pPr>
            <a:br>
              <a:rPr lang="en-GB" dirty="0"/>
            </a:br>
            <a:endParaRPr lang="en-GB" dirty="0"/>
          </a:p>
        </p:txBody>
      </p:sp>
    </p:spTree>
    <p:extLst>
      <p:ext uri="{BB962C8B-B14F-4D97-AF65-F5344CB8AC3E}">
        <p14:creationId xmlns:p14="http://schemas.microsoft.com/office/powerpoint/2010/main" val="30430707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20" y="-50790"/>
            <a:ext cx="12191675" cy="6857990"/>
          </a:xfrm>
          <a:prstGeom prst="rect">
            <a:avLst/>
          </a:prstGeom>
        </p:spPr>
      </p:pic>
      <p:sp>
        <p:nvSpPr>
          <p:cNvPr id="2" name="Title 1"/>
          <p:cNvSpPr>
            <a:spLocks noGrp="1"/>
          </p:cNvSpPr>
          <p:nvPr>
            <p:ph type="title"/>
          </p:nvPr>
        </p:nvSpPr>
        <p:spPr>
          <a:xfrm>
            <a:off x="651625" y="437950"/>
            <a:ext cx="9692640" cy="1325562"/>
          </a:xfrm>
        </p:spPr>
        <p:txBody>
          <a:bodyPr>
            <a:normAutofit/>
          </a:bodyPr>
          <a:lstStyle/>
          <a:p>
            <a:pPr marL="571500" indent="-571500">
              <a:buFont typeface="Arial" panose="020B0604020202020204" pitchFamily="34" charset="0"/>
              <a:buChar char="•"/>
            </a:pPr>
            <a:r>
              <a:rPr lang="en-GB" dirty="0">
                <a:latin typeface="Arial" panose="020B0604020202020204" pitchFamily="34" charset="0"/>
                <a:cs typeface="Arial" panose="020B0604020202020204" pitchFamily="34" charset="0"/>
              </a:rPr>
              <a:t>How much time do you need to allocate to study?</a:t>
            </a:r>
          </a:p>
        </p:txBody>
      </p:sp>
      <p:sp>
        <p:nvSpPr>
          <p:cNvPr id="3" name="Content Placeholder 2"/>
          <p:cNvSpPr>
            <a:spLocks noGrp="1"/>
          </p:cNvSpPr>
          <p:nvPr>
            <p:ph idx="1"/>
          </p:nvPr>
        </p:nvSpPr>
        <p:spPr>
          <a:xfrm>
            <a:off x="3216278" y="5142016"/>
            <a:ext cx="10476684" cy="5047757"/>
          </a:xfrm>
        </p:spPr>
        <p:txBody>
          <a:bodyPr/>
          <a:lstStyle/>
          <a:p>
            <a:pPr marL="0" indent="0">
              <a:buNone/>
            </a:pPr>
            <a:br>
              <a:rPr lang="en-GB" dirty="0"/>
            </a:br>
            <a:endParaRPr lang="en-GB" dirty="0"/>
          </a:p>
        </p:txBody>
      </p:sp>
      <p:graphicFrame>
        <p:nvGraphicFramePr>
          <p:cNvPr id="8" name="Table 7"/>
          <p:cNvGraphicFramePr>
            <a:graphicFrameLocks noGrp="1"/>
          </p:cNvGraphicFramePr>
          <p:nvPr>
            <p:extLst>
              <p:ext uri="{D42A27DB-BD31-4B8C-83A1-F6EECF244321}">
                <p14:modId xmlns:p14="http://schemas.microsoft.com/office/powerpoint/2010/main" val="109158085"/>
              </p:ext>
            </p:extLst>
          </p:nvPr>
        </p:nvGraphicFramePr>
        <p:xfrm>
          <a:off x="1043957" y="2171467"/>
          <a:ext cx="9158822" cy="3959858"/>
        </p:xfrm>
        <a:graphic>
          <a:graphicData uri="http://schemas.openxmlformats.org/drawingml/2006/table">
            <a:tbl>
              <a:tblPr firstRow="1" firstCol="1" bandRow="1">
                <a:tableStyleId>{5C22544A-7EE6-4342-B048-85BDC9FD1C3A}</a:tableStyleId>
              </a:tblPr>
              <a:tblGrid>
                <a:gridCol w="4845777">
                  <a:extLst>
                    <a:ext uri="{9D8B030D-6E8A-4147-A177-3AD203B41FA5}">
                      <a16:colId xmlns:a16="http://schemas.microsoft.com/office/drawing/2014/main" val="3404950816"/>
                    </a:ext>
                  </a:extLst>
                </a:gridCol>
                <a:gridCol w="2066311">
                  <a:extLst>
                    <a:ext uri="{9D8B030D-6E8A-4147-A177-3AD203B41FA5}">
                      <a16:colId xmlns:a16="http://schemas.microsoft.com/office/drawing/2014/main" val="1515819821"/>
                    </a:ext>
                  </a:extLst>
                </a:gridCol>
                <a:gridCol w="2246734">
                  <a:extLst>
                    <a:ext uri="{9D8B030D-6E8A-4147-A177-3AD203B41FA5}">
                      <a16:colId xmlns:a16="http://schemas.microsoft.com/office/drawing/2014/main" val="3288518461"/>
                    </a:ext>
                  </a:extLst>
                </a:gridCol>
              </a:tblGrid>
              <a:tr h="913129">
                <a:tc>
                  <a:txBody>
                    <a:bodyPr/>
                    <a:lstStyle/>
                    <a:p>
                      <a:pPr algn="just" hangingPunct="0">
                        <a:spcAft>
                          <a:spcPts val="0"/>
                        </a:spcAft>
                      </a:pPr>
                      <a:r>
                        <a:rPr lang="en-GB" sz="2000" dirty="0">
                          <a:effectLst/>
                          <a:latin typeface="Arial" panose="020B0604020202020204" pitchFamily="34" charset="0"/>
                          <a:cs typeface="Arial" panose="020B0604020202020204" pitchFamily="34" charset="0"/>
                        </a:rPr>
                        <a:t>Activity type</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a:effectLst/>
                          <a:latin typeface="Arial" panose="020B0604020202020204" pitchFamily="34" charset="0"/>
                          <a:cs typeface="Arial" panose="020B0604020202020204" pitchFamily="34" charset="0"/>
                        </a:rPr>
                        <a:t>Hours</a:t>
                      </a:r>
                      <a:endParaRPr lang="en-GB" sz="20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a:effectLst/>
                          <a:latin typeface="Arial" panose="020B0604020202020204" pitchFamily="34" charset="0"/>
                          <a:cs typeface="Arial" panose="020B0604020202020204" pitchFamily="34" charset="0"/>
                        </a:rPr>
                        <a:t>Percentage</a:t>
                      </a:r>
                      <a:endParaRPr lang="en-GB" sz="20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1756611289"/>
                  </a:ext>
                </a:extLst>
              </a:tr>
              <a:tr h="913129">
                <a:tc>
                  <a:txBody>
                    <a:bodyPr/>
                    <a:lstStyle/>
                    <a:p>
                      <a:pPr algn="just" hangingPunct="0">
                        <a:spcAft>
                          <a:spcPts val="0"/>
                        </a:spcAft>
                      </a:pPr>
                      <a:r>
                        <a:rPr lang="en-GB" sz="2000" dirty="0">
                          <a:effectLst/>
                          <a:latin typeface="Arial" panose="020B0604020202020204" pitchFamily="34" charset="0"/>
                          <a:cs typeface="Arial" panose="020B0604020202020204" pitchFamily="34" charset="0"/>
                        </a:rPr>
                        <a:t>Scheduled learning</a:t>
                      </a:r>
                    </a:p>
                    <a:p>
                      <a:pPr algn="just" hangingPunct="0">
                        <a:spcAft>
                          <a:spcPts val="0"/>
                        </a:spcAft>
                      </a:pP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20 credits = 30</a:t>
                      </a:r>
                    </a:p>
                    <a:p>
                      <a:pPr algn="ctr" hangingPunct="0">
                        <a:spcAft>
                          <a:spcPts val="0"/>
                        </a:spcAft>
                      </a:pPr>
                      <a:r>
                        <a:rPr lang="en-GB" sz="2000" dirty="0">
                          <a:effectLst/>
                          <a:latin typeface="Arial" panose="020B0604020202020204" pitchFamily="34" charset="0"/>
                          <a:cs typeface="Arial" panose="020B0604020202020204" pitchFamily="34" charset="0"/>
                        </a:rPr>
                        <a:t>10 credits  = 15 </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15%</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3872950301"/>
                  </a:ext>
                </a:extLst>
              </a:tr>
              <a:tr h="913129">
                <a:tc>
                  <a:txBody>
                    <a:bodyPr/>
                    <a:lstStyle/>
                    <a:p>
                      <a:pPr algn="just" hangingPunct="0">
                        <a:spcAft>
                          <a:spcPts val="0"/>
                        </a:spcAft>
                      </a:pPr>
                      <a:r>
                        <a:rPr lang="en-GB" sz="2000">
                          <a:effectLst/>
                          <a:latin typeface="Arial" panose="020B0604020202020204" pitchFamily="34" charset="0"/>
                          <a:cs typeface="Arial" panose="020B0604020202020204" pitchFamily="34" charset="0"/>
                        </a:rPr>
                        <a:t>Independent learning</a:t>
                      </a:r>
                      <a:endParaRPr lang="en-GB" sz="20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20 credits = 170</a:t>
                      </a:r>
                    </a:p>
                    <a:p>
                      <a:pPr marL="0" marR="0" lvl="0" indent="0" algn="ctr" defTabSz="914400" rtl="0" eaLnBrk="1" fontAlgn="auto" latinLnBrk="0" hangingPunct="0">
                        <a:lnSpc>
                          <a:spcPct val="100000"/>
                        </a:lnSpc>
                        <a:spcBef>
                          <a:spcPts val="0"/>
                        </a:spcBef>
                        <a:spcAft>
                          <a:spcPts val="0"/>
                        </a:spcAft>
                        <a:buClrTx/>
                        <a:buSzTx/>
                        <a:buFontTx/>
                        <a:buNone/>
                        <a:tabLst/>
                        <a:defRPr/>
                      </a:pPr>
                      <a:r>
                        <a:rPr lang="en-GB" sz="2000" dirty="0">
                          <a:effectLst/>
                          <a:latin typeface="Arial" panose="020B0604020202020204" pitchFamily="34" charset="0"/>
                          <a:cs typeface="Arial" panose="020B0604020202020204" pitchFamily="34" charset="0"/>
                        </a:rPr>
                        <a:t>10 credits  = 85 </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p>
                      <a:pPr algn="ctr" hangingPunct="0">
                        <a:spcAft>
                          <a:spcPts val="0"/>
                        </a:spcAft>
                      </a:pP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85%</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375378158"/>
                  </a:ext>
                </a:extLst>
              </a:tr>
              <a:tr h="564141">
                <a:tc>
                  <a:txBody>
                    <a:bodyPr/>
                    <a:lstStyle/>
                    <a:p>
                      <a:pPr algn="just" hangingPunct="0">
                        <a:spcAft>
                          <a:spcPts val="0"/>
                        </a:spcAft>
                      </a:pPr>
                      <a:r>
                        <a:rPr lang="en-GB" sz="2000">
                          <a:effectLst/>
                          <a:latin typeface="Arial" panose="020B0604020202020204" pitchFamily="34" charset="0"/>
                          <a:cs typeface="Arial" panose="020B0604020202020204" pitchFamily="34" charset="0"/>
                        </a:rPr>
                        <a:t>TOTAL</a:t>
                      </a:r>
                      <a:endParaRPr lang="en-GB" sz="200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20 credits = 200 </a:t>
                      </a:r>
                    </a:p>
                    <a:p>
                      <a:pPr algn="ctr" hangingPunct="0">
                        <a:spcAft>
                          <a:spcPts val="0"/>
                        </a:spcAft>
                      </a:pPr>
                      <a:endParaRPr lang="en-GB" sz="2000" dirty="0">
                        <a:effectLst/>
                        <a:latin typeface="Arial" panose="020B0604020202020204" pitchFamily="34" charset="0"/>
                        <a:cs typeface="Arial" panose="020B0604020202020204" pitchFamily="34" charset="0"/>
                      </a:endParaRPr>
                    </a:p>
                    <a:p>
                      <a:pPr algn="ctr" hangingPunct="0">
                        <a:spcAft>
                          <a:spcPts val="0"/>
                        </a:spcAft>
                      </a:pPr>
                      <a:r>
                        <a:rPr lang="en-GB" sz="2000" dirty="0">
                          <a:effectLst/>
                          <a:latin typeface="Arial" panose="020B0604020202020204" pitchFamily="34" charset="0"/>
                          <a:cs typeface="Arial" panose="020B0604020202020204" pitchFamily="34" charset="0"/>
                        </a:rPr>
                        <a:t>10 credits = 100 </a:t>
                      </a:r>
                    </a:p>
                    <a:p>
                      <a:pPr algn="ctr" hangingPunct="0">
                        <a:spcAft>
                          <a:spcPts val="0"/>
                        </a:spcAft>
                      </a:pP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tc>
                  <a:txBody>
                    <a:bodyPr/>
                    <a:lstStyle/>
                    <a:p>
                      <a:pPr algn="ctr" hangingPunct="0">
                        <a:spcAft>
                          <a:spcPts val="0"/>
                        </a:spcAft>
                      </a:pPr>
                      <a:r>
                        <a:rPr lang="en-GB" sz="2000" dirty="0">
                          <a:effectLst/>
                          <a:latin typeface="Arial" panose="020B0604020202020204" pitchFamily="34" charset="0"/>
                          <a:cs typeface="Arial" panose="020B0604020202020204" pitchFamily="34" charset="0"/>
                        </a:rPr>
                        <a:t>100%</a:t>
                      </a:r>
                      <a:endParaRPr lang="en-GB" sz="2000" dirty="0">
                        <a:effectLst/>
                        <a:latin typeface="Arial" panose="020B0604020202020204" pitchFamily="34" charset="0"/>
                        <a:ea typeface="Times New Roman" panose="02020603050405020304" pitchFamily="18" charset="0"/>
                        <a:cs typeface="Arial" panose="020B0604020202020204" pitchFamily="34" charset="0"/>
                      </a:endParaRPr>
                    </a:p>
                  </a:txBody>
                  <a:tcPr marL="68580" marR="68580" marT="0" marB="0"/>
                </a:tc>
                <a:extLst>
                  <a:ext uri="{0D108BD9-81ED-4DB2-BD59-A6C34878D82A}">
                    <a16:rowId xmlns:a16="http://schemas.microsoft.com/office/drawing/2014/main" val="2661502544"/>
                  </a:ext>
                </a:extLst>
              </a:tr>
            </a:tbl>
          </a:graphicData>
        </a:graphic>
      </p:graphicFrame>
    </p:spTree>
    <p:extLst>
      <p:ext uri="{BB962C8B-B14F-4D97-AF65-F5344CB8AC3E}">
        <p14:creationId xmlns:p14="http://schemas.microsoft.com/office/powerpoint/2010/main" val="34670062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159798" y="-6095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Planning your time</a:t>
            </a:r>
          </a:p>
        </p:txBody>
      </p:sp>
      <p:sp>
        <p:nvSpPr>
          <p:cNvPr id="3" name="Content Placeholder 2"/>
          <p:cNvSpPr>
            <a:spLocks noGrp="1"/>
          </p:cNvSpPr>
          <p:nvPr>
            <p:ph idx="1"/>
          </p:nvPr>
        </p:nvSpPr>
        <p:spPr>
          <a:xfrm>
            <a:off x="902536" y="1698171"/>
            <a:ext cx="10061386" cy="4351337"/>
          </a:xfrm>
        </p:spPr>
        <p:txBody>
          <a:bodyPr>
            <a:noAutofit/>
          </a:bodyPr>
          <a:lstStyle/>
          <a:p>
            <a:r>
              <a:rPr lang="en-GB" sz="2400" dirty="0">
                <a:latin typeface="Arial" panose="020B0604020202020204" pitchFamily="34" charset="0"/>
                <a:cs typeface="Arial" panose="020B0604020202020204" pitchFamily="34" charset="0"/>
              </a:rPr>
              <a:t>Plan ahead – anticipate pressure points in your timetable when you might not be able to dedicate yourself 100% to your studies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Create a schedule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Set aside time for studying </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Try and organise competing priorities</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2654607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3413"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Planning your time</a:t>
            </a:r>
          </a:p>
        </p:txBody>
      </p:sp>
      <p:sp>
        <p:nvSpPr>
          <p:cNvPr id="3" name="Content Placeholder 2"/>
          <p:cNvSpPr>
            <a:spLocks noGrp="1"/>
          </p:cNvSpPr>
          <p:nvPr>
            <p:ph idx="1"/>
          </p:nvPr>
        </p:nvSpPr>
        <p:spPr>
          <a:xfrm>
            <a:off x="938151" y="1828800"/>
            <a:ext cx="9963627" cy="4351337"/>
          </a:xfrm>
        </p:spPr>
        <p:txBody>
          <a:bodyPr>
            <a:noAutofit/>
          </a:bodyPr>
          <a:lstStyle/>
          <a:p>
            <a:pPr marL="0" indent="0">
              <a:buNone/>
            </a:pPr>
            <a:r>
              <a:rPr lang="en-GB" sz="2400" dirty="0">
                <a:latin typeface="Arial" panose="020B0604020202020204" pitchFamily="34" charset="0"/>
                <a:cs typeface="Arial" panose="020B0604020202020204" pitchFamily="34" charset="0"/>
              </a:rPr>
              <a:t>GIVE YOURSELF A BREAK (or many breaks!)</a:t>
            </a:r>
          </a:p>
          <a:p>
            <a:pPr marL="0" indent="0">
              <a:buNone/>
            </a:pPr>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Find time for family, friends, hobbies, etc.</a:t>
            </a:r>
            <a:br>
              <a:rPr lang="en-GB" sz="2400" dirty="0">
                <a:latin typeface="Arial" panose="020B0604020202020204" pitchFamily="34" charset="0"/>
                <a:cs typeface="Arial" panose="020B0604020202020204" pitchFamily="34" charset="0"/>
              </a:rPr>
            </a:b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Listen to your mind and body – when do you work well? When is your concentration strongest?</a:t>
            </a:r>
          </a:p>
        </p:txBody>
      </p:sp>
    </p:spTree>
    <p:extLst>
      <p:ext uri="{BB962C8B-B14F-4D97-AF65-F5344CB8AC3E}">
        <p14:creationId xmlns:p14="http://schemas.microsoft.com/office/powerpoint/2010/main" val="34712729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Planning your time</a:t>
            </a:r>
          </a:p>
        </p:txBody>
      </p:sp>
      <p:pic>
        <p:nvPicPr>
          <p:cNvPr id="6" name="Content Placeholder 5"/>
          <p:cNvPicPr>
            <a:picLocks noGrp="1" noChangeAspect="1"/>
          </p:cNvPicPr>
          <p:nvPr>
            <p:ph idx="1"/>
          </p:nvPr>
        </p:nvPicPr>
        <p:blipFill>
          <a:blip r:embed="rId3"/>
          <a:stretch>
            <a:fillRect/>
          </a:stretch>
        </p:blipFill>
        <p:spPr>
          <a:xfrm>
            <a:off x="3123332" y="1828800"/>
            <a:ext cx="4872186" cy="4351338"/>
          </a:xfrm>
          <a:prstGeom prst="rect">
            <a:avLst/>
          </a:prstGeom>
        </p:spPr>
      </p:pic>
    </p:spTree>
    <p:extLst>
      <p:ext uri="{BB962C8B-B14F-4D97-AF65-F5344CB8AC3E}">
        <p14:creationId xmlns:p14="http://schemas.microsoft.com/office/powerpoint/2010/main" val="5291609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Find a place to study …  </a:t>
            </a:r>
          </a:p>
        </p:txBody>
      </p:sp>
      <p:sp>
        <p:nvSpPr>
          <p:cNvPr id="7" name="Content Placeholder 6">
            <a:extLst>
              <a:ext uri="{FF2B5EF4-FFF2-40B4-BE49-F238E27FC236}">
                <a16:creationId xmlns:a16="http://schemas.microsoft.com/office/drawing/2014/main" id="{AF429C12-4E20-5661-D23A-EF57A7D3F67D}"/>
              </a:ext>
            </a:extLst>
          </p:cNvPr>
          <p:cNvSpPr>
            <a:spLocks noGrp="1"/>
          </p:cNvSpPr>
          <p:nvPr>
            <p:ph idx="1"/>
          </p:nvPr>
        </p:nvSpPr>
        <p:spPr>
          <a:xfrm>
            <a:off x="1261871" y="1828800"/>
            <a:ext cx="9515619" cy="4351337"/>
          </a:xfrm>
        </p:spPr>
        <p:txBody>
          <a:bodyPr>
            <a:normAutofit fontScale="92500"/>
          </a:bodyPr>
          <a:lstStyle/>
          <a:p>
            <a:pPr marL="0" indent="0">
              <a:buNone/>
            </a:pPr>
            <a:r>
              <a:rPr lang="en-GB" sz="2400" dirty="0">
                <a:latin typeface="Arial" panose="020B0604020202020204" pitchFamily="34" charset="0"/>
                <a:cs typeface="Arial" panose="020B0604020202020204" pitchFamily="34" charset="0"/>
              </a:rPr>
              <a:t>Whatever suits your learning style and strategies is the right approach.</a:t>
            </a:r>
          </a:p>
          <a:p>
            <a:pPr marL="0" indent="0">
              <a:buNone/>
            </a:pPr>
            <a:r>
              <a:rPr lang="en-GB" sz="2400" dirty="0">
                <a:latin typeface="Arial" panose="020B0604020202020204" pitchFamily="34" charset="0"/>
                <a:cs typeface="Arial" panose="020B0604020202020204" pitchFamily="34" charset="0"/>
              </a:rPr>
              <a:t>Find a place to study:</a:t>
            </a:r>
          </a:p>
          <a:p>
            <a:r>
              <a:rPr lang="en-GB" sz="2400" dirty="0">
                <a:latin typeface="Arial" panose="020B0604020202020204" pitchFamily="34" charset="0"/>
                <a:cs typeface="Arial" panose="020B0604020202020204" pitchFamily="34" charset="0"/>
              </a:rPr>
              <a:t>Where you can work comfortably and without distraction.</a:t>
            </a:r>
          </a:p>
          <a:p>
            <a:r>
              <a:rPr lang="en-GB" sz="2400" dirty="0">
                <a:latin typeface="Arial" panose="020B0604020202020204" pitchFamily="34" charset="0"/>
                <a:cs typeface="Arial" panose="020B0604020202020204" pitchFamily="34" charset="0"/>
              </a:rPr>
              <a:t>Working in a comfortable temperature with adequate light and ventilation.</a:t>
            </a:r>
          </a:p>
          <a:p>
            <a:r>
              <a:rPr lang="en-GB" sz="2400" dirty="0">
                <a:latin typeface="Arial" panose="020B0604020202020204" pitchFamily="34" charset="0"/>
                <a:cs typeface="Arial" panose="020B0604020202020204" pitchFamily="34" charset="0"/>
              </a:rPr>
              <a:t>Your desk and chair should be complementary in height so that you are not sitting in a crouched position.</a:t>
            </a:r>
          </a:p>
          <a:p>
            <a:r>
              <a:rPr lang="en-GB" sz="2400" dirty="0">
                <a:latin typeface="Arial" panose="020B0604020202020204" pitchFamily="34" charset="0"/>
                <a:cs typeface="Arial" panose="020B0604020202020204" pitchFamily="34" charset="0"/>
              </a:rPr>
              <a:t>Don’t be ‘too comfortable’, otherwise it is easy to snooze.</a:t>
            </a:r>
          </a:p>
          <a:p>
            <a:pPr marL="0" indent="0">
              <a:buNone/>
            </a:pPr>
            <a:r>
              <a:rPr lang="en-GB" sz="2400" b="0" i="0" dirty="0">
                <a:solidFill>
                  <a:srgbClr val="555555"/>
                </a:solidFill>
                <a:effectLst/>
                <a:latin typeface="Arial" panose="020B0604020202020204" pitchFamily="34" charset="0"/>
                <a:cs typeface="Arial" panose="020B0604020202020204" pitchFamily="34" charset="0"/>
              </a:rPr>
              <a:t>McMillan, Kathleen, and Weyers, Jonathan, </a:t>
            </a:r>
            <a:r>
              <a:rPr lang="en-GB" sz="2400" b="0" i="1" dirty="0">
                <a:solidFill>
                  <a:srgbClr val="555555"/>
                </a:solidFill>
                <a:effectLst/>
                <a:latin typeface="Arial" panose="020B0604020202020204" pitchFamily="34" charset="0"/>
                <a:cs typeface="Arial" panose="020B0604020202020204" pitchFamily="34" charset="0"/>
              </a:rPr>
              <a:t>The Study Skills Book</a:t>
            </a:r>
            <a:r>
              <a:rPr lang="en-GB" sz="2400" b="0" i="0" dirty="0">
                <a:solidFill>
                  <a:srgbClr val="555555"/>
                </a:solidFill>
                <a:effectLst/>
                <a:latin typeface="Arial" panose="020B0604020202020204" pitchFamily="34" charset="0"/>
                <a:cs typeface="Arial" panose="020B0604020202020204" pitchFamily="34" charset="0"/>
              </a:rPr>
              <a:t>, 4</a:t>
            </a:r>
            <a:r>
              <a:rPr lang="en-GB" sz="2400" b="0" i="0" baseline="30000" dirty="0">
                <a:solidFill>
                  <a:srgbClr val="555555"/>
                </a:solidFill>
                <a:effectLst/>
                <a:latin typeface="Arial" panose="020B0604020202020204" pitchFamily="34" charset="0"/>
                <a:cs typeface="Arial" panose="020B0604020202020204" pitchFamily="34" charset="0"/>
              </a:rPr>
              <a:t>th</a:t>
            </a:r>
            <a:r>
              <a:rPr lang="en-GB" sz="2400" b="0" i="0" dirty="0">
                <a:solidFill>
                  <a:srgbClr val="555555"/>
                </a:solidFill>
                <a:effectLst/>
                <a:latin typeface="Arial" panose="020B0604020202020204" pitchFamily="34" charset="0"/>
                <a:cs typeface="Arial" panose="020B0604020202020204" pitchFamily="34" charset="0"/>
              </a:rPr>
              <a:t> </a:t>
            </a:r>
            <a:r>
              <a:rPr lang="en-GB" sz="2400" b="0" i="0" dirty="0" err="1">
                <a:solidFill>
                  <a:srgbClr val="555555"/>
                </a:solidFill>
                <a:effectLst/>
                <a:latin typeface="Arial" panose="020B0604020202020204" pitchFamily="34" charset="0"/>
                <a:cs typeface="Arial" panose="020B0604020202020204" pitchFamily="34" charset="0"/>
              </a:rPr>
              <a:t>edn</a:t>
            </a:r>
            <a:r>
              <a:rPr lang="en-GB" sz="2400" b="0" i="0" dirty="0">
                <a:solidFill>
                  <a:srgbClr val="555555"/>
                </a:solidFill>
                <a:effectLst/>
                <a:latin typeface="Arial" panose="020B0604020202020204" pitchFamily="34" charset="0"/>
                <a:cs typeface="Arial" panose="020B0604020202020204" pitchFamily="34" charset="0"/>
              </a:rPr>
              <a:t>. (Pearson Education Limited: Harlow, 2021), p. 40.</a:t>
            </a:r>
            <a:endParaRPr lang="en-GB" sz="2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120228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Study Goals</a:t>
            </a:r>
          </a:p>
        </p:txBody>
      </p:sp>
      <p:sp>
        <p:nvSpPr>
          <p:cNvPr id="3" name="Content Placeholder 2"/>
          <p:cNvSpPr>
            <a:spLocks noGrp="1"/>
          </p:cNvSpPr>
          <p:nvPr>
            <p:ph idx="1"/>
          </p:nvPr>
        </p:nvSpPr>
        <p:spPr/>
        <p:txBody>
          <a:bodyPr/>
          <a:lstStyle/>
          <a:p>
            <a:pPr marL="0" indent="0">
              <a:buNone/>
            </a:pPr>
            <a:endParaRPr lang="en-GB" dirty="0"/>
          </a:p>
        </p:txBody>
      </p:sp>
    </p:spTree>
    <p:extLst>
      <p:ext uri="{BB962C8B-B14F-4D97-AF65-F5344CB8AC3E}">
        <p14:creationId xmlns:p14="http://schemas.microsoft.com/office/powerpoint/2010/main" val="932962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0" y="-6095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Study Goals</a:t>
            </a:r>
          </a:p>
        </p:txBody>
      </p:sp>
      <p:sp>
        <p:nvSpPr>
          <p:cNvPr id="3" name="Content Placeholder 2"/>
          <p:cNvSpPr>
            <a:spLocks noGrp="1"/>
          </p:cNvSpPr>
          <p:nvPr>
            <p:ph idx="1"/>
          </p:nvPr>
        </p:nvSpPr>
        <p:spPr/>
        <p:txBody>
          <a:bodyPr>
            <a:normAutofit fontScale="92500" lnSpcReduction="10000"/>
          </a:bodyPr>
          <a:lstStyle/>
          <a:p>
            <a:r>
              <a:rPr lang="en-GB" sz="2400" dirty="0">
                <a:latin typeface="Arial" panose="020B0604020202020204" pitchFamily="34" charset="0"/>
                <a:cs typeface="Arial" panose="020B0604020202020204" pitchFamily="34" charset="0"/>
              </a:rPr>
              <a:t>Decide BA degree</a:t>
            </a:r>
          </a:p>
          <a:p>
            <a:r>
              <a:rPr lang="en-GB" sz="2400" dirty="0">
                <a:latin typeface="Arial" panose="020B0604020202020204" pitchFamily="34" charset="0"/>
                <a:cs typeface="Arial" panose="020B0604020202020204" pitchFamily="34" charset="0"/>
              </a:rPr>
              <a:t>Take part in social and extracurricular activities</a:t>
            </a:r>
          </a:p>
          <a:p>
            <a:r>
              <a:rPr lang="en-GB" sz="2400" dirty="0">
                <a:latin typeface="Arial" panose="020B0604020202020204" pitchFamily="34" charset="0"/>
                <a:cs typeface="Arial" panose="020B0604020202020204" pitchFamily="34" charset="0"/>
              </a:rPr>
              <a:t>Improve IT skills</a:t>
            </a:r>
          </a:p>
          <a:p>
            <a:r>
              <a:rPr lang="en-GB" sz="2400" dirty="0">
                <a:latin typeface="Arial" panose="020B0604020202020204" pitchFamily="34" charset="0"/>
                <a:cs typeface="Arial" panose="020B0604020202020204" pitchFamily="34" charset="0"/>
              </a:rPr>
              <a:t>Improve writing</a:t>
            </a:r>
          </a:p>
          <a:p>
            <a:r>
              <a:rPr lang="en-GB" sz="2400" dirty="0">
                <a:latin typeface="Arial" panose="020B0604020202020204" pitchFamily="34" charset="0"/>
                <a:cs typeface="Arial" panose="020B0604020202020204" pitchFamily="34" charset="0"/>
              </a:rPr>
              <a:t>Gain </a:t>
            </a:r>
            <a:r>
              <a:rPr lang="en-GB" sz="2400" b="1" dirty="0">
                <a:latin typeface="Arial" panose="020B0604020202020204" pitchFamily="34" charset="0"/>
                <a:cs typeface="Arial" panose="020B0604020202020204" pitchFamily="34" charset="0"/>
              </a:rPr>
              <a:t>confidence</a:t>
            </a:r>
          </a:p>
          <a:p>
            <a:r>
              <a:rPr lang="en-GB" sz="2400" dirty="0">
                <a:latin typeface="Arial" panose="020B0604020202020204" pitchFamily="34" charset="0"/>
                <a:cs typeface="Arial" panose="020B0604020202020204" pitchFamily="34" charset="0"/>
              </a:rPr>
              <a:t>Gain knowledge/skills for career plans (or not)</a:t>
            </a:r>
          </a:p>
          <a:p>
            <a:r>
              <a:rPr lang="en-GB" sz="2400" dirty="0">
                <a:latin typeface="Arial" panose="020B0604020202020204" pitchFamily="34" charset="0"/>
                <a:cs typeface="Arial" panose="020B0604020202020204" pitchFamily="34" charset="0"/>
              </a:rPr>
              <a:t>See if academia is ‘for you’</a:t>
            </a:r>
          </a:p>
          <a:p>
            <a:r>
              <a:rPr lang="en-GB" sz="2400" dirty="0">
                <a:latin typeface="Arial" panose="020B0604020202020204" pitchFamily="34" charset="0"/>
                <a:cs typeface="Arial" panose="020B0604020202020204" pitchFamily="34" charset="0"/>
              </a:rPr>
              <a:t>Good physical, emotional &amp; mental health</a:t>
            </a:r>
          </a:p>
          <a:p>
            <a:r>
              <a:rPr lang="en-GB" sz="2400" dirty="0">
                <a:latin typeface="Arial" panose="020B0604020202020204" pitchFamily="34" charset="0"/>
                <a:cs typeface="Arial" panose="020B0604020202020204" pitchFamily="34" charset="0"/>
              </a:rPr>
              <a:t>Improve vocabulary</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48581212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Action Plans</a:t>
            </a:r>
          </a:p>
        </p:txBody>
      </p:sp>
      <p:sp>
        <p:nvSpPr>
          <p:cNvPr id="3" name="Content Placeholder 2"/>
          <p:cNvSpPr>
            <a:spLocks noGrp="1"/>
          </p:cNvSpPr>
          <p:nvPr>
            <p:ph idx="1"/>
          </p:nvPr>
        </p:nvSpPr>
        <p:spPr>
          <a:xfrm>
            <a:off x="818314" y="1828799"/>
            <a:ext cx="8595360" cy="4351337"/>
          </a:xfrm>
        </p:spPr>
        <p:txBody>
          <a:bodyPr/>
          <a:lstStyle/>
          <a:p>
            <a:endParaRPr lang="en-GB" dirty="0"/>
          </a:p>
          <a:p>
            <a:endParaRPr lang="en-GB" dirty="0"/>
          </a:p>
          <a:p>
            <a:r>
              <a:rPr lang="en-GB" sz="2400" dirty="0">
                <a:latin typeface="Arial" panose="020B0604020202020204" pitchFamily="34" charset="0"/>
                <a:cs typeface="Arial" panose="020B0604020202020204" pitchFamily="34" charset="0"/>
              </a:rPr>
              <a:t>What do I need to do to achieve it?</a:t>
            </a:r>
          </a:p>
          <a:p>
            <a:r>
              <a:rPr lang="en-GB" sz="2400" dirty="0">
                <a:latin typeface="Arial" panose="020B0604020202020204" pitchFamily="34" charset="0"/>
                <a:cs typeface="Arial" panose="020B0604020202020204" pitchFamily="34" charset="0"/>
              </a:rPr>
              <a:t>How can I achieve it?</a:t>
            </a:r>
          </a:p>
          <a:p>
            <a:r>
              <a:rPr lang="en-GB" sz="2400" dirty="0">
                <a:latin typeface="Arial" panose="020B0604020202020204" pitchFamily="34" charset="0"/>
                <a:cs typeface="Arial" panose="020B0604020202020204" pitchFamily="34" charset="0"/>
              </a:rPr>
              <a:t>What resources will I need?</a:t>
            </a:r>
          </a:p>
          <a:p>
            <a:r>
              <a:rPr lang="en-GB" sz="2400" dirty="0">
                <a:latin typeface="Arial" panose="020B0604020202020204" pitchFamily="34" charset="0"/>
                <a:cs typeface="Arial" panose="020B0604020202020204" pitchFamily="34" charset="0"/>
              </a:rPr>
              <a:t>When can I take action?</a:t>
            </a:r>
          </a:p>
        </p:txBody>
      </p:sp>
    </p:spTree>
    <p:extLst>
      <p:ext uri="{BB962C8B-B14F-4D97-AF65-F5344CB8AC3E}">
        <p14:creationId xmlns:p14="http://schemas.microsoft.com/office/powerpoint/2010/main" val="354063588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Obstacles</a:t>
            </a:r>
          </a:p>
        </p:txBody>
      </p:sp>
      <p:sp>
        <p:nvSpPr>
          <p:cNvPr id="5" name="Content Placeholder 4">
            <a:extLst>
              <a:ext uri="{FF2B5EF4-FFF2-40B4-BE49-F238E27FC236}">
                <a16:creationId xmlns:a16="http://schemas.microsoft.com/office/drawing/2014/main" id="{8A0D1338-175A-87DD-F41A-D175FC97759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79074938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GB" dirty="0">
                <a:latin typeface="Arial" panose="020B0604020202020204" pitchFamily="34" charset="0"/>
                <a:cs typeface="Arial" panose="020B0604020202020204" pitchFamily="34" charset="0"/>
              </a:rPr>
              <a:t>Dealing with distractions</a:t>
            </a:r>
            <a:endParaRPr lang="en-US"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1261871" y="1828800"/>
            <a:ext cx="8820591" cy="4752474"/>
          </a:xfrm>
        </p:spPr>
        <p:txBody>
          <a:bodyPr>
            <a:normAutofit/>
          </a:bodyPr>
          <a:lstStyle/>
          <a:p>
            <a:r>
              <a:rPr lang="en-GB" dirty="0">
                <a:latin typeface="Arial" panose="020B0604020202020204" pitchFamily="34" charset="0"/>
                <a:cs typeface="Arial" panose="020B0604020202020204" pitchFamily="34" charset="0"/>
              </a:rPr>
              <a:t>Set realistic goals for your study session (e.g. 'I'll read this section, or work for 40 minutes before I make that coffee')</a:t>
            </a:r>
          </a:p>
          <a:p>
            <a:r>
              <a:rPr lang="en-GB" dirty="0">
                <a:latin typeface="Arial" panose="020B0604020202020204" pitchFamily="34" charset="0"/>
                <a:cs typeface="Arial" panose="020B0604020202020204" pitchFamily="34" charset="0"/>
              </a:rPr>
              <a:t>Aim to minimise interruptions (e.g. switch off your phone)</a:t>
            </a:r>
          </a:p>
          <a:p>
            <a:r>
              <a:rPr lang="en-GB" dirty="0">
                <a:latin typeface="Arial" panose="020B0604020202020204" pitchFamily="34" charset="0"/>
                <a:cs typeface="Arial" panose="020B0604020202020204" pitchFamily="34" charset="0"/>
              </a:rPr>
              <a:t>Short-term, realistic deadlines </a:t>
            </a:r>
          </a:p>
          <a:p>
            <a:r>
              <a:rPr lang="en-GB" dirty="0">
                <a:latin typeface="Arial" panose="020B0604020202020204" pitchFamily="34" charset="0"/>
                <a:cs typeface="Arial" panose="020B0604020202020204" pitchFamily="34" charset="0"/>
              </a:rPr>
              <a:t>Try not to feel that you need to produce the perfect assignment or project</a:t>
            </a:r>
          </a:p>
          <a:p>
            <a:r>
              <a:rPr lang="en-GB" dirty="0">
                <a:latin typeface="Arial" panose="020B0604020202020204" pitchFamily="34" charset="0"/>
                <a:cs typeface="Arial" panose="020B0604020202020204" pitchFamily="34" charset="0"/>
              </a:rPr>
              <a:t>Avoid taking on too many commitments - learn to politely say 'no'</a:t>
            </a:r>
          </a:p>
          <a:p>
            <a:r>
              <a:rPr lang="en-GB" dirty="0">
                <a:latin typeface="Arial" panose="020B0604020202020204" pitchFamily="34" charset="0"/>
                <a:cs typeface="Arial" panose="020B0604020202020204" pitchFamily="34" charset="0"/>
              </a:rPr>
              <a:t>Do a deal with yourself - 'Okay, I'll binge-watch TV tonight, but this means that I'll need to get up early on Sunday to study instead'.</a:t>
            </a:r>
          </a:p>
          <a:p>
            <a:r>
              <a:rPr lang="en-GB" dirty="0">
                <a:latin typeface="Arial" panose="020B0604020202020204" pitchFamily="34" charset="0"/>
                <a:cs typeface="Arial" panose="020B0604020202020204" pitchFamily="34" charset="0"/>
              </a:rPr>
              <a:t>Just do it! You may find that the task doesn't take as long as you expected and you'll feel much better for getting it out of the way.</a:t>
            </a:r>
          </a:p>
        </p:txBody>
      </p:sp>
    </p:spTree>
    <p:extLst>
      <p:ext uri="{BB962C8B-B14F-4D97-AF65-F5344CB8AC3E}">
        <p14:creationId xmlns:p14="http://schemas.microsoft.com/office/powerpoint/2010/main" val="7872361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12357" y="0"/>
            <a:ext cx="12191675" cy="6857990"/>
          </a:xfrm>
          <a:prstGeom prst="rect">
            <a:avLst/>
          </a:prstGeom>
        </p:spPr>
      </p:pic>
      <p:sp>
        <p:nvSpPr>
          <p:cNvPr id="2" name="Title 1"/>
          <p:cNvSpPr>
            <a:spLocks noGrp="1"/>
          </p:cNvSpPr>
          <p:nvPr>
            <p:ph type="title"/>
          </p:nvPr>
        </p:nvSpPr>
        <p:spPr>
          <a:xfrm>
            <a:off x="205767" y="60960"/>
            <a:ext cx="9692640" cy="1325562"/>
          </a:xfrm>
        </p:spPr>
        <p:txBody>
          <a:bodyPr>
            <a:normAutofit/>
          </a:bodyPr>
          <a:lstStyle/>
          <a:p>
            <a:pPr algn="ctr"/>
            <a:r>
              <a:rPr lang="en-US" b="1" dirty="0">
                <a:latin typeface="Arial" panose="020B0604020202020204" pitchFamily="34" charset="0"/>
                <a:cs typeface="Arial" panose="020B0604020202020204" pitchFamily="34" charset="0"/>
              </a:rPr>
              <a:t>OU’s </a:t>
            </a:r>
            <a:r>
              <a:rPr lang="en-GB" b="1" dirty="0">
                <a:latin typeface="Arial" panose="020B0604020202020204" pitchFamily="34" charset="0"/>
                <a:cs typeface="Arial" panose="020B0604020202020204" pitchFamily="34" charset="0"/>
              </a:rPr>
              <a:t>tips for time management</a:t>
            </a:r>
            <a:endParaRPr lang="en-US" b="1" dirty="0">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292099" y="1828800"/>
            <a:ext cx="10201307" cy="4572000"/>
          </a:xfrm>
        </p:spPr>
        <p:txBody>
          <a:bodyPr>
            <a:normAutofit/>
          </a:bodyPr>
          <a:lstStyle/>
          <a:p>
            <a:r>
              <a:rPr lang="en-GB" dirty="0">
                <a:latin typeface="Arial" panose="020B0604020202020204" pitchFamily="34" charset="0"/>
                <a:cs typeface="Arial" panose="020B0604020202020204" pitchFamily="34" charset="0"/>
              </a:rPr>
              <a:t>Completing an assignment or receiving good feedback and marks can be a real buzz, but if things don't go to plan </a:t>
            </a:r>
            <a:r>
              <a:rPr lang="en-GB" b="1" dirty="0">
                <a:latin typeface="Arial" panose="020B0604020202020204" pitchFamily="34" charset="0"/>
                <a:cs typeface="Arial" panose="020B0604020202020204" pitchFamily="34" charset="0"/>
              </a:rPr>
              <a:t>don't get discouraged</a:t>
            </a:r>
            <a:r>
              <a:rPr lang="en-GB" dirty="0">
                <a:latin typeface="Arial" panose="020B0604020202020204" pitchFamily="34" charset="0"/>
                <a:cs typeface="Arial" panose="020B0604020202020204" pitchFamily="34" charset="0"/>
              </a:rPr>
              <a:t>. Instead, consider ways of using your limited time to the best advantage.</a:t>
            </a:r>
          </a:p>
          <a:p>
            <a:r>
              <a:rPr lang="en-GB" dirty="0">
                <a:latin typeface="Arial" panose="020B0604020202020204" pitchFamily="34" charset="0"/>
                <a:cs typeface="Arial" panose="020B0604020202020204" pitchFamily="34" charset="0"/>
              </a:rPr>
              <a:t>Pareto's Principle, or the 80/20 rule, says that 80% of the result can usually be gained by concentrating on the most important 20% of the task.</a:t>
            </a:r>
          </a:p>
          <a:p>
            <a:r>
              <a:rPr lang="en-GB" dirty="0">
                <a:latin typeface="Arial" panose="020B0604020202020204" pitchFamily="34" charset="0"/>
                <a:cs typeface="Arial" panose="020B0604020202020204" pitchFamily="34" charset="0"/>
              </a:rPr>
              <a:t>Check your study calendar - be aware of approaching deadlines so there are no surprises.</a:t>
            </a:r>
          </a:p>
          <a:p>
            <a:r>
              <a:rPr lang="en-GB" dirty="0">
                <a:latin typeface="Arial" panose="020B0604020202020204" pitchFamily="34" charset="0"/>
                <a:cs typeface="Arial" panose="020B0604020202020204" pitchFamily="34" charset="0"/>
              </a:rPr>
              <a:t>Mark or highlight parts of your reading which are holding you up and move on past them - return to them when you have read more, because generally it will make more sense.</a:t>
            </a:r>
          </a:p>
          <a:p>
            <a:r>
              <a:rPr lang="en-GB" b="1" dirty="0">
                <a:latin typeface="Arial" panose="020B0604020202020204" pitchFamily="34" charset="0"/>
                <a:cs typeface="Arial" panose="020B0604020202020204" pitchFamily="34" charset="0"/>
              </a:rPr>
              <a:t>Attend class </a:t>
            </a:r>
            <a:r>
              <a:rPr lang="en-GB" dirty="0">
                <a:latin typeface="Arial" panose="020B0604020202020204" pitchFamily="34" charset="0"/>
                <a:cs typeface="Arial" panose="020B0604020202020204" pitchFamily="34" charset="0"/>
              </a:rPr>
              <a:t>- learning with fellow students and being guided by the tutor adds depth to your study, and it helps you to see that you are not alone.</a:t>
            </a:r>
          </a:p>
          <a:p>
            <a:pPr marL="0" indent="0">
              <a:buNone/>
            </a:pPr>
            <a:endParaRPr lang="en-GB" dirty="0"/>
          </a:p>
        </p:txBody>
      </p:sp>
    </p:spTree>
    <p:extLst>
      <p:ext uri="{BB962C8B-B14F-4D97-AF65-F5344CB8AC3E}">
        <p14:creationId xmlns:p14="http://schemas.microsoft.com/office/powerpoint/2010/main" val="123687616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325" y="0"/>
            <a:ext cx="12191675" cy="6857990"/>
          </a:xfrm>
          <a:prstGeom prst="rect">
            <a:avLst/>
          </a:prstGeom>
        </p:spPr>
      </p:pic>
      <p:sp>
        <p:nvSpPr>
          <p:cNvPr id="3" name="Content Placeholder 2"/>
          <p:cNvSpPr>
            <a:spLocks noGrp="1"/>
          </p:cNvSpPr>
          <p:nvPr>
            <p:ph idx="1"/>
          </p:nvPr>
        </p:nvSpPr>
        <p:spPr>
          <a:xfrm>
            <a:off x="393699" y="1881816"/>
            <a:ext cx="10135217" cy="4976173"/>
          </a:xfrm>
        </p:spPr>
        <p:txBody>
          <a:bodyPr>
            <a:normAutofit/>
          </a:bodyPr>
          <a:lstStyle/>
          <a:p>
            <a:r>
              <a:rPr lang="en-GB" sz="2400" b="1" dirty="0">
                <a:latin typeface="Arial" panose="020B0604020202020204" pitchFamily="34" charset="0"/>
                <a:cs typeface="Arial" panose="020B0604020202020204" pitchFamily="34" charset="0"/>
              </a:rPr>
              <a:t>Write out the next assignment question </a:t>
            </a:r>
            <a:r>
              <a:rPr lang="en-GB" sz="2400" dirty="0">
                <a:latin typeface="Arial" panose="020B0604020202020204" pitchFamily="34" charset="0"/>
                <a:cs typeface="Arial" panose="020B0604020202020204" pitchFamily="34" charset="0"/>
              </a:rPr>
              <a:t>- use it as a bookmark and keep it in front of you while you're reading, so your notes are focused and relevant.</a:t>
            </a:r>
          </a:p>
          <a:p>
            <a:r>
              <a:rPr lang="en-GB" sz="2400" b="1" dirty="0">
                <a:latin typeface="Arial" panose="020B0604020202020204" pitchFamily="34" charset="0"/>
                <a:cs typeface="Arial" panose="020B0604020202020204" pitchFamily="34" charset="0"/>
              </a:rPr>
              <a:t>Highlight and make a note of references you'll need in an assignment as you go along - this can really save time later.</a:t>
            </a:r>
          </a:p>
          <a:p>
            <a:r>
              <a:rPr lang="en-GB" sz="2400" b="1" dirty="0">
                <a:latin typeface="Arial" panose="020B0604020202020204" pitchFamily="34" charset="0"/>
                <a:cs typeface="Arial" panose="020B0604020202020204" pitchFamily="34" charset="0"/>
              </a:rPr>
              <a:t>Tell your tutor or student support team of any difficulties you are experiencing - they will be pleased to offer help and guidance</a:t>
            </a:r>
            <a:r>
              <a:rPr lang="en-GB" sz="2400" dirty="0">
                <a:latin typeface="Arial" panose="020B0604020202020204" pitchFamily="34" charset="0"/>
                <a:cs typeface="Arial" panose="020B0604020202020204" pitchFamily="34" charset="0"/>
              </a:rPr>
              <a:t>.</a:t>
            </a:r>
          </a:p>
          <a:p>
            <a:pPr marL="0" indent="0">
              <a:buNone/>
            </a:pPr>
            <a:endParaRPr lang="en-GB" dirty="0"/>
          </a:p>
        </p:txBody>
      </p:sp>
      <p:sp>
        <p:nvSpPr>
          <p:cNvPr id="7" name="Title 1"/>
          <p:cNvSpPr txBox="1">
            <a:spLocks/>
          </p:cNvSpPr>
          <p:nvPr/>
        </p:nvSpPr>
        <p:spPr>
          <a:xfrm>
            <a:off x="626872" y="60960"/>
            <a:ext cx="9692640" cy="1325562"/>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4400" kern="1200" spc="-50" baseline="0">
                <a:solidFill>
                  <a:schemeClr val="tx1"/>
                </a:solidFill>
                <a:latin typeface="+mj-lt"/>
                <a:ea typeface="+mj-ea"/>
                <a:cs typeface="+mj-cs"/>
              </a:defRPr>
            </a:lvl1pPr>
          </a:lstStyle>
          <a:p>
            <a:pPr algn="ctr"/>
            <a:r>
              <a:rPr lang="en-US" b="1" dirty="0">
                <a:latin typeface="Arial" panose="020B0604020202020204" pitchFamily="34" charset="0"/>
                <a:cs typeface="Arial" panose="020B0604020202020204" pitchFamily="34" charset="0"/>
              </a:rPr>
              <a:t>OU’s </a:t>
            </a:r>
            <a:r>
              <a:rPr lang="en-GB" b="1" dirty="0">
                <a:latin typeface="Arial" panose="020B0604020202020204" pitchFamily="34" charset="0"/>
                <a:cs typeface="Arial" panose="020B0604020202020204" pitchFamily="34" charset="0"/>
              </a:rPr>
              <a:t>tips for time management</a:t>
            </a:r>
            <a:endParaRPr lang="en-US"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27296697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3">
            <a:alphaModFix amt="40000"/>
          </a:blip>
          <a:srcRect t="11859" b="3871"/>
          <a:stretch/>
        </p:blipFill>
        <p:spPr>
          <a:xfrm>
            <a:off x="-115084"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Study Skills support @ UWTSD</a:t>
            </a:r>
          </a:p>
        </p:txBody>
      </p:sp>
      <p:sp>
        <p:nvSpPr>
          <p:cNvPr id="5" name="Rectangle 4"/>
          <p:cNvSpPr/>
          <p:nvPr/>
        </p:nvSpPr>
        <p:spPr>
          <a:xfrm>
            <a:off x="4722920" y="2065282"/>
            <a:ext cx="6434831" cy="3785652"/>
          </a:xfrm>
          <a:prstGeom prst="rect">
            <a:avLst/>
          </a:prstGeom>
        </p:spPr>
        <p:txBody>
          <a:bodyPr wrap="square">
            <a:spAutoFit/>
          </a:bodyPr>
          <a:lstStyle/>
          <a:p>
            <a:endParaRPr lang="en-GB" sz="2400" dirty="0"/>
          </a:p>
          <a:p>
            <a:r>
              <a:rPr lang="en-GB" sz="2400" dirty="0">
                <a:latin typeface="Arial" panose="020B0604020202020204" pitchFamily="34" charset="0"/>
                <a:cs typeface="Arial" panose="020B0604020202020204" pitchFamily="34" charset="0"/>
              </a:rPr>
              <a:t>https://www.uwtsd.ac.uk/study-skills/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Email: </a:t>
            </a:r>
            <a:r>
              <a:rPr lang="en-GB" sz="2400" dirty="0">
                <a:latin typeface="Arial" panose="020B0604020202020204" pitchFamily="34" charset="0"/>
                <a:cs typeface="Arial" panose="020B0604020202020204" pitchFamily="34" charset="0"/>
                <a:hlinkClick r:id="rId4"/>
              </a:rPr>
              <a:t>studyskillsdistance@uwtsd.ac.uk</a:t>
            </a:r>
            <a:endParaRPr lang="en-GB" sz="2400" dirty="0">
              <a:latin typeface="Arial" panose="020B0604020202020204" pitchFamily="34" charset="0"/>
              <a:cs typeface="Arial" panose="020B0604020202020204" pitchFamily="34" charset="0"/>
            </a:endParaRP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Appointments available throughout the week via Teams.</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Email with an issue and indicated preferred time out of those listed.</a:t>
            </a:r>
          </a:p>
        </p:txBody>
      </p:sp>
      <p:sp>
        <p:nvSpPr>
          <p:cNvPr id="6" name="TextBox 5">
            <a:extLst>
              <a:ext uri="{FF2B5EF4-FFF2-40B4-BE49-F238E27FC236}">
                <a16:creationId xmlns:a16="http://schemas.microsoft.com/office/drawing/2014/main" id="{6C41F58E-B5C6-0564-5C05-3ECD6893BD67}"/>
              </a:ext>
            </a:extLst>
          </p:cNvPr>
          <p:cNvSpPr txBox="1"/>
          <p:nvPr/>
        </p:nvSpPr>
        <p:spPr>
          <a:xfrm>
            <a:off x="932155" y="1860098"/>
            <a:ext cx="4793942" cy="4196020"/>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Personal organisation</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Time management</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Concentration</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Reading</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Doing presentations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IT skills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Practicing presentations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Planning coursework</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Essay-writing skills</a:t>
            </a:r>
          </a:p>
          <a:p>
            <a:pPr marL="285750" indent="-285750">
              <a:lnSpc>
                <a:spcPct val="150000"/>
              </a:lnSpc>
              <a:buFont typeface="Arial" panose="020B0604020202020204" pitchFamily="34" charset="0"/>
              <a:buChar char="•"/>
            </a:pPr>
            <a:r>
              <a:rPr lang="en-GB" dirty="0">
                <a:latin typeface="Arial" panose="020B0604020202020204" pitchFamily="34" charset="0"/>
                <a:cs typeface="Arial" panose="020B0604020202020204" pitchFamily="34" charset="0"/>
              </a:rPr>
              <a:t>AOB</a:t>
            </a:r>
          </a:p>
        </p:txBody>
      </p:sp>
    </p:spTree>
    <p:extLst>
      <p:ext uri="{BB962C8B-B14F-4D97-AF65-F5344CB8AC3E}">
        <p14:creationId xmlns:p14="http://schemas.microsoft.com/office/powerpoint/2010/main" val="11314784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AB0176E-1930-4572-BF6F-C253E5F9C970}"/>
              </a:ext>
            </a:extLst>
          </p:cNvPr>
          <p:cNvPicPr>
            <a:picLocks noChangeAspect="1"/>
          </p:cNvPicPr>
          <p:nvPr/>
        </p:nvPicPr>
        <p:blipFill rotWithShape="1">
          <a:blip r:embed="rId2">
            <a:alphaModFix amt="40000"/>
          </a:blip>
          <a:srcRect t="11859" b="3871"/>
          <a:stretch/>
        </p:blipFill>
        <p:spPr>
          <a:xfrm>
            <a:off x="-47501" y="0"/>
            <a:ext cx="12191675" cy="6857990"/>
          </a:xfrm>
          <a:prstGeom prst="rect">
            <a:avLst/>
          </a:prstGeom>
        </p:spPr>
      </p:pic>
      <p:sp>
        <p:nvSpPr>
          <p:cNvPr id="2" name="Title 1"/>
          <p:cNvSpPr>
            <a:spLocks noGrp="1"/>
          </p:cNvSpPr>
          <p:nvPr>
            <p:ph type="title"/>
          </p:nvPr>
        </p:nvSpPr>
        <p:spPr>
          <a:xfrm>
            <a:off x="626872" y="60960"/>
            <a:ext cx="9692640" cy="1325562"/>
          </a:xfrm>
        </p:spPr>
        <p:txBody>
          <a:bodyPr>
            <a:normAutofit/>
          </a:bodyPr>
          <a:lstStyle/>
          <a:p>
            <a:pPr algn="ctr"/>
            <a:r>
              <a:rPr lang="en-US" dirty="0">
                <a:latin typeface="Arial" panose="020B0604020202020204" pitchFamily="34" charset="0"/>
                <a:cs typeface="Arial" panose="020B0604020202020204" pitchFamily="34" charset="0"/>
              </a:rPr>
              <a:t>Student Support Services @UWTSD</a:t>
            </a:r>
          </a:p>
        </p:txBody>
      </p:sp>
      <p:sp>
        <p:nvSpPr>
          <p:cNvPr id="3" name="Content Placeholder 2"/>
          <p:cNvSpPr>
            <a:spLocks noGrp="1"/>
          </p:cNvSpPr>
          <p:nvPr>
            <p:ph idx="1"/>
          </p:nvPr>
        </p:nvSpPr>
        <p:spPr/>
        <p:txBody>
          <a:bodyPr/>
          <a:lstStyle/>
          <a:p>
            <a:r>
              <a:rPr lang="en-GB" sz="2400" dirty="0">
                <a:latin typeface="Arial" panose="020B0604020202020204" pitchFamily="34" charset="0"/>
                <a:cs typeface="Arial" panose="020B0604020202020204" pitchFamily="34" charset="0"/>
              </a:rPr>
              <a:t>Did you get learning support ‘screening’ in induction week?</a:t>
            </a:r>
          </a:p>
          <a:p>
            <a:endParaRPr lang="en-GB" sz="2400" dirty="0">
              <a:latin typeface="Arial" panose="020B0604020202020204" pitchFamily="34" charset="0"/>
              <a:cs typeface="Arial" panose="020B0604020202020204" pitchFamily="34" charset="0"/>
            </a:endParaRPr>
          </a:p>
          <a:p>
            <a:r>
              <a:rPr lang="en-GB" sz="2400" dirty="0">
                <a:latin typeface="Arial" panose="020B0604020202020204" pitchFamily="34" charset="0"/>
                <a:cs typeface="Arial" panose="020B0604020202020204" pitchFamily="34" charset="0"/>
              </a:rPr>
              <a:t>Have you had a follow-up email from Student Support?</a:t>
            </a:r>
          </a:p>
          <a:p>
            <a:endParaRPr lang="en-GB" sz="2400" dirty="0"/>
          </a:p>
          <a:p>
            <a:pPr marL="0" indent="0">
              <a:buNone/>
            </a:pPr>
            <a:endParaRPr lang="en-GB" dirty="0"/>
          </a:p>
        </p:txBody>
      </p:sp>
    </p:spTree>
    <p:extLst>
      <p:ext uri="{BB962C8B-B14F-4D97-AF65-F5344CB8AC3E}">
        <p14:creationId xmlns:p14="http://schemas.microsoft.com/office/powerpoint/2010/main" val="1192662698"/>
      </p:ext>
    </p:extLst>
  </p:cSld>
  <p:clrMapOvr>
    <a:masterClrMapping/>
  </p:clrMapOvr>
</p:sld>
</file>

<file path=ppt/theme/theme1.xml><?xml version="1.0" encoding="utf-8"?>
<a:theme xmlns:a="http://schemas.openxmlformats.org/drawingml/2006/main" name="View">
  <a:themeElements>
    <a:clrScheme name="View">
      <a:dk1>
        <a:srgbClr val="000000"/>
      </a:dk1>
      <a:lt1>
        <a:srgbClr val="FFFFFF"/>
      </a:lt1>
      <a:dk2>
        <a:srgbClr val="46464A"/>
      </a:dk2>
      <a:lt2>
        <a:srgbClr val="D6D3CC"/>
      </a:lt2>
      <a:accent1>
        <a:srgbClr val="6F6F74"/>
      </a:accent1>
      <a:accent2>
        <a:srgbClr val="92A9B9"/>
      </a:accent2>
      <a:accent3>
        <a:srgbClr val="A7B789"/>
      </a:accent3>
      <a:accent4>
        <a:srgbClr val="B9A489"/>
      </a:accent4>
      <a:accent5>
        <a:srgbClr val="8D6374"/>
      </a:accent5>
      <a:accent6>
        <a:srgbClr val="9B7362"/>
      </a:accent6>
      <a:hlink>
        <a:srgbClr val="67AABF"/>
      </a:hlink>
      <a:folHlink>
        <a:srgbClr val="ABAFA5"/>
      </a:folHlink>
    </a:clrScheme>
    <a:fontScheme name="View">
      <a:maj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Schoolbook" panose="020406040505050203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View">
      <a:fillStyleLst>
        <a:solidFill>
          <a:schemeClr val="phClr"/>
        </a:solidFill>
        <a:solidFill>
          <a:schemeClr val="phClr">
            <a:tint val="60000"/>
            <a:satMod val="120000"/>
          </a:schemeClr>
        </a:solidFill>
        <a:solidFill>
          <a:schemeClr val="phClr">
            <a:shade val="75000"/>
            <a:satMod val="160000"/>
          </a:schemeClr>
        </a:solidFill>
      </a:fillStyleLst>
      <a:lnStyleLst>
        <a:ln w="9525" cap="flat" cmpd="sng" algn="ctr">
          <a:solidFill>
            <a:schemeClr val="phClr"/>
          </a:solidFill>
          <a:prstDash val="solid"/>
        </a:ln>
        <a:ln w="13970" cap="flat" cmpd="sng" algn="ctr">
          <a:solidFill>
            <a:schemeClr val="phClr"/>
          </a:solidFill>
          <a:prstDash val="solid"/>
        </a:ln>
        <a:ln w="17145" cap="flat" cmpd="sng" algn="ctr">
          <a:solidFill>
            <a:schemeClr val="phClr">
              <a:shade val="95000"/>
              <a:alpha val="95000"/>
              <a:satMod val="150000"/>
            </a:schemeClr>
          </a:solidFill>
          <a:prstDash val="solid"/>
        </a:ln>
      </a:lnStyleLst>
      <a:effectStyleLst>
        <a:effectStyle>
          <a:effectLst/>
        </a:effectStyle>
        <a:effectStyle>
          <a:effectLst>
            <a:outerShdw blurRad="50800" dist="15240" dir="5400000" algn="tl" rotWithShape="0">
              <a:srgbClr val="000000">
                <a:alpha val="75000"/>
              </a:srgbClr>
            </a:outerShdw>
          </a:effectLst>
          <a:scene3d>
            <a:camera prst="orthographicFront">
              <a:rot lat="0" lon="0" rev="0"/>
            </a:camera>
            <a:lightRig rig="brightRoom" dir="tl"/>
          </a:scene3d>
          <a:sp3d contourW="9525" prstMaterial="flat">
            <a:bevelT w="0" h="0" prst="coolSlant"/>
            <a:contourClr>
              <a:schemeClr val="phClr">
                <a:shade val="35000"/>
                <a:satMod val="130000"/>
              </a:schemeClr>
            </a:contourClr>
          </a:sp3d>
        </a:effectStyle>
        <a:effectStyle>
          <a:effectLst>
            <a:outerShdw blurRad="76200" dist="25400" dir="5400000" algn="tl" rotWithShape="0">
              <a:srgbClr val="000000">
                <a:alpha val="55000"/>
              </a:srgbClr>
            </a:outerShdw>
          </a:effectLst>
          <a:scene3d>
            <a:camera prst="orthographicFront">
              <a:rot lat="0" lon="0" rev="0"/>
            </a:camera>
            <a:lightRig rig="brightRoom" dir="tl"/>
          </a:scene3d>
          <a:sp3d contourW="19050" prstMaterial="flat">
            <a:bevelT w="0" h="0" prst="coolSlant"/>
            <a:contourClr>
              <a:schemeClr val="phClr">
                <a:shade val="25000"/>
                <a:satMod val="140000"/>
              </a:schemeClr>
            </a:contourClr>
          </a:sp3d>
        </a:effectStyle>
      </a:effectStyleLst>
      <a:bgFillStyleLst>
        <a:solidFill>
          <a:schemeClr val="phClr"/>
        </a:solidFill>
        <a:solidFill>
          <a:schemeClr val="phClr">
            <a:tint val="95000"/>
            <a:satMod val="170000"/>
          </a:schemeClr>
        </a:solidFill>
        <a:gradFill rotWithShape="1">
          <a:gsLst>
            <a:gs pos="0">
              <a:schemeClr val="phClr">
                <a:tint val="94000"/>
                <a:shade val="98000"/>
                <a:satMod val="130000"/>
                <a:lumMod val="102000"/>
              </a:schemeClr>
            </a:gs>
            <a:gs pos="100000">
              <a:schemeClr val="phClr">
                <a:tint val="98000"/>
                <a:shade val="78000"/>
                <a:satMod val="140000"/>
              </a:schemeClr>
            </a:gs>
          </a:gsLst>
          <a:path path="circle">
            <a:fillToRect l="100000" t="100000" r="100000" b="100000"/>
          </a:path>
        </a:gradFill>
      </a:bgFillStyleLst>
    </a:fmtScheme>
  </a:themeElements>
  <a:objectDefaults/>
  <a:extraClrSchemeLst/>
  <a:extLst>
    <a:ext uri="{05A4C25C-085E-4340-85A3-A5531E510DB2}">
      <thm15:themeFamily xmlns:thm15="http://schemas.microsoft.com/office/thememl/2012/main" name="View" id="{BA0EB5A6-F2D4-4F82-977B-64ADEE4A2A69}" vid="{3969A8A2-35DB-4E3B-8885-16FD2056867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TotalTime>
  <Words>1144</Words>
  <Application>Microsoft Office PowerPoint</Application>
  <PresentationFormat>Widescreen</PresentationFormat>
  <Paragraphs>174</Paragraphs>
  <Slides>25</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Calibri</vt:lpstr>
      <vt:lpstr>Century Schoolbook</vt:lpstr>
      <vt:lpstr>Wingdings 2</vt:lpstr>
      <vt:lpstr>View</vt:lpstr>
      <vt:lpstr>TIME MANAGEMENT AND SETTING GOALS</vt:lpstr>
      <vt:lpstr>PowerPoint Presentation</vt:lpstr>
      <vt:lpstr>Planning and Prioritising</vt:lpstr>
      <vt:lpstr>TO START</vt:lpstr>
      <vt:lpstr>HPFY3001 Academic Survival Skills </vt:lpstr>
      <vt:lpstr>HPFY3001 Academic Survival Skills </vt:lpstr>
      <vt:lpstr>HPFY3001 Academic Survival Skills </vt:lpstr>
      <vt:lpstr>HPFY3001 Academic Survival Skills </vt:lpstr>
      <vt:lpstr>HPFY3001 Academic Survival Skills </vt:lpstr>
      <vt:lpstr>DEADLINE not a TARGET</vt:lpstr>
      <vt:lpstr>How much time do you need to allocate to study?</vt:lpstr>
      <vt:lpstr>How much time do you need to allocate to study?</vt:lpstr>
      <vt:lpstr>Planning your time</vt:lpstr>
      <vt:lpstr>Planning your time</vt:lpstr>
      <vt:lpstr>Planning your time</vt:lpstr>
      <vt:lpstr>Find a place to study …  </vt:lpstr>
      <vt:lpstr>Study Goals</vt:lpstr>
      <vt:lpstr>Study Goals</vt:lpstr>
      <vt:lpstr>Action Plans</vt:lpstr>
      <vt:lpstr>Obstacles</vt:lpstr>
      <vt:lpstr>Dealing with distractions</vt:lpstr>
      <vt:lpstr>OU’s tips for time management</vt:lpstr>
      <vt:lpstr>PowerPoint Presentation</vt:lpstr>
      <vt:lpstr>Study Skills support @ UWTSD</vt:lpstr>
      <vt:lpstr>Student Support Services @UWTSD</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Joanna Holmes</cp:lastModifiedBy>
  <cp:revision>700</cp:revision>
  <cp:lastPrinted>2020-09-30T12:36:36Z</cp:lastPrinted>
  <dcterms:created xsi:type="dcterms:W3CDTF">2020-08-03T10:09:29Z</dcterms:created>
  <dcterms:modified xsi:type="dcterms:W3CDTF">2023-09-29T13:06:36Z</dcterms:modified>
</cp:coreProperties>
</file>