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4"/>
  </p:notesMasterIdLst>
  <p:sldIdLst>
    <p:sldId id="256" r:id="rId5"/>
    <p:sldId id="258" r:id="rId6"/>
    <p:sldId id="259" r:id="rId7"/>
    <p:sldId id="260" r:id="rId8"/>
    <p:sldId id="262" r:id="rId9"/>
    <p:sldId id="263" r:id="rId10"/>
    <p:sldId id="292" r:id="rId11"/>
    <p:sldId id="294" r:id="rId12"/>
    <p:sldId id="307" r:id="rId13"/>
    <p:sldId id="308" r:id="rId14"/>
    <p:sldId id="293" r:id="rId15"/>
    <p:sldId id="304" r:id="rId16"/>
    <p:sldId id="305" r:id="rId17"/>
    <p:sldId id="297" r:id="rId18"/>
    <p:sldId id="298" r:id="rId19"/>
    <p:sldId id="273" r:id="rId20"/>
    <p:sldId id="274" r:id="rId21"/>
    <p:sldId id="300" r:id="rId22"/>
    <p:sldId id="267" r:id="rId23"/>
    <p:sldId id="289" r:id="rId24"/>
    <p:sldId id="295" r:id="rId25"/>
    <p:sldId id="301" r:id="rId26"/>
    <p:sldId id="302" r:id="rId27"/>
    <p:sldId id="280" r:id="rId28"/>
    <p:sldId id="291" r:id="rId29"/>
    <p:sldId id="284" r:id="rId30"/>
    <p:sldId id="310" r:id="rId31"/>
    <p:sldId id="303" r:id="rId32"/>
    <p:sldId id="285"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EC2DEA1-C5F4-33D9-E466-C81F6F3759BD}" name="Alison Murphy" initials="AM" userId="S::a.murphy@uwtsd.ac.uk::9ba79fcb-d62b-4ed0-b66e-b4415e918fe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1" d="100"/>
          <a:sy n="71" d="100"/>
        </p:scale>
        <p:origin x="48" y="780"/>
      </p:cViewPr>
      <p:guideLst>
        <p:guide orient="horz" pos="2160"/>
        <p:guide pos="2880"/>
      </p:guideLst>
    </p:cSldViewPr>
  </p:slideViewPr>
  <p:notesTextViewPr>
    <p:cViewPr>
      <p:scale>
        <a:sx n="1" d="1"/>
        <a:sy n="1" d="1"/>
      </p:scale>
      <p:origin x="0" y="0"/>
    </p:cViewPr>
  </p:notesTextViewPr>
  <p:sorterViewPr>
    <p:cViewPr>
      <p:scale>
        <a:sx n="100" d="100"/>
        <a:sy n="100" d="100"/>
      </p:scale>
      <p:origin x="0" y="-2727"/>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8/10/relationships/authors" Target="author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EBED56-7834-4FD2-882D-67E46C5BD3E5}" type="datetimeFigureOut">
              <a:rPr lang="en-GB" smtClean="0"/>
              <a:t>23/10/2024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EBCFCC-84E6-45CD-A13F-393EE9603D12}" type="slidenum">
              <a:rPr lang="en-GB" smtClean="0"/>
              <a:t>‹#›</a:t>
            </a:fld>
            <a:endParaRPr lang="en-GB"/>
          </a:p>
        </p:txBody>
      </p:sp>
    </p:spTree>
    <p:extLst>
      <p:ext uri="{BB962C8B-B14F-4D97-AF65-F5344CB8AC3E}">
        <p14:creationId xmlns:p14="http://schemas.microsoft.com/office/powerpoint/2010/main" val="1424598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Module handbook and timetable</a:t>
            </a:r>
          </a:p>
        </p:txBody>
      </p:sp>
      <p:sp>
        <p:nvSpPr>
          <p:cNvPr id="4" name="Slide Number Placeholder 3"/>
          <p:cNvSpPr>
            <a:spLocks noGrp="1"/>
          </p:cNvSpPr>
          <p:nvPr>
            <p:ph type="sldNum" sz="quarter" idx="5"/>
          </p:nvPr>
        </p:nvSpPr>
        <p:spPr/>
        <p:txBody>
          <a:bodyPr/>
          <a:lstStyle/>
          <a:p>
            <a:fld id="{F5EBCFCC-84E6-45CD-A13F-393EE9603D12}" type="slidenum">
              <a:rPr lang="en-GB" smtClean="0"/>
              <a:t>4</a:t>
            </a:fld>
            <a:endParaRPr lang="en-GB"/>
          </a:p>
        </p:txBody>
      </p:sp>
    </p:spTree>
    <p:extLst>
      <p:ext uri="{BB962C8B-B14F-4D97-AF65-F5344CB8AC3E}">
        <p14:creationId xmlns:p14="http://schemas.microsoft.com/office/powerpoint/2010/main" val="468333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75779B43-CA7A-455C-ABA1-8379DC736556}" type="datetimeFigureOut">
              <a:rPr lang="en-GB" smtClean="0"/>
              <a:t>23/10/2024</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CC935741-5D89-4008-8F08-26031587A36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a:xfrm>
            <a:off x="2619376" y="6480969"/>
            <a:ext cx="4260056" cy="300831"/>
          </a:xfrm>
        </p:spPr>
        <p:txBody>
          <a:bodyPr/>
          <a:lstStyle/>
          <a:p>
            <a:endParaRPr lang="en-GB"/>
          </a:p>
        </p:txBody>
      </p:sp>
      <p:sp>
        <p:nvSpPr>
          <p:cNvPr id="6" name="Slide Number Placeholder 5"/>
          <p:cNvSpPr>
            <a:spLocks noGrp="1"/>
          </p:cNvSpPr>
          <p:nvPr>
            <p:ph type="sldNum" sz="quarter" idx="12"/>
          </p:nvPr>
        </p:nvSpPr>
        <p:spPr>
          <a:xfrm>
            <a:off x="8451056" y="809624"/>
            <a:ext cx="502920" cy="300831"/>
          </a:xfrm>
        </p:spPr>
        <p:txBody>
          <a:bodyPr/>
          <a:lstStyle/>
          <a:p>
            <a:fld id="{CC935741-5D89-4008-8F08-26031587A366}" type="slidenum">
              <a:rPr lang="en-GB" smtClean="0"/>
              <a:t>‹#›</a:t>
            </a:fld>
            <a:endParaRPr lang="en-GB"/>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75779B43-CA7A-455C-ABA1-8379DC736556}" type="datetimeFigureOut">
              <a:rPr lang="en-GB" smtClean="0"/>
              <a:t>23/10/2024</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CC935741-5D89-4008-8F08-26031587A36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75779B43-CA7A-455C-ABA1-8379DC736556}" type="datetimeFigureOut">
              <a:rPr lang="en-GB" smtClean="0"/>
              <a:t>23/10/2024</a:t>
            </a:fld>
            <a:endParaRPr lang="en-GB"/>
          </a:p>
        </p:txBody>
      </p:sp>
      <p:sp>
        <p:nvSpPr>
          <p:cNvPr id="8" name="Footer Placeholder 7"/>
          <p:cNvSpPr>
            <a:spLocks noGrp="1"/>
          </p:cNvSpPr>
          <p:nvPr>
            <p:ph type="ftr" sz="quarter" idx="11"/>
          </p:nvPr>
        </p:nvSpPr>
        <p:spPr>
          <a:xfrm>
            <a:off x="457200" y="6480969"/>
            <a:ext cx="4261104" cy="301752"/>
          </a:xfrm>
        </p:spPr>
        <p:txBody>
          <a:bodyPr/>
          <a:lstStyle/>
          <a:p>
            <a:endParaRPr lang="en-GB"/>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CC935741-5D89-4008-8F08-26031587A36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75779B43-CA7A-455C-ABA1-8379DC736556}"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75779B43-CA7A-455C-ABA1-8379DC736556}" type="datetimeFigureOut">
              <a:rPr lang="en-GB" smtClean="0"/>
              <a:t>23/10/2024</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CC935741-5D89-4008-8F08-26031587A36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75779B43-CA7A-455C-ABA1-8379DC736556}" type="datetimeFigureOut">
              <a:rPr lang="en-GB" smtClean="0"/>
              <a:t>23/10/2024</a:t>
            </a:fld>
            <a:endParaRPr lang="en-GB"/>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CC935741-5D89-4008-8F08-26031587A36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75779B43-CA7A-455C-ABA1-8379DC736556}" type="datetimeFigureOut">
              <a:rPr lang="en-GB" smtClean="0"/>
              <a:t>23/10/2024</a:t>
            </a:fld>
            <a:endParaRPr lang="en-GB"/>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CC935741-5D89-4008-8F08-26031587A36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75779B43-CA7A-455C-ABA1-8379DC736556}" type="datetimeFigureOut">
              <a:rPr lang="en-GB" smtClean="0"/>
              <a:t>23/10/2024</a:t>
            </a:fld>
            <a:endParaRPr lang="en-GB"/>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GB"/>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CC935741-5D89-4008-8F08-26031587A36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nottingham.ac.uk/studentservices/documents/description-vs-analysis---learnhigher.pdf"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_9I6PpHWrvE?start=427&amp;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edpsychexperience.wordpress.com/2013/03/25/031413-bronfenbrenners-ecological-system/" TargetMode="External"/><Relationship Id="rId2" Type="http://schemas.openxmlformats.org/officeDocument/2006/relationships/hyperlink" Target="http://www.georgejulian.co.uk/2013/01/22/social-media-and-citizen-eng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0544" y="776288"/>
            <a:ext cx="8062912" cy="2347912"/>
          </a:xfrm>
        </p:spPr>
        <p:txBody>
          <a:bodyPr>
            <a:normAutofit fontScale="90000"/>
          </a:bodyPr>
          <a:lstStyle/>
          <a:p>
            <a:br>
              <a:rPr lang="en-GB" dirty="0"/>
            </a:br>
            <a:br>
              <a:rPr lang="en-GB" dirty="0"/>
            </a:br>
            <a:br>
              <a:rPr lang="en-GB" dirty="0"/>
            </a:br>
            <a:r>
              <a:rPr lang="en-GB" dirty="0"/>
              <a:t>ECES6019</a:t>
            </a:r>
            <a:br>
              <a:rPr lang="en-GB" dirty="0"/>
            </a:br>
            <a:r>
              <a:rPr lang="en-GB" dirty="0" err="1"/>
              <a:t>Gwneud</a:t>
            </a:r>
            <a:r>
              <a:rPr lang="en-GB" dirty="0"/>
              <a:t> </a:t>
            </a:r>
            <a:r>
              <a:rPr lang="en-GB" dirty="0" err="1"/>
              <a:t>Gwahaniaeth</a:t>
            </a:r>
            <a:r>
              <a:rPr lang="en-GB" dirty="0"/>
              <a:t> </a:t>
            </a:r>
            <a:r>
              <a:rPr lang="en-GB" dirty="0" err="1"/>
              <a:t>Gyda'n</a:t>
            </a:r>
            <a:r>
              <a:rPr lang="en-GB" dirty="0"/>
              <a:t> </a:t>
            </a:r>
            <a:r>
              <a:rPr lang="en-GB" dirty="0" err="1"/>
              <a:t>Gilydd</a:t>
            </a:r>
            <a:br>
              <a:rPr lang="en-GB" dirty="0"/>
            </a:br>
            <a:r>
              <a:rPr lang="en-GB" dirty="0"/>
              <a:t>Making a Difference Together</a:t>
            </a:r>
            <a:br>
              <a:rPr lang="en-GB" dirty="0"/>
            </a:br>
            <a:endParaRPr lang="en-GB" dirty="0"/>
          </a:p>
        </p:txBody>
      </p:sp>
      <p:sp>
        <p:nvSpPr>
          <p:cNvPr id="3" name="Subtitle 2"/>
          <p:cNvSpPr>
            <a:spLocks noGrp="1"/>
          </p:cNvSpPr>
          <p:nvPr>
            <p:ph type="subTitle" idx="1"/>
          </p:nvPr>
        </p:nvSpPr>
        <p:spPr/>
        <p:txBody>
          <a:bodyPr vert="horz" lIns="91440" tIns="45720" rIns="91440" bIns="45720" anchor="t">
            <a:normAutofit/>
          </a:bodyPr>
          <a:lstStyle/>
          <a:p>
            <a:pPr marR="36195"/>
            <a:r>
              <a:rPr lang="en-GB" dirty="0" err="1"/>
              <a:t>Sesiwn</a:t>
            </a:r>
            <a:r>
              <a:rPr lang="en-GB" dirty="0"/>
              <a:t>/ Session 1</a:t>
            </a:r>
            <a:endParaRPr lang="en-GB" dirty="0">
              <a:ln>
                <a:solidFill>
                  <a:srgbClr val="D2D2D2"/>
                </a:solidFill>
              </a:ln>
              <a:cs typeface="Arial"/>
            </a:endParaRPr>
          </a:p>
          <a:p>
            <a:r>
              <a:rPr lang="en-GB" dirty="0"/>
              <a:t> </a:t>
            </a:r>
          </a:p>
        </p:txBody>
      </p:sp>
    </p:spTree>
    <p:extLst>
      <p:ext uri="{BB962C8B-B14F-4D97-AF65-F5344CB8AC3E}">
        <p14:creationId xmlns:p14="http://schemas.microsoft.com/office/powerpoint/2010/main" val="3848929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latin typeface="Arial" panose="020B0604020202020204" pitchFamily="34" charset="0"/>
                <a:cs typeface="Arial" panose="020B0604020202020204" pitchFamily="34" charset="0"/>
              </a:rPr>
              <a:t>Trosolwg</a:t>
            </a:r>
            <a:r>
              <a:rPr lang="en-GB" dirty="0">
                <a:latin typeface="Arial" panose="020B0604020202020204" pitchFamily="34" charset="0"/>
                <a:cs typeface="Arial" panose="020B0604020202020204" pitchFamily="34" charset="0"/>
              </a:rPr>
              <a:t> / Overview</a:t>
            </a:r>
          </a:p>
        </p:txBody>
      </p:sp>
      <p:sp>
        <p:nvSpPr>
          <p:cNvPr id="5" name="Content Placeholder 4"/>
          <p:cNvSpPr>
            <a:spLocks noGrp="1"/>
          </p:cNvSpPr>
          <p:nvPr>
            <p:ph sz="quarter" idx="4294967295"/>
          </p:nvPr>
        </p:nvSpPr>
        <p:spPr>
          <a:xfrm>
            <a:off x="676655" y="2514600"/>
            <a:ext cx="3822192" cy="3611880"/>
          </a:xfrm>
          <a:prstGeom prst="rect">
            <a:avLst/>
          </a:prstGeom>
        </p:spPr>
        <p:txBody>
          <a:bodyPr vert="horz" lIns="91440" tIns="45720" rIns="91440" bIns="45720" anchor="t">
            <a:normAutofit/>
          </a:bodyPr>
          <a:lstStyle/>
          <a:p>
            <a:r>
              <a:rPr lang="en-GB" sz="2800" dirty="0" err="1">
                <a:latin typeface="Arial" panose="020B0604020202020204" pitchFamily="34" charset="0"/>
                <a:cs typeface="Arial" panose="020B0604020202020204" pitchFamily="34" charset="0"/>
              </a:rPr>
              <a:t>Trosolwg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Modwl</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Amserlen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Modwl</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Asesiad</a:t>
            </a:r>
            <a:endParaRPr lang="en-GB" sz="2800" dirty="0">
              <a:latin typeface="Arial" panose="020B0604020202020204" pitchFamily="34" charset="0"/>
              <a:cs typeface="Arial" panose="020B0604020202020204" pitchFamily="34" charset="0"/>
            </a:endParaRPr>
          </a:p>
          <a:p>
            <a:pPr marL="447675" indent="-383540"/>
            <a:r>
              <a:rPr lang="en-GB" sz="2800" dirty="0" err="1">
                <a:latin typeface="Arial"/>
                <a:cs typeface="Arial"/>
              </a:rPr>
              <a:t>Modelau</a:t>
            </a:r>
            <a:r>
              <a:rPr lang="en-GB" sz="2800" dirty="0">
                <a:latin typeface="Arial"/>
                <a:cs typeface="Arial"/>
              </a:rPr>
              <a:t> o </a:t>
            </a:r>
            <a:r>
              <a:rPr lang="en-GB" sz="2800" dirty="0" err="1">
                <a:latin typeface="Arial"/>
                <a:cs typeface="Arial"/>
              </a:rPr>
              <a:t>gyfranogiad</a:t>
            </a:r>
            <a:endParaRPr lang="en-GB" sz="2800" dirty="0" err="1">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dirty="0">
              <a:cs typeface="Arial"/>
            </a:endParaRPr>
          </a:p>
        </p:txBody>
      </p:sp>
      <p:sp>
        <p:nvSpPr>
          <p:cNvPr id="6" name="Content Placeholder 5"/>
          <p:cNvSpPr>
            <a:spLocks noGrp="1"/>
          </p:cNvSpPr>
          <p:nvPr>
            <p:ph sz="quarter" idx="4294967295"/>
          </p:nvPr>
        </p:nvSpPr>
        <p:spPr>
          <a:xfrm>
            <a:off x="4645152" y="2514600"/>
            <a:ext cx="3822192" cy="3611880"/>
          </a:xfrm>
          <a:prstGeom prst="rect">
            <a:avLst/>
          </a:prstGeom>
        </p:spPr>
        <p:txBody>
          <a:bodyPr>
            <a:normAutofit/>
          </a:bodyPr>
          <a:lstStyle/>
          <a:p>
            <a:r>
              <a:rPr lang="en-GB" sz="2800" i="1" dirty="0">
                <a:latin typeface="Arial" panose="020B0604020202020204" pitchFamily="34" charset="0"/>
                <a:cs typeface="Arial" panose="020B0604020202020204" pitchFamily="34" charset="0"/>
              </a:rPr>
              <a:t>Module Overview</a:t>
            </a:r>
          </a:p>
          <a:p>
            <a:r>
              <a:rPr lang="en-GB" sz="2800" i="1" dirty="0">
                <a:latin typeface="Arial" panose="020B0604020202020204" pitchFamily="34" charset="0"/>
                <a:cs typeface="Arial" panose="020B0604020202020204" pitchFamily="34" charset="0"/>
              </a:rPr>
              <a:t>Module Timetable</a:t>
            </a:r>
          </a:p>
          <a:p>
            <a:r>
              <a:rPr lang="en-GB" sz="2800" i="1" dirty="0">
                <a:latin typeface="Arial" panose="020B0604020202020204" pitchFamily="34" charset="0"/>
                <a:cs typeface="Arial" panose="020B0604020202020204" pitchFamily="34" charset="0"/>
              </a:rPr>
              <a:t>Assignment</a:t>
            </a:r>
          </a:p>
          <a:p>
            <a:r>
              <a:rPr lang="en-GB" sz="2800" i="1" dirty="0">
                <a:latin typeface="Arial" panose="020B0604020202020204" pitchFamily="34" charset="0"/>
                <a:cs typeface="Arial" panose="020B0604020202020204" pitchFamily="34" charset="0"/>
              </a:rPr>
              <a:t>Models of participation</a:t>
            </a:r>
          </a:p>
          <a:p>
            <a:pPr marL="64008" indent="0">
              <a:buNone/>
            </a:pPr>
            <a:endParaRPr lang="en-GB" sz="2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4122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Nodau’r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Modwl</a:t>
            </a:r>
            <a:r>
              <a:rPr lang="en-GB" dirty="0">
                <a:latin typeface="Arial" panose="020B0604020202020204" pitchFamily="34" charset="0"/>
                <a:cs typeface="Arial" panose="020B0604020202020204" pitchFamily="34" charset="0"/>
              </a:rPr>
              <a:t>     Module Aims</a:t>
            </a:r>
          </a:p>
        </p:txBody>
      </p:sp>
      <p:sp>
        <p:nvSpPr>
          <p:cNvPr id="4" name="Content Placeholder 3"/>
          <p:cNvSpPr>
            <a:spLocks noGrp="1"/>
          </p:cNvSpPr>
          <p:nvPr>
            <p:ph sz="half" idx="1"/>
          </p:nvPr>
        </p:nvSpPr>
        <p:spPr>
          <a:prstGeom prst="rect">
            <a:avLst/>
          </a:prstGeom>
        </p:spPr>
        <p:txBody>
          <a:bodyPr>
            <a:normAutofit fontScale="85000" lnSpcReduction="20000"/>
          </a:bodyPr>
          <a:lstStyle/>
          <a:p>
            <a:pPr lvl="0"/>
            <a:r>
              <a:rPr lang="en-GB" sz="2800" dirty="0" err="1"/>
              <a:t>Galluogi</a:t>
            </a:r>
            <a:r>
              <a:rPr lang="en-GB" sz="2800" dirty="0"/>
              <a:t> </a:t>
            </a:r>
            <a:r>
              <a:rPr lang="en-GB" sz="2800" dirty="0" err="1"/>
              <a:t>myfyrwyr</a:t>
            </a:r>
            <a:r>
              <a:rPr lang="en-GB" sz="2800" dirty="0"/>
              <a:t> </a:t>
            </a:r>
            <a:r>
              <a:rPr lang="en-GB" sz="2800" dirty="0" err="1"/>
              <a:t>i</a:t>
            </a:r>
            <a:r>
              <a:rPr lang="en-GB" sz="2800" dirty="0"/>
              <a:t> </a:t>
            </a:r>
            <a:r>
              <a:rPr lang="en-GB" sz="2800" dirty="0" err="1"/>
              <a:t>arfarnu'n</a:t>
            </a:r>
            <a:r>
              <a:rPr lang="en-GB" sz="2800" dirty="0"/>
              <a:t> </a:t>
            </a:r>
            <a:r>
              <a:rPr lang="en-GB" sz="2800" dirty="0" err="1"/>
              <a:t>feirniadol</a:t>
            </a:r>
            <a:r>
              <a:rPr lang="en-GB" sz="2800" dirty="0"/>
              <a:t> </a:t>
            </a:r>
            <a:r>
              <a:rPr lang="en-GB" sz="2800" dirty="0" err="1"/>
              <a:t>egwyddorion</a:t>
            </a:r>
            <a:r>
              <a:rPr lang="en-GB" sz="2800" dirty="0"/>
              <a:t> ac </a:t>
            </a:r>
            <a:r>
              <a:rPr lang="en-GB" sz="2800" dirty="0" err="1"/>
              <a:t>arferion</a:t>
            </a:r>
            <a:r>
              <a:rPr lang="en-GB" sz="2800" dirty="0"/>
              <a:t> </a:t>
            </a:r>
            <a:r>
              <a:rPr lang="en-GB" sz="2800" dirty="0" err="1"/>
              <a:t>gwaith</a:t>
            </a:r>
            <a:r>
              <a:rPr lang="en-GB" sz="2800" dirty="0"/>
              <a:t> </a:t>
            </a:r>
            <a:r>
              <a:rPr lang="en-GB" sz="2800" dirty="0" err="1"/>
              <a:t>amlasiantaethol</a:t>
            </a:r>
            <a:r>
              <a:rPr lang="en-GB" sz="2800" dirty="0"/>
              <a:t> a </a:t>
            </a:r>
            <a:r>
              <a:rPr lang="en-GB" sz="2800" dirty="0" err="1"/>
              <a:t>chynllunio</a:t>
            </a:r>
            <a:r>
              <a:rPr lang="en-GB" sz="2800" dirty="0"/>
              <a:t> </a:t>
            </a:r>
            <a:r>
              <a:rPr lang="en-GB" sz="2800" dirty="0" err="1"/>
              <a:t>sy'n</a:t>
            </a:r>
            <a:r>
              <a:rPr lang="en-GB" sz="2800" dirty="0"/>
              <a:t> </a:t>
            </a:r>
            <a:r>
              <a:rPr lang="en-GB" sz="2800" dirty="0" err="1"/>
              <a:t>canolbwyntio</a:t>
            </a:r>
            <a:r>
              <a:rPr lang="en-GB" sz="2800" dirty="0"/>
              <a:t> </a:t>
            </a:r>
            <a:r>
              <a:rPr lang="en-GB" sz="2800" dirty="0" err="1"/>
              <a:t>ar</a:t>
            </a:r>
            <a:r>
              <a:rPr lang="en-GB" sz="2800" dirty="0"/>
              <a:t> </a:t>
            </a:r>
            <a:r>
              <a:rPr lang="en-GB" sz="2800" dirty="0" err="1"/>
              <a:t>yr</a:t>
            </a:r>
            <a:r>
              <a:rPr lang="en-GB" sz="2800" dirty="0"/>
              <a:t> </a:t>
            </a:r>
            <a:r>
              <a:rPr lang="en-GB" sz="2800" dirty="0" err="1"/>
              <a:t>unigolyn</a:t>
            </a:r>
            <a:r>
              <a:rPr lang="en-GB" sz="2800" dirty="0"/>
              <a:t>
</a:t>
            </a:r>
            <a:r>
              <a:rPr lang="en-GB" sz="2800" dirty="0" err="1">
                <a:latin typeface="Arial" panose="020B0604020202020204" pitchFamily="34" charset="0"/>
                <a:ea typeface="Times New Roman" panose="02020603050405020304" pitchFamily="18" charset="0"/>
              </a:rPr>
              <a:t>Datblygu</a:t>
            </a:r>
            <a:r>
              <a:rPr lang="en-GB" sz="2800" dirty="0">
                <a:latin typeface="Arial" panose="020B0604020202020204" pitchFamily="34" charset="0"/>
                <a:ea typeface="Times New Roman" panose="02020603050405020304" pitchFamily="18" charset="0"/>
              </a:rPr>
              <a:t> </a:t>
            </a:r>
            <a:r>
              <a:rPr lang="en-GB" sz="2800" dirty="0" err="1">
                <a:latin typeface="Arial" panose="020B0604020202020204" pitchFamily="34" charset="0"/>
                <a:ea typeface="Times New Roman" panose="02020603050405020304" pitchFamily="18" charset="0"/>
              </a:rPr>
              <a:t>gwybodaeth</a:t>
            </a:r>
            <a:r>
              <a:rPr lang="en-GB" sz="2800" dirty="0">
                <a:latin typeface="Arial" panose="020B0604020202020204" pitchFamily="34" charset="0"/>
                <a:ea typeface="Times New Roman" panose="02020603050405020304" pitchFamily="18" charset="0"/>
              </a:rPr>
              <a:t> a </a:t>
            </a:r>
            <a:r>
              <a:rPr lang="en-GB" sz="2800" dirty="0" err="1">
                <a:latin typeface="Arial" panose="020B0604020202020204" pitchFamily="34" charset="0"/>
                <a:ea typeface="Times New Roman" panose="02020603050405020304" pitchFamily="18" charset="0"/>
              </a:rPr>
              <a:t>dealltwriaeth</a:t>
            </a:r>
            <a:r>
              <a:rPr lang="en-GB" sz="2800" dirty="0">
                <a:latin typeface="Arial" panose="020B0604020202020204" pitchFamily="34" charset="0"/>
                <a:ea typeface="Times New Roman" panose="02020603050405020304" pitchFamily="18" charset="0"/>
              </a:rPr>
              <a:t> </a:t>
            </a:r>
            <a:r>
              <a:rPr lang="en-GB" sz="2800" dirty="0" err="1">
                <a:latin typeface="Arial" panose="020B0604020202020204" pitchFamily="34" charset="0"/>
                <a:ea typeface="Times New Roman" panose="02020603050405020304" pitchFamily="18" charset="0"/>
              </a:rPr>
              <a:t>gynhwysfawr</a:t>
            </a:r>
            <a:r>
              <a:rPr lang="en-GB" sz="2800" dirty="0">
                <a:latin typeface="Arial" panose="020B0604020202020204" pitchFamily="34" charset="0"/>
                <a:ea typeface="Times New Roman" panose="02020603050405020304" pitchFamily="18" charset="0"/>
              </a:rPr>
              <a:t> o </a:t>
            </a:r>
            <a:r>
              <a:rPr lang="en-GB" sz="2800" dirty="0" err="1">
                <a:latin typeface="Arial" panose="020B0604020202020204" pitchFamily="34" charset="0"/>
                <a:ea typeface="Times New Roman" panose="02020603050405020304" pitchFamily="18" charset="0"/>
              </a:rPr>
              <a:t>arferion</a:t>
            </a:r>
            <a:r>
              <a:rPr lang="en-GB" sz="2800" dirty="0">
                <a:latin typeface="Arial" panose="020B0604020202020204" pitchFamily="34" charset="0"/>
                <a:ea typeface="Times New Roman" panose="02020603050405020304" pitchFamily="18" charset="0"/>
              </a:rPr>
              <a:t> </a:t>
            </a:r>
            <a:r>
              <a:rPr lang="en-GB" sz="2800" dirty="0" err="1">
                <a:latin typeface="Arial" panose="020B0604020202020204" pitchFamily="34" charset="0"/>
                <a:ea typeface="Times New Roman" panose="02020603050405020304" pitchFamily="18" charset="0"/>
              </a:rPr>
              <a:t>diogelu</a:t>
            </a:r>
            <a:r>
              <a:rPr lang="en-GB" sz="2800" dirty="0">
                <a:latin typeface="Arial" panose="020B0604020202020204" pitchFamily="34" charset="0"/>
                <a:ea typeface="Times New Roman" panose="02020603050405020304" pitchFamily="18" charset="0"/>
              </a:rPr>
              <a:t> o </a:t>
            </a:r>
            <a:r>
              <a:rPr lang="en-GB" sz="2800" dirty="0" err="1">
                <a:latin typeface="Arial" panose="020B0604020202020204" pitchFamily="34" charset="0"/>
                <a:ea typeface="Times New Roman" panose="02020603050405020304" pitchFamily="18" charset="0"/>
              </a:rPr>
              <a:t>safbwynt</a:t>
            </a:r>
            <a:r>
              <a:rPr lang="en-GB" sz="2800" dirty="0">
                <a:latin typeface="Arial" panose="020B0604020202020204" pitchFamily="34" charset="0"/>
                <a:ea typeface="Times New Roman" panose="02020603050405020304" pitchFamily="18" charset="0"/>
              </a:rPr>
              <a:t> </a:t>
            </a:r>
            <a:r>
              <a:rPr lang="en-GB" sz="2800" dirty="0" err="1">
                <a:latin typeface="Arial" panose="020B0604020202020204" pitchFamily="34" charset="0"/>
                <a:ea typeface="Times New Roman" panose="02020603050405020304" pitchFamily="18" charset="0"/>
              </a:rPr>
              <a:t>amlasiantaethol</a:t>
            </a:r>
            <a:r>
              <a:rPr lang="en-GB" sz="2800" dirty="0">
                <a:latin typeface="Arial" panose="020B0604020202020204" pitchFamily="34" charset="0"/>
                <a:ea typeface="Times New Roman" panose="02020603050405020304" pitchFamily="18" charset="0"/>
              </a:rPr>
              <a:t> </a:t>
            </a:r>
            <a:r>
              <a:rPr lang="en-GB" sz="2800" dirty="0" err="1">
                <a:latin typeface="Arial" panose="020B0604020202020204" pitchFamily="34" charset="0"/>
                <a:ea typeface="Times New Roman" panose="02020603050405020304" pitchFamily="18" charset="0"/>
              </a:rPr>
              <a:t>yn</a:t>
            </a:r>
            <a:r>
              <a:rPr lang="en-GB" sz="2800" dirty="0">
                <a:latin typeface="Arial" panose="020B0604020202020204" pitchFamily="34" charset="0"/>
                <a:ea typeface="Times New Roman" panose="02020603050405020304" pitchFamily="18" charset="0"/>
              </a:rPr>
              <a:t> y </a:t>
            </a:r>
            <a:r>
              <a:rPr lang="en-GB" sz="2800" dirty="0" err="1">
                <a:latin typeface="Arial" panose="020B0604020202020204" pitchFamily="34" charset="0"/>
                <a:ea typeface="Times New Roman" panose="02020603050405020304" pitchFamily="18" charset="0"/>
              </a:rPr>
              <a:t>cyd-destun</a:t>
            </a:r>
            <a:r>
              <a:rPr lang="en-GB" sz="2800" dirty="0">
                <a:latin typeface="Arial" panose="020B0604020202020204" pitchFamily="34" charset="0"/>
                <a:ea typeface="Times New Roman" panose="02020603050405020304" pitchFamily="18" charset="0"/>
              </a:rPr>
              <a:t> </a:t>
            </a:r>
            <a:r>
              <a:rPr lang="en-GB" sz="2800" dirty="0" err="1">
                <a:latin typeface="Arial" panose="020B0604020202020204" pitchFamily="34" charset="0"/>
                <a:ea typeface="Times New Roman" panose="02020603050405020304" pitchFamily="18" charset="0"/>
              </a:rPr>
              <a:t>polisi</a:t>
            </a:r>
            <a:r>
              <a:rPr lang="en-GB" sz="2800" dirty="0">
                <a:latin typeface="Arial" panose="020B0604020202020204" pitchFamily="34" charset="0"/>
                <a:ea typeface="Times New Roman" panose="02020603050405020304" pitchFamily="18" charset="0"/>
              </a:rPr>
              <a:t> </a:t>
            </a:r>
            <a:r>
              <a:rPr lang="en-GB" sz="2800" dirty="0" err="1">
                <a:latin typeface="Arial" panose="020B0604020202020204" pitchFamily="34" charset="0"/>
                <a:ea typeface="Times New Roman" panose="02020603050405020304" pitchFamily="18" charset="0"/>
              </a:rPr>
              <a:t>presennol</a:t>
            </a:r>
            <a:r>
              <a:rPr lang="en-GB" sz="2800" dirty="0">
                <a:latin typeface="Arial" panose="020B0604020202020204" pitchFamily="34" charset="0"/>
                <a:ea typeface="Times New Roman" panose="02020603050405020304" pitchFamily="18" charset="0"/>
              </a:rPr>
              <a:t>.</a:t>
            </a:r>
            <a:endParaRPr lang="en-GB" sz="2800" dirty="0">
              <a:effectLst/>
              <a:latin typeface="Times New Roman" panose="02020603050405020304" pitchFamily="18" charset="0"/>
              <a:ea typeface="Times New Roman" panose="02020603050405020304" pitchFamily="18" charset="0"/>
            </a:endParaRPr>
          </a:p>
          <a:p>
            <a:pPr lvl="0"/>
            <a:endParaRPr lang="en-GB" sz="2200" i="1" dirty="0"/>
          </a:p>
          <a:p>
            <a:pPr lvl="0"/>
            <a:endParaRPr lang="en-GB" i="1" dirty="0"/>
          </a:p>
          <a:p>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a:prstGeom prst="rect">
            <a:avLst/>
          </a:prstGeom>
        </p:spPr>
        <p:txBody>
          <a:bodyPr vert="horz" lIns="91440" tIns="45720" rIns="91440" bIns="45720" anchor="t">
            <a:normAutofit fontScale="85000" lnSpcReduction="20000"/>
          </a:bodyPr>
          <a:lstStyle/>
          <a:p>
            <a:pPr lvl="0"/>
            <a:r>
              <a:rPr lang="en-GB" sz="2800" dirty="0"/>
              <a:t>To enable students to critically appraise the principles and practices of multi-agency working and person-centred planning</a:t>
            </a:r>
          </a:p>
          <a:p>
            <a:r>
              <a:rPr lang="en-GB" sz="2800" dirty="0">
                <a:effectLst/>
                <a:latin typeface="Arial" panose="020B0604020202020204" pitchFamily="34" charset="0"/>
                <a:ea typeface="Times New Roman" panose="02020603050405020304" pitchFamily="18" charset="0"/>
              </a:rPr>
              <a:t>To develop a comprehensive knowledge and understanding of safeguarding practice from a multiagency perspective in the current policy context.</a:t>
            </a:r>
            <a:endParaRPr lang="en-GB" sz="2800" dirty="0">
              <a:effectLst/>
              <a:latin typeface="Times New Roman" panose="02020603050405020304" pitchFamily="18" charset="0"/>
              <a:ea typeface="Times New Roman" panose="02020603050405020304" pitchFamily="18" charset="0"/>
            </a:endParaRPr>
          </a:p>
          <a:p>
            <a:pPr marL="447675" indent="-383540"/>
            <a:endParaRPr lang="cy-GB" dirty="0"/>
          </a:p>
          <a:p>
            <a:pPr marL="447675" indent="-383540"/>
            <a:endParaRPr lang="en-GB" dirty="0"/>
          </a:p>
          <a:p>
            <a:pPr marL="447675" lvl="0" indent="-383540"/>
            <a:endParaRPr lang="cy-GB" dirty="0" err="1">
              <a:cs typeface="Arial"/>
            </a:endParaRPr>
          </a:p>
          <a:p>
            <a:pPr lvl="0"/>
            <a:endParaRPr lang="en-GB" dirty="0"/>
          </a:p>
          <a:p>
            <a:endParaRPr lang="en-GB" dirty="0"/>
          </a:p>
        </p:txBody>
      </p:sp>
    </p:spTree>
    <p:extLst>
      <p:ext uri="{BB962C8B-B14F-4D97-AF65-F5344CB8AC3E}">
        <p14:creationId xmlns:p14="http://schemas.microsoft.com/office/powerpoint/2010/main" val="1042832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Dysgu</a:t>
            </a:r>
            <a:r>
              <a:rPr lang="en-GB" sz="3600" dirty="0">
                <a:latin typeface="Arial" panose="020B0604020202020204" pitchFamily="34" charset="0"/>
                <a:cs typeface="Arial" panose="020B0604020202020204" pitchFamily="34" charset="0"/>
              </a:rPr>
              <a:t>/ Learning Outcomes</a:t>
            </a:r>
          </a:p>
        </p:txBody>
      </p:sp>
      <p:sp>
        <p:nvSpPr>
          <p:cNvPr id="4" name="Content Placeholder 3"/>
          <p:cNvSpPr>
            <a:spLocks noGrp="1"/>
          </p:cNvSpPr>
          <p:nvPr>
            <p:ph sz="half" idx="1"/>
          </p:nvPr>
        </p:nvSpPr>
        <p:spPr>
          <a:prstGeom prst="rect">
            <a:avLst/>
          </a:prstGeom>
        </p:spPr>
        <p:txBody>
          <a:bodyPr>
            <a:normAutofit fontScale="62500" lnSpcReduction="20000"/>
          </a:bodyPr>
          <a:lstStyle/>
          <a:p>
            <a:pPr marL="342900" lvl="0" indent="-342900" algn="just" fontAlgn="base" hangingPunct="0">
              <a:buFont typeface="Symbol" panose="05050102010706020507" pitchFamily="18" charset="2"/>
              <a:buChar char=""/>
            </a:pPr>
            <a:r>
              <a:rPr lang="en-GB" sz="2900" dirty="0" err="1">
                <a:latin typeface="Arial" panose="020B0604020202020204" pitchFamily="34" charset="0"/>
                <a:ea typeface="Times New Roman" panose="02020603050405020304" pitchFamily="18" charset="0"/>
              </a:rPr>
              <a:t>Dadansoddi'n</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feirniadol</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fodelau</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deinameg</a:t>
            </a:r>
            <a:r>
              <a:rPr lang="en-GB" sz="2900" dirty="0">
                <a:latin typeface="Arial" panose="020B0604020202020204" pitchFamily="34" charset="0"/>
                <a:ea typeface="Times New Roman" panose="02020603050405020304" pitchFamily="18" charset="0"/>
              </a:rPr>
              <a:t> a </a:t>
            </a:r>
            <a:r>
              <a:rPr lang="en-GB" sz="2900" dirty="0" err="1">
                <a:latin typeface="Arial" panose="020B0604020202020204" pitchFamily="34" charset="0"/>
                <a:ea typeface="Times New Roman" panose="02020603050405020304" pitchFamily="18" charset="0"/>
              </a:rPr>
              <a:t>chymhwyso</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gwaith</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amlasiantaethol</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a'i</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berthnasedd</a:t>
            </a:r>
            <a:r>
              <a:rPr lang="en-GB" sz="2900" dirty="0">
                <a:latin typeface="Arial" panose="020B0604020202020204" pitchFamily="34" charset="0"/>
                <a:ea typeface="Times New Roman" panose="02020603050405020304" pitchFamily="18" charset="0"/>
              </a:rPr>
              <a:t> pan </a:t>
            </a:r>
            <a:r>
              <a:rPr lang="en-GB" sz="2900" dirty="0" err="1">
                <a:latin typeface="Arial" panose="020B0604020202020204" pitchFamily="34" charset="0"/>
                <a:ea typeface="Times New Roman" panose="02020603050405020304" pitchFamily="18" charset="0"/>
              </a:rPr>
              <a:t>fyddant</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gyda</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phlant</a:t>
            </a:r>
            <a:r>
              <a:rPr lang="en-GB" sz="2900" dirty="0">
                <a:latin typeface="Arial" panose="020B0604020202020204" pitchFamily="34" charset="0"/>
                <a:ea typeface="Times New Roman" panose="02020603050405020304" pitchFamily="18" charset="0"/>
              </a:rPr>
              <a:t> a </a:t>
            </a:r>
            <a:r>
              <a:rPr lang="en-GB" sz="2900" dirty="0" err="1">
                <a:latin typeface="Arial" panose="020B0604020202020204" pitchFamily="34" charset="0"/>
                <a:ea typeface="Times New Roman" panose="02020603050405020304" pitchFamily="18" charset="0"/>
              </a:rPr>
              <a:t>theuluoedd</a:t>
            </a:r>
            <a:r>
              <a:rPr lang="en-GB" sz="2900" dirty="0">
                <a:latin typeface="Arial" panose="020B0604020202020204" pitchFamily="34" charset="0"/>
                <a:ea typeface="Times New Roman" panose="02020603050405020304" pitchFamily="18" charset="0"/>
              </a:rPr>
              <a:t>.</a:t>
            </a:r>
            <a:endParaRPr lang="en-GB" sz="2900" dirty="0">
              <a:effectLst/>
              <a:latin typeface="Times New Roman" panose="02020603050405020304" pitchFamily="18" charset="0"/>
              <a:ea typeface="Times New Roman" panose="02020603050405020304" pitchFamily="18" charset="0"/>
            </a:endParaRPr>
          </a:p>
          <a:p>
            <a:pPr marL="342900" lvl="0" indent="-342900" algn="just" fontAlgn="base" hangingPunct="0">
              <a:buFont typeface="Symbol" panose="05050102010706020507" pitchFamily="18" charset="2"/>
              <a:buChar char=""/>
            </a:pPr>
            <a:r>
              <a:rPr lang="en-GB" sz="2900" dirty="0" err="1">
                <a:latin typeface="Arial" panose="020B0604020202020204" pitchFamily="34" charset="0"/>
                <a:ea typeface="Times New Roman" panose="02020603050405020304" pitchFamily="18" charset="0"/>
              </a:rPr>
              <a:t>Trafod</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gwerthoedd</a:t>
            </a:r>
            <a:r>
              <a:rPr lang="en-GB" sz="2900" dirty="0">
                <a:latin typeface="Arial" panose="020B0604020202020204" pitchFamily="34" charset="0"/>
                <a:ea typeface="Times New Roman" panose="02020603050405020304" pitchFamily="18" charset="0"/>
              </a:rPr>
              <a:t> a </a:t>
            </a:r>
            <a:r>
              <a:rPr lang="en-GB" sz="2900" dirty="0" err="1">
                <a:latin typeface="Arial" panose="020B0604020202020204" pitchFamily="34" charset="0"/>
                <a:ea typeface="Times New Roman" panose="02020603050405020304" pitchFamily="18" charset="0"/>
              </a:rPr>
              <a:t>fframweithiau</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allweddol</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ar</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gyfer</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ymarfer</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yn</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feirniadol</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gan</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gynnwys</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cynllunio</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sy'n</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canolbwyntio</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ar</a:t>
            </a:r>
            <a:r>
              <a:rPr lang="en-GB" sz="2900" dirty="0">
                <a:latin typeface="Arial" panose="020B0604020202020204" pitchFamily="34" charset="0"/>
                <a:ea typeface="Times New Roman" panose="02020603050405020304" pitchFamily="18" charset="0"/>
              </a:rPr>
              <a:t> y </a:t>
            </a:r>
            <a:r>
              <a:rPr lang="en-GB" sz="2900" dirty="0" err="1">
                <a:latin typeface="Arial" panose="020B0604020202020204" pitchFamily="34" charset="0"/>
                <a:ea typeface="Times New Roman" panose="02020603050405020304" pitchFamily="18" charset="0"/>
              </a:rPr>
              <a:t>plentyn</a:t>
            </a:r>
            <a:r>
              <a:rPr lang="en-GB" sz="2900" dirty="0">
                <a:latin typeface="Arial" panose="020B0604020202020204" pitchFamily="34" charset="0"/>
                <a:ea typeface="Times New Roman" panose="02020603050405020304" pitchFamily="18" charset="0"/>
              </a:rPr>
              <a:t> ac </a:t>
            </a:r>
            <a:r>
              <a:rPr lang="en-GB" sz="2900" dirty="0" err="1">
                <a:latin typeface="Arial" panose="020B0604020202020204" pitchFamily="34" charset="0"/>
                <a:ea typeface="Times New Roman" panose="02020603050405020304" pitchFamily="18" charset="0"/>
              </a:rPr>
              <a:t>sy'n</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canolbwyntio</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ar</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yr</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unigolyn</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i</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greu</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amgylcheddau</a:t>
            </a:r>
            <a:r>
              <a:rPr lang="en-GB" sz="2900" dirty="0">
                <a:latin typeface="Arial" panose="020B0604020202020204" pitchFamily="34" charset="0"/>
                <a:ea typeface="Times New Roman" panose="02020603050405020304" pitchFamily="18" charset="0"/>
              </a:rPr>
              <a:t> </a:t>
            </a:r>
            <a:r>
              <a:rPr lang="en-GB" sz="2900" dirty="0" err="1">
                <a:latin typeface="Arial" panose="020B0604020202020204" pitchFamily="34" charset="0"/>
                <a:ea typeface="Times New Roman" panose="02020603050405020304" pitchFamily="18" charset="0"/>
              </a:rPr>
              <a:t>cynhwysol</a:t>
            </a:r>
            <a:r>
              <a:rPr lang="en-GB" sz="2900" dirty="0">
                <a:latin typeface="Arial" panose="020B0604020202020204" pitchFamily="34" charset="0"/>
                <a:ea typeface="Times New Roman" panose="02020603050405020304" pitchFamily="18" charset="0"/>
              </a:rPr>
              <a:t> a </a:t>
            </a:r>
            <a:r>
              <a:rPr lang="en-GB" sz="2900" dirty="0" err="1">
                <a:latin typeface="Arial" panose="020B0604020202020204" pitchFamily="34" charset="0"/>
                <a:ea typeface="Times New Roman" panose="02020603050405020304" pitchFamily="18" charset="0"/>
              </a:rPr>
              <a:t>galluogol</a:t>
            </a:r>
            <a:r>
              <a:rPr lang="en-GB" sz="2900" dirty="0">
                <a:latin typeface="Arial" panose="020B0604020202020204" pitchFamily="34" charset="0"/>
                <a:ea typeface="Times New Roman" panose="02020603050405020304" pitchFamily="18" charset="0"/>
              </a:rPr>
              <a:t>.</a:t>
            </a:r>
            <a:endParaRPr lang="en-GB" sz="2900" dirty="0">
              <a:effectLst/>
              <a:latin typeface="Times New Roman" panose="02020603050405020304" pitchFamily="18" charset="0"/>
              <a:ea typeface="Times New Roman" panose="02020603050405020304" pitchFamily="18" charset="0"/>
            </a:endParaRPr>
          </a:p>
          <a:p>
            <a:pPr marL="342900" lvl="0" indent="-342900" algn="just" fontAlgn="base" hangingPunct="0">
              <a:buFont typeface="Symbol" panose="05050102010706020507" pitchFamily="18" charset="2"/>
              <a:buChar char=""/>
            </a:pPr>
            <a:r>
              <a:rPr lang="en-GB" sz="2900" dirty="0" err="1">
                <a:solidFill>
                  <a:srgbClr val="111111"/>
                </a:solidFill>
                <a:latin typeface="Arial" panose="020B0604020202020204" pitchFamily="34" charset="0"/>
                <a:ea typeface="Times New Roman" panose="02020603050405020304" pitchFamily="18" charset="0"/>
              </a:rPr>
              <a:t>Gwerthuso</a:t>
            </a:r>
            <a:r>
              <a:rPr lang="en-GB" sz="2900" dirty="0">
                <a:solidFill>
                  <a:srgbClr val="111111"/>
                </a:solidFill>
                <a:latin typeface="Arial" panose="020B0604020202020204" pitchFamily="34" charset="0"/>
                <a:ea typeface="Times New Roman" panose="02020603050405020304" pitchFamily="18" charset="0"/>
              </a:rPr>
              <a:t> </a:t>
            </a:r>
            <a:r>
              <a:rPr lang="en-GB" sz="2900" dirty="0" err="1">
                <a:solidFill>
                  <a:srgbClr val="111111"/>
                </a:solidFill>
                <a:latin typeface="Arial" panose="020B0604020202020204" pitchFamily="34" charset="0"/>
                <a:ea typeface="Times New Roman" panose="02020603050405020304" pitchFamily="18" charset="0"/>
              </a:rPr>
              <a:t>polisi</a:t>
            </a:r>
            <a:r>
              <a:rPr lang="en-GB" sz="2900" dirty="0">
                <a:solidFill>
                  <a:srgbClr val="111111"/>
                </a:solidFill>
                <a:latin typeface="Arial" panose="020B0604020202020204" pitchFamily="34" charset="0"/>
                <a:ea typeface="Times New Roman" panose="02020603050405020304" pitchFamily="18" charset="0"/>
              </a:rPr>
              <a:t> ac </a:t>
            </a:r>
            <a:r>
              <a:rPr lang="en-GB" sz="2900" dirty="0" err="1">
                <a:solidFill>
                  <a:srgbClr val="111111"/>
                </a:solidFill>
                <a:latin typeface="Arial" panose="020B0604020202020204" pitchFamily="34" charset="0"/>
                <a:ea typeface="Times New Roman" panose="02020603050405020304" pitchFamily="18" charset="0"/>
              </a:rPr>
              <a:t>arfer</a:t>
            </a:r>
            <a:r>
              <a:rPr lang="en-GB" sz="2900" dirty="0">
                <a:solidFill>
                  <a:srgbClr val="111111"/>
                </a:solidFill>
                <a:latin typeface="Arial" panose="020B0604020202020204" pitchFamily="34" charset="0"/>
                <a:ea typeface="Times New Roman" panose="02020603050405020304" pitchFamily="18" charset="0"/>
              </a:rPr>
              <a:t> </a:t>
            </a:r>
            <a:r>
              <a:rPr lang="en-GB" sz="2900" dirty="0" err="1">
                <a:solidFill>
                  <a:srgbClr val="111111"/>
                </a:solidFill>
                <a:latin typeface="Arial" panose="020B0604020202020204" pitchFamily="34" charset="0"/>
                <a:ea typeface="Times New Roman" panose="02020603050405020304" pitchFamily="18" charset="0"/>
              </a:rPr>
              <a:t>amlddisgyblaethol</a:t>
            </a:r>
            <a:r>
              <a:rPr lang="en-GB" sz="2900" dirty="0">
                <a:solidFill>
                  <a:srgbClr val="111111"/>
                </a:solidFill>
                <a:latin typeface="Arial" panose="020B0604020202020204" pitchFamily="34" charset="0"/>
                <a:ea typeface="Times New Roman" panose="02020603050405020304" pitchFamily="18" charset="0"/>
              </a:rPr>
              <a:t> </a:t>
            </a:r>
            <a:r>
              <a:rPr lang="en-GB" sz="2900" dirty="0" err="1">
                <a:solidFill>
                  <a:srgbClr val="111111"/>
                </a:solidFill>
                <a:latin typeface="Arial" panose="020B0604020202020204" pitchFamily="34" charset="0"/>
                <a:ea typeface="Times New Roman" panose="02020603050405020304" pitchFamily="18" charset="0"/>
              </a:rPr>
              <a:t>cyfredol</a:t>
            </a:r>
            <a:r>
              <a:rPr lang="en-GB" sz="2900" dirty="0">
                <a:solidFill>
                  <a:srgbClr val="111111"/>
                </a:solidFill>
                <a:latin typeface="Arial" panose="020B0604020202020204" pitchFamily="34" charset="0"/>
                <a:ea typeface="Times New Roman" panose="02020603050405020304" pitchFamily="18" charset="0"/>
              </a:rPr>
              <a:t> o ran </a:t>
            </a:r>
            <a:r>
              <a:rPr lang="en-GB" sz="2900" dirty="0" err="1">
                <a:solidFill>
                  <a:srgbClr val="111111"/>
                </a:solidFill>
                <a:latin typeface="Arial" panose="020B0604020202020204" pitchFamily="34" charset="0"/>
                <a:ea typeface="Times New Roman" panose="02020603050405020304" pitchFamily="18" charset="0"/>
              </a:rPr>
              <a:t>diogelu</a:t>
            </a:r>
            <a:r>
              <a:rPr lang="en-GB" sz="2900" dirty="0">
                <a:solidFill>
                  <a:srgbClr val="111111"/>
                </a:solidFill>
                <a:latin typeface="Arial" panose="020B0604020202020204" pitchFamily="34" charset="0"/>
                <a:ea typeface="Times New Roman" panose="02020603050405020304" pitchFamily="18" charset="0"/>
              </a:rPr>
              <a:t> plant ac </a:t>
            </a:r>
            <a:r>
              <a:rPr lang="en-GB" sz="2900" dirty="0" err="1">
                <a:solidFill>
                  <a:srgbClr val="111111"/>
                </a:solidFill>
                <a:latin typeface="Arial" panose="020B0604020202020204" pitchFamily="34" charset="0"/>
                <a:ea typeface="Times New Roman" panose="02020603050405020304" pitchFamily="18" charset="0"/>
              </a:rPr>
              <a:t>oedolion</a:t>
            </a:r>
            <a:r>
              <a:rPr lang="en-GB" sz="2900" dirty="0">
                <a:solidFill>
                  <a:srgbClr val="111111"/>
                </a:solidFill>
                <a:latin typeface="Arial" panose="020B0604020202020204" pitchFamily="34" charset="0"/>
                <a:ea typeface="Times New Roman" panose="02020603050405020304" pitchFamily="18" charset="0"/>
              </a:rPr>
              <a:t> </a:t>
            </a:r>
            <a:r>
              <a:rPr lang="en-GB" sz="2900" dirty="0" err="1">
                <a:solidFill>
                  <a:srgbClr val="111111"/>
                </a:solidFill>
                <a:latin typeface="Arial" panose="020B0604020202020204" pitchFamily="34" charset="0"/>
                <a:ea typeface="Times New Roman" panose="02020603050405020304" pitchFamily="18" charset="0"/>
              </a:rPr>
              <a:t>sy’n</a:t>
            </a:r>
            <a:r>
              <a:rPr lang="en-GB" sz="2900" dirty="0">
                <a:solidFill>
                  <a:srgbClr val="111111"/>
                </a:solidFill>
                <a:latin typeface="Arial" panose="020B0604020202020204" pitchFamily="34" charset="0"/>
                <a:ea typeface="Times New Roman" panose="02020603050405020304" pitchFamily="18" charset="0"/>
              </a:rPr>
              <a:t> </a:t>
            </a:r>
            <a:r>
              <a:rPr lang="en-GB" sz="2900" dirty="0" err="1">
                <a:solidFill>
                  <a:srgbClr val="111111"/>
                </a:solidFill>
                <a:latin typeface="Arial" panose="020B0604020202020204" pitchFamily="34" charset="0"/>
                <a:ea typeface="Times New Roman" panose="02020603050405020304" pitchFamily="18" charset="0"/>
              </a:rPr>
              <a:t>agored</a:t>
            </a:r>
            <a:r>
              <a:rPr lang="en-GB" sz="2900" dirty="0">
                <a:solidFill>
                  <a:srgbClr val="111111"/>
                </a:solidFill>
                <a:latin typeface="Arial" panose="020B0604020202020204" pitchFamily="34" charset="0"/>
                <a:ea typeface="Times New Roman" panose="02020603050405020304" pitchFamily="18" charset="0"/>
              </a:rPr>
              <a:t> </a:t>
            </a:r>
            <a:r>
              <a:rPr lang="en-GB" sz="2900" dirty="0" err="1">
                <a:solidFill>
                  <a:srgbClr val="111111"/>
                </a:solidFill>
                <a:latin typeface="Arial" panose="020B0604020202020204" pitchFamily="34" charset="0"/>
                <a:ea typeface="Times New Roman" panose="02020603050405020304" pitchFamily="18" charset="0"/>
              </a:rPr>
              <a:t>i</a:t>
            </a:r>
            <a:r>
              <a:rPr lang="en-GB" sz="2900" dirty="0">
                <a:solidFill>
                  <a:srgbClr val="111111"/>
                </a:solidFill>
                <a:latin typeface="Arial" panose="020B0604020202020204" pitchFamily="34" charset="0"/>
                <a:ea typeface="Times New Roman" panose="02020603050405020304" pitchFamily="18" charset="0"/>
              </a:rPr>
              <a:t> </a:t>
            </a:r>
            <a:r>
              <a:rPr lang="en-GB" sz="2900" dirty="0" err="1">
                <a:solidFill>
                  <a:srgbClr val="111111"/>
                </a:solidFill>
                <a:latin typeface="Arial" panose="020B0604020202020204" pitchFamily="34" charset="0"/>
                <a:ea typeface="Times New Roman" panose="02020603050405020304" pitchFamily="18" charset="0"/>
              </a:rPr>
              <a:t>niwed</a:t>
            </a:r>
            <a:r>
              <a:rPr lang="en-GB" sz="2900" dirty="0">
                <a:solidFill>
                  <a:srgbClr val="111111"/>
                </a:solidFill>
                <a:latin typeface="Arial" panose="020B0604020202020204" pitchFamily="34" charset="0"/>
                <a:ea typeface="Times New Roman" panose="02020603050405020304" pitchFamily="18" charset="0"/>
              </a:rPr>
              <a:t>.</a:t>
            </a:r>
            <a:endParaRPr lang="en-GB" sz="2900" dirty="0">
              <a:effectLst/>
              <a:latin typeface="Times New Roman" panose="02020603050405020304" pitchFamily="18" charset="0"/>
              <a:ea typeface="Times New Roman" panose="02020603050405020304" pitchFamily="18" charset="0"/>
            </a:endParaRPr>
          </a:p>
          <a:p>
            <a:pPr marL="64008" indent="0">
              <a:buNone/>
            </a:pPr>
            <a:endParaRPr lang="en-GB" sz="2900" dirty="0"/>
          </a:p>
          <a:p>
            <a:endParaRPr lang="en-GB" sz="2900" dirty="0"/>
          </a:p>
          <a:p>
            <a:endParaRPr lang="en-GB" dirty="0"/>
          </a:p>
        </p:txBody>
      </p:sp>
      <p:sp>
        <p:nvSpPr>
          <p:cNvPr id="3" name="Content Placeholder 2">
            <a:extLst>
              <a:ext uri="{FF2B5EF4-FFF2-40B4-BE49-F238E27FC236}">
                <a16:creationId xmlns:a16="http://schemas.microsoft.com/office/drawing/2014/main" id="{78D6EE6C-EC7C-4366-B2E7-122C77BD371D}"/>
              </a:ext>
            </a:extLst>
          </p:cNvPr>
          <p:cNvSpPr>
            <a:spLocks noGrp="1"/>
          </p:cNvSpPr>
          <p:nvPr>
            <p:ph sz="half" idx="2"/>
          </p:nvPr>
        </p:nvSpPr>
        <p:spPr/>
        <p:txBody>
          <a:bodyPr>
            <a:normAutofit fontScale="62500" lnSpcReduction="20000"/>
          </a:bodyPr>
          <a:lstStyle/>
          <a:p>
            <a:pPr marL="342900" lvl="0" indent="-342900" algn="just" fontAlgn="base" hangingPunct="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Critically analyse the models, dynamics and application of multi-agency working and its relevance when with children and families.</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Critically discuss key values and frameworks for practice, including child-centred and person-centred planning to create inclusive and enabling environments.</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buFont typeface="Symbol" panose="05050102010706020507" pitchFamily="18" charset="2"/>
              <a:buChar char=""/>
            </a:pPr>
            <a:r>
              <a:rPr lang="en-GB" sz="2800" dirty="0">
                <a:solidFill>
                  <a:srgbClr val="111111"/>
                </a:solidFill>
                <a:effectLst/>
                <a:latin typeface="Arial" panose="020B0604020202020204" pitchFamily="34" charset="0"/>
                <a:ea typeface="Times New Roman" panose="02020603050405020304" pitchFamily="18" charset="0"/>
              </a:rPr>
              <a:t>Evaluate current multidisciplinary policy and practice with regard safeguarding children and vulnerable adults.</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9591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/Task</a:t>
            </a:r>
          </a:p>
        </p:txBody>
      </p:sp>
      <p:sp>
        <p:nvSpPr>
          <p:cNvPr id="6" name="Content Placeholder 5"/>
          <p:cNvSpPr>
            <a:spLocks noGrp="1"/>
          </p:cNvSpPr>
          <p:nvPr>
            <p:ph sz="half" idx="1"/>
          </p:nvPr>
        </p:nvSpPr>
        <p:spPr>
          <a:prstGeom prst="rect">
            <a:avLst/>
          </a:prstGeom>
        </p:spPr>
        <p:txBody>
          <a:bodyPr>
            <a:normAutofit fontScale="85000" lnSpcReduction="10000"/>
          </a:bodyPr>
          <a:lstStyle/>
          <a:p>
            <a:r>
              <a:rPr lang="en-GB" i="1" dirty="0" err="1">
                <a:latin typeface="Arial" panose="020B0604020202020204" pitchFamily="34" charset="0"/>
                <a:cs typeface="Arial" panose="020B0604020202020204" pitchFamily="34" charset="0"/>
              </a:rPr>
              <a:t>Gweithio</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mewn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grŵp</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Cawod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meddwl</a:t>
            </a:r>
            <a:r>
              <a:rPr lang="en-GB" i="1" dirty="0">
                <a:latin typeface="Arial" panose="020B0604020202020204" pitchFamily="34" charset="0"/>
                <a:cs typeface="Arial" panose="020B0604020202020204" pitchFamily="34" charset="0"/>
              </a:rPr>
              <a:t> </a:t>
            </a:r>
          </a:p>
          <a:p>
            <a:r>
              <a:rPr lang="en-GB" i="1" dirty="0">
                <a:latin typeface="Arial" panose="020B0604020202020204" pitchFamily="34" charset="0"/>
                <a:cs typeface="Arial" panose="020B0604020202020204" pitchFamily="34" charset="0"/>
              </a:rPr>
              <a:t>Beth </a:t>
            </a:r>
            <a:r>
              <a:rPr lang="en-GB" i="1" dirty="0" err="1">
                <a:latin typeface="Arial" panose="020B0604020202020204" pitchFamily="34" charset="0"/>
                <a:cs typeface="Arial" panose="020B0604020202020204" pitchFamily="34" charset="0"/>
              </a:rPr>
              <a:t>yw'r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materion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allweddol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sy'n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ymwneud</a:t>
            </a:r>
            <a:r>
              <a:rPr lang="en-GB" i="1" dirty="0">
                <a:latin typeface="Arial" panose="020B0604020202020204" pitchFamily="34" charset="0"/>
                <a:cs typeface="Arial" panose="020B0604020202020204" pitchFamily="34" charset="0"/>
              </a:rPr>
              <a:t> â </a:t>
            </a:r>
            <a:r>
              <a:rPr lang="en-GB" i="1" dirty="0" err="1">
                <a:latin typeface="Arial" panose="020B0604020202020204" pitchFamily="34" charset="0"/>
                <a:cs typeface="Arial" panose="020B0604020202020204" pitchFamily="34" charset="0"/>
              </a:rPr>
              <a:t>gweithio</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amlasiantaethol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ydych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wedi</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dod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traws</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naill</a:t>
            </a:r>
            <a:r>
              <a:rPr lang="en-GB" i="1" dirty="0">
                <a:latin typeface="Arial" panose="020B0604020202020204" pitchFamily="34" charset="0"/>
                <a:cs typeface="Arial" panose="020B0604020202020204" pitchFamily="34" charset="0"/>
              </a:rPr>
              <a:t> ai </a:t>
            </a:r>
            <a:r>
              <a:rPr lang="en-GB" i="1" dirty="0" err="1">
                <a:latin typeface="Arial" panose="020B0604020202020204" pitchFamily="34" charset="0"/>
                <a:cs typeface="Arial" panose="020B0604020202020204" pitchFamily="34" charset="0"/>
              </a:rPr>
              <a:t>drwy</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eich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astudiaethau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neu'n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ymarferol</a:t>
            </a:r>
            <a:r>
              <a:rPr lang="en-GB" i="1" dirty="0">
                <a:latin typeface="Arial" panose="020B0604020202020204" pitchFamily="34" charset="0"/>
                <a:cs typeface="Arial" panose="020B0604020202020204" pitchFamily="34" charset="0"/>
              </a:rPr>
              <a:t>?</a:t>
            </a:r>
          </a:p>
          <a:p>
            <a:r>
              <a:rPr lang="en-GB" i="1" dirty="0">
                <a:latin typeface="Arial" panose="020B0604020202020204" pitchFamily="34" charset="0"/>
                <a:cs typeface="Arial" panose="020B0604020202020204" pitchFamily="34" charset="0"/>
              </a:rPr>
              <a:t>Pa </a:t>
            </a:r>
            <a:r>
              <a:rPr lang="en-GB" i="1" dirty="0" err="1">
                <a:latin typeface="Arial" panose="020B0604020202020204" pitchFamily="34" charset="0"/>
                <a:cs typeface="Arial" panose="020B0604020202020204" pitchFamily="34" charset="0"/>
              </a:rPr>
              <a:t>agweddau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a:t>
            </a:r>
            <a:r>
              <a:rPr lang="en-GB" i="1" dirty="0">
                <a:latin typeface="Arial" panose="020B0604020202020204" pitchFamily="34" charset="0"/>
                <a:cs typeface="Arial" panose="020B0604020202020204" pitchFamily="34" charset="0"/>
              </a:rPr>
              <a:t> y </a:t>
            </a:r>
            <a:r>
              <a:rPr lang="en-GB" i="1" dirty="0" err="1">
                <a:latin typeface="Arial" panose="020B0604020202020204" pitchFamily="34" charset="0"/>
                <a:cs typeface="Arial" panose="020B0604020202020204" pitchFamily="34" charset="0"/>
              </a:rPr>
              <a:t>modwl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hwn</a:t>
            </a:r>
            <a:r>
              <a:rPr lang="en-GB" i="1" dirty="0">
                <a:latin typeface="Arial" panose="020B0604020202020204" pitchFamily="34" charset="0"/>
                <a:cs typeface="Arial" panose="020B0604020202020204" pitchFamily="34" charset="0"/>
              </a:rPr>
              <a:t> y </a:t>
            </a:r>
            <a:r>
              <a:rPr lang="en-GB" i="1" dirty="0" err="1">
                <a:latin typeface="Arial" panose="020B0604020202020204" pitchFamily="34" charset="0"/>
                <a:cs typeface="Arial" panose="020B0604020202020204" pitchFamily="34" charset="0"/>
              </a:rPr>
              <a:t>mae</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gennych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ddiddordeb</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ynddynt</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Adborth</a:t>
            </a:r>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69588A50-6A7F-4177-AD63-32D2355C1F7F}"/>
              </a:ext>
            </a:extLst>
          </p:cNvPr>
          <p:cNvSpPr>
            <a:spLocks noGrp="1"/>
          </p:cNvSpPr>
          <p:nvPr>
            <p:ph sz="half" idx="2"/>
          </p:nvPr>
        </p:nvSpPr>
        <p:spPr/>
        <p:txBody>
          <a:bodyPr>
            <a:normAutofit fontScale="85000" lnSpcReduction="10000"/>
          </a:bodyPr>
          <a:lstStyle/>
          <a:p>
            <a:r>
              <a:rPr lang="en-GB" i="1" dirty="0">
                <a:latin typeface="Arial" panose="020B0604020202020204" pitchFamily="34" charset="0"/>
                <a:cs typeface="Arial" panose="020B0604020202020204" pitchFamily="34" charset="0"/>
              </a:rPr>
              <a:t>Working in a group</a:t>
            </a:r>
          </a:p>
          <a:p>
            <a:r>
              <a:rPr lang="en-GB" i="1" dirty="0">
                <a:latin typeface="Arial" panose="020B0604020202020204" pitchFamily="34" charset="0"/>
                <a:cs typeface="Arial" panose="020B0604020202020204" pitchFamily="34" charset="0"/>
              </a:rPr>
              <a:t>Mind shower </a:t>
            </a:r>
          </a:p>
          <a:p>
            <a:r>
              <a:rPr lang="en-GB" i="1" dirty="0">
                <a:latin typeface="Arial" panose="020B0604020202020204" pitchFamily="34" charset="0"/>
                <a:cs typeface="Arial" panose="020B0604020202020204" pitchFamily="34" charset="0"/>
              </a:rPr>
              <a:t>What are the key issues around multi-agency working that you have encountered either via your studies or in practice?</a:t>
            </a:r>
          </a:p>
          <a:p>
            <a:r>
              <a:rPr lang="en-GB" i="1" dirty="0">
                <a:latin typeface="Arial" panose="020B0604020202020204" pitchFamily="34" charset="0"/>
                <a:cs typeface="Arial" panose="020B0604020202020204" pitchFamily="34" charset="0"/>
              </a:rPr>
              <a:t>What aspects of this module are you interested in?</a:t>
            </a:r>
          </a:p>
          <a:p>
            <a:r>
              <a:rPr lang="en-GB" i="1" dirty="0">
                <a:latin typeface="Arial" panose="020B0604020202020204" pitchFamily="34" charset="0"/>
                <a:cs typeface="Arial" panose="020B0604020202020204" pitchFamily="34" charset="0"/>
              </a:rPr>
              <a:t>Feedback</a:t>
            </a:r>
          </a:p>
          <a:p>
            <a:endParaRPr lang="en-GB" dirty="0"/>
          </a:p>
        </p:txBody>
      </p:sp>
      <p:pic>
        <p:nvPicPr>
          <p:cNvPr id="3079" name="Picture 7" descr="C:\Users\l.roberts\AppData\Local\Microsoft\Windows\Temporary Internet Files\Content.IE5\HEPN0LIZ\MC90023325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7600" y="304800"/>
            <a:ext cx="2141145"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0570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latin typeface="Arial" panose="020B0604020202020204" pitchFamily="34" charset="0"/>
                <a:cs typeface="Arial" panose="020B0604020202020204" pitchFamily="34" charset="0"/>
              </a:rPr>
              <a:t>Aseiniad</a:t>
            </a:r>
            <a:r>
              <a:rPr lang="en-GB" dirty="0">
                <a:latin typeface="Arial" panose="020B0604020202020204" pitchFamily="34" charset="0"/>
                <a:cs typeface="Arial" panose="020B0604020202020204" pitchFamily="34" charset="0"/>
              </a:rPr>
              <a:t> / Assignment</a:t>
            </a:r>
          </a:p>
        </p:txBody>
      </p:sp>
      <p:sp>
        <p:nvSpPr>
          <p:cNvPr id="6" name="Content Placeholder 5"/>
          <p:cNvSpPr>
            <a:spLocks noGrp="1"/>
          </p:cNvSpPr>
          <p:nvPr>
            <p:ph sz="half" idx="1"/>
          </p:nvPr>
        </p:nvSpPr>
        <p:spPr>
          <a:prstGeom prst="rect">
            <a:avLst/>
          </a:prstGeom>
        </p:spPr>
        <p:txBody>
          <a:bodyPr vert="horz" lIns="91440" tIns="45720" rIns="91440" bIns="45720" anchor="t">
            <a:normAutofit fontScale="62500" lnSpcReduction="20000"/>
          </a:bodyPr>
          <a:lstStyle/>
          <a:p>
            <a:r>
              <a:rPr lang="en-GB" sz="2900" b="1" dirty="0" err="1">
                <a:latin typeface="Arial" panose="020B0604020202020204" pitchFamily="34" charset="0"/>
                <a:ea typeface="Times New Roman" panose="02020603050405020304" pitchFamily="18" charset="0"/>
              </a:rPr>
              <a:t>Cydran</a:t>
            </a:r>
            <a:r>
              <a:rPr lang="en-GB" sz="2900" b="1" dirty="0">
                <a:latin typeface="Arial" panose="020B0604020202020204" pitchFamily="34" charset="0"/>
                <a:ea typeface="Times New Roman" panose="02020603050405020304" pitchFamily="18" charset="0"/>
              </a:rPr>
              <a:t> </a:t>
            </a:r>
            <a:r>
              <a:rPr lang="en-GB" sz="2900" b="1" dirty="0" err="1">
                <a:latin typeface="Arial" panose="020B0604020202020204" pitchFamily="34" charset="0"/>
                <a:ea typeface="Times New Roman" panose="02020603050405020304" pitchFamily="18" charset="0"/>
              </a:rPr>
              <a:t>Asesu</a:t>
            </a:r>
            <a:r>
              <a:rPr lang="en-GB" sz="2900" b="1" dirty="0">
                <a:latin typeface="Arial" panose="020B0604020202020204" pitchFamily="34" charset="0"/>
                <a:ea typeface="Times New Roman" panose="02020603050405020304" pitchFamily="18" charset="0"/>
              </a:rPr>
              <a:t>  </a:t>
            </a:r>
            <a:r>
              <a:rPr lang="en-GB" sz="2900" b="1" dirty="0">
                <a:effectLst/>
                <a:latin typeface="Arial" panose="020B0604020202020204" pitchFamily="34" charset="0"/>
                <a:ea typeface="Times New Roman" panose="02020603050405020304" pitchFamily="18" charset="0"/>
              </a:rPr>
              <a:t>1 – 100%</a:t>
            </a:r>
            <a:endParaRPr lang="en-GB" sz="2900" dirty="0">
              <a:effectLst/>
              <a:latin typeface="Times New Roman" panose="02020603050405020304" pitchFamily="18" charset="0"/>
              <a:ea typeface="Times New Roman" panose="02020603050405020304" pitchFamily="18" charset="0"/>
            </a:endParaRPr>
          </a:p>
          <a:p>
            <a:pPr marL="64008" indent="0" fontAlgn="base">
              <a:buNone/>
            </a:pPr>
            <a:endParaRPr lang="en-GB" sz="2900" dirty="0">
              <a:effectLst/>
              <a:latin typeface="Times New Roman" panose="02020603050405020304" pitchFamily="18" charset="0"/>
              <a:ea typeface="Times New Roman" panose="02020603050405020304" pitchFamily="18" charset="0"/>
            </a:endParaRPr>
          </a:p>
          <a:p>
            <a:pPr fontAlgn="base"/>
            <a:r>
              <a:rPr lang="en-GB" sz="2900" b="1" dirty="0">
                <a:solidFill>
                  <a:srgbClr val="000000"/>
                </a:solidFill>
                <a:latin typeface="Arial" panose="020B0604020202020204" pitchFamily="34" charset="0"/>
                <a:ea typeface="Times New Roman" panose="02020603050405020304" pitchFamily="18" charset="0"/>
              </a:rPr>
              <a:t>Gwaith </a:t>
            </a:r>
            <a:r>
              <a:rPr lang="en-GB" sz="2900" b="1" dirty="0" err="1">
                <a:solidFill>
                  <a:srgbClr val="000000"/>
                </a:solidFill>
                <a:latin typeface="Arial" panose="020B0604020202020204" pitchFamily="34" charset="0"/>
                <a:ea typeface="Times New Roman" panose="02020603050405020304" pitchFamily="18" charset="0"/>
              </a:rPr>
              <a:t>Cwrs</a:t>
            </a:r>
            <a:r>
              <a:rPr lang="en-GB" sz="2900" b="1" dirty="0">
                <a:solidFill>
                  <a:srgbClr val="000000"/>
                </a:solidFill>
                <a:latin typeface="Arial" panose="020B0604020202020204" pitchFamily="34" charset="0"/>
                <a:ea typeface="Times New Roman" panose="02020603050405020304" pitchFamily="18" charset="0"/>
              </a:rPr>
              <a:t>: </a:t>
            </a:r>
            <a:r>
              <a:rPr lang="en-GB" sz="2900" b="1" dirty="0" err="1">
                <a:solidFill>
                  <a:srgbClr val="000000"/>
                </a:solidFill>
                <a:latin typeface="Arial" panose="020B0604020202020204" pitchFamily="34" charset="0"/>
                <a:ea typeface="Times New Roman" panose="02020603050405020304" pitchFamily="18" charset="0"/>
              </a:rPr>
              <a:t>Adroddiad</a:t>
            </a:r>
            <a:r>
              <a:rPr lang="en-GB" sz="2900" b="1" dirty="0">
                <a:solidFill>
                  <a:srgbClr val="000000"/>
                </a:solidFill>
                <a:latin typeface="Arial" panose="020B0604020202020204" pitchFamily="34" charset="0"/>
                <a:ea typeface="Times New Roman" panose="02020603050405020304" pitchFamily="18" charset="0"/>
              </a:rPr>
              <a:t> (4000 o </a:t>
            </a:r>
            <a:r>
              <a:rPr lang="en-GB" sz="2900" b="1" dirty="0" err="1">
                <a:solidFill>
                  <a:srgbClr val="000000"/>
                </a:solidFill>
                <a:latin typeface="Arial" panose="020B0604020202020204" pitchFamily="34" charset="0"/>
                <a:ea typeface="Times New Roman" panose="02020603050405020304" pitchFamily="18" charset="0"/>
              </a:rPr>
              <a:t>eiriau</a:t>
            </a:r>
            <a:r>
              <a:rPr lang="en-US" sz="2900" b="1" dirty="0">
                <a:effectLst/>
                <a:latin typeface="Arial" panose="020B0604020202020204" pitchFamily="34" charset="0"/>
                <a:ea typeface="Times New Roman" panose="02020603050405020304" pitchFamily="18" charset="0"/>
              </a:rPr>
              <a:t>)</a:t>
            </a:r>
          </a:p>
          <a:p>
            <a:pPr fontAlgn="base"/>
            <a:r>
              <a:rPr lang="en-US" sz="2900" b="1" dirty="0">
                <a:effectLst/>
                <a:highlight>
                  <a:srgbClr val="FFFF00"/>
                </a:highlight>
                <a:latin typeface="Arial" panose="020B0604020202020204" pitchFamily="34" charset="0"/>
                <a:ea typeface="Times New Roman" panose="02020603050405020304" pitchFamily="18" charset="0"/>
              </a:rPr>
              <a:t>02.12.24</a:t>
            </a:r>
          </a:p>
          <a:p>
            <a:pPr marL="64008" indent="0" fontAlgn="base">
              <a:buNone/>
            </a:pPr>
            <a:endParaRPr lang="en-GB" sz="2400" b="1" dirty="0">
              <a:effectLst/>
              <a:latin typeface="Times New Roman" panose="02020603050405020304" pitchFamily="18" charset="0"/>
              <a:ea typeface="Times New Roman" panose="02020603050405020304" pitchFamily="18" charset="0"/>
            </a:endParaRPr>
          </a:p>
          <a:p>
            <a:pPr fontAlgn="base"/>
            <a:r>
              <a:rPr lang="en-GB" sz="2700" dirty="0">
                <a:latin typeface="Arial" panose="020B0604020202020204" pitchFamily="34" charset="0"/>
                <a:ea typeface="Times New Roman" panose="02020603050405020304" pitchFamily="18" charset="0"/>
              </a:rPr>
              <a:t>Gan </a:t>
            </a:r>
            <a:r>
              <a:rPr lang="en-GB" sz="2700" dirty="0" err="1">
                <a:latin typeface="Arial" panose="020B0604020202020204" pitchFamily="34" charset="0"/>
                <a:ea typeface="Times New Roman" panose="02020603050405020304" pitchFamily="18" charset="0"/>
              </a:rPr>
              <a:t>ddefnyddio</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llenyddiaeth</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deddfwriaeth</a:t>
            </a:r>
            <a:r>
              <a:rPr lang="en-GB" sz="2700" dirty="0">
                <a:latin typeface="Arial" panose="020B0604020202020204" pitchFamily="34" charset="0"/>
                <a:ea typeface="Times New Roman" panose="02020603050405020304" pitchFamily="18" charset="0"/>
              </a:rPr>
              <a:t> ac </a:t>
            </a:r>
            <a:r>
              <a:rPr lang="en-GB" sz="2700" dirty="0" err="1">
                <a:latin typeface="Arial" panose="020B0604020202020204" pitchFamily="34" charset="0"/>
                <a:ea typeface="Times New Roman" panose="02020603050405020304" pitchFamily="18" charset="0"/>
              </a:rPr>
              <a:t>arfer</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cyfredol</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ysgrifennwch</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adroddiad</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sy'n</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trafod</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arwyddocâd</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asiantaethau'n</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cydweithio</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i</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amddiffyn</a:t>
            </a:r>
            <a:r>
              <a:rPr lang="en-GB" sz="2700" dirty="0">
                <a:latin typeface="Arial" panose="020B0604020202020204" pitchFamily="34" charset="0"/>
                <a:ea typeface="Times New Roman" panose="02020603050405020304" pitchFamily="18" charset="0"/>
              </a:rPr>
              <a:t> plant </a:t>
            </a:r>
            <a:r>
              <a:rPr lang="en-GB" sz="2700" dirty="0" err="1">
                <a:latin typeface="Arial" panose="020B0604020202020204" pitchFamily="34" charset="0"/>
                <a:ea typeface="Times New Roman" panose="02020603050405020304" pitchFamily="18" charset="0"/>
              </a:rPr>
              <a:t>mewn</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lleoliadau</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addysgol</a:t>
            </a:r>
            <a:r>
              <a:rPr lang="en-GB" sz="2700" dirty="0">
                <a:latin typeface="Arial" panose="020B0604020202020204" pitchFamily="34" charset="0"/>
                <a:ea typeface="Times New Roman" panose="02020603050405020304" pitchFamily="18" charset="0"/>
              </a:rPr>
              <a:t> a </a:t>
            </a:r>
            <a:r>
              <a:rPr lang="en-GB" sz="2700" dirty="0" err="1">
                <a:latin typeface="Arial" panose="020B0604020202020204" pitchFamily="34" charset="0"/>
                <a:ea typeface="Times New Roman" panose="02020603050405020304" pitchFamily="18" charset="0"/>
              </a:rPr>
              <a:t>sut</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mae</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cynllunio</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sy'n</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canolbwyntio</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ar</a:t>
            </a:r>
            <a:r>
              <a:rPr lang="en-GB" sz="2700" dirty="0">
                <a:latin typeface="Arial" panose="020B0604020202020204" pitchFamily="34" charset="0"/>
                <a:ea typeface="Times New Roman" panose="02020603050405020304" pitchFamily="18" charset="0"/>
              </a:rPr>
              <a:t> y </a:t>
            </a:r>
            <a:r>
              <a:rPr lang="en-GB" sz="2700" dirty="0" err="1">
                <a:latin typeface="Arial" panose="020B0604020202020204" pitchFamily="34" charset="0"/>
                <a:ea typeface="Times New Roman" panose="02020603050405020304" pitchFamily="18" charset="0"/>
              </a:rPr>
              <a:t>plentyn</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yn</a:t>
            </a:r>
            <a:r>
              <a:rPr lang="en-GB" sz="2700" dirty="0">
                <a:latin typeface="Arial" panose="020B0604020202020204" pitchFamily="34" charset="0"/>
                <a:ea typeface="Times New Roman" panose="02020603050405020304" pitchFamily="18" charset="0"/>
              </a:rPr>
              <a:t> </a:t>
            </a:r>
            <a:r>
              <a:rPr lang="en-GB" sz="2700" dirty="0" err="1">
                <a:latin typeface="Arial" panose="020B0604020202020204" pitchFamily="34" charset="0"/>
                <a:ea typeface="Times New Roman" panose="02020603050405020304" pitchFamily="18" charset="0"/>
              </a:rPr>
              <a:t>ganolog</a:t>
            </a:r>
            <a:r>
              <a:rPr lang="en-GB" sz="2700" dirty="0">
                <a:latin typeface="Arial" panose="020B0604020202020204" pitchFamily="34" charset="0"/>
                <a:ea typeface="Times New Roman" panose="02020603050405020304" pitchFamily="18" charset="0"/>
              </a:rPr>
              <a:t> o ran </a:t>
            </a:r>
            <a:r>
              <a:rPr lang="en-GB" sz="2700" dirty="0" err="1">
                <a:latin typeface="Arial" panose="020B0604020202020204" pitchFamily="34" charset="0"/>
                <a:ea typeface="Times New Roman" panose="02020603050405020304" pitchFamily="18" charset="0"/>
              </a:rPr>
              <a:t>diogelu</a:t>
            </a:r>
            <a:r>
              <a:rPr lang="en-GB" sz="2700" dirty="0">
                <a:latin typeface="Arial" panose="020B0604020202020204" pitchFamily="34" charset="0"/>
                <a:ea typeface="Times New Roman" panose="02020603050405020304" pitchFamily="18" charset="0"/>
              </a:rPr>
              <a:t>. (4000 o </a:t>
            </a:r>
            <a:r>
              <a:rPr lang="en-GB" sz="2700" dirty="0" err="1">
                <a:latin typeface="Arial" panose="020B0604020202020204" pitchFamily="34" charset="0"/>
                <a:ea typeface="Times New Roman" panose="02020603050405020304" pitchFamily="18" charset="0"/>
              </a:rPr>
              <a:t>eiriau</a:t>
            </a:r>
            <a:r>
              <a:rPr lang="en-GB" sz="2700" dirty="0">
                <a:latin typeface="Arial" panose="020B0604020202020204" pitchFamily="34" charset="0"/>
                <a:ea typeface="Times New Roman" panose="02020603050405020304" pitchFamily="18" charset="0"/>
              </a:rPr>
              <a:t>)</a:t>
            </a:r>
            <a:endParaRPr lang="en-GB" sz="2700" dirty="0">
              <a:effectLst/>
              <a:latin typeface="Times New Roman" panose="02020603050405020304" pitchFamily="18" charset="0"/>
              <a:ea typeface="Times New Roman" panose="02020603050405020304" pitchFamily="18" charset="0"/>
            </a:endParaRPr>
          </a:p>
          <a:p>
            <a:pPr marL="447675" indent="-383540"/>
            <a:endParaRPr lang="en-GB" i="1"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prstGeom prst="rect">
            <a:avLst/>
          </a:prstGeom>
        </p:spPr>
        <p:txBody>
          <a:bodyPr vert="horz" lIns="91440" tIns="45720" rIns="91440" bIns="45720" anchor="t">
            <a:normAutofit fontScale="62500" lnSpcReduction="20000"/>
          </a:bodyPr>
          <a:lstStyle/>
          <a:p>
            <a:r>
              <a:rPr lang="en-GB" sz="2800" b="1" dirty="0">
                <a:effectLst/>
                <a:latin typeface="Arial" panose="020B0604020202020204" pitchFamily="34" charset="0"/>
                <a:ea typeface="Times New Roman" panose="02020603050405020304" pitchFamily="18" charset="0"/>
              </a:rPr>
              <a:t>Assessment Component 1 – 100%</a:t>
            </a:r>
            <a:endParaRPr lang="en-GB" sz="2800" dirty="0">
              <a:effectLst/>
              <a:latin typeface="Times New Roman" panose="02020603050405020304" pitchFamily="18" charset="0"/>
              <a:ea typeface="Times New Roman" panose="02020603050405020304" pitchFamily="18" charset="0"/>
            </a:endParaRPr>
          </a:p>
          <a:p>
            <a:pPr marL="64008" indent="0" fontAlgn="base">
              <a:buNone/>
            </a:pPr>
            <a:endParaRPr lang="en-GB" sz="2800" dirty="0">
              <a:effectLst/>
              <a:latin typeface="Times New Roman" panose="02020603050405020304" pitchFamily="18" charset="0"/>
              <a:ea typeface="Times New Roman" panose="02020603050405020304" pitchFamily="18" charset="0"/>
            </a:endParaRPr>
          </a:p>
          <a:p>
            <a:pPr fontAlgn="base"/>
            <a:r>
              <a:rPr lang="en-GB" sz="2800" b="1" dirty="0">
                <a:solidFill>
                  <a:srgbClr val="000000"/>
                </a:solidFill>
                <a:effectLst/>
                <a:latin typeface="Arial" panose="020B0604020202020204" pitchFamily="34" charset="0"/>
                <a:ea typeface="Times New Roman" panose="02020603050405020304" pitchFamily="18" charset="0"/>
              </a:rPr>
              <a:t>Course Work: Report</a:t>
            </a:r>
            <a:r>
              <a:rPr lang="en-US" sz="2800" b="1" dirty="0">
                <a:effectLst/>
                <a:latin typeface="Arial" panose="020B0604020202020204" pitchFamily="34" charset="0"/>
                <a:ea typeface="Times New Roman" panose="02020603050405020304" pitchFamily="18" charset="0"/>
              </a:rPr>
              <a:t>​ (4000 words)</a:t>
            </a:r>
          </a:p>
          <a:p>
            <a:pPr fontAlgn="base"/>
            <a:r>
              <a:rPr lang="en-US" sz="2800" b="1" dirty="0">
                <a:highlight>
                  <a:srgbClr val="FFFF00"/>
                </a:highlight>
                <a:latin typeface="Arial" panose="020B0604020202020204" pitchFamily="34" charset="0"/>
                <a:ea typeface="Times New Roman" panose="02020603050405020304" pitchFamily="18" charset="0"/>
              </a:rPr>
              <a:t>02.12.24</a:t>
            </a:r>
            <a:endParaRPr lang="en-US" sz="2800" b="1" dirty="0">
              <a:effectLst/>
              <a:highlight>
                <a:srgbClr val="FFFF00"/>
              </a:highlight>
              <a:latin typeface="Arial" panose="020B0604020202020204" pitchFamily="34" charset="0"/>
              <a:ea typeface="Times New Roman" panose="02020603050405020304" pitchFamily="18" charset="0"/>
            </a:endParaRPr>
          </a:p>
          <a:p>
            <a:pPr marL="64008" indent="0" fontAlgn="base">
              <a:buNone/>
            </a:pPr>
            <a:endParaRPr lang="en-GB" sz="2800" b="1" dirty="0">
              <a:effectLst/>
              <a:latin typeface="Times New Roman" panose="02020603050405020304" pitchFamily="18" charset="0"/>
              <a:ea typeface="Times New Roman" panose="02020603050405020304" pitchFamily="18" charset="0"/>
            </a:endParaRPr>
          </a:p>
          <a:p>
            <a:pPr fontAlgn="base"/>
            <a:r>
              <a:rPr lang="en-GB" sz="2800" dirty="0">
                <a:effectLst/>
                <a:latin typeface="Arial" panose="020B0604020202020204" pitchFamily="34" charset="0"/>
                <a:ea typeface="Times New Roman" panose="02020603050405020304" pitchFamily="18" charset="0"/>
              </a:rPr>
              <a:t>Using current literature, legislation and practice, write a report for educational practitioners at a school. The report should discuss the significance of agencies working together to protect children in educational settings and how child centred planning is central in safeguarding. (4000 words)</a:t>
            </a:r>
            <a:endParaRPr lang="en-GB" sz="2800" dirty="0">
              <a:effectLst/>
              <a:latin typeface="Times New Roman" panose="02020603050405020304" pitchFamily="18" charset="0"/>
              <a:ea typeface="Times New Roman" panose="02020603050405020304" pitchFamily="18" charset="0"/>
            </a:endParaRPr>
          </a:p>
          <a:p>
            <a:pPr marL="447675" indent="-383540"/>
            <a:endParaRPr lang="en-GB" sz="2800" b="1" dirty="0">
              <a:solidFill>
                <a:srgbClr val="FF0000"/>
              </a:solidFill>
              <a:cs typeface="Arial"/>
            </a:endParaRPr>
          </a:p>
          <a:p>
            <a:pPr marL="447675" indent="-383540"/>
            <a:endParaRPr lang="en-GB" sz="3300" dirty="0">
              <a:cs typeface="Arial"/>
            </a:endParaRPr>
          </a:p>
          <a:p>
            <a:pPr marL="447675" indent="-383540"/>
            <a:endParaRPr lang="en-GB" dirty="0">
              <a:cs typeface="Arial"/>
            </a:endParaRPr>
          </a:p>
        </p:txBody>
      </p:sp>
    </p:spTree>
    <p:extLst>
      <p:ext uri="{BB962C8B-B14F-4D97-AF65-F5344CB8AC3E}">
        <p14:creationId xmlns:p14="http://schemas.microsoft.com/office/powerpoint/2010/main" val="2156817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C7790-FE94-43C6-A72E-99C3F72AE600}"/>
              </a:ext>
            </a:extLst>
          </p:cNvPr>
          <p:cNvSpPr>
            <a:spLocks noGrp="1"/>
          </p:cNvSpPr>
          <p:nvPr>
            <p:ph type="title"/>
          </p:nvPr>
        </p:nvSpPr>
        <p:spPr/>
        <p:txBody>
          <a:bodyPr/>
          <a:lstStyle/>
          <a:p>
            <a:r>
              <a:rPr lang="en-GB" dirty="0" err="1"/>
              <a:t>Tasg</a:t>
            </a:r>
            <a:r>
              <a:rPr lang="en-GB" dirty="0"/>
              <a:t>/Task</a:t>
            </a:r>
          </a:p>
        </p:txBody>
      </p:sp>
      <p:sp>
        <p:nvSpPr>
          <p:cNvPr id="3" name="Content Placeholder 2">
            <a:extLst>
              <a:ext uri="{FF2B5EF4-FFF2-40B4-BE49-F238E27FC236}">
                <a16:creationId xmlns:a16="http://schemas.microsoft.com/office/drawing/2014/main" id="{520926B7-EF3F-4DED-B7AB-7AD51263B170}"/>
              </a:ext>
            </a:extLst>
          </p:cNvPr>
          <p:cNvSpPr>
            <a:spLocks noGrp="1"/>
          </p:cNvSpPr>
          <p:nvPr>
            <p:ph sz="half" idx="1"/>
          </p:nvPr>
        </p:nvSpPr>
        <p:spPr/>
        <p:txBody>
          <a:bodyPr>
            <a:normAutofit lnSpcReduction="10000"/>
          </a:bodyPr>
          <a:lstStyle/>
          <a:p>
            <a:r>
              <a:rPr lang="en-GB" dirty="0" err="1"/>
              <a:t>Edrychwch</a:t>
            </a:r>
            <a:r>
              <a:rPr lang="en-GB" dirty="0"/>
              <a:t> </a:t>
            </a:r>
            <a:r>
              <a:rPr lang="en-GB" dirty="0" err="1"/>
              <a:t>ar</a:t>
            </a:r>
            <a:r>
              <a:rPr lang="en-GB" dirty="0"/>
              <a:t> y </a:t>
            </a:r>
            <a:r>
              <a:rPr lang="en-GB" dirty="0" err="1"/>
              <a:t>fanyleb</a:t>
            </a:r>
            <a:r>
              <a:rPr lang="en-GB" dirty="0"/>
              <a:t> </a:t>
            </a:r>
            <a:r>
              <a:rPr lang="en-GB" dirty="0" err="1"/>
              <a:t>asesiad</a:t>
            </a:r>
            <a:r>
              <a:rPr lang="en-GB" dirty="0"/>
              <a:t>
</a:t>
            </a:r>
            <a:r>
              <a:rPr lang="en-GB" dirty="0" err="1"/>
              <a:t>Nodwch</a:t>
            </a:r>
            <a:r>
              <a:rPr lang="en-GB" dirty="0"/>
              <a:t> </a:t>
            </a:r>
            <a:r>
              <a:rPr lang="en-GB" dirty="0" err="1"/>
              <a:t>agweddau</a:t>
            </a:r>
            <a:r>
              <a:rPr lang="en-GB" dirty="0"/>
              <a:t> </a:t>
            </a:r>
            <a:r>
              <a:rPr lang="en-GB" dirty="0" err="1"/>
              <a:t>allweddol</a:t>
            </a:r>
            <a:r>
              <a:rPr lang="en-GB" dirty="0"/>
              <a:t> yr </a:t>
            </a:r>
            <a:r>
              <a:rPr lang="en-GB" dirty="0" err="1"/>
              <a:t>asesiad</a:t>
            </a:r>
            <a:endParaRPr lang="en-GB" dirty="0"/>
          </a:p>
          <a:p>
            <a:r>
              <a:rPr lang="en-GB" dirty="0" err="1"/>
              <a:t>Gwnewch</a:t>
            </a:r>
            <a:r>
              <a:rPr lang="en-GB" dirty="0"/>
              <a:t> </a:t>
            </a:r>
            <a:r>
              <a:rPr lang="en-GB" dirty="0" err="1"/>
              <a:t>restr</a:t>
            </a:r>
            <a:r>
              <a:rPr lang="en-GB" dirty="0"/>
              <a:t> </a:t>
            </a:r>
            <a:r>
              <a:rPr lang="en-GB" dirty="0" err="1"/>
              <a:t>o'r</a:t>
            </a:r>
            <a:r>
              <a:rPr lang="en-GB" dirty="0"/>
              <a:t> </a:t>
            </a:r>
            <a:r>
              <a:rPr lang="en-GB" dirty="0" err="1"/>
              <a:t>pynciau</a:t>
            </a:r>
            <a:r>
              <a:rPr lang="en-GB" dirty="0"/>
              <a:t> y </a:t>
            </a:r>
            <a:r>
              <a:rPr lang="en-GB" dirty="0" err="1"/>
              <a:t>gallwch</a:t>
            </a:r>
            <a:r>
              <a:rPr lang="en-GB" dirty="0"/>
              <a:t> </a:t>
            </a:r>
            <a:r>
              <a:rPr lang="en-GB" dirty="0" err="1"/>
              <a:t>ddechrau</a:t>
            </a:r>
            <a:r>
              <a:rPr lang="en-GB" dirty="0"/>
              <a:t> </a:t>
            </a:r>
            <a:r>
              <a:rPr lang="en-GB" dirty="0" err="1"/>
              <a:t>ymchwilio</a:t>
            </a:r>
            <a:r>
              <a:rPr lang="en-GB" dirty="0"/>
              <a:t> </a:t>
            </a:r>
            <a:r>
              <a:rPr lang="en-GB" dirty="0" err="1"/>
              <a:t>iddynt</a:t>
            </a:r>
            <a:r>
              <a:rPr lang="en-GB" dirty="0"/>
              <a:t> er </a:t>
            </a:r>
            <a:r>
              <a:rPr lang="en-GB" dirty="0" err="1"/>
              <a:t>mwyn</a:t>
            </a:r>
            <a:r>
              <a:rPr lang="en-GB" dirty="0"/>
              <a:t> </a:t>
            </a:r>
            <a:r>
              <a:rPr lang="en-GB" dirty="0" err="1"/>
              <a:t>rhoi</a:t>
            </a:r>
            <a:r>
              <a:rPr lang="en-GB" dirty="0"/>
              <a:t> </a:t>
            </a:r>
            <a:r>
              <a:rPr lang="en-GB" dirty="0" err="1"/>
              <a:t>cychwyn</a:t>
            </a:r>
            <a:r>
              <a:rPr lang="en-GB" dirty="0"/>
              <a:t> da </a:t>
            </a:r>
            <a:r>
              <a:rPr lang="en-GB" dirty="0" err="1"/>
              <a:t>ar</a:t>
            </a:r>
            <a:r>
              <a:rPr lang="en-GB" dirty="0"/>
              <a:t> y </a:t>
            </a:r>
            <a:r>
              <a:rPr lang="en-GB" dirty="0" err="1"/>
              <a:t>gwaith</a:t>
            </a:r>
            <a:r>
              <a:rPr lang="en-GB" dirty="0"/>
              <a:t> </a:t>
            </a:r>
            <a:r>
              <a:rPr lang="en-GB" dirty="0" err="1"/>
              <a:t>hwn</a:t>
            </a:r>
            <a:r>
              <a:rPr lang="en-GB" dirty="0"/>
              <a:t>.</a:t>
            </a:r>
          </a:p>
          <a:p>
            <a:r>
              <a:rPr lang="en-GB" dirty="0" err="1"/>
              <a:t>Adborth</a:t>
            </a:r>
            <a:endParaRPr lang="en-GB" dirty="0"/>
          </a:p>
        </p:txBody>
      </p:sp>
      <p:sp>
        <p:nvSpPr>
          <p:cNvPr id="4" name="Content Placeholder 3">
            <a:extLst>
              <a:ext uri="{FF2B5EF4-FFF2-40B4-BE49-F238E27FC236}">
                <a16:creationId xmlns:a16="http://schemas.microsoft.com/office/drawing/2014/main" id="{DF7C6ECB-D34D-42D5-AA08-C9696901EDB1}"/>
              </a:ext>
            </a:extLst>
          </p:cNvPr>
          <p:cNvSpPr>
            <a:spLocks noGrp="1"/>
          </p:cNvSpPr>
          <p:nvPr>
            <p:ph sz="half" idx="2"/>
          </p:nvPr>
        </p:nvSpPr>
        <p:spPr/>
        <p:txBody>
          <a:bodyPr>
            <a:normAutofit lnSpcReduction="10000"/>
          </a:bodyPr>
          <a:lstStyle/>
          <a:p>
            <a:r>
              <a:rPr lang="en-GB" dirty="0"/>
              <a:t>Look at the assessment specification</a:t>
            </a:r>
          </a:p>
          <a:p>
            <a:r>
              <a:rPr lang="en-GB" dirty="0"/>
              <a:t>Identify the key aspects of the assessment</a:t>
            </a:r>
          </a:p>
          <a:p>
            <a:r>
              <a:rPr lang="en-GB" dirty="0"/>
              <a:t>Make a list of the topics that you can begin to research in order to get a head start on this work.</a:t>
            </a:r>
          </a:p>
          <a:p>
            <a:r>
              <a:rPr lang="en-GB" dirty="0"/>
              <a:t>Feedback</a:t>
            </a:r>
          </a:p>
          <a:p>
            <a:endParaRPr lang="en-GB" dirty="0"/>
          </a:p>
        </p:txBody>
      </p:sp>
    </p:spTree>
    <p:extLst>
      <p:ext uri="{BB962C8B-B14F-4D97-AF65-F5344CB8AC3E}">
        <p14:creationId xmlns:p14="http://schemas.microsoft.com/office/powerpoint/2010/main" val="2229248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75E00-E442-4370-8509-117023EEDE02}"/>
              </a:ext>
            </a:extLst>
          </p:cNvPr>
          <p:cNvSpPr>
            <a:spLocks noGrp="1"/>
          </p:cNvSpPr>
          <p:nvPr>
            <p:ph type="title"/>
          </p:nvPr>
        </p:nvSpPr>
        <p:spPr/>
        <p:txBody>
          <a:bodyPr/>
          <a:lstStyle/>
          <a:p>
            <a:r>
              <a:rPr lang="en-GB" dirty="0"/>
              <a:t>Beth </a:t>
            </a:r>
            <a:r>
              <a:rPr lang="en-GB" dirty="0" err="1"/>
              <a:t>yw</a:t>
            </a:r>
            <a:r>
              <a:rPr lang="en-GB" dirty="0"/>
              <a:t> </a:t>
            </a:r>
            <a:r>
              <a:rPr lang="en-GB" dirty="0" err="1"/>
              <a:t>adroddiad</a:t>
            </a:r>
            <a:r>
              <a:rPr lang="en-GB" dirty="0"/>
              <a:t>?               What is a report?</a:t>
            </a:r>
          </a:p>
        </p:txBody>
      </p:sp>
      <p:sp>
        <p:nvSpPr>
          <p:cNvPr id="3" name="Content Placeholder 2">
            <a:extLst>
              <a:ext uri="{FF2B5EF4-FFF2-40B4-BE49-F238E27FC236}">
                <a16:creationId xmlns:a16="http://schemas.microsoft.com/office/drawing/2014/main" id="{9497AF42-2B81-45DB-BDC0-A7C8F8135592}"/>
              </a:ext>
            </a:extLst>
          </p:cNvPr>
          <p:cNvSpPr>
            <a:spLocks noGrp="1"/>
          </p:cNvSpPr>
          <p:nvPr>
            <p:ph sz="half" idx="1"/>
          </p:nvPr>
        </p:nvSpPr>
        <p:spPr/>
        <p:txBody>
          <a:bodyPr>
            <a:normAutofit fontScale="70000" lnSpcReduction="20000"/>
          </a:bodyPr>
          <a:lstStyle/>
          <a:p>
            <a:r>
              <a:rPr lang="en-GB" sz="3100" dirty="0" err="1">
                <a:solidFill>
                  <a:srgbClr val="000000"/>
                </a:solidFill>
              </a:rPr>
              <a:t>Ysgrifennir</a:t>
            </a:r>
            <a:r>
              <a:rPr lang="en-GB" sz="3100" dirty="0">
                <a:solidFill>
                  <a:srgbClr val="000000"/>
                </a:solidFill>
              </a:rPr>
              <a:t> </a:t>
            </a:r>
            <a:r>
              <a:rPr lang="en-GB" sz="3100" dirty="0" err="1">
                <a:solidFill>
                  <a:srgbClr val="000000"/>
                </a:solidFill>
              </a:rPr>
              <a:t>adroddiad</a:t>
            </a:r>
            <a:r>
              <a:rPr lang="en-GB" sz="3100" dirty="0">
                <a:solidFill>
                  <a:srgbClr val="000000"/>
                </a:solidFill>
              </a:rPr>
              <a:t> at </a:t>
            </a:r>
            <a:r>
              <a:rPr lang="en-GB" sz="3100" dirty="0" err="1">
                <a:solidFill>
                  <a:srgbClr val="000000"/>
                </a:solidFill>
              </a:rPr>
              <a:t>ddiben</a:t>
            </a:r>
            <a:r>
              <a:rPr lang="en-GB" sz="3100" dirty="0">
                <a:solidFill>
                  <a:srgbClr val="000000"/>
                </a:solidFill>
              </a:rPr>
              <a:t> </a:t>
            </a:r>
            <a:r>
              <a:rPr lang="en-GB" sz="3100" dirty="0" err="1">
                <a:solidFill>
                  <a:srgbClr val="000000"/>
                </a:solidFill>
              </a:rPr>
              <a:t>clir</a:t>
            </a:r>
            <a:r>
              <a:rPr lang="en-GB" sz="3100" dirty="0">
                <a:solidFill>
                  <a:srgbClr val="000000"/>
                </a:solidFill>
              </a:rPr>
              <a:t> ac </a:t>
            </a:r>
            <a:r>
              <a:rPr lang="en-GB" sz="3100" dirty="0" err="1">
                <a:solidFill>
                  <a:srgbClr val="000000"/>
                </a:solidFill>
              </a:rPr>
              <a:t>i</a:t>
            </a:r>
            <a:r>
              <a:rPr lang="en-GB" sz="3100" dirty="0">
                <a:solidFill>
                  <a:srgbClr val="000000"/>
                </a:solidFill>
              </a:rPr>
              <a:t> </a:t>
            </a:r>
            <a:r>
              <a:rPr lang="en-GB" sz="3100" dirty="0" err="1">
                <a:solidFill>
                  <a:srgbClr val="000000"/>
                </a:solidFill>
              </a:rPr>
              <a:t>gynulleidfa</a:t>
            </a:r>
            <a:r>
              <a:rPr lang="en-GB" sz="3100" dirty="0">
                <a:solidFill>
                  <a:srgbClr val="000000"/>
                </a:solidFill>
              </a:rPr>
              <a:t> </a:t>
            </a:r>
            <a:r>
              <a:rPr lang="en-GB" sz="3100" dirty="0" err="1">
                <a:solidFill>
                  <a:srgbClr val="000000"/>
                </a:solidFill>
              </a:rPr>
              <a:t>benodol</a:t>
            </a:r>
            <a:r>
              <a:rPr lang="en-GB" sz="3100" dirty="0">
                <a:solidFill>
                  <a:srgbClr val="000000"/>
                </a:solidFill>
              </a:rPr>
              <a:t>. </a:t>
            </a:r>
            <a:endParaRPr lang="en-GB" sz="3100" b="0" i="0" u="none" strike="noStrike" dirty="0">
              <a:solidFill>
                <a:srgbClr val="000000"/>
              </a:solidFill>
              <a:effectLst/>
            </a:endParaRPr>
          </a:p>
          <a:p>
            <a:r>
              <a:rPr lang="en-GB" sz="3100" dirty="0" err="1">
                <a:solidFill>
                  <a:srgbClr val="000000"/>
                </a:solidFill>
              </a:rPr>
              <a:t>Cyflwynir</a:t>
            </a:r>
            <a:r>
              <a:rPr lang="en-GB" sz="3100" dirty="0">
                <a:solidFill>
                  <a:srgbClr val="000000"/>
                </a:solidFill>
              </a:rPr>
              <a:t>, </a:t>
            </a:r>
            <a:r>
              <a:rPr lang="en-GB" sz="3100" dirty="0" err="1">
                <a:solidFill>
                  <a:srgbClr val="000000"/>
                </a:solidFill>
              </a:rPr>
              <a:t>dadansoddi</a:t>
            </a:r>
            <a:r>
              <a:rPr lang="en-GB" sz="3100" dirty="0">
                <a:solidFill>
                  <a:srgbClr val="000000"/>
                </a:solidFill>
              </a:rPr>
              <a:t> a </a:t>
            </a:r>
            <a:r>
              <a:rPr lang="en-GB" sz="3100" dirty="0" err="1">
                <a:solidFill>
                  <a:srgbClr val="000000"/>
                </a:solidFill>
              </a:rPr>
              <a:t>chymhwyso</a:t>
            </a:r>
            <a:r>
              <a:rPr lang="en-GB" sz="3100" dirty="0">
                <a:solidFill>
                  <a:srgbClr val="000000"/>
                </a:solidFill>
              </a:rPr>
              <a:t> </a:t>
            </a:r>
            <a:r>
              <a:rPr lang="en-GB" sz="3100" dirty="0" err="1">
                <a:solidFill>
                  <a:srgbClr val="000000"/>
                </a:solidFill>
              </a:rPr>
              <a:t>gwybodaeth</a:t>
            </a:r>
            <a:r>
              <a:rPr lang="en-GB" sz="3100" dirty="0">
                <a:solidFill>
                  <a:srgbClr val="000000"/>
                </a:solidFill>
              </a:rPr>
              <a:t> a </a:t>
            </a:r>
            <a:r>
              <a:rPr lang="en-GB" sz="3100" dirty="0" err="1">
                <a:solidFill>
                  <a:srgbClr val="000000"/>
                </a:solidFill>
              </a:rPr>
              <a:t>thystiolaeth</a:t>
            </a:r>
            <a:r>
              <a:rPr lang="en-GB" sz="3100" dirty="0">
                <a:solidFill>
                  <a:srgbClr val="000000"/>
                </a:solidFill>
              </a:rPr>
              <a:t> </a:t>
            </a:r>
            <a:r>
              <a:rPr lang="en-GB" sz="3100" dirty="0" err="1">
                <a:solidFill>
                  <a:srgbClr val="000000"/>
                </a:solidFill>
              </a:rPr>
              <a:t>benodol</a:t>
            </a:r>
            <a:r>
              <a:rPr lang="en-GB" sz="3100" dirty="0">
                <a:solidFill>
                  <a:srgbClr val="000000"/>
                </a:solidFill>
              </a:rPr>
              <a:t> </a:t>
            </a:r>
            <a:r>
              <a:rPr lang="en-GB" sz="3100" dirty="0" err="1">
                <a:solidFill>
                  <a:srgbClr val="000000"/>
                </a:solidFill>
              </a:rPr>
              <a:t>i</a:t>
            </a:r>
            <a:r>
              <a:rPr lang="en-GB" sz="3100" dirty="0">
                <a:solidFill>
                  <a:srgbClr val="000000"/>
                </a:solidFill>
              </a:rPr>
              <a:t> </a:t>
            </a:r>
            <a:r>
              <a:rPr lang="en-GB" sz="3100" dirty="0" err="1">
                <a:solidFill>
                  <a:srgbClr val="000000"/>
                </a:solidFill>
              </a:rPr>
              <a:t>broblem</a:t>
            </a:r>
            <a:r>
              <a:rPr lang="en-GB" sz="3100" dirty="0">
                <a:solidFill>
                  <a:srgbClr val="000000"/>
                </a:solidFill>
              </a:rPr>
              <a:t> neu </a:t>
            </a:r>
            <a:r>
              <a:rPr lang="en-GB" sz="3100" dirty="0" err="1">
                <a:solidFill>
                  <a:srgbClr val="000000"/>
                </a:solidFill>
              </a:rPr>
              <a:t>fater</a:t>
            </a:r>
            <a:r>
              <a:rPr lang="en-GB" sz="3100" dirty="0">
                <a:solidFill>
                  <a:srgbClr val="000000"/>
                </a:solidFill>
              </a:rPr>
              <a:t> </a:t>
            </a:r>
            <a:r>
              <a:rPr lang="en-GB" sz="3100" dirty="0" err="1">
                <a:solidFill>
                  <a:srgbClr val="000000"/>
                </a:solidFill>
              </a:rPr>
              <a:t>penodol</a:t>
            </a:r>
            <a:r>
              <a:rPr lang="en-GB" sz="3100" dirty="0">
                <a:solidFill>
                  <a:srgbClr val="000000"/>
                </a:solidFill>
              </a:rPr>
              <a:t>.</a:t>
            </a:r>
            <a:endParaRPr lang="en-GB" sz="3100" b="0" i="0" u="none" strike="noStrike" dirty="0">
              <a:solidFill>
                <a:srgbClr val="000000"/>
              </a:solidFill>
              <a:effectLst/>
            </a:endParaRPr>
          </a:p>
          <a:p>
            <a:r>
              <a:rPr lang="en-GB" sz="3100" dirty="0" err="1">
                <a:solidFill>
                  <a:srgbClr val="000000"/>
                </a:solidFill>
              </a:rPr>
              <a:t>Cyflwynir</a:t>
            </a:r>
            <a:r>
              <a:rPr lang="en-GB" sz="3100" dirty="0">
                <a:solidFill>
                  <a:srgbClr val="000000"/>
                </a:solidFill>
              </a:rPr>
              <a:t> y </a:t>
            </a:r>
            <a:r>
              <a:rPr lang="en-GB" sz="3100" dirty="0" err="1">
                <a:solidFill>
                  <a:srgbClr val="000000"/>
                </a:solidFill>
              </a:rPr>
              <a:t>wybodaeth</a:t>
            </a:r>
            <a:r>
              <a:rPr lang="en-GB" sz="3100" dirty="0">
                <a:solidFill>
                  <a:srgbClr val="000000"/>
                </a:solidFill>
              </a:rPr>
              <a:t> </a:t>
            </a:r>
            <a:r>
              <a:rPr lang="en-GB" sz="3100" dirty="0" err="1">
                <a:solidFill>
                  <a:srgbClr val="000000"/>
                </a:solidFill>
              </a:rPr>
              <a:t>mewn</a:t>
            </a:r>
            <a:r>
              <a:rPr lang="en-GB" sz="3100" dirty="0">
                <a:solidFill>
                  <a:srgbClr val="000000"/>
                </a:solidFill>
              </a:rPr>
              <a:t> </a:t>
            </a:r>
            <a:r>
              <a:rPr lang="en-GB" sz="3100" dirty="0" err="1">
                <a:solidFill>
                  <a:srgbClr val="000000"/>
                </a:solidFill>
              </a:rPr>
              <a:t>fformat</a:t>
            </a:r>
            <a:r>
              <a:rPr lang="en-GB" sz="3100" dirty="0">
                <a:solidFill>
                  <a:srgbClr val="000000"/>
                </a:solidFill>
              </a:rPr>
              <a:t> </a:t>
            </a:r>
            <a:r>
              <a:rPr lang="en-GB" sz="3100" dirty="0" err="1">
                <a:solidFill>
                  <a:srgbClr val="000000"/>
                </a:solidFill>
              </a:rPr>
              <a:t>sydd</a:t>
            </a:r>
            <a:r>
              <a:rPr lang="en-GB" sz="3100" dirty="0">
                <a:solidFill>
                  <a:srgbClr val="000000"/>
                </a:solidFill>
              </a:rPr>
              <a:t> </a:t>
            </a:r>
            <a:r>
              <a:rPr lang="en-GB" sz="3100" dirty="0" err="1">
                <a:solidFill>
                  <a:srgbClr val="000000"/>
                </a:solidFill>
              </a:rPr>
              <a:t>wedi'i</a:t>
            </a:r>
            <a:r>
              <a:rPr lang="en-GB" sz="3100" dirty="0">
                <a:solidFill>
                  <a:srgbClr val="000000"/>
                </a:solidFill>
              </a:rPr>
              <a:t> </a:t>
            </a:r>
            <a:r>
              <a:rPr lang="en-GB" sz="3100" dirty="0" err="1">
                <a:solidFill>
                  <a:srgbClr val="000000"/>
                </a:solidFill>
              </a:rPr>
              <a:t>strwythuro'n</a:t>
            </a:r>
            <a:r>
              <a:rPr lang="en-GB" sz="3100" dirty="0">
                <a:solidFill>
                  <a:srgbClr val="000000"/>
                </a:solidFill>
              </a:rPr>
              <a:t> </a:t>
            </a:r>
            <a:r>
              <a:rPr lang="en-GB" sz="3100" dirty="0" err="1">
                <a:solidFill>
                  <a:srgbClr val="000000"/>
                </a:solidFill>
              </a:rPr>
              <a:t>glir</a:t>
            </a:r>
            <a:r>
              <a:rPr lang="en-GB" sz="3100" dirty="0">
                <a:solidFill>
                  <a:srgbClr val="000000"/>
                </a:solidFill>
              </a:rPr>
              <a:t> </a:t>
            </a:r>
            <a:r>
              <a:rPr lang="en-GB" sz="3100" dirty="0" err="1">
                <a:solidFill>
                  <a:srgbClr val="000000"/>
                </a:solidFill>
              </a:rPr>
              <a:t>gan</a:t>
            </a:r>
            <a:r>
              <a:rPr lang="en-GB" sz="3100" dirty="0">
                <a:solidFill>
                  <a:srgbClr val="000000"/>
                </a:solidFill>
              </a:rPr>
              <a:t> </a:t>
            </a:r>
            <a:r>
              <a:rPr lang="en-GB" sz="3100" dirty="0" err="1">
                <a:solidFill>
                  <a:srgbClr val="000000"/>
                </a:solidFill>
              </a:rPr>
              <a:t>ddefnyddio</a:t>
            </a:r>
            <a:r>
              <a:rPr lang="en-GB" sz="3100" dirty="0">
                <a:solidFill>
                  <a:srgbClr val="000000"/>
                </a:solidFill>
              </a:rPr>
              <a:t> </a:t>
            </a:r>
            <a:r>
              <a:rPr lang="en-GB" sz="3100" dirty="0" err="1">
                <a:solidFill>
                  <a:srgbClr val="000000"/>
                </a:solidFill>
              </a:rPr>
              <a:t>adrannau</a:t>
            </a:r>
            <a:r>
              <a:rPr lang="en-GB" sz="3100" dirty="0">
                <a:solidFill>
                  <a:srgbClr val="000000"/>
                </a:solidFill>
              </a:rPr>
              <a:t> a </a:t>
            </a:r>
            <a:r>
              <a:rPr lang="en-GB" sz="3100" dirty="0" err="1">
                <a:solidFill>
                  <a:srgbClr val="000000"/>
                </a:solidFill>
              </a:rPr>
              <a:t>phenawdau</a:t>
            </a:r>
            <a:r>
              <a:rPr lang="en-GB" sz="3100" dirty="0">
                <a:solidFill>
                  <a:srgbClr val="000000"/>
                </a:solidFill>
              </a:rPr>
              <a:t> </a:t>
            </a:r>
            <a:r>
              <a:rPr lang="en-GB" sz="3100" dirty="0" err="1">
                <a:solidFill>
                  <a:srgbClr val="000000"/>
                </a:solidFill>
              </a:rPr>
              <a:t>fel</a:t>
            </a:r>
            <a:r>
              <a:rPr lang="en-GB" sz="3100" dirty="0">
                <a:solidFill>
                  <a:srgbClr val="000000"/>
                </a:solidFill>
              </a:rPr>
              <a:t> bod y </a:t>
            </a:r>
            <a:r>
              <a:rPr lang="en-GB" sz="3100" dirty="0" err="1">
                <a:solidFill>
                  <a:srgbClr val="000000"/>
                </a:solidFill>
              </a:rPr>
              <a:t>wybodaeth</a:t>
            </a:r>
            <a:r>
              <a:rPr lang="en-GB" sz="3100" dirty="0">
                <a:solidFill>
                  <a:srgbClr val="000000"/>
                </a:solidFill>
              </a:rPr>
              <a:t> </a:t>
            </a:r>
            <a:r>
              <a:rPr lang="en-GB" sz="3100" dirty="0" err="1">
                <a:solidFill>
                  <a:srgbClr val="000000"/>
                </a:solidFill>
              </a:rPr>
              <a:t>yn</a:t>
            </a:r>
            <a:r>
              <a:rPr lang="en-GB" sz="3100" dirty="0">
                <a:solidFill>
                  <a:srgbClr val="000000"/>
                </a:solidFill>
              </a:rPr>
              <a:t> </a:t>
            </a:r>
            <a:r>
              <a:rPr lang="en-GB" sz="3100" dirty="0" err="1">
                <a:solidFill>
                  <a:srgbClr val="000000"/>
                </a:solidFill>
              </a:rPr>
              <a:t>hawdd</a:t>
            </a:r>
            <a:r>
              <a:rPr lang="en-GB" sz="3100" dirty="0">
                <a:solidFill>
                  <a:srgbClr val="000000"/>
                </a:solidFill>
              </a:rPr>
              <a:t> </a:t>
            </a:r>
            <a:r>
              <a:rPr lang="en-GB" sz="3100" dirty="0" err="1">
                <a:solidFill>
                  <a:srgbClr val="000000"/>
                </a:solidFill>
              </a:rPr>
              <a:t>ei</a:t>
            </a:r>
            <a:r>
              <a:rPr lang="en-GB" sz="3100" dirty="0">
                <a:solidFill>
                  <a:srgbClr val="000000"/>
                </a:solidFill>
              </a:rPr>
              <a:t> </a:t>
            </a:r>
            <a:r>
              <a:rPr lang="en-GB" sz="3100" dirty="0" err="1">
                <a:solidFill>
                  <a:srgbClr val="000000"/>
                </a:solidFill>
              </a:rPr>
              <a:t>lleoli</a:t>
            </a:r>
            <a:r>
              <a:rPr lang="en-GB" sz="3100" dirty="0">
                <a:solidFill>
                  <a:srgbClr val="000000"/>
                </a:solidFill>
              </a:rPr>
              <a:t> </a:t>
            </a:r>
            <a:r>
              <a:rPr lang="en-GB" sz="3100" dirty="0" err="1">
                <a:solidFill>
                  <a:srgbClr val="000000"/>
                </a:solidFill>
              </a:rPr>
              <a:t>a'i</a:t>
            </a:r>
            <a:r>
              <a:rPr lang="en-GB" sz="3100" dirty="0">
                <a:solidFill>
                  <a:srgbClr val="000000"/>
                </a:solidFill>
              </a:rPr>
              <a:t> </a:t>
            </a:r>
            <a:r>
              <a:rPr lang="en-GB" sz="3100" dirty="0" err="1">
                <a:solidFill>
                  <a:srgbClr val="000000"/>
                </a:solidFill>
              </a:rPr>
              <a:t>dilyn</a:t>
            </a:r>
            <a:r>
              <a:rPr lang="en-GB" sz="3100" dirty="0">
                <a:solidFill>
                  <a:srgbClr val="000000"/>
                </a:solidFill>
              </a:rPr>
              <a:t>. </a:t>
            </a:r>
            <a:endParaRPr lang="en-GB" sz="3100" b="0" i="0" u="none" strike="noStrike" dirty="0">
              <a:solidFill>
                <a:srgbClr val="4F81BD"/>
              </a:solidFill>
              <a:effectLst/>
            </a:endParaRPr>
          </a:p>
          <a:p>
            <a:endParaRPr lang="en-GB" dirty="0"/>
          </a:p>
        </p:txBody>
      </p:sp>
      <p:sp>
        <p:nvSpPr>
          <p:cNvPr id="4" name="Content Placeholder 3">
            <a:extLst>
              <a:ext uri="{FF2B5EF4-FFF2-40B4-BE49-F238E27FC236}">
                <a16:creationId xmlns:a16="http://schemas.microsoft.com/office/drawing/2014/main" id="{817E8F12-0CD2-4436-822D-43296E179A9E}"/>
              </a:ext>
            </a:extLst>
          </p:cNvPr>
          <p:cNvSpPr>
            <a:spLocks noGrp="1"/>
          </p:cNvSpPr>
          <p:nvPr>
            <p:ph sz="half" idx="2"/>
          </p:nvPr>
        </p:nvSpPr>
        <p:spPr/>
        <p:txBody>
          <a:bodyPr>
            <a:normAutofit fontScale="70000" lnSpcReduction="20000"/>
          </a:bodyPr>
          <a:lstStyle/>
          <a:p>
            <a:r>
              <a:rPr lang="en-GB" sz="2800" b="0" i="0" u="none" strike="noStrike" dirty="0">
                <a:solidFill>
                  <a:srgbClr val="000000"/>
                </a:solidFill>
                <a:effectLst/>
              </a:rPr>
              <a:t>A report is written for a clear purpose and to a particular audience. </a:t>
            </a:r>
          </a:p>
          <a:p>
            <a:r>
              <a:rPr lang="en-GB" sz="2800" b="0" i="0" u="none" strike="noStrike" dirty="0">
                <a:solidFill>
                  <a:srgbClr val="000000"/>
                </a:solidFill>
                <a:effectLst/>
              </a:rPr>
              <a:t>Specific information and evidence are presented, analysed and applied to a particular problem or issue.</a:t>
            </a:r>
          </a:p>
          <a:p>
            <a:r>
              <a:rPr lang="en-GB" sz="2800" b="0" i="0" u="none" strike="noStrike" dirty="0">
                <a:solidFill>
                  <a:srgbClr val="000000"/>
                </a:solidFill>
                <a:effectLst/>
              </a:rPr>
              <a:t>The information is presented in a clearly structured format making use of sections and headings so that the information is easy to locate and follow. </a:t>
            </a:r>
            <a:endParaRPr lang="en-GB" sz="2800" b="0" i="0" u="none" strike="noStrike" dirty="0">
              <a:solidFill>
                <a:srgbClr val="4F81BD"/>
              </a:solidFill>
              <a:effectLst/>
            </a:endParaRPr>
          </a:p>
          <a:p>
            <a:endParaRPr lang="en-GB" dirty="0"/>
          </a:p>
        </p:txBody>
      </p:sp>
    </p:spTree>
    <p:extLst>
      <p:ext uri="{BB962C8B-B14F-4D97-AF65-F5344CB8AC3E}">
        <p14:creationId xmlns:p14="http://schemas.microsoft.com/office/powerpoint/2010/main" val="1356054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4FD1-70C8-4EF9-A7FD-5F39DB63BE9B}"/>
              </a:ext>
            </a:extLst>
          </p:cNvPr>
          <p:cNvSpPr>
            <a:spLocks noGrp="1"/>
          </p:cNvSpPr>
          <p:nvPr>
            <p:ph type="title"/>
          </p:nvPr>
        </p:nvSpPr>
        <p:spPr>
          <a:xfrm>
            <a:off x="76200" y="267494"/>
            <a:ext cx="9067800" cy="1399032"/>
          </a:xfrm>
        </p:spPr>
        <p:txBody>
          <a:bodyPr>
            <a:normAutofit/>
          </a:bodyPr>
          <a:lstStyle/>
          <a:p>
            <a:r>
              <a:rPr lang="cy-GB" sz="3200" dirty="0"/>
              <a:t>Y gwahaniaeth rhwng adroddiad a thraethawd</a:t>
            </a:r>
            <a:br>
              <a:rPr lang="en-GB" sz="3200" dirty="0"/>
            </a:br>
            <a:r>
              <a:rPr lang="en-GB" sz="3200" dirty="0"/>
              <a:t>The difference between a report and an essay</a:t>
            </a:r>
          </a:p>
        </p:txBody>
      </p:sp>
      <p:sp>
        <p:nvSpPr>
          <p:cNvPr id="3" name="Content Placeholder 2">
            <a:extLst>
              <a:ext uri="{FF2B5EF4-FFF2-40B4-BE49-F238E27FC236}">
                <a16:creationId xmlns:a16="http://schemas.microsoft.com/office/drawing/2014/main" id="{AC1EB884-8591-4882-9CDB-9C3B34A2A2F6}"/>
              </a:ext>
            </a:extLst>
          </p:cNvPr>
          <p:cNvSpPr>
            <a:spLocks noGrp="1"/>
          </p:cNvSpPr>
          <p:nvPr>
            <p:ph sz="half" idx="1"/>
          </p:nvPr>
        </p:nvSpPr>
        <p:spPr/>
        <p:txBody>
          <a:bodyPr>
            <a:normAutofit fontScale="92500" lnSpcReduction="10000"/>
          </a:bodyPr>
          <a:lstStyle/>
          <a:p>
            <a:r>
              <a:rPr lang="cy-GB" dirty="0">
                <a:solidFill>
                  <a:srgbClr val="4A4A4A"/>
                </a:solidFill>
                <a:latin typeface="freight-sans-pro"/>
              </a:rPr>
              <a:t>Mae adroddiadau yn gryno ac mae iddynt strwythur ffurfiol. </a:t>
            </a:r>
            <a:r>
              <a:rPr lang="cy-GB" dirty="0" err="1">
                <a:solidFill>
                  <a:srgbClr val="4A4A4A"/>
                </a:solidFill>
                <a:latin typeface="freight-sans-pro"/>
              </a:rPr>
              <a:t>Fe'u</a:t>
            </a:r>
            <a:r>
              <a:rPr lang="cy-GB" dirty="0">
                <a:solidFill>
                  <a:srgbClr val="4A4A4A"/>
                </a:solidFill>
                <a:latin typeface="freight-sans-pro"/>
              </a:rPr>
              <a:t> defnyddir yn aml i gyfleu canlyniadau neu ganfyddiadau prosiect.</a:t>
            </a:r>
            <a:endParaRPr lang="cy-GB" b="0" i="0" dirty="0">
              <a:solidFill>
                <a:srgbClr val="4A4A4A"/>
              </a:solidFill>
              <a:effectLst/>
              <a:latin typeface="freight-sans-pro"/>
            </a:endParaRPr>
          </a:p>
          <a:p>
            <a:r>
              <a:rPr lang="cy-GB" dirty="0">
                <a:solidFill>
                  <a:srgbClr val="4A4A4A"/>
                </a:solidFill>
                <a:latin typeface="freight-sans-pro"/>
              </a:rPr>
              <a:t>Defnyddir traethodau, ar y llaw arall, yn aml yn cael eu defnyddio i ddangos beth rydych chi'n ei feddwl am bwnc. Maent yn eang eu cwmpas a gellir gadael y strwythur i ddisgresiwn yr awdur.</a:t>
            </a:r>
            <a:endParaRPr lang="cy-GB" dirty="0"/>
          </a:p>
          <a:p>
            <a:endParaRPr lang="en-GB" dirty="0"/>
          </a:p>
        </p:txBody>
      </p:sp>
      <p:sp>
        <p:nvSpPr>
          <p:cNvPr id="4" name="Content Placeholder 3">
            <a:extLst>
              <a:ext uri="{FF2B5EF4-FFF2-40B4-BE49-F238E27FC236}">
                <a16:creationId xmlns:a16="http://schemas.microsoft.com/office/drawing/2014/main" id="{0035BB47-C7F8-4AA4-89C1-61B664894B18}"/>
              </a:ext>
            </a:extLst>
          </p:cNvPr>
          <p:cNvSpPr>
            <a:spLocks noGrp="1"/>
          </p:cNvSpPr>
          <p:nvPr>
            <p:ph sz="half" idx="2"/>
          </p:nvPr>
        </p:nvSpPr>
        <p:spPr/>
        <p:txBody>
          <a:bodyPr>
            <a:normAutofit fontScale="92500" lnSpcReduction="10000"/>
          </a:bodyPr>
          <a:lstStyle/>
          <a:p>
            <a:r>
              <a:rPr lang="en-GB" b="0" i="0" dirty="0">
                <a:solidFill>
                  <a:srgbClr val="4A4A4A"/>
                </a:solidFill>
                <a:effectLst/>
                <a:latin typeface="freight-sans-pro"/>
              </a:rPr>
              <a:t>Reports are concise and have a formal structure. They are often used to communicate the results or findings of a project.</a:t>
            </a:r>
          </a:p>
          <a:p>
            <a:r>
              <a:rPr lang="en-GB" b="0" i="0" dirty="0">
                <a:solidFill>
                  <a:srgbClr val="4A4A4A"/>
                </a:solidFill>
                <a:effectLst/>
                <a:latin typeface="freight-sans-pro"/>
              </a:rPr>
              <a:t>Essays by contrast are often used to show what you think about a topic. They are discursive and the structure can be left to the discretion of the writer.</a:t>
            </a:r>
            <a:endParaRPr lang="en-GB" dirty="0"/>
          </a:p>
        </p:txBody>
      </p:sp>
    </p:spTree>
    <p:extLst>
      <p:ext uri="{BB962C8B-B14F-4D97-AF65-F5344CB8AC3E}">
        <p14:creationId xmlns:p14="http://schemas.microsoft.com/office/powerpoint/2010/main" val="2175925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A5882-271F-47F4-A21D-5AE6A13C6BCA}"/>
              </a:ext>
            </a:extLst>
          </p:cNvPr>
          <p:cNvSpPr>
            <a:spLocks noGrp="1"/>
          </p:cNvSpPr>
          <p:nvPr>
            <p:ph type="title"/>
          </p:nvPr>
        </p:nvSpPr>
        <p:spPr>
          <a:xfrm>
            <a:off x="152400" y="267494"/>
            <a:ext cx="8534400" cy="1399032"/>
          </a:xfrm>
        </p:spPr>
        <p:txBody>
          <a:bodyPr>
            <a:normAutofit/>
          </a:bodyPr>
          <a:lstStyle/>
          <a:p>
            <a:r>
              <a:rPr lang="en-GB" dirty="0" err="1"/>
              <a:t>Cyngor</a:t>
            </a:r>
            <a:r>
              <a:rPr lang="en-GB" dirty="0"/>
              <a:t> </a:t>
            </a:r>
            <a:r>
              <a:rPr lang="en-GB" dirty="0" err="1"/>
              <a:t>ar</a:t>
            </a:r>
            <a:r>
              <a:rPr lang="en-GB" dirty="0"/>
              <a:t> </a:t>
            </a:r>
            <a:r>
              <a:rPr lang="en-GB" dirty="0" err="1"/>
              <a:t>lunio</a:t>
            </a:r>
            <a:r>
              <a:rPr lang="en-GB" dirty="0"/>
              <a:t> </a:t>
            </a:r>
            <a:r>
              <a:rPr lang="en-GB" dirty="0" err="1"/>
              <a:t>adroddiad</a:t>
            </a:r>
            <a:r>
              <a:rPr lang="en-GB" dirty="0"/>
              <a:t> </a:t>
            </a:r>
            <a:br>
              <a:rPr lang="en-GB" dirty="0"/>
            </a:br>
            <a:r>
              <a:rPr lang="en-GB" dirty="0"/>
              <a:t>Tips for report writing</a:t>
            </a:r>
          </a:p>
        </p:txBody>
      </p:sp>
      <p:sp>
        <p:nvSpPr>
          <p:cNvPr id="3" name="Content Placeholder 2">
            <a:extLst>
              <a:ext uri="{FF2B5EF4-FFF2-40B4-BE49-F238E27FC236}">
                <a16:creationId xmlns:a16="http://schemas.microsoft.com/office/drawing/2014/main" id="{4476FD39-EB67-4477-B1B8-2B1F3AA356C5}"/>
              </a:ext>
            </a:extLst>
          </p:cNvPr>
          <p:cNvSpPr>
            <a:spLocks noGrp="1"/>
          </p:cNvSpPr>
          <p:nvPr>
            <p:ph sz="half" idx="1"/>
          </p:nvPr>
        </p:nvSpPr>
        <p:spPr/>
        <p:txBody>
          <a:bodyPr>
            <a:normAutofit fontScale="92500" lnSpcReduction="20000"/>
          </a:bodyPr>
          <a:lstStyle/>
          <a:p>
            <a:r>
              <a:rPr lang="cy-GB" dirty="0">
                <a:solidFill>
                  <a:srgbClr val="4A4A4A"/>
                </a:solidFill>
                <a:latin typeface="freight-sans-pro"/>
              </a:rPr>
              <a:t>Byddwch yn glir ynglŷn â phwy rydych chi'n ysgrifennu'r adroddiad ar gyfer (yn yr achos hwn, ymarferwyr addysgol)
Defnyddiwch iaith glir a chryno</a:t>
            </a:r>
            <a:endParaRPr lang="cy-GB" b="0" i="0" dirty="0">
              <a:solidFill>
                <a:srgbClr val="4A4A4A"/>
              </a:solidFill>
              <a:effectLst/>
              <a:latin typeface="freight-sans-pro"/>
            </a:endParaRPr>
          </a:p>
          <a:p>
            <a:r>
              <a:rPr lang="cy-GB" dirty="0">
                <a:solidFill>
                  <a:srgbClr val="4A4A4A"/>
                </a:solidFill>
                <a:latin typeface="freight-sans-pro"/>
              </a:rPr>
              <a:t>Defnyddiwch adrannau, gyda phenawdau ac is-benawdau.
Ysgrifennwch mewn arddull ysgrifennu academaidd. (Gweler y sleidiau diweddarach)</a:t>
            </a:r>
            <a:endParaRPr lang="cy-GB" dirty="0"/>
          </a:p>
        </p:txBody>
      </p:sp>
      <p:sp>
        <p:nvSpPr>
          <p:cNvPr id="4" name="Content Placeholder 3">
            <a:extLst>
              <a:ext uri="{FF2B5EF4-FFF2-40B4-BE49-F238E27FC236}">
                <a16:creationId xmlns:a16="http://schemas.microsoft.com/office/drawing/2014/main" id="{19A4E7A1-9F33-4CA1-9229-267AE16EA5D0}"/>
              </a:ext>
            </a:extLst>
          </p:cNvPr>
          <p:cNvSpPr>
            <a:spLocks noGrp="1"/>
          </p:cNvSpPr>
          <p:nvPr>
            <p:ph sz="half" idx="2"/>
          </p:nvPr>
        </p:nvSpPr>
        <p:spPr/>
        <p:txBody>
          <a:bodyPr>
            <a:normAutofit fontScale="92500" lnSpcReduction="20000"/>
          </a:bodyPr>
          <a:lstStyle/>
          <a:p>
            <a:r>
              <a:rPr lang="en-GB" dirty="0">
                <a:solidFill>
                  <a:srgbClr val="4A4A4A"/>
                </a:solidFill>
                <a:latin typeface="freight-sans-pro"/>
              </a:rPr>
              <a:t>Be</a:t>
            </a:r>
            <a:r>
              <a:rPr lang="en-GB" b="0" i="0" dirty="0">
                <a:solidFill>
                  <a:srgbClr val="4A4A4A"/>
                </a:solidFill>
                <a:effectLst/>
                <a:latin typeface="freight-sans-pro"/>
              </a:rPr>
              <a:t> clear about who you are writing the report for (in this instance educational practitioners)</a:t>
            </a:r>
          </a:p>
          <a:p>
            <a:r>
              <a:rPr lang="en-GB" dirty="0">
                <a:solidFill>
                  <a:srgbClr val="4A4A4A"/>
                </a:solidFill>
                <a:latin typeface="freight-sans-pro"/>
              </a:rPr>
              <a:t>U</a:t>
            </a:r>
            <a:r>
              <a:rPr lang="en-GB" b="0" i="0" dirty="0">
                <a:solidFill>
                  <a:srgbClr val="4A4A4A"/>
                </a:solidFill>
                <a:effectLst/>
                <a:latin typeface="freight-sans-pro"/>
              </a:rPr>
              <a:t>se clear and concise language</a:t>
            </a:r>
          </a:p>
          <a:p>
            <a:r>
              <a:rPr lang="en-GB" b="0" i="0" dirty="0">
                <a:solidFill>
                  <a:srgbClr val="4A4A4A"/>
                </a:solidFill>
                <a:effectLst/>
                <a:latin typeface="freight-sans-pro"/>
              </a:rPr>
              <a:t>Use sections, with headings and sub-headings.</a:t>
            </a:r>
          </a:p>
          <a:p>
            <a:r>
              <a:rPr lang="en-GB" dirty="0">
                <a:solidFill>
                  <a:srgbClr val="4A4A4A"/>
                </a:solidFill>
                <a:latin typeface="freight-sans-pro"/>
              </a:rPr>
              <a:t>Write in an a</a:t>
            </a:r>
            <a:r>
              <a:rPr lang="en-GB" b="0" i="0" dirty="0">
                <a:solidFill>
                  <a:srgbClr val="4A4A4A"/>
                </a:solidFill>
                <a:effectLst/>
                <a:latin typeface="freight-sans-pro"/>
              </a:rPr>
              <a:t>cademic writing style. (See later slides)</a:t>
            </a:r>
          </a:p>
          <a:p>
            <a:endParaRPr lang="en-GB" dirty="0"/>
          </a:p>
        </p:txBody>
      </p:sp>
    </p:spTree>
    <p:extLst>
      <p:ext uri="{BB962C8B-B14F-4D97-AF65-F5344CB8AC3E}">
        <p14:creationId xmlns:p14="http://schemas.microsoft.com/office/powerpoint/2010/main" val="1951496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16754-16F9-4371-8FA7-6E5DFA2FCB29}"/>
              </a:ext>
            </a:extLst>
          </p:cNvPr>
          <p:cNvSpPr>
            <a:spLocks noGrp="1"/>
          </p:cNvSpPr>
          <p:nvPr>
            <p:ph type="title"/>
          </p:nvPr>
        </p:nvSpPr>
        <p:spPr/>
        <p:txBody>
          <a:bodyPr/>
          <a:lstStyle/>
          <a:p>
            <a:r>
              <a:rPr lang="en-GB" dirty="0" err="1"/>
              <a:t>Amlinelliad</a:t>
            </a:r>
            <a:r>
              <a:rPr lang="en-GB" dirty="0"/>
              <a:t> a </a:t>
            </a:r>
            <a:r>
              <a:rPr lang="en-GB" dirty="0" err="1"/>
              <a:t>awgrymwyd</a:t>
            </a:r>
            <a:r>
              <a:rPr lang="en-GB" dirty="0"/>
              <a:t>/ Suggested outline</a:t>
            </a:r>
          </a:p>
        </p:txBody>
      </p:sp>
      <p:sp>
        <p:nvSpPr>
          <p:cNvPr id="3" name="Content Placeholder 2">
            <a:extLst>
              <a:ext uri="{FF2B5EF4-FFF2-40B4-BE49-F238E27FC236}">
                <a16:creationId xmlns:a16="http://schemas.microsoft.com/office/drawing/2014/main" id="{D35DE444-578E-4FD1-91C8-FC4B5F4B1E78}"/>
              </a:ext>
            </a:extLst>
          </p:cNvPr>
          <p:cNvSpPr>
            <a:spLocks noGrp="1"/>
          </p:cNvSpPr>
          <p:nvPr>
            <p:ph sz="half" idx="1"/>
          </p:nvPr>
        </p:nvSpPr>
        <p:spPr/>
        <p:txBody>
          <a:bodyPr>
            <a:normAutofit fontScale="55000" lnSpcReduction="20000"/>
          </a:bodyPr>
          <a:lstStyle/>
          <a:p>
            <a:pPr marL="514350" indent="-514350">
              <a:buFont typeface="+mj-lt"/>
              <a:buAutoNum type="arabicPeriod"/>
            </a:pPr>
            <a:r>
              <a:rPr lang="cy-GB" dirty="0"/>
              <a:t>Cyflwyniad i ddiben yr adroddiad </a:t>
            </a:r>
            <a:r>
              <a:rPr lang="cy-GB" dirty="0">
                <a:solidFill>
                  <a:srgbClr val="FF0000"/>
                </a:solidFill>
              </a:rPr>
              <a:t>(Gan gynnwys cyfeiriadau at lenyddiaeth)</a:t>
            </a:r>
          </a:p>
          <a:p>
            <a:pPr marL="514350" indent="-514350">
              <a:buFont typeface="+mj-lt"/>
              <a:buAutoNum type="arabicPeriod"/>
            </a:pPr>
            <a:r>
              <a:rPr lang="cy-GB" dirty="0"/>
              <a:t>Diffinio gwaith amlasiantaethol gan ddefnyddio ystod o ffynonellau </a:t>
            </a:r>
            <a:r>
              <a:rPr lang="cy-GB" dirty="0">
                <a:solidFill>
                  <a:srgbClr val="FF0000"/>
                </a:solidFill>
              </a:rPr>
              <a:t>(Gan gynnwys cyfeiriadau at lenyddiaeth)</a:t>
            </a:r>
          </a:p>
          <a:p>
            <a:pPr marL="514350" indent="-514350">
              <a:buFont typeface="+mj-lt"/>
              <a:buAutoNum type="arabicPeriod"/>
            </a:pPr>
            <a:r>
              <a:rPr lang="cy-GB" dirty="0"/>
              <a:t>Amlinellu manteision a heriau gweithio amlasiantaethol </a:t>
            </a:r>
            <a:r>
              <a:rPr lang="cy-GB" dirty="0">
                <a:solidFill>
                  <a:srgbClr val="FF0000"/>
                </a:solidFill>
              </a:rPr>
              <a:t>(Gan gynnwys cyfeiriadau at lenyddiaeth)</a:t>
            </a:r>
          </a:p>
          <a:p>
            <a:pPr marL="514350" indent="-514350">
              <a:buFont typeface="+mj-lt"/>
              <a:buAutoNum type="arabicPeriod"/>
            </a:pPr>
            <a:r>
              <a:rPr lang="cy-GB" dirty="0"/>
              <a:t>Trafod pam mae gweithio’n amlasiantaethol yn bwysig o ran diogelu </a:t>
            </a:r>
            <a:r>
              <a:rPr lang="cy-GB" dirty="0">
                <a:solidFill>
                  <a:srgbClr val="FF0000"/>
                </a:solidFill>
              </a:rPr>
              <a:t>(Cysylltiadau â deddfwriaeth a pholisi)</a:t>
            </a:r>
          </a:p>
          <a:p>
            <a:pPr marL="514350" indent="-514350">
              <a:buFont typeface="+mj-lt"/>
              <a:buAutoNum type="arabicPeriod"/>
            </a:pPr>
            <a:r>
              <a:rPr lang="cy-GB" dirty="0" err="1">
                <a:solidFill>
                  <a:srgbClr val="FF0000"/>
                </a:solidFill>
              </a:rPr>
              <a:t>Diffino</a:t>
            </a:r>
            <a:r>
              <a:rPr lang="cy-GB" dirty="0">
                <a:solidFill>
                  <a:srgbClr val="FF0000"/>
                </a:solidFill>
              </a:rPr>
              <a:t> arfer </a:t>
            </a:r>
            <a:r>
              <a:rPr lang="cy-GB" dirty="0" err="1">
                <a:solidFill>
                  <a:srgbClr val="FF0000"/>
                </a:solidFill>
              </a:rPr>
              <a:t>plentynganolog</a:t>
            </a:r>
            <a:r>
              <a:rPr lang="cy-GB">
                <a:solidFill>
                  <a:srgbClr val="FF0000"/>
                </a:solidFill>
              </a:rPr>
              <a:t>)</a:t>
            </a:r>
          </a:p>
          <a:p>
            <a:pPr marL="514350" indent="-514350">
              <a:buFont typeface="+mj-lt"/>
              <a:buAutoNum type="arabicPeriod"/>
            </a:pPr>
            <a:r>
              <a:rPr lang="cy-GB"/>
              <a:t>Ystyried </a:t>
            </a:r>
            <a:r>
              <a:rPr lang="cy-GB" dirty="0"/>
              <a:t>cynllunio sy'n canolbwyntio ar y plentyn mewn prosesau diogelu a sut mae hwn yn elfen ganolog mewn gwaith amlasiantaethol. </a:t>
            </a:r>
            <a:r>
              <a:rPr lang="cy-GB" dirty="0">
                <a:solidFill>
                  <a:srgbClr val="FF0000"/>
                </a:solidFill>
              </a:rPr>
              <a:t>(Cysylltiadau â llenyddiaeth, deddfwriaeth a pholisi)</a:t>
            </a:r>
          </a:p>
          <a:p>
            <a:pPr marL="514350" indent="-514350">
              <a:buFont typeface="+mj-lt"/>
              <a:buAutoNum type="arabicPeriod"/>
            </a:pPr>
            <a:r>
              <a:rPr lang="cy-GB" dirty="0"/>
              <a:t>Dod i gasgliadau gyda’ch gilydd mewn perthynas â'r uchod.</a:t>
            </a:r>
            <a:r>
              <a:rPr lang="cy-GB" dirty="0">
                <a:solidFill>
                  <a:srgbClr val="FF0000"/>
                </a:solidFill>
              </a:rPr>
              <a:t> </a:t>
            </a:r>
            <a:endParaRPr lang="cy-GB" dirty="0"/>
          </a:p>
          <a:p>
            <a:pPr marL="64008" indent="0">
              <a:buNone/>
            </a:pPr>
            <a:endParaRPr lang="en-GB" dirty="0"/>
          </a:p>
        </p:txBody>
      </p:sp>
      <p:sp>
        <p:nvSpPr>
          <p:cNvPr id="4" name="Content Placeholder 3">
            <a:extLst>
              <a:ext uri="{FF2B5EF4-FFF2-40B4-BE49-F238E27FC236}">
                <a16:creationId xmlns:a16="http://schemas.microsoft.com/office/drawing/2014/main" id="{35FE02E4-5A73-4641-A5AE-A4B7074C872F}"/>
              </a:ext>
            </a:extLst>
          </p:cNvPr>
          <p:cNvSpPr>
            <a:spLocks noGrp="1"/>
          </p:cNvSpPr>
          <p:nvPr>
            <p:ph sz="half" idx="2"/>
          </p:nvPr>
        </p:nvSpPr>
        <p:spPr/>
        <p:txBody>
          <a:bodyPr>
            <a:normAutofit fontScale="55000" lnSpcReduction="20000"/>
          </a:bodyPr>
          <a:lstStyle/>
          <a:p>
            <a:pPr marL="514350" indent="-514350">
              <a:buFont typeface="+mj-lt"/>
              <a:buAutoNum type="arabicPeriod"/>
            </a:pPr>
            <a:r>
              <a:rPr lang="en-GB" dirty="0"/>
              <a:t>Introduction to purpose of the report </a:t>
            </a:r>
            <a:r>
              <a:rPr lang="en-GB" dirty="0">
                <a:solidFill>
                  <a:srgbClr val="FF0000"/>
                </a:solidFill>
              </a:rPr>
              <a:t>(Including references to literature)</a:t>
            </a:r>
          </a:p>
          <a:p>
            <a:pPr marL="514350" indent="-514350">
              <a:buFont typeface="+mj-lt"/>
              <a:buAutoNum type="arabicPeriod"/>
            </a:pPr>
            <a:r>
              <a:rPr lang="en-GB" dirty="0"/>
              <a:t>Define multiagency working using a range of sources </a:t>
            </a:r>
            <a:r>
              <a:rPr lang="en-GB" dirty="0">
                <a:solidFill>
                  <a:srgbClr val="FF0000"/>
                </a:solidFill>
              </a:rPr>
              <a:t>(Including references to literature)</a:t>
            </a:r>
          </a:p>
          <a:p>
            <a:pPr marL="514350" indent="-514350">
              <a:buFont typeface="+mj-lt"/>
              <a:buAutoNum type="arabicPeriod"/>
            </a:pPr>
            <a:r>
              <a:rPr lang="en-GB" dirty="0"/>
              <a:t>Outline the benefits and challenges of multi-agency working </a:t>
            </a:r>
            <a:r>
              <a:rPr lang="en-GB" dirty="0">
                <a:solidFill>
                  <a:srgbClr val="FF0000"/>
                </a:solidFill>
              </a:rPr>
              <a:t>(Including references to literature)</a:t>
            </a:r>
          </a:p>
          <a:p>
            <a:pPr marL="514350" indent="-514350">
              <a:buFont typeface="+mj-lt"/>
              <a:buAutoNum type="arabicPeriod"/>
            </a:pPr>
            <a:r>
              <a:rPr lang="en-GB" dirty="0"/>
              <a:t>Discuss why multiagency working is important in safeguarding </a:t>
            </a:r>
            <a:r>
              <a:rPr lang="en-GB" dirty="0">
                <a:solidFill>
                  <a:srgbClr val="FF0000"/>
                </a:solidFill>
              </a:rPr>
              <a:t>(Links to legislation and policy)</a:t>
            </a:r>
          </a:p>
          <a:p>
            <a:pPr marL="514350" indent="-514350">
              <a:buFont typeface="+mj-lt"/>
              <a:buAutoNum type="arabicPeriod"/>
            </a:pPr>
            <a:r>
              <a:rPr lang="en-GB" dirty="0">
                <a:solidFill>
                  <a:schemeClr val="accent5"/>
                </a:solidFill>
              </a:rPr>
              <a:t>Define child centred practice (Including references to literature)</a:t>
            </a:r>
          </a:p>
          <a:p>
            <a:pPr marL="514350" indent="-514350">
              <a:buFont typeface="+mj-lt"/>
              <a:buAutoNum type="arabicPeriod"/>
            </a:pPr>
            <a:r>
              <a:rPr lang="en-GB" dirty="0"/>
              <a:t>Consider child centred planning in safeguarding processes and how this is a central tenet in multiagency working. </a:t>
            </a:r>
            <a:r>
              <a:rPr lang="en-GB" dirty="0">
                <a:solidFill>
                  <a:srgbClr val="FF0000"/>
                </a:solidFill>
              </a:rPr>
              <a:t>(Links to literature, legislation and policy)</a:t>
            </a:r>
          </a:p>
          <a:p>
            <a:pPr marL="514350" indent="-514350">
              <a:buFont typeface="+mj-lt"/>
              <a:buAutoNum type="arabicPeriod"/>
            </a:pPr>
            <a:r>
              <a:rPr lang="en-GB" dirty="0"/>
              <a:t>Draw conclusions together in relation to the above.</a:t>
            </a:r>
            <a:r>
              <a:rPr lang="en-GB" dirty="0">
                <a:solidFill>
                  <a:srgbClr val="FF0000"/>
                </a:solidFill>
              </a:rPr>
              <a:t> </a:t>
            </a:r>
            <a:endParaRPr lang="en-GB" dirty="0"/>
          </a:p>
          <a:p>
            <a:endParaRPr lang="en-GB" dirty="0"/>
          </a:p>
        </p:txBody>
      </p:sp>
    </p:spTree>
    <p:extLst>
      <p:ext uri="{BB962C8B-B14F-4D97-AF65-F5344CB8AC3E}">
        <p14:creationId xmlns:p14="http://schemas.microsoft.com/office/powerpoint/2010/main" val="3536300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57CE4B8-8050-4E10-BF58-245DD29E9D0F}"/>
              </a:ext>
            </a:extLst>
          </p:cNvPr>
          <p:cNvSpPr>
            <a:spLocks noGrp="1"/>
          </p:cNvSpPr>
          <p:nvPr>
            <p:ph type="title"/>
          </p:nvPr>
        </p:nvSpPr>
        <p:spPr/>
        <p:txBody>
          <a:bodyPr>
            <a:normAutofit/>
          </a:bodyPr>
          <a:lstStyle/>
          <a:p>
            <a:r>
              <a:rPr lang="en-GB" dirty="0" err="1"/>
              <a:t>Arddull</a:t>
            </a:r>
            <a:r>
              <a:rPr lang="en-GB" dirty="0"/>
              <a:t> </a:t>
            </a:r>
            <a:r>
              <a:rPr lang="en-GB" dirty="0" err="1"/>
              <a:t>Ysgrifennu</a:t>
            </a:r>
            <a:r>
              <a:rPr lang="en-GB" dirty="0"/>
              <a:t> </a:t>
            </a:r>
            <a:r>
              <a:rPr lang="en-GB" dirty="0" err="1"/>
              <a:t>Academaidd</a:t>
            </a:r>
            <a:r>
              <a:rPr lang="en-GB" dirty="0"/>
              <a:t>/ Academic Writing Style</a:t>
            </a:r>
          </a:p>
        </p:txBody>
      </p:sp>
      <p:sp>
        <p:nvSpPr>
          <p:cNvPr id="6" name="Content Placeholder 5">
            <a:extLst>
              <a:ext uri="{FF2B5EF4-FFF2-40B4-BE49-F238E27FC236}">
                <a16:creationId xmlns:a16="http://schemas.microsoft.com/office/drawing/2014/main" id="{C437F538-E216-4DAF-B8F3-2ED276F2D8BE}"/>
              </a:ext>
            </a:extLst>
          </p:cNvPr>
          <p:cNvSpPr>
            <a:spLocks noGrp="1"/>
          </p:cNvSpPr>
          <p:nvPr>
            <p:ph sz="half" idx="1"/>
          </p:nvPr>
        </p:nvSpPr>
        <p:spPr/>
        <p:txBody>
          <a:bodyPr>
            <a:normAutofit fontScale="85000" lnSpcReduction="10000"/>
          </a:bodyPr>
          <a:lstStyle/>
          <a:p>
            <a:pPr fontAlgn="t">
              <a:buNone/>
              <a:defRPr/>
            </a:pPr>
            <a:r>
              <a:rPr lang="en-US" dirty="0" err="1"/>
              <a:t>Dylid</a:t>
            </a:r>
            <a:r>
              <a:rPr lang="en-US" dirty="0"/>
              <a:t> </a:t>
            </a:r>
            <a:r>
              <a:rPr lang="en-US" dirty="0" err="1"/>
              <a:t>ysgrifennu</a:t>
            </a:r>
            <a:r>
              <a:rPr lang="en-US" dirty="0"/>
              <a:t> </a:t>
            </a:r>
            <a:r>
              <a:rPr lang="en-US" dirty="0" err="1"/>
              <a:t>adroddiadau</a:t>
            </a:r>
            <a:r>
              <a:rPr lang="en-US" dirty="0"/>
              <a:t> </a:t>
            </a:r>
            <a:r>
              <a:rPr lang="en-US" dirty="0" err="1"/>
              <a:t>mewn</a:t>
            </a:r>
            <a:r>
              <a:rPr lang="en-US" dirty="0"/>
              <a:t> </a:t>
            </a:r>
            <a:r>
              <a:rPr lang="en-US" dirty="0" err="1"/>
              <a:t>arddull</a:t>
            </a:r>
            <a:r>
              <a:rPr lang="en-US" dirty="0"/>
              <a:t> </a:t>
            </a:r>
            <a:r>
              <a:rPr lang="en-US" dirty="0" err="1"/>
              <a:t>ffurfiol</a:t>
            </a:r>
            <a:r>
              <a:rPr lang="en-US" dirty="0"/>
              <a:t>.</a:t>
            </a:r>
          </a:p>
          <a:p>
            <a:pPr fontAlgn="t">
              <a:buNone/>
              <a:defRPr/>
            </a:pPr>
            <a:r>
              <a:rPr lang="en-US" dirty="0" err="1"/>
              <a:t>Osgowch</a:t>
            </a:r>
            <a:r>
              <a:rPr lang="en-US" dirty="0"/>
              <a:t>: </a:t>
            </a:r>
          </a:p>
          <a:p>
            <a:pPr fontAlgn="t">
              <a:defRPr/>
            </a:pPr>
            <a:r>
              <a:rPr lang="en-US" dirty="0" err="1"/>
              <a:t>ystrydebau</a:t>
            </a:r>
            <a:r>
              <a:rPr lang="en-US" dirty="0"/>
              <a:t>  ("</a:t>
            </a:r>
            <a:r>
              <a:rPr lang="en-US" dirty="0" err="1"/>
              <a:t>mae'r</a:t>
            </a:r>
            <a:r>
              <a:rPr lang="en-US" dirty="0"/>
              <a:t> </a:t>
            </a:r>
            <a:r>
              <a:rPr lang="en-US" dirty="0" err="1"/>
              <a:t>diffygion</a:t>
            </a:r>
            <a:r>
              <a:rPr lang="en-US" dirty="0"/>
              <a:t> </a:t>
            </a:r>
            <a:r>
              <a:rPr lang="en-US" dirty="0" err="1"/>
              <a:t>yn</a:t>
            </a:r>
            <a:r>
              <a:rPr lang="en-US" dirty="0"/>
              <a:t> y </a:t>
            </a:r>
            <a:r>
              <a:rPr lang="en-US" dirty="0" err="1"/>
              <a:t>ddadl</a:t>
            </a:r>
            <a:r>
              <a:rPr lang="en-US" dirty="0"/>
              <a:t> hon </a:t>
            </a:r>
            <a:r>
              <a:rPr lang="en-US" dirty="0" err="1"/>
              <a:t>yn</a:t>
            </a:r>
            <a:r>
              <a:rPr lang="en-US" dirty="0"/>
              <a:t> </a:t>
            </a:r>
            <a:r>
              <a:rPr lang="en-US" dirty="0" err="1"/>
              <a:t>sefyll</a:t>
            </a:r>
            <a:r>
              <a:rPr lang="en-US" dirty="0"/>
              <a:t> </a:t>
            </a:r>
            <a:r>
              <a:rPr lang="en-US" dirty="0" err="1"/>
              <a:t>allan</a:t>
            </a:r>
            <a:r>
              <a:rPr lang="en-US" dirty="0"/>
              <a:t> </a:t>
            </a:r>
            <a:r>
              <a:rPr lang="en-US" dirty="0" err="1"/>
              <a:t>fel</a:t>
            </a:r>
            <a:r>
              <a:rPr lang="en-US" dirty="0"/>
              <a:t> </a:t>
            </a:r>
            <a:r>
              <a:rPr lang="en-US" dirty="0" err="1"/>
              <a:t>dafad</a:t>
            </a:r>
            <a:r>
              <a:rPr lang="en-US" dirty="0"/>
              <a:t> </a:t>
            </a:r>
            <a:r>
              <a:rPr lang="en-US" dirty="0" err="1"/>
              <a:t>wyllt</a:t>
            </a:r>
            <a:r>
              <a:rPr lang="en-US" dirty="0"/>
              <a:t>") </a:t>
            </a:r>
          </a:p>
          <a:p>
            <a:pPr eaLnBrk="1" fontAlgn="t" hangingPunct="1">
              <a:spcAft>
                <a:spcPts val="0"/>
              </a:spcAft>
              <a:defRPr/>
            </a:pPr>
            <a:r>
              <a:rPr lang="en-US" dirty="0" err="1"/>
              <a:t>cyfangiadau</a:t>
            </a:r>
            <a:r>
              <a:rPr lang="en-US" dirty="0"/>
              <a:t> (“</a:t>
            </a:r>
            <a:r>
              <a:rPr lang="en-US" dirty="0" err="1"/>
              <a:t>ro’n</a:t>
            </a:r>
            <a:r>
              <a:rPr lang="en-US" dirty="0"/>
              <a:t>", “</a:t>
            </a:r>
            <a:r>
              <a:rPr lang="en-US" dirty="0" err="1"/>
              <a:t>ces</a:t>
            </a:r>
            <a:r>
              <a:rPr lang="en-US" dirty="0"/>
              <a:t> </a:t>
            </a:r>
            <a:r>
              <a:rPr lang="en-US" dirty="0" err="1"/>
              <a:t>i</a:t>
            </a:r>
            <a:r>
              <a:rPr lang="en-US" dirty="0"/>
              <a:t>") </a:t>
            </a:r>
          </a:p>
          <a:p>
            <a:pPr fontAlgn="t">
              <a:defRPr/>
            </a:pPr>
            <a:r>
              <a:rPr lang="en-US" dirty="0" err="1"/>
              <a:t>ymadroddion</a:t>
            </a:r>
            <a:r>
              <a:rPr lang="en-US" dirty="0"/>
              <a:t> </a:t>
            </a:r>
            <a:r>
              <a:rPr lang="en-US" dirty="0" err="1"/>
              <a:t>sy'n</a:t>
            </a:r>
            <a:r>
              <a:rPr lang="en-US" dirty="0"/>
              <a:t> </a:t>
            </a:r>
            <a:r>
              <a:rPr lang="en-US" dirty="0" err="1"/>
              <a:t>swnio’n</a:t>
            </a:r>
            <a:r>
              <a:rPr lang="en-US" dirty="0"/>
              <a:t> </a:t>
            </a:r>
            <a:r>
              <a:rPr lang="en-US" dirty="0" err="1"/>
              <a:t>rhai</a:t>
            </a:r>
            <a:r>
              <a:rPr lang="en-US" dirty="0"/>
              <a:t> </a:t>
            </a:r>
            <a:r>
              <a:rPr lang="en-US" dirty="0" err="1"/>
              <a:t>llafar</a:t>
            </a:r>
            <a:r>
              <a:rPr lang="en-US" dirty="0"/>
              <a:t> ("</a:t>
            </a:r>
            <a:r>
              <a:rPr lang="en-US" dirty="0" err="1"/>
              <a:t>wel</a:t>
            </a:r>
            <a:r>
              <a:rPr lang="en-US" dirty="0"/>
              <a:t>, </a:t>
            </a:r>
            <a:r>
              <a:rPr lang="en-US" dirty="0" err="1"/>
              <a:t>mae'r</a:t>
            </a:r>
            <a:r>
              <a:rPr lang="en-US" dirty="0"/>
              <a:t> darn </a:t>
            </a:r>
            <a:r>
              <a:rPr lang="en-US" dirty="0" err="1"/>
              <a:t>bach</a:t>
            </a:r>
            <a:r>
              <a:rPr lang="en-US" dirty="0"/>
              <a:t> </a:t>
            </a:r>
            <a:r>
              <a:rPr lang="en-US" dirty="0" err="1"/>
              <a:t>hwn</a:t>
            </a:r>
            <a:r>
              <a:rPr lang="en-US" dirty="0"/>
              <a:t> </a:t>
            </a:r>
            <a:r>
              <a:rPr lang="en-US" dirty="0" err="1"/>
              <a:t>yn</a:t>
            </a:r>
            <a:r>
              <a:rPr lang="en-US" dirty="0"/>
              <a:t> </a:t>
            </a:r>
            <a:r>
              <a:rPr lang="en-US" dirty="0" err="1"/>
              <a:t>ddiddorol</a:t>
            </a:r>
            <a:r>
              <a:rPr lang="en-US" dirty="0"/>
              <a:t> </a:t>
            </a:r>
            <a:r>
              <a:rPr lang="en-US" dirty="0" err="1"/>
              <a:t>dros</a:t>
            </a:r>
            <a:r>
              <a:rPr lang="en-US" dirty="0"/>
              <a:t> ben") </a:t>
            </a:r>
          </a:p>
          <a:p>
            <a:pPr eaLnBrk="1" fontAlgn="t" hangingPunct="1">
              <a:spcAft>
                <a:spcPts val="0"/>
              </a:spcAft>
              <a:defRPr/>
            </a:pPr>
            <a:r>
              <a:rPr lang="en-US" dirty="0" err="1"/>
              <a:t>Disgrifiadau</a:t>
            </a:r>
            <a:r>
              <a:rPr lang="en-US" dirty="0"/>
              <a:t> </a:t>
            </a:r>
            <a:r>
              <a:rPr lang="en-US" dirty="0" err="1"/>
              <a:t>goddrychol</a:t>
            </a:r>
            <a:r>
              <a:rPr lang="en-US" dirty="0"/>
              <a:t>(“y </a:t>
            </a:r>
            <a:r>
              <a:rPr lang="en-US" dirty="0" err="1"/>
              <a:t>cerflun</a:t>
            </a:r>
            <a:r>
              <a:rPr lang="en-US" dirty="0"/>
              <a:t> </a:t>
            </a:r>
            <a:r>
              <a:rPr lang="en-US" dirty="0" err="1"/>
              <a:t>prydferth</a:t>
            </a:r>
            <a:r>
              <a:rPr lang="en-US" dirty="0"/>
              <a:t> </a:t>
            </a:r>
            <a:r>
              <a:rPr lang="en-US" dirty="0" err="1"/>
              <a:t>hwn</a:t>
            </a:r>
            <a:r>
              <a:rPr lang="en-US" dirty="0"/>
              <a:t>") </a:t>
            </a:r>
          </a:p>
          <a:p>
            <a:endParaRPr lang="en-GB" dirty="0"/>
          </a:p>
        </p:txBody>
      </p:sp>
      <p:sp>
        <p:nvSpPr>
          <p:cNvPr id="7" name="Content Placeholder 6">
            <a:extLst>
              <a:ext uri="{FF2B5EF4-FFF2-40B4-BE49-F238E27FC236}">
                <a16:creationId xmlns:a16="http://schemas.microsoft.com/office/drawing/2014/main" id="{6183BD19-17B0-48E5-A2A4-F2E4A479FD05}"/>
              </a:ext>
            </a:extLst>
          </p:cNvPr>
          <p:cNvSpPr>
            <a:spLocks noGrp="1"/>
          </p:cNvSpPr>
          <p:nvPr>
            <p:ph sz="half" idx="2"/>
          </p:nvPr>
        </p:nvSpPr>
        <p:spPr/>
        <p:txBody>
          <a:bodyPr>
            <a:normAutofit fontScale="85000" lnSpcReduction="10000"/>
          </a:bodyPr>
          <a:lstStyle/>
          <a:p>
            <a:pPr eaLnBrk="1" fontAlgn="t" hangingPunct="1">
              <a:spcAft>
                <a:spcPts val="0"/>
              </a:spcAft>
              <a:buFont typeface="Arial" panose="020B0604020202020204" pitchFamily="34" charset="0"/>
              <a:buNone/>
              <a:defRPr/>
            </a:pPr>
            <a:r>
              <a:rPr lang="en-US" dirty="0"/>
              <a:t>Reports should be written in a formal style.</a:t>
            </a:r>
          </a:p>
          <a:p>
            <a:pPr eaLnBrk="1" fontAlgn="t" hangingPunct="1">
              <a:spcAft>
                <a:spcPts val="0"/>
              </a:spcAft>
              <a:buFont typeface="Arial" panose="020B0604020202020204" pitchFamily="34" charset="0"/>
              <a:buNone/>
              <a:defRPr/>
            </a:pPr>
            <a:r>
              <a:rPr lang="en-US" dirty="0"/>
              <a:t>Avoid: </a:t>
            </a:r>
          </a:p>
          <a:p>
            <a:pPr eaLnBrk="1" fontAlgn="t" hangingPunct="1">
              <a:spcAft>
                <a:spcPts val="0"/>
              </a:spcAft>
              <a:defRPr/>
            </a:pPr>
            <a:r>
              <a:rPr lang="en-US" dirty="0"/>
              <a:t>clichés ("the flaws in this argument stand out like a sore thumb") </a:t>
            </a:r>
          </a:p>
          <a:p>
            <a:pPr eaLnBrk="1" fontAlgn="t" hangingPunct="1">
              <a:spcAft>
                <a:spcPts val="0"/>
              </a:spcAft>
              <a:defRPr/>
            </a:pPr>
            <a:r>
              <a:rPr lang="en-US" dirty="0"/>
              <a:t>contractions ("don't", "aren't", "it's") </a:t>
            </a:r>
          </a:p>
          <a:p>
            <a:pPr eaLnBrk="1" fontAlgn="t" hangingPunct="1">
              <a:spcAft>
                <a:spcPts val="0"/>
              </a:spcAft>
              <a:defRPr/>
            </a:pPr>
            <a:r>
              <a:rPr lang="en-US" dirty="0"/>
              <a:t>phrases that sound like speech ("well, this bit is really fascinating") </a:t>
            </a:r>
          </a:p>
          <a:p>
            <a:pPr eaLnBrk="1" fontAlgn="t" hangingPunct="1">
              <a:spcAft>
                <a:spcPts val="0"/>
              </a:spcAft>
              <a:defRPr/>
            </a:pPr>
            <a:r>
              <a:rPr lang="en-US" dirty="0"/>
              <a:t>subjective descriptions ("this beautiful sculpture") </a:t>
            </a:r>
          </a:p>
          <a:p>
            <a:pPr eaLnBrk="1" fontAlgn="t" hangingPunct="1">
              <a:spcAft>
                <a:spcPts val="0"/>
              </a:spcAft>
              <a:buFont typeface="Arial" panose="020B0604020202020204" pitchFamily="34" charset="0"/>
              <a:buNone/>
              <a:defRPr/>
            </a:pPr>
            <a:endParaRPr lang="en-US" dirty="0"/>
          </a:p>
          <a:p>
            <a:endParaRPr lang="en-GB" dirty="0"/>
          </a:p>
        </p:txBody>
      </p:sp>
    </p:spTree>
    <p:extLst>
      <p:ext uri="{BB962C8B-B14F-4D97-AF65-F5344CB8AC3E}">
        <p14:creationId xmlns:p14="http://schemas.microsoft.com/office/powerpoint/2010/main" val="3197531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C3F33-0DDB-4E29-81EA-DB5D7D2C29C1}"/>
              </a:ext>
            </a:extLst>
          </p:cNvPr>
          <p:cNvSpPr>
            <a:spLocks noGrp="1"/>
          </p:cNvSpPr>
          <p:nvPr>
            <p:ph type="title"/>
          </p:nvPr>
        </p:nvSpPr>
        <p:spPr/>
        <p:txBody>
          <a:bodyPr/>
          <a:lstStyle/>
          <a:p>
            <a:r>
              <a:rPr lang="en-GB" dirty="0" err="1"/>
              <a:t>Arddull</a:t>
            </a:r>
            <a:r>
              <a:rPr lang="en-GB" dirty="0"/>
              <a:t> </a:t>
            </a:r>
            <a:r>
              <a:rPr lang="en-GB" dirty="0" err="1"/>
              <a:t>Ysgrifennu</a:t>
            </a:r>
            <a:r>
              <a:rPr lang="en-GB" dirty="0"/>
              <a:t> </a:t>
            </a:r>
            <a:r>
              <a:rPr lang="en-GB" dirty="0" err="1"/>
              <a:t>Academaidd</a:t>
            </a:r>
            <a:r>
              <a:rPr lang="en-GB" dirty="0"/>
              <a:t>/ Academic Writing Style</a:t>
            </a:r>
          </a:p>
        </p:txBody>
      </p:sp>
      <p:sp>
        <p:nvSpPr>
          <p:cNvPr id="3" name="Content Placeholder 2">
            <a:extLst>
              <a:ext uri="{FF2B5EF4-FFF2-40B4-BE49-F238E27FC236}">
                <a16:creationId xmlns:a16="http://schemas.microsoft.com/office/drawing/2014/main" id="{DC84D4F9-B419-41F3-AFB5-E6FCB8C833F7}"/>
              </a:ext>
            </a:extLst>
          </p:cNvPr>
          <p:cNvSpPr>
            <a:spLocks noGrp="1"/>
          </p:cNvSpPr>
          <p:nvPr>
            <p:ph sz="half" idx="1"/>
          </p:nvPr>
        </p:nvSpPr>
        <p:spPr/>
        <p:txBody>
          <a:bodyPr>
            <a:normAutofit fontScale="62500" lnSpcReduction="20000"/>
          </a:bodyPr>
          <a:lstStyle/>
          <a:p>
            <a:pPr fontAlgn="t">
              <a:defRPr/>
            </a:pPr>
            <a:r>
              <a:rPr lang="en-US" dirty="0" err="1"/>
              <a:t>Defnyddiwch</a:t>
            </a:r>
            <a:r>
              <a:rPr lang="en-US" dirty="0"/>
              <a:t> y person </a:t>
            </a:r>
            <a:r>
              <a:rPr lang="en-US" dirty="0" err="1"/>
              <a:t>cyntaf</a:t>
            </a:r>
            <a:r>
              <a:rPr lang="en-US" dirty="0"/>
              <a:t> “fi" dim </a:t>
            </a:r>
            <a:r>
              <a:rPr lang="en-US" dirty="0" err="1"/>
              <a:t>ond</a:t>
            </a:r>
            <a:r>
              <a:rPr lang="en-US" dirty="0"/>
              <a:t> pan </a:t>
            </a:r>
            <a:r>
              <a:rPr lang="en-US" dirty="0" err="1"/>
              <a:t>fo'n</a:t>
            </a:r>
            <a:r>
              <a:rPr lang="en-US" dirty="0"/>
              <a:t> </a:t>
            </a:r>
            <a:r>
              <a:rPr lang="en-US" dirty="0" err="1"/>
              <a:t>briodol</a:t>
            </a:r>
            <a:r>
              <a:rPr lang="en-US" dirty="0"/>
              <a:t> (</a:t>
            </a:r>
            <a:r>
              <a:rPr lang="en-US" dirty="0" err="1"/>
              <a:t>e.e.</a:t>
            </a:r>
            <a:r>
              <a:rPr lang="en-US" dirty="0"/>
              <a:t> </a:t>
            </a:r>
            <a:r>
              <a:rPr lang="en-US" dirty="0" err="1"/>
              <a:t>wrth</a:t>
            </a:r>
            <a:r>
              <a:rPr lang="en-US" dirty="0"/>
              <a:t> </a:t>
            </a:r>
            <a:r>
              <a:rPr lang="en-US" dirty="0" err="1"/>
              <a:t>ysgrifennu</a:t>
            </a:r>
            <a:r>
              <a:rPr lang="en-US" dirty="0"/>
              <a:t> am </a:t>
            </a:r>
            <a:r>
              <a:rPr lang="en-US" dirty="0" err="1"/>
              <a:t>eich</a:t>
            </a:r>
            <a:r>
              <a:rPr lang="en-US" dirty="0"/>
              <a:t> </a:t>
            </a:r>
            <a:r>
              <a:rPr lang="en-US" dirty="0" err="1"/>
              <a:t>profiad</a:t>
            </a:r>
            <a:r>
              <a:rPr lang="en-US" dirty="0"/>
              <a:t> </a:t>
            </a:r>
            <a:r>
              <a:rPr lang="en-US" dirty="0" err="1"/>
              <a:t>eich</a:t>
            </a:r>
            <a:r>
              <a:rPr lang="en-US" dirty="0"/>
              <a:t> </a:t>
            </a:r>
            <a:r>
              <a:rPr lang="en-US" dirty="0" err="1"/>
              <a:t>hun</a:t>
            </a:r>
            <a:r>
              <a:rPr lang="en-US" dirty="0"/>
              <a:t> neu </a:t>
            </a:r>
            <a:r>
              <a:rPr lang="en-US" dirty="0" err="1"/>
              <a:t>astudiaeth</a:t>
            </a:r>
            <a:r>
              <a:rPr lang="en-US" dirty="0"/>
              <a:t> </a:t>
            </a:r>
            <a:r>
              <a:rPr lang="en-US" dirty="0" err="1"/>
              <a:t>achos</a:t>
            </a:r>
            <a:r>
              <a:rPr lang="en-US" dirty="0"/>
              <a:t> </a:t>
            </a:r>
            <a:r>
              <a:rPr lang="en-US" dirty="0" err="1"/>
              <a:t>broffesiynol</a:t>
            </a:r>
            <a:r>
              <a:rPr lang="en-US" dirty="0"/>
              <a:t>). </a:t>
            </a:r>
            <a:r>
              <a:rPr lang="en-US" dirty="0" err="1"/>
              <a:t>Lle</a:t>
            </a:r>
            <a:r>
              <a:rPr lang="en-US" dirty="0"/>
              <a:t> </a:t>
            </a:r>
            <a:r>
              <a:rPr lang="en-US" dirty="0" err="1"/>
              <a:t>bo'n</a:t>
            </a:r>
            <a:r>
              <a:rPr lang="en-US" dirty="0"/>
              <a:t> </a:t>
            </a:r>
            <a:r>
              <a:rPr lang="en-US" dirty="0" err="1"/>
              <a:t>bosibl</a:t>
            </a:r>
            <a:r>
              <a:rPr lang="en-US" dirty="0"/>
              <a:t>, </a:t>
            </a:r>
            <a:r>
              <a:rPr lang="en-US" dirty="0" err="1"/>
              <a:t>defnyddiwch</a:t>
            </a:r>
            <a:r>
              <a:rPr lang="en-US" dirty="0"/>
              <a:t> y </a:t>
            </a:r>
            <a:r>
              <a:rPr lang="en-US" dirty="0" err="1"/>
              <a:t>trydydd</a:t>
            </a:r>
            <a:r>
              <a:rPr lang="en-US" dirty="0"/>
              <a:t> person, er </a:t>
            </a:r>
            <a:r>
              <a:rPr lang="en-US" dirty="0" err="1"/>
              <a:t>enghraifft</a:t>
            </a:r>
            <a:r>
              <a:rPr lang="en-US" dirty="0"/>
              <a:t> "</a:t>
            </a:r>
            <a:r>
              <a:rPr lang="en-US" dirty="0" err="1"/>
              <a:t>Gellir</a:t>
            </a:r>
            <a:r>
              <a:rPr lang="en-US" dirty="0"/>
              <a:t> </a:t>
            </a:r>
            <a:r>
              <a:rPr lang="en-US" dirty="0" err="1"/>
              <a:t>dadlau</a:t>
            </a:r>
            <a:r>
              <a:rPr lang="en-US" dirty="0"/>
              <a:t> "</a:t>
            </a:r>
            <a:r>
              <a:rPr lang="en-US" dirty="0" err="1"/>
              <a:t>yn</a:t>
            </a:r>
            <a:r>
              <a:rPr lang="en-US" dirty="0"/>
              <a:t> </a:t>
            </a:r>
            <a:r>
              <a:rPr lang="en-US" dirty="0" err="1"/>
              <a:t>lle</a:t>
            </a:r>
            <a:r>
              <a:rPr lang="en-US" dirty="0"/>
              <a:t> "</a:t>
            </a:r>
            <a:r>
              <a:rPr lang="en-US" dirty="0" err="1"/>
              <a:t>Rwy'n</a:t>
            </a:r>
            <a:r>
              <a:rPr lang="en-US" dirty="0"/>
              <a:t> </a:t>
            </a:r>
            <a:r>
              <a:rPr lang="en-US" dirty="0" err="1"/>
              <a:t>meddwl</a:t>
            </a:r>
            <a:r>
              <a:rPr lang="en-US" dirty="0"/>
              <a:t>"
</a:t>
            </a:r>
            <a:r>
              <a:rPr lang="en-US" dirty="0" err="1"/>
              <a:t>Defnyddiwch</a:t>
            </a:r>
            <a:r>
              <a:rPr lang="en-US" dirty="0"/>
              <a:t> </a:t>
            </a:r>
            <a:r>
              <a:rPr lang="en-US" dirty="0" err="1"/>
              <a:t>iaith</a:t>
            </a:r>
            <a:r>
              <a:rPr lang="en-US" dirty="0"/>
              <a:t> </a:t>
            </a:r>
            <a:r>
              <a:rPr lang="en-US" dirty="0" err="1"/>
              <a:t>glir</a:t>
            </a:r>
            <a:r>
              <a:rPr lang="en-US" dirty="0"/>
              <a:t> - does dim </a:t>
            </a:r>
            <a:r>
              <a:rPr lang="en-US" dirty="0" err="1"/>
              <a:t>rhaid</a:t>
            </a:r>
            <a:r>
              <a:rPr lang="en-US" dirty="0"/>
              <a:t> </a:t>
            </a:r>
            <a:r>
              <a:rPr lang="en-US" dirty="0" err="1"/>
              <a:t>i</a:t>
            </a:r>
            <a:r>
              <a:rPr lang="en-US" dirty="0"/>
              <a:t> chi </a:t>
            </a:r>
            <a:r>
              <a:rPr lang="en-US" dirty="0" err="1"/>
              <a:t>chwilio</a:t>
            </a:r>
            <a:r>
              <a:rPr lang="en-US" dirty="0"/>
              <a:t> am air </a:t>
            </a:r>
            <a:r>
              <a:rPr lang="en-US" dirty="0" err="1"/>
              <a:t>mwy</a:t>
            </a:r>
            <a:r>
              <a:rPr lang="en-US" dirty="0"/>
              <a:t> "</a:t>
            </a:r>
            <a:r>
              <a:rPr lang="en-US" dirty="0" err="1"/>
              <a:t>academaidd</a:t>
            </a:r>
            <a:r>
              <a:rPr lang="en-US" dirty="0"/>
              <a:t>", pan </a:t>
            </a:r>
            <a:r>
              <a:rPr lang="en-US" dirty="0" err="1"/>
              <a:t>fydd</a:t>
            </a:r>
            <a:r>
              <a:rPr lang="en-US" dirty="0"/>
              <a:t> un </a:t>
            </a:r>
            <a:r>
              <a:rPr lang="en-US" dirty="0" err="1"/>
              <a:t>syml</a:t>
            </a:r>
            <a:r>
              <a:rPr lang="en-US" dirty="0"/>
              <a:t> </a:t>
            </a:r>
            <a:r>
              <a:rPr lang="en-US" dirty="0" err="1"/>
              <a:t>yn</a:t>
            </a:r>
            <a:r>
              <a:rPr lang="en-US" dirty="0"/>
              <a:t> </a:t>
            </a:r>
            <a:r>
              <a:rPr lang="en-US" dirty="0" err="1"/>
              <a:t>gwneud</a:t>
            </a:r>
            <a:r>
              <a:rPr lang="en-US" dirty="0"/>
              <a:t> y </a:t>
            </a:r>
            <a:r>
              <a:rPr lang="en-US" dirty="0" err="1"/>
              <a:t>tro</a:t>
            </a:r>
            <a:r>
              <a:rPr lang="en-US" dirty="0"/>
              <a:t>. Mae </a:t>
            </a:r>
            <a:r>
              <a:rPr lang="en-US" dirty="0" err="1"/>
              <a:t>marcwyr</a:t>
            </a:r>
            <a:r>
              <a:rPr lang="en-US" dirty="0"/>
              <a:t> </a:t>
            </a:r>
            <a:r>
              <a:rPr lang="en-US" dirty="0" err="1"/>
              <a:t>yn</a:t>
            </a:r>
            <a:r>
              <a:rPr lang="en-US" dirty="0"/>
              <a:t> </a:t>
            </a:r>
            <a:r>
              <a:rPr lang="en-US" dirty="0" err="1"/>
              <a:t>chwilio</a:t>
            </a:r>
            <a:r>
              <a:rPr lang="en-US" dirty="0"/>
              <a:t> am </a:t>
            </a:r>
            <a:r>
              <a:rPr lang="en-US" dirty="0" err="1"/>
              <a:t>fynegiant</a:t>
            </a:r>
            <a:r>
              <a:rPr lang="en-US" dirty="0"/>
              <a:t> </a:t>
            </a:r>
            <a:r>
              <a:rPr lang="en-US" dirty="0" err="1"/>
              <a:t>clir</a:t>
            </a:r>
            <a:r>
              <a:rPr lang="en-US" dirty="0"/>
              <a:t> a </a:t>
            </a:r>
            <a:r>
              <a:rPr lang="en-US" dirty="0" err="1"/>
              <a:t>chywir</a:t>
            </a:r>
            <a:r>
              <a:rPr lang="en-US" dirty="0"/>
              <a:t> o </a:t>
            </a:r>
            <a:r>
              <a:rPr lang="en-US" dirty="0" err="1"/>
              <a:t>syniadau</a:t>
            </a:r>
            <a:r>
              <a:rPr lang="en-US" dirty="0"/>
              <a:t>, </a:t>
            </a:r>
            <a:r>
              <a:rPr lang="en-US" dirty="0" err="1"/>
              <a:t>nid</a:t>
            </a:r>
            <a:r>
              <a:rPr lang="en-US" dirty="0"/>
              <a:t> jargon </a:t>
            </a:r>
            <a:r>
              <a:rPr lang="en-US" dirty="0" err="1"/>
              <a:t>nac</a:t>
            </a:r>
            <a:r>
              <a:rPr lang="en-US" dirty="0"/>
              <a:t> </a:t>
            </a:r>
            <a:r>
              <a:rPr lang="en-US" dirty="0" err="1"/>
              <a:t>iaith</a:t>
            </a:r>
            <a:r>
              <a:rPr lang="en-US" dirty="0"/>
              <a:t> </a:t>
            </a:r>
            <a:r>
              <a:rPr lang="en-US" dirty="0" err="1"/>
              <a:t>ddryslyd</a:t>
            </a:r>
            <a:r>
              <a:rPr lang="en-US" dirty="0"/>
              <a:t>. Mae </a:t>
            </a:r>
            <a:r>
              <a:rPr lang="en-US" dirty="0" err="1"/>
              <a:t>brawddegau</a:t>
            </a:r>
            <a:r>
              <a:rPr lang="en-US" dirty="0"/>
              <a:t> </a:t>
            </a:r>
            <a:r>
              <a:rPr lang="en-US" dirty="0" err="1"/>
              <a:t>byrrach</a:t>
            </a:r>
            <a:r>
              <a:rPr lang="en-US" dirty="0"/>
              <a:t> </a:t>
            </a:r>
            <a:r>
              <a:rPr lang="en-US" dirty="0" err="1"/>
              <a:t>fel</a:t>
            </a:r>
            <a:r>
              <a:rPr lang="en-US" dirty="0"/>
              <a:t> </a:t>
            </a:r>
            <a:r>
              <a:rPr lang="en-US" dirty="0" err="1"/>
              <a:t>arfer</a:t>
            </a:r>
            <a:r>
              <a:rPr lang="en-US" dirty="0"/>
              <a:t> </a:t>
            </a:r>
            <a:r>
              <a:rPr lang="en-US" dirty="0" err="1"/>
              <a:t>yn</a:t>
            </a:r>
            <a:r>
              <a:rPr lang="en-US" dirty="0"/>
              <a:t> </a:t>
            </a:r>
            <a:r>
              <a:rPr lang="en-US" dirty="0" err="1"/>
              <a:t>gliriach</a:t>
            </a:r>
            <a:r>
              <a:rPr lang="en-US" dirty="0"/>
              <a:t> </a:t>
            </a:r>
            <a:r>
              <a:rPr lang="en-US" dirty="0" err="1"/>
              <a:t>na</a:t>
            </a:r>
            <a:r>
              <a:rPr lang="en-US" dirty="0"/>
              <a:t> </a:t>
            </a:r>
            <a:r>
              <a:rPr lang="en-US" dirty="0" err="1"/>
              <a:t>rhai</a:t>
            </a:r>
            <a:r>
              <a:rPr lang="en-US" dirty="0"/>
              <a:t> </a:t>
            </a:r>
            <a:r>
              <a:rPr lang="en-US" dirty="0" err="1"/>
              <a:t>cymhleth</a:t>
            </a:r>
            <a:r>
              <a:rPr lang="en-US" dirty="0"/>
              <a:t>, </a:t>
            </a:r>
            <a:r>
              <a:rPr lang="en-US" dirty="0" err="1"/>
              <a:t>hir</a:t>
            </a:r>
            <a:r>
              <a:rPr lang="en-US" dirty="0"/>
              <a:t>, </a:t>
            </a:r>
            <a:r>
              <a:rPr lang="en-US" dirty="0" err="1"/>
              <a:t>ond</a:t>
            </a:r>
            <a:r>
              <a:rPr lang="en-US" dirty="0"/>
              <a:t> </a:t>
            </a:r>
            <a:r>
              <a:rPr lang="en-US" dirty="0" err="1"/>
              <a:t>gwnewch</a:t>
            </a:r>
            <a:r>
              <a:rPr lang="en-US" dirty="0"/>
              <a:t> </a:t>
            </a:r>
            <a:r>
              <a:rPr lang="en-US" dirty="0" err="1"/>
              <a:t>yn</a:t>
            </a:r>
            <a:r>
              <a:rPr lang="en-US" dirty="0"/>
              <a:t> </a:t>
            </a:r>
            <a:r>
              <a:rPr lang="en-US" dirty="0" err="1"/>
              <a:t>siŵr</a:t>
            </a:r>
            <a:r>
              <a:rPr lang="en-US" dirty="0"/>
              <a:t> </a:t>
            </a:r>
            <a:r>
              <a:rPr lang="en-US" dirty="0" err="1"/>
              <a:t>ei</a:t>
            </a:r>
            <a:r>
              <a:rPr lang="en-US" dirty="0"/>
              <a:t> bod </a:t>
            </a:r>
            <a:r>
              <a:rPr lang="en-US" dirty="0" err="1"/>
              <a:t>hi’n</a:t>
            </a:r>
            <a:r>
              <a:rPr lang="en-US" dirty="0"/>
              <a:t> </a:t>
            </a:r>
            <a:r>
              <a:rPr lang="en-US" dirty="0" err="1"/>
              <a:t>frawddeg</a:t>
            </a:r>
            <a:r>
              <a:rPr lang="en-US" dirty="0"/>
              <a:t> </a:t>
            </a:r>
            <a:r>
              <a:rPr lang="en-US" dirty="0" err="1"/>
              <a:t>gyfan</a:t>
            </a:r>
            <a:r>
              <a:rPr lang="en-US" dirty="0"/>
              <a:t> ac </a:t>
            </a:r>
            <a:r>
              <a:rPr lang="en-US" dirty="0" err="1"/>
              <a:t>nid</a:t>
            </a:r>
            <a:r>
              <a:rPr lang="en-US" dirty="0"/>
              <a:t> </a:t>
            </a:r>
            <a:r>
              <a:rPr lang="en-US" dirty="0" err="1"/>
              <a:t>cymal</a:t>
            </a:r>
            <a:r>
              <a:rPr lang="en-US" dirty="0"/>
              <a:t> neu </a:t>
            </a:r>
            <a:r>
              <a:rPr lang="en-US" dirty="0" err="1"/>
              <a:t>ymadrodd</a:t>
            </a:r>
            <a:r>
              <a:rPr lang="en-US" dirty="0"/>
              <a:t> </a:t>
            </a:r>
            <a:r>
              <a:rPr lang="en-US" dirty="0" err="1"/>
              <a:t>yn</a:t>
            </a:r>
            <a:r>
              <a:rPr lang="en-US" dirty="0"/>
              <a:t> </a:t>
            </a:r>
            <a:r>
              <a:rPr lang="en-US" dirty="0" err="1"/>
              <a:t>unig</a:t>
            </a:r>
            <a:endParaRPr lang="en-US" dirty="0"/>
          </a:p>
          <a:p>
            <a:endParaRPr lang="en-GB" dirty="0"/>
          </a:p>
        </p:txBody>
      </p:sp>
      <p:sp>
        <p:nvSpPr>
          <p:cNvPr id="4" name="Content Placeholder 3">
            <a:extLst>
              <a:ext uri="{FF2B5EF4-FFF2-40B4-BE49-F238E27FC236}">
                <a16:creationId xmlns:a16="http://schemas.microsoft.com/office/drawing/2014/main" id="{C0872539-4D27-4EFB-BCE5-9AEF2A7F9169}"/>
              </a:ext>
            </a:extLst>
          </p:cNvPr>
          <p:cNvSpPr>
            <a:spLocks noGrp="1"/>
          </p:cNvSpPr>
          <p:nvPr>
            <p:ph sz="half" idx="2"/>
          </p:nvPr>
        </p:nvSpPr>
        <p:spPr/>
        <p:txBody>
          <a:bodyPr>
            <a:normAutofit fontScale="62500" lnSpcReduction="20000"/>
          </a:bodyPr>
          <a:lstStyle/>
          <a:p>
            <a:pPr eaLnBrk="1" fontAlgn="t" hangingPunct="1">
              <a:spcAft>
                <a:spcPts val="0"/>
              </a:spcAft>
              <a:defRPr/>
            </a:pPr>
            <a:r>
              <a:rPr lang="en-US" dirty="0"/>
              <a:t>Use the first person "I" only where appropriate (e.g. when writing up your own experience or professional case study). Where possible use the third person, for example "It can be argued "instead of "I think"</a:t>
            </a:r>
          </a:p>
          <a:p>
            <a:pPr eaLnBrk="1" fontAlgn="t" hangingPunct="1">
              <a:spcAft>
                <a:spcPts val="0"/>
              </a:spcAft>
              <a:defRPr/>
            </a:pPr>
            <a:r>
              <a:rPr lang="en-US" dirty="0"/>
              <a:t>Use plain language - you don't have to search for a more "academic-sounding" word when a simple one will do. Markers are looking for clear and accurate expression of ideas, not jargon or confusing language. Shorter sentences are usually clearer than long complex ones, but make sure it is a whole sentence and not just a clause or phrase</a:t>
            </a:r>
          </a:p>
          <a:p>
            <a:endParaRPr lang="en-GB" dirty="0"/>
          </a:p>
        </p:txBody>
      </p:sp>
    </p:spTree>
    <p:extLst>
      <p:ext uri="{BB962C8B-B14F-4D97-AF65-F5344CB8AC3E}">
        <p14:creationId xmlns:p14="http://schemas.microsoft.com/office/powerpoint/2010/main" val="925442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40268-CBC4-40FB-99E0-83D3E372DB27}"/>
              </a:ext>
            </a:extLst>
          </p:cNvPr>
          <p:cNvSpPr>
            <a:spLocks noGrp="1"/>
          </p:cNvSpPr>
          <p:nvPr>
            <p:ph type="title"/>
          </p:nvPr>
        </p:nvSpPr>
        <p:spPr/>
        <p:txBody>
          <a:bodyPr/>
          <a:lstStyle/>
          <a:p>
            <a:r>
              <a:rPr lang="en-GB" dirty="0" err="1"/>
              <a:t>Disgrifio</a:t>
            </a:r>
            <a:r>
              <a:rPr lang="en-GB" dirty="0"/>
              <a:t> </a:t>
            </a:r>
            <a:r>
              <a:rPr lang="en-GB" dirty="0" err="1"/>
              <a:t>ynteu</a:t>
            </a:r>
            <a:r>
              <a:rPr lang="en-GB" dirty="0"/>
              <a:t> </a:t>
            </a:r>
            <a:r>
              <a:rPr lang="en-GB" dirty="0" err="1"/>
              <a:t>dadansoddi</a:t>
            </a:r>
            <a:r>
              <a:rPr lang="en-GB" dirty="0"/>
              <a:t> Description vs analysis</a:t>
            </a:r>
          </a:p>
        </p:txBody>
      </p:sp>
      <p:sp>
        <p:nvSpPr>
          <p:cNvPr id="3" name="Content Placeholder 2">
            <a:extLst>
              <a:ext uri="{FF2B5EF4-FFF2-40B4-BE49-F238E27FC236}">
                <a16:creationId xmlns:a16="http://schemas.microsoft.com/office/drawing/2014/main" id="{99AA29B8-A2DD-4C15-ABCF-CE29BFDF56FE}"/>
              </a:ext>
            </a:extLst>
          </p:cNvPr>
          <p:cNvSpPr>
            <a:spLocks noGrp="1"/>
          </p:cNvSpPr>
          <p:nvPr>
            <p:ph sz="half" idx="1"/>
          </p:nvPr>
        </p:nvSpPr>
        <p:spPr/>
        <p:txBody>
          <a:bodyPr>
            <a:normAutofit fontScale="85000" lnSpcReduction="10000"/>
          </a:bodyPr>
          <a:lstStyle/>
          <a:p>
            <a:r>
              <a:rPr lang="en-GB" dirty="0">
                <a:hlinkClick r:id="rId2"/>
              </a:rPr>
              <a:t>description vs analysis--</a:t>
            </a:r>
            <a:r>
              <a:rPr lang="en-GB" dirty="0" err="1">
                <a:hlinkClick r:id="rId2"/>
              </a:rPr>
              <a:t>LearnHigher</a:t>
            </a:r>
            <a:r>
              <a:rPr lang="en-GB" dirty="0">
                <a:hlinkClick r:id="rId2"/>
              </a:rPr>
              <a:t> (nottingham.ac.uk)</a:t>
            </a:r>
            <a:endParaRPr lang="en-GB" dirty="0"/>
          </a:p>
          <a:p>
            <a:r>
              <a:rPr lang="en-US" altLang="en-US" dirty="0"/>
              <a:t>Mae </a:t>
            </a:r>
            <a:r>
              <a:rPr lang="en-US" altLang="en-US" dirty="0" err="1"/>
              <a:t>dadansoddi</a:t>
            </a:r>
            <a:r>
              <a:rPr lang="en-US" altLang="en-US" dirty="0"/>
              <a:t> </a:t>
            </a:r>
            <a:r>
              <a:rPr lang="en-US" altLang="en-US" dirty="0" err="1"/>
              <a:t>beirniadol</a:t>
            </a:r>
            <a:r>
              <a:rPr lang="en-US" altLang="en-US" dirty="0"/>
              <a:t> </a:t>
            </a:r>
            <a:r>
              <a:rPr lang="en-US" altLang="en-US" dirty="0" err="1"/>
              <a:t>yn</a:t>
            </a:r>
            <a:r>
              <a:rPr lang="en-US" altLang="en-US" dirty="0"/>
              <a:t> </a:t>
            </a:r>
            <a:r>
              <a:rPr lang="en-US" altLang="en-US" dirty="0" err="1"/>
              <a:t>sgil</a:t>
            </a:r>
            <a:r>
              <a:rPr lang="en-US" altLang="en-US" dirty="0"/>
              <a:t> </a:t>
            </a:r>
            <a:r>
              <a:rPr lang="en-US" altLang="en-US" dirty="0" err="1"/>
              <a:t>allweddol</a:t>
            </a:r>
            <a:r>
              <a:rPr lang="en-US" altLang="en-US" dirty="0"/>
              <a:t> </a:t>
            </a:r>
            <a:r>
              <a:rPr lang="en-US" altLang="en-US" dirty="0" err="1"/>
              <a:t>ar</a:t>
            </a:r>
            <a:r>
              <a:rPr lang="en-US" altLang="en-US" dirty="0"/>
              <a:t> </a:t>
            </a:r>
            <a:r>
              <a:rPr lang="en-US" altLang="en-US" dirty="0" err="1"/>
              <a:t>gyfer</a:t>
            </a:r>
            <a:r>
              <a:rPr lang="en-US" altLang="en-US" dirty="0"/>
              <a:t> </a:t>
            </a:r>
            <a:r>
              <a:rPr lang="en-US" altLang="en-US" dirty="0" err="1"/>
              <a:t>ysgrifennu</a:t>
            </a:r>
            <a:r>
              <a:rPr lang="en-US" altLang="en-US" dirty="0"/>
              <a:t> </a:t>
            </a:r>
            <a:r>
              <a:rPr lang="en-US" altLang="en-US" dirty="0" err="1"/>
              <a:t>yn</a:t>
            </a:r>
            <a:r>
              <a:rPr lang="en-US" altLang="en-US" dirty="0"/>
              <a:t> y </a:t>
            </a:r>
            <a:r>
              <a:rPr lang="en-US" altLang="en-US" dirty="0" err="1"/>
              <a:t>brifysgol</a:t>
            </a:r>
            <a:r>
              <a:rPr lang="en-US" altLang="en-US" dirty="0"/>
              <a:t>; </a:t>
            </a:r>
            <a:r>
              <a:rPr lang="en-US" altLang="en-US" dirty="0" err="1"/>
              <a:t>mae'n</a:t>
            </a:r>
            <a:r>
              <a:rPr lang="en-US" altLang="en-US" dirty="0"/>
              <a:t> </a:t>
            </a:r>
            <a:r>
              <a:rPr lang="en-US" altLang="en-US" dirty="0" err="1"/>
              <a:t>caniatáu</a:t>
            </a:r>
            <a:r>
              <a:rPr lang="en-US" altLang="en-US" dirty="0"/>
              <a:t> </a:t>
            </a:r>
            <a:r>
              <a:rPr lang="en-US" altLang="en-US" dirty="0" err="1"/>
              <a:t>i</a:t>
            </a:r>
            <a:r>
              <a:rPr lang="en-US" altLang="en-US" dirty="0"/>
              <a:t> chi </a:t>
            </a:r>
            <a:r>
              <a:rPr lang="en-US" altLang="en-US" dirty="0" err="1"/>
              <a:t>asesu'r</a:t>
            </a:r>
            <a:r>
              <a:rPr lang="en-US" altLang="en-US" dirty="0"/>
              <a:t> </a:t>
            </a:r>
            <a:r>
              <a:rPr lang="en-US" altLang="en-US" dirty="0" err="1"/>
              <a:t>gwahanol</a:t>
            </a:r>
            <a:r>
              <a:rPr lang="en-US" altLang="en-US" dirty="0"/>
              <a:t> </a:t>
            </a:r>
            <a:r>
              <a:rPr lang="en-US" altLang="en-US" dirty="0" err="1"/>
              <a:t>syniadau</a:t>
            </a:r>
            <a:r>
              <a:rPr lang="en-US" altLang="en-US" dirty="0"/>
              <a:t> a </a:t>
            </a:r>
            <a:r>
              <a:rPr lang="en-US" altLang="en-US" dirty="0" err="1"/>
              <a:t>gwybodaeth</a:t>
            </a:r>
            <a:r>
              <a:rPr lang="en-US" altLang="en-US" dirty="0"/>
              <a:t> a </a:t>
            </a:r>
            <a:r>
              <a:rPr lang="en-US" altLang="en-US" dirty="0" err="1"/>
              <a:t>ddarllenwch</a:t>
            </a:r>
            <a:r>
              <a:rPr lang="en-US" altLang="en-US" dirty="0"/>
              <a:t> a </a:t>
            </a:r>
            <a:r>
              <a:rPr lang="en-US" altLang="en-US" dirty="0" err="1"/>
              <a:t>phenderfynu</a:t>
            </a:r>
            <a:r>
              <a:rPr lang="en-US" altLang="en-US" dirty="0"/>
              <a:t> a </a:t>
            </a:r>
            <a:r>
              <a:rPr lang="en-US" altLang="en-US" dirty="0" err="1"/>
              <a:t>ydych</a:t>
            </a:r>
            <a:r>
              <a:rPr lang="en-US" altLang="en-US" dirty="0"/>
              <a:t> am </a:t>
            </a:r>
            <a:r>
              <a:rPr lang="en-US" altLang="en-US" dirty="0" err="1"/>
              <a:t>eu</a:t>
            </a:r>
            <a:r>
              <a:rPr lang="en-US" altLang="en-US" dirty="0"/>
              <a:t> </a:t>
            </a:r>
            <a:r>
              <a:rPr lang="en-US" altLang="en-US" dirty="0" err="1"/>
              <a:t>defnyddio</a:t>
            </a:r>
            <a:r>
              <a:rPr lang="en-US" altLang="en-US" dirty="0"/>
              <a:t> </a:t>
            </a:r>
            <a:r>
              <a:rPr lang="en-US" altLang="en-US" dirty="0" err="1"/>
              <a:t>i</a:t>
            </a:r>
            <a:r>
              <a:rPr lang="en-US" altLang="en-US" dirty="0"/>
              <a:t> </a:t>
            </a:r>
            <a:r>
              <a:rPr lang="en-US" altLang="en-US" dirty="0" err="1"/>
              <a:t>gefnogi</a:t>
            </a:r>
            <a:r>
              <a:rPr lang="en-US" altLang="en-US" dirty="0"/>
              <a:t> </a:t>
            </a:r>
            <a:r>
              <a:rPr lang="en-US" altLang="en-US" dirty="0" err="1"/>
              <a:t>eich</a:t>
            </a:r>
            <a:r>
              <a:rPr lang="en-US" altLang="en-US" dirty="0"/>
              <a:t> </a:t>
            </a:r>
            <a:r>
              <a:rPr lang="en-US" altLang="en-US" dirty="0" err="1"/>
              <a:t>pwyntiau</a:t>
            </a:r>
            <a:r>
              <a:rPr lang="en-US" altLang="en-US" dirty="0"/>
              <a:t>
-</a:t>
            </a:r>
            <a:endParaRPr lang="en-GB" dirty="0"/>
          </a:p>
        </p:txBody>
      </p:sp>
      <p:sp>
        <p:nvSpPr>
          <p:cNvPr id="4" name="Content Placeholder 3">
            <a:extLst>
              <a:ext uri="{FF2B5EF4-FFF2-40B4-BE49-F238E27FC236}">
                <a16:creationId xmlns:a16="http://schemas.microsoft.com/office/drawing/2014/main" id="{487708EC-A555-4A04-B004-B22EF774B556}"/>
              </a:ext>
            </a:extLst>
          </p:cNvPr>
          <p:cNvSpPr>
            <a:spLocks noGrp="1"/>
          </p:cNvSpPr>
          <p:nvPr>
            <p:ph sz="half" idx="2"/>
          </p:nvPr>
        </p:nvSpPr>
        <p:spPr/>
        <p:txBody>
          <a:bodyPr>
            <a:normAutofit fontScale="85000" lnSpcReduction="10000"/>
          </a:bodyPr>
          <a:lstStyle/>
          <a:p>
            <a:r>
              <a:rPr lang="en-GB" dirty="0">
                <a:hlinkClick r:id="rId2"/>
              </a:rPr>
              <a:t>description vs analysis---</a:t>
            </a:r>
            <a:r>
              <a:rPr lang="en-GB" dirty="0" err="1">
                <a:hlinkClick r:id="rId2"/>
              </a:rPr>
              <a:t>LearnHigher</a:t>
            </a:r>
            <a:r>
              <a:rPr lang="en-GB" dirty="0">
                <a:hlinkClick r:id="rId2"/>
              </a:rPr>
              <a:t> (nottingham.ac.uk)</a:t>
            </a:r>
            <a:endParaRPr lang="en-GB" dirty="0"/>
          </a:p>
          <a:p>
            <a:r>
              <a:rPr lang="en-US" altLang="en-US" dirty="0"/>
              <a:t>Critical analysis is a key skill for writing at university; it allows you to assess the various ideas and information that you read and decide whether you want to use them to support your points.</a:t>
            </a:r>
          </a:p>
          <a:p>
            <a:endParaRPr lang="en-GB" dirty="0"/>
          </a:p>
        </p:txBody>
      </p:sp>
    </p:spTree>
    <p:extLst>
      <p:ext uri="{BB962C8B-B14F-4D97-AF65-F5344CB8AC3E}">
        <p14:creationId xmlns:p14="http://schemas.microsoft.com/office/powerpoint/2010/main" val="2258233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A14EE-726C-4D87-934E-0CC1D66459BD}"/>
              </a:ext>
            </a:extLst>
          </p:cNvPr>
          <p:cNvSpPr>
            <a:spLocks noGrp="1"/>
          </p:cNvSpPr>
          <p:nvPr>
            <p:ph type="title"/>
          </p:nvPr>
        </p:nvSpPr>
        <p:spPr>
          <a:xfrm>
            <a:off x="0" y="228600"/>
            <a:ext cx="8991600" cy="1871398"/>
          </a:xfrm>
        </p:spPr>
        <p:txBody>
          <a:bodyPr>
            <a:normAutofit/>
          </a:bodyPr>
          <a:lstStyle/>
          <a:p>
            <a:r>
              <a:rPr lang="en-GB" sz="3200" dirty="0" err="1"/>
              <a:t>Ysgrifennu</a:t>
            </a:r>
            <a:r>
              <a:rPr lang="en-GB" sz="3200" dirty="0"/>
              <a:t> </a:t>
            </a:r>
            <a:r>
              <a:rPr lang="en-GB" sz="3200" dirty="0" err="1"/>
              <a:t>beirniadol</a:t>
            </a:r>
            <a:r>
              <a:rPr lang="en-GB" sz="3200" dirty="0"/>
              <a:t> – </a:t>
            </a:r>
            <a:r>
              <a:rPr lang="en-GB" sz="3200" dirty="0" err="1"/>
              <a:t>gwyliwch</a:t>
            </a:r>
            <a:r>
              <a:rPr lang="en-GB" sz="3200" dirty="0"/>
              <a:t> a </a:t>
            </a:r>
            <a:r>
              <a:rPr lang="en-GB" sz="3200" dirty="0" err="1"/>
              <a:t>gwneud</a:t>
            </a:r>
            <a:r>
              <a:rPr lang="en-GB" sz="3200" dirty="0"/>
              <a:t> </a:t>
            </a:r>
            <a:r>
              <a:rPr lang="en-GB" sz="3200" dirty="0" err="1"/>
              <a:t>nodiadau</a:t>
            </a:r>
            <a:br>
              <a:rPr lang="en-GB" sz="3200" dirty="0"/>
            </a:br>
            <a:r>
              <a:rPr lang="en-GB" sz="3200" dirty="0"/>
              <a:t>Critical writing – watch and make notes</a:t>
            </a:r>
          </a:p>
        </p:txBody>
      </p:sp>
      <p:pic>
        <p:nvPicPr>
          <p:cNvPr id="4" name="Online Media 3" title="Robin Banerjee - Essay writing interview">
            <a:hlinkClick r:id="" action="ppaction://media"/>
            <a:extLst>
              <a:ext uri="{FF2B5EF4-FFF2-40B4-BE49-F238E27FC236}">
                <a16:creationId xmlns:a16="http://schemas.microsoft.com/office/drawing/2014/main" id="{D4D3A7C4-6E2C-4013-8DA5-98F25A9F7E86}"/>
              </a:ext>
            </a:extLst>
          </p:cNvPr>
          <p:cNvPicPr>
            <a:picLocks noGrp="1" noRot="1" noChangeAspect="1"/>
          </p:cNvPicPr>
          <p:nvPr>
            <p:ph idx="1"/>
            <a:videoFile r:link="rId1"/>
          </p:nvPr>
        </p:nvPicPr>
        <p:blipFill>
          <a:blip r:embed="rId3"/>
          <a:stretch>
            <a:fillRect/>
          </a:stretch>
        </p:blipFill>
        <p:spPr>
          <a:xfrm>
            <a:off x="1524000" y="1882775"/>
            <a:ext cx="6096000" cy="4572000"/>
          </a:xfrm>
          <a:prstGeom prst="rect">
            <a:avLst/>
          </a:prstGeom>
        </p:spPr>
      </p:pic>
    </p:spTree>
    <p:extLst>
      <p:ext uri="{BB962C8B-B14F-4D97-AF65-F5344CB8AC3E}">
        <p14:creationId xmlns:p14="http://schemas.microsoft.com/office/powerpoint/2010/main" val="5532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37AA-A1DA-46D8-9B48-83612EFABAA9}"/>
              </a:ext>
            </a:extLst>
          </p:cNvPr>
          <p:cNvSpPr>
            <a:spLocks noGrp="1"/>
          </p:cNvSpPr>
          <p:nvPr>
            <p:ph type="title"/>
          </p:nvPr>
        </p:nvSpPr>
        <p:spPr>
          <a:xfrm>
            <a:off x="76200" y="267494"/>
            <a:ext cx="8610600" cy="1399032"/>
          </a:xfrm>
        </p:spPr>
        <p:txBody>
          <a:bodyPr rtlCol="0">
            <a:noAutofit/>
          </a:bodyPr>
          <a:lstStyle/>
          <a:p>
            <a:pPr>
              <a:defRPr/>
            </a:pPr>
            <a:r>
              <a:rPr lang="en-GB" sz="3600" dirty="0" err="1"/>
              <a:t>Cwestiynau</a:t>
            </a:r>
            <a:r>
              <a:rPr lang="en-GB" sz="3600" dirty="0"/>
              <a:t> </a:t>
            </a:r>
            <a:r>
              <a:rPr lang="en-GB" sz="3600" dirty="0" err="1"/>
              <a:t>i'w</a:t>
            </a:r>
            <a:r>
              <a:rPr lang="en-GB" sz="3600" dirty="0"/>
              <a:t> </a:t>
            </a:r>
            <a:r>
              <a:rPr lang="en-GB" sz="3600" dirty="0" err="1"/>
              <a:t>hystyried</a:t>
            </a:r>
            <a:r>
              <a:rPr lang="en-GB" sz="3600" dirty="0"/>
              <a:t> </a:t>
            </a:r>
            <a:r>
              <a:rPr lang="en-GB" sz="3600" dirty="0" err="1"/>
              <a:t>wrth</a:t>
            </a:r>
            <a:r>
              <a:rPr lang="en-GB" sz="3600" dirty="0"/>
              <a:t> </a:t>
            </a:r>
            <a:r>
              <a:rPr lang="en-GB" sz="3600" dirty="0" err="1"/>
              <a:t>ddarllen</a:t>
            </a:r>
            <a:r>
              <a:rPr lang="en-GB" sz="3600" dirty="0"/>
              <a:t>...</a:t>
            </a:r>
            <a:br>
              <a:rPr lang="en-GB" sz="3600" dirty="0"/>
            </a:br>
            <a:r>
              <a:rPr lang="en-GB" sz="3600" dirty="0"/>
              <a:t>Questions to consider when you are reading...</a:t>
            </a:r>
          </a:p>
        </p:txBody>
      </p:sp>
      <p:sp>
        <p:nvSpPr>
          <p:cNvPr id="3" name="Content Placeholder 2">
            <a:extLst>
              <a:ext uri="{FF2B5EF4-FFF2-40B4-BE49-F238E27FC236}">
                <a16:creationId xmlns:a16="http://schemas.microsoft.com/office/drawing/2014/main" id="{F395A045-C742-484E-A662-EB40771244B8}"/>
              </a:ext>
            </a:extLst>
          </p:cNvPr>
          <p:cNvSpPr>
            <a:spLocks noGrp="1"/>
          </p:cNvSpPr>
          <p:nvPr>
            <p:ph sz="half" idx="1"/>
          </p:nvPr>
        </p:nvSpPr>
        <p:spPr/>
        <p:txBody>
          <a:bodyPr rtlCol="0">
            <a:normAutofit fontScale="77500" lnSpcReduction="20000"/>
          </a:bodyPr>
          <a:lstStyle/>
          <a:p>
            <a:pPr fontAlgn="t">
              <a:defRPr/>
            </a:pPr>
            <a:r>
              <a:rPr lang="en-US" dirty="0" err="1"/>
              <a:t>Pwy</a:t>
            </a:r>
            <a:r>
              <a:rPr lang="en-US" dirty="0"/>
              <a:t> </a:t>
            </a:r>
            <a:r>
              <a:rPr lang="en-US" dirty="0" err="1"/>
              <a:t>yw'r</a:t>
            </a:r>
            <a:r>
              <a:rPr lang="en-US" dirty="0"/>
              <a:t> </a:t>
            </a:r>
            <a:r>
              <a:rPr lang="en-US" dirty="0" err="1"/>
              <a:t>awdur</a:t>
            </a:r>
            <a:r>
              <a:rPr lang="en-US" dirty="0"/>
              <a:t> a </a:t>
            </a:r>
            <a:r>
              <a:rPr lang="en-US" dirty="0" err="1"/>
              <a:t>beth</a:t>
            </a:r>
            <a:r>
              <a:rPr lang="en-US" dirty="0"/>
              <a:t> </a:t>
            </a:r>
            <a:r>
              <a:rPr lang="en-US" dirty="0" err="1"/>
              <a:t>yw</a:t>
            </a:r>
            <a:r>
              <a:rPr lang="en-US" dirty="0"/>
              <a:t> </a:t>
            </a:r>
            <a:r>
              <a:rPr lang="en-US" dirty="0" err="1"/>
              <a:t>ei</a:t>
            </a:r>
            <a:r>
              <a:rPr lang="en-US" dirty="0"/>
              <a:t> </a:t>
            </a:r>
            <a:r>
              <a:rPr lang="en-US" dirty="0" err="1"/>
              <a:t>safbwynt</a:t>
            </a:r>
            <a:r>
              <a:rPr lang="en-US" dirty="0"/>
              <a:t> neu </a:t>
            </a:r>
            <a:r>
              <a:rPr lang="en-US" dirty="0" err="1"/>
              <a:t>ei</a:t>
            </a:r>
            <a:r>
              <a:rPr lang="en-US" dirty="0"/>
              <a:t> </a:t>
            </a:r>
            <a:r>
              <a:rPr lang="en-US" dirty="0" err="1"/>
              <a:t>ragfarn</a:t>
            </a:r>
            <a:r>
              <a:rPr lang="en-US" dirty="0"/>
              <a:t>? 
</a:t>
            </a:r>
            <a:r>
              <a:rPr lang="en-US" dirty="0" err="1"/>
              <a:t>Pwy</a:t>
            </a:r>
            <a:r>
              <a:rPr lang="en-US" dirty="0"/>
              <a:t> </a:t>
            </a:r>
            <a:r>
              <a:rPr lang="en-US" dirty="0" err="1"/>
              <a:t>yw'r</a:t>
            </a:r>
            <a:r>
              <a:rPr lang="en-US" dirty="0"/>
              <a:t> </a:t>
            </a:r>
            <a:r>
              <a:rPr lang="en-US" dirty="0" err="1"/>
              <a:t>gynulleidfa</a:t>
            </a:r>
            <a:r>
              <a:rPr lang="en-US" dirty="0"/>
              <a:t> a </a:t>
            </a:r>
            <a:r>
              <a:rPr lang="en-US" dirty="0" err="1"/>
              <a:t>sut</a:t>
            </a:r>
            <a:r>
              <a:rPr lang="en-US" dirty="0"/>
              <a:t> </a:t>
            </a:r>
            <a:r>
              <a:rPr lang="en-US" dirty="0" err="1"/>
              <a:t>mae</a:t>
            </a:r>
            <a:r>
              <a:rPr lang="en-US" dirty="0"/>
              <a:t> </a:t>
            </a:r>
            <a:r>
              <a:rPr lang="en-US" dirty="0" err="1"/>
              <a:t>hynny'n</a:t>
            </a:r>
            <a:r>
              <a:rPr lang="en-US" dirty="0"/>
              <a:t> </a:t>
            </a:r>
            <a:r>
              <a:rPr lang="en-US" dirty="0" err="1"/>
              <a:t>dylanwadu</a:t>
            </a:r>
            <a:r>
              <a:rPr lang="en-US" dirty="0"/>
              <a:t> </a:t>
            </a:r>
            <a:r>
              <a:rPr lang="en-US" dirty="0" err="1"/>
              <a:t>ar</a:t>
            </a:r>
            <a:r>
              <a:rPr lang="en-US" dirty="0"/>
              <a:t> y </a:t>
            </a:r>
            <a:r>
              <a:rPr lang="en-US" dirty="0" err="1"/>
              <a:t>ffordd</a:t>
            </a:r>
            <a:r>
              <a:rPr lang="en-US" dirty="0"/>
              <a:t> y </a:t>
            </a:r>
            <a:r>
              <a:rPr lang="en-US" dirty="0" err="1"/>
              <a:t>cyflwynir</a:t>
            </a:r>
            <a:r>
              <a:rPr lang="en-US" dirty="0"/>
              <a:t> y </a:t>
            </a:r>
            <a:r>
              <a:rPr lang="en-US" dirty="0" err="1"/>
              <a:t>wybodaeth</a:t>
            </a:r>
            <a:r>
              <a:rPr lang="en-US" dirty="0"/>
              <a:t>? 
Beth </a:t>
            </a:r>
            <a:r>
              <a:rPr lang="en-US" dirty="0" err="1"/>
              <a:t>yw</a:t>
            </a:r>
            <a:r>
              <a:rPr lang="en-US" dirty="0"/>
              <a:t> </a:t>
            </a:r>
            <a:r>
              <a:rPr lang="en-US" dirty="0" err="1"/>
              <a:t>prif</a:t>
            </a:r>
            <a:r>
              <a:rPr lang="en-US" dirty="0"/>
              <a:t> </a:t>
            </a:r>
            <a:r>
              <a:rPr lang="en-US" dirty="0" err="1"/>
              <a:t>neges</a:t>
            </a:r>
            <a:r>
              <a:rPr lang="en-US" dirty="0"/>
              <a:t> y </a:t>
            </a:r>
            <a:r>
              <a:rPr lang="en-US" dirty="0" err="1"/>
              <a:t>testun</a:t>
            </a:r>
            <a:r>
              <a:rPr lang="en-US" dirty="0"/>
              <a:t>? </a:t>
            </a:r>
          </a:p>
          <a:p>
            <a:pPr fontAlgn="t">
              <a:defRPr/>
            </a:pPr>
            <a:r>
              <a:rPr lang="en-US" dirty="0"/>
              <a:t>Pa </a:t>
            </a:r>
            <a:r>
              <a:rPr lang="en-US" dirty="0" err="1"/>
              <a:t>dystiolaeth</a:t>
            </a:r>
            <a:r>
              <a:rPr lang="en-US" dirty="0"/>
              <a:t> a </a:t>
            </a:r>
            <a:r>
              <a:rPr lang="en-US" dirty="0" err="1"/>
              <a:t>ddefnyddiwyd</a:t>
            </a:r>
            <a:r>
              <a:rPr lang="en-US" dirty="0"/>
              <a:t> </a:t>
            </a:r>
            <a:r>
              <a:rPr lang="en-US" dirty="0" err="1"/>
              <a:t>i</a:t>
            </a:r>
            <a:r>
              <a:rPr lang="en-US" dirty="0"/>
              <a:t> </a:t>
            </a:r>
            <a:r>
              <a:rPr lang="en-US" dirty="0" err="1"/>
              <a:t>gefnogi'r</a:t>
            </a:r>
            <a:r>
              <a:rPr lang="en-US" dirty="0"/>
              <a:t> </a:t>
            </a:r>
            <a:r>
              <a:rPr lang="en-US" dirty="0" err="1"/>
              <a:t>brif</a:t>
            </a:r>
            <a:r>
              <a:rPr lang="en-US" dirty="0"/>
              <a:t> </a:t>
            </a:r>
            <a:r>
              <a:rPr lang="en-US" dirty="0" err="1"/>
              <a:t>neges</a:t>
            </a:r>
            <a:r>
              <a:rPr lang="en-US" dirty="0"/>
              <a:t> hon? 
</a:t>
            </a:r>
            <a:r>
              <a:rPr lang="en-US" dirty="0" err="1"/>
              <a:t>Ydy'r</a:t>
            </a:r>
            <a:r>
              <a:rPr lang="en-US" dirty="0"/>
              <a:t> </a:t>
            </a:r>
            <a:r>
              <a:rPr lang="en-US" dirty="0" err="1"/>
              <a:t>dystiolaeth</a:t>
            </a:r>
            <a:r>
              <a:rPr lang="en-US" dirty="0"/>
              <a:t> </a:t>
            </a:r>
            <a:r>
              <a:rPr lang="en-US" dirty="0" err="1"/>
              <a:t>yn</a:t>
            </a:r>
            <a:r>
              <a:rPr lang="en-US" dirty="0"/>
              <a:t> </a:t>
            </a:r>
            <a:r>
              <a:rPr lang="en-US" dirty="0" err="1"/>
              <a:t>argyhoeddi</a:t>
            </a:r>
            <a:r>
              <a:rPr lang="en-US" dirty="0"/>
              <a:t>; </a:t>
            </a:r>
            <a:r>
              <a:rPr lang="en-US" dirty="0" err="1"/>
              <a:t>oes</a:t>
            </a:r>
            <a:r>
              <a:rPr lang="en-US" dirty="0"/>
              <a:t> </a:t>
            </a:r>
            <a:r>
              <a:rPr lang="en-US" dirty="0" err="1"/>
              <a:t>unrhyw</a:t>
            </a:r>
            <a:r>
              <a:rPr lang="en-US" dirty="0"/>
              <a:t> </a:t>
            </a:r>
            <a:r>
              <a:rPr lang="en-US" dirty="0" err="1"/>
              <a:t>wrth-ddadleuon</a:t>
            </a:r>
            <a:r>
              <a:rPr lang="en-US" dirty="0"/>
              <a:t>? </a:t>
            </a:r>
          </a:p>
          <a:p>
            <a:pPr fontAlgn="t">
              <a:defRPr/>
            </a:pPr>
            <a:r>
              <a:rPr lang="en-US" dirty="0" err="1"/>
              <a:t>Ydw</a:t>
            </a:r>
            <a:r>
              <a:rPr lang="en-US" dirty="0"/>
              <a:t> </a:t>
            </a:r>
            <a:r>
              <a:rPr lang="en-US" dirty="0" err="1"/>
              <a:t>i'n</a:t>
            </a:r>
            <a:r>
              <a:rPr lang="en-US" dirty="0"/>
              <a:t> </a:t>
            </a:r>
            <a:r>
              <a:rPr lang="en-US" dirty="0" err="1"/>
              <a:t>cytuno</a:t>
            </a:r>
            <a:r>
              <a:rPr lang="en-US" dirty="0"/>
              <a:t> </a:t>
            </a:r>
            <a:r>
              <a:rPr lang="en-US" dirty="0" err="1"/>
              <a:t>â'r</a:t>
            </a:r>
            <a:r>
              <a:rPr lang="en-US" dirty="0"/>
              <a:t> </a:t>
            </a:r>
            <a:r>
              <a:rPr lang="en-US" dirty="0" err="1"/>
              <a:t>testun</a:t>
            </a:r>
            <a:r>
              <a:rPr lang="en-US" dirty="0"/>
              <a:t> a </a:t>
            </a:r>
            <a:r>
              <a:rPr lang="en-US" dirty="0" err="1"/>
              <a:t>pham</a:t>
            </a:r>
            <a:r>
              <a:rPr lang="en-US" dirty="0"/>
              <a:t> </a:t>
            </a:r>
            <a:r>
              <a:rPr lang="en-US" dirty="0" err="1"/>
              <a:t>ydw</a:t>
            </a:r>
            <a:r>
              <a:rPr lang="en-US" dirty="0"/>
              <a:t> </a:t>
            </a:r>
            <a:r>
              <a:rPr lang="en-US" dirty="0" err="1"/>
              <a:t>i'n</a:t>
            </a:r>
            <a:r>
              <a:rPr lang="en-US" dirty="0"/>
              <a:t> </a:t>
            </a:r>
            <a:r>
              <a:rPr lang="en-US" dirty="0" err="1"/>
              <a:t>cytuno</a:t>
            </a:r>
            <a:r>
              <a:rPr lang="en-US" dirty="0"/>
              <a:t> </a:t>
            </a:r>
            <a:r>
              <a:rPr lang="en-US" dirty="0" err="1"/>
              <a:t>neu'n</a:t>
            </a:r>
            <a:r>
              <a:rPr lang="en-US" dirty="0"/>
              <a:t> </a:t>
            </a:r>
            <a:r>
              <a:rPr lang="en-US" dirty="0" err="1"/>
              <a:t>anghytuno</a:t>
            </a:r>
            <a:r>
              <a:rPr lang="en-US" dirty="0"/>
              <a:t>? </a:t>
            </a:r>
            <a:endParaRPr lang="en-GB" dirty="0"/>
          </a:p>
        </p:txBody>
      </p:sp>
      <p:sp>
        <p:nvSpPr>
          <p:cNvPr id="4" name="Content Placeholder 3">
            <a:extLst>
              <a:ext uri="{FF2B5EF4-FFF2-40B4-BE49-F238E27FC236}">
                <a16:creationId xmlns:a16="http://schemas.microsoft.com/office/drawing/2014/main" id="{118BD326-2012-4C64-9563-019963E30DE2}"/>
              </a:ext>
            </a:extLst>
          </p:cNvPr>
          <p:cNvSpPr>
            <a:spLocks noGrp="1"/>
          </p:cNvSpPr>
          <p:nvPr>
            <p:ph sz="half" idx="2"/>
          </p:nvPr>
        </p:nvSpPr>
        <p:spPr/>
        <p:txBody>
          <a:bodyPr>
            <a:normAutofit fontScale="77500" lnSpcReduction="20000"/>
          </a:bodyPr>
          <a:lstStyle/>
          <a:p>
            <a:pPr eaLnBrk="1" fontAlgn="t" hangingPunct="1">
              <a:spcAft>
                <a:spcPts val="0"/>
              </a:spcAft>
              <a:defRPr/>
            </a:pPr>
            <a:r>
              <a:rPr lang="en-US" dirty="0"/>
              <a:t>Who is the author and what is their viewpoint or bias? </a:t>
            </a:r>
          </a:p>
          <a:p>
            <a:pPr eaLnBrk="1" fontAlgn="t" hangingPunct="1">
              <a:spcAft>
                <a:spcPts val="0"/>
              </a:spcAft>
              <a:defRPr/>
            </a:pPr>
            <a:r>
              <a:rPr lang="en-US" dirty="0"/>
              <a:t>Who is the audience and how does that influence the way information is presented? </a:t>
            </a:r>
          </a:p>
          <a:p>
            <a:pPr eaLnBrk="1" fontAlgn="t" hangingPunct="1">
              <a:spcAft>
                <a:spcPts val="0"/>
              </a:spcAft>
              <a:defRPr/>
            </a:pPr>
            <a:r>
              <a:rPr lang="en-US" dirty="0"/>
              <a:t>What is the main message of the text? </a:t>
            </a:r>
          </a:p>
          <a:p>
            <a:pPr eaLnBrk="1" fontAlgn="t" hangingPunct="1">
              <a:spcAft>
                <a:spcPts val="0"/>
              </a:spcAft>
              <a:defRPr/>
            </a:pPr>
            <a:r>
              <a:rPr lang="en-US" dirty="0"/>
              <a:t>What evidence has been used to support this main message? </a:t>
            </a:r>
          </a:p>
          <a:p>
            <a:pPr eaLnBrk="1" fontAlgn="t" hangingPunct="1">
              <a:spcAft>
                <a:spcPts val="0"/>
              </a:spcAft>
              <a:defRPr/>
            </a:pPr>
            <a:r>
              <a:rPr lang="en-US" dirty="0"/>
              <a:t>Is the evidence convincing; are there any counter-arguments? </a:t>
            </a:r>
          </a:p>
          <a:p>
            <a:pPr eaLnBrk="1" fontAlgn="t" hangingPunct="1">
              <a:spcAft>
                <a:spcPts val="0"/>
              </a:spcAft>
              <a:defRPr/>
            </a:pPr>
            <a:r>
              <a:rPr lang="en-US" dirty="0"/>
              <a:t>Do I agree with the text and why do I agree or disagree?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80089-AEC9-4136-B04E-6023DBB7C3D7}"/>
              </a:ext>
            </a:extLst>
          </p:cNvPr>
          <p:cNvSpPr>
            <a:spLocks noGrp="1"/>
          </p:cNvSpPr>
          <p:nvPr>
            <p:ph type="title"/>
          </p:nvPr>
        </p:nvSpPr>
        <p:spPr>
          <a:xfrm>
            <a:off x="0" y="76200"/>
            <a:ext cx="8915400" cy="1590326"/>
          </a:xfrm>
        </p:spPr>
        <p:txBody>
          <a:bodyPr rtlCol="0">
            <a:normAutofit fontScale="90000"/>
          </a:bodyPr>
          <a:lstStyle/>
          <a:p>
            <a:pPr>
              <a:defRPr/>
            </a:pPr>
            <a:r>
              <a:rPr lang="en-GB" dirty="0" err="1"/>
              <a:t>Ffyrdd</a:t>
            </a:r>
            <a:r>
              <a:rPr lang="en-GB" dirty="0"/>
              <a:t> o </a:t>
            </a:r>
            <a:r>
              <a:rPr lang="en-GB" dirty="0" err="1"/>
              <a:t>fod</a:t>
            </a:r>
            <a:r>
              <a:rPr lang="en-GB" dirty="0"/>
              <a:t> </a:t>
            </a:r>
            <a:r>
              <a:rPr lang="en-GB" dirty="0" err="1"/>
              <a:t>yn</a:t>
            </a:r>
            <a:r>
              <a:rPr lang="en-GB" dirty="0"/>
              <a:t> </a:t>
            </a:r>
            <a:r>
              <a:rPr lang="en-GB" dirty="0" err="1"/>
              <a:t>fwy</a:t>
            </a:r>
            <a:r>
              <a:rPr lang="en-GB" dirty="0"/>
              <a:t> </a:t>
            </a:r>
            <a:r>
              <a:rPr lang="en-GB" dirty="0" err="1"/>
              <a:t>beirniadol</a:t>
            </a:r>
            <a:r>
              <a:rPr lang="en-GB" dirty="0"/>
              <a:t> </a:t>
            </a:r>
            <a:r>
              <a:rPr lang="en-GB" dirty="0" err="1"/>
              <a:t>wrth</a:t>
            </a:r>
            <a:r>
              <a:rPr lang="en-GB" dirty="0"/>
              <a:t> </a:t>
            </a:r>
            <a:r>
              <a:rPr lang="en-GB" dirty="0" err="1"/>
              <a:t>ysgrifennu</a:t>
            </a:r>
            <a:br>
              <a:rPr lang="en-GB" dirty="0"/>
            </a:br>
            <a:r>
              <a:rPr lang="en-GB" dirty="0"/>
              <a:t>Ways to be more critical in your writing</a:t>
            </a:r>
          </a:p>
        </p:txBody>
      </p:sp>
      <p:sp>
        <p:nvSpPr>
          <p:cNvPr id="11267" name="Content Placeholder 2">
            <a:extLst>
              <a:ext uri="{FF2B5EF4-FFF2-40B4-BE49-F238E27FC236}">
                <a16:creationId xmlns:a16="http://schemas.microsoft.com/office/drawing/2014/main" id="{AC362E40-E7D4-4956-ADF1-50CCE5CA172B}"/>
              </a:ext>
            </a:extLst>
          </p:cNvPr>
          <p:cNvSpPr>
            <a:spLocks noGrp="1"/>
          </p:cNvSpPr>
          <p:nvPr>
            <p:ph sz="half" idx="1"/>
          </p:nvPr>
        </p:nvSpPr>
        <p:spPr/>
        <p:txBody>
          <a:bodyPr>
            <a:normAutofit fontScale="70000" lnSpcReduction="20000"/>
          </a:bodyPr>
          <a:lstStyle/>
          <a:p>
            <a:r>
              <a:rPr lang="en-US" altLang="en-US" b="1" dirty="0" err="1"/>
              <a:t>Osgowch</a:t>
            </a:r>
            <a:r>
              <a:rPr lang="en-US" altLang="en-US" b="1" dirty="0"/>
              <a:t> </a:t>
            </a:r>
            <a:r>
              <a:rPr lang="en-US" altLang="en-US" b="1" dirty="0" err="1"/>
              <a:t>ddisgrifiad</a:t>
            </a:r>
            <a:r>
              <a:rPr lang="en-US" altLang="en-US" b="1" dirty="0"/>
              <a:t> </a:t>
            </a:r>
            <a:r>
              <a:rPr lang="en-US" altLang="en-US" b="1" dirty="0" err="1"/>
              <a:t>diangen</a:t>
            </a:r>
            <a:r>
              <a:rPr lang="en-US" altLang="en-US" b="1" dirty="0"/>
              <a:t> </a:t>
            </a:r>
            <a:r>
              <a:rPr lang="en-US" altLang="en-US" dirty="0"/>
              <a:t>– </a:t>
            </a:r>
            <a:r>
              <a:rPr lang="en-US" altLang="en-US" dirty="0" err="1"/>
              <a:t>cynhwyswch</a:t>
            </a:r>
            <a:r>
              <a:rPr lang="en-US" altLang="en-US" dirty="0"/>
              <a:t> </a:t>
            </a:r>
            <a:r>
              <a:rPr lang="en-US" altLang="en-US" dirty="0" err="1"/>
              <a:t>fanylion</a:t>
            </a:r>
            <a:r>
              <a:rPr lang="en-US" altLang="en-US" dirty="0"/>
              <a:t> </a:t>
            </a:r>
            <a:r>
              <a:rPr lang="en-US" altLang="en-US" dirty="0" err="1"/>
              <a:t>cefndir</a:t>
            </a:r>
            <a:r>
              <a:rPr lang="en-US" altLang="en-US" dirty="0"/>
              <a:t> </a:t>
            </a:r>
            <a:r>
              <a:rPr lang="en-US" altLang="en-US" dirty="0" err="1"/>
              <a:t>cyffredinol</a:t>
            </a:r>
            <a:r>
              <a:rPr lang="en-US" altLang="en-US" dirty="0"/>
              <a:t> a </a:t>
            </a:r>
            <a:r>
              <a:rPr lang="en-US" altLang="en-US" dirty="0" err="1"/>
              <a:t>hanes</a:t>
            </a:r>
            <a:r>
              <a:rPr lang="en-US" altLang="en-US" dirty="0"/>
              <a:t> </a:t>
            </a:r>
            <a:r>
              <a:rPr lang="en-US" altLang="en-US" dirty="0" err="1"/>
              <a:t>yn</a:t>
            </a:r>
            <a:r>
              <a:rPr lang="en-US" altLang="en-US" dirty="0"/>
              <a:t> </a:t>
            </a:r>
            <a:r>
              <a:rPr lang="en-US" altLang="en-US" dirty="0" err="1"/>
              <a:t>unig</a:t>
            </a:r>
            <a:r>
              <a:rPr lang="en-US" altLang="en-US" dirty="0"/>
              <a:t> pan </a:t>
            </a:r>
            <a:r>
              <a:rPr lang="en-US" altLang="en-US" dirty="0" err="1"/>
              <a:t>fyddant</a:t>
            </a:r>
            <a:r>
              <a:rPr lang="en-US" altLang="en-US" dirty="0"/>
              <a:t> </a:t>
            </a:r>
            <a:r>
              <a:rPr lang="en-US" altLang="en-US" dirty="0" err="1"/>
              <a:t>yn</a:t>
            </a:r>
            <a:r>
              <a:rPr lang="en-US" altLang="en-US" dirty="0"/>
              <a:t> </a:t>
            </a:r>
            <a:r>
              <a:rPr lang="en-US" altLang="en-US" dirty="0" err="1"/>
              <a:t>ychwanegu</a:t>
            </a:r>
            <a:r>
              <a:rPr lang="en-US" altLang="en-US" dirty="0"/>
              <a:t> at </a:t>
            </a:r>
            <a:r>
              <a:rPr lang="en-US" altLang="en-US" dirty="0" err="1"/>
              <a:t>eich</a:t>
            </a:r>
            <a:r>
              <a:rPr lang="en-US" altLang="en-US" dirty="0"/>
              <a:t> </a:t>
            </a:r>
            <a:r>
              <a:rPr lang="en-US" altLang="en-US" dirty="0" err="1"/>
              <a:t>dadl</a:t>
            </a:r>
            <a:r>
              <a:rPr lang="en-US" altLang="en-US" dirty="0"/>
              <a:t>, </a:t>
            </a:r>
            <a:r>
              <a:rPr lang="en-US" altLang="en-US" dirty="0" err="1"/>
              <a:t>e.e.</a:t>
            </a:r>
            <a:r>
              <a:rPr lang="en-US" altLang="en-US" dirty="0"/>
              <a:t> </a:t>
            </a:r>
            <a:r>
              <a:rPr lang="en-US" altLang="en-US" dirty="0" err="1"/>
              <a:t>i</a:t>
            </a:r>
            <a:r>
              <a:rPr lang="en-US" altLang="en-US" dirty="0"/>
              <a:t> </a:t>
            </a:r>
            <a:r>
              <a:rPr lang="en-US" altLang="en-US" dirty="0" err="1"/>
              <a:t>ddangos</a:t>
            </a:r>
            <a:r>
              <a:rPr lang="en-US" altLang="en-US" dirty="0"/>
              <a:t> </a:t>
            </a:r>
            <a:r>
              <a:rPr lang="en-US" altLang="en-US" dirty="0" err="1"/>
              <a:t>achos</a:t>
            </a:r>
            <a:r>
              <a:rPr lang="en-US" altLang="en-US" dirty="0"/>
              <a:t> ac </a:t>
            </a:r>
            <a:r>
              <a:rPr lang="en-US" altLang="en-US" dirty="0" err="1"/>
              <a:t>effaith</a:t>
            </a:r>
            <a:r>
              <a:rPr lang="en-US" altLang="en-US" dirty="0"/>
              <a:t> </a:t>
            </a:r>
            <a:r>
              <a:rPr lang="en-US" altLang="en-US" dirty="0" err="1"/>
              <a:t>hanfodol</a:t>
            </a:r>
            <a:r>
              <a:rPr lang="en-US" altLang="en-US" dirty="0"/>
              <a:t>. </a:t>
            </a:r>
            <a:r>
              <a:rPr lang="en-US" altLang="en-US" dirty="0" err="1"/>
              <a:t>Ymarfer</a:t>
            </a:r>
            <a:r>
              <a:rPr lang="en-US" altLang="en-US" dirty="0"/>
              <a:t> </a:t>
            </a:r>
            <a:r>
              <a:rPr lang="en-US" altLang="en-US" dirty="0" err="1"/>
              <a:t>sy'n</a:t>
            </a:r>
            <a:r>
              <a:rPr lang="en-US" altLang="en-US" dirty="0"/>
              <a:t> </a:t>
            </a:r>
            <a:r>
              <a:rPr lang="en-US" altLang="en-US" dirty="0" err="1"/>
              <a:t>gwahaniaethu</a:t>
            </a:r>
            <a:r>
              <a:rPr lang="en-US" altLang="en-US" dirty="0"/>
              <a:t> </a:t>
            </a:r>
            <a:r>
              <a:rPr lang="en-US" altLang="en-US" dirty="0" err="1"/>
              <a:t>rhwng</a:t>
            </a:r>
            <a:r>
              <a:rPr lang="en-US" altLang="en-US" dirty="0"/>
              <a:t> </a:t>
            </a:r>
            <a:r>
              <a:rPr lang="en-US" altLang="en-US" dirty="0" err="1"/>
              <a:t>disgrifiad</a:t>
            </a:r>
            <a:r>
              <a:rPr lang="en-US" altLang="en-US" dirty="0"/>
              <a:t> (</a:t>
            </a:r>
            <a:r>
              <a:rPr lang="en-US" altLang="en-US" dirty="0" err="1"/>
              <a:t>dweud</a:t>
            </a:r>
            <a:r>
              <a:rPr lang="en-US" altLang="en-US" dirty="0"/>
              <a:t> </a:t>
            </a:r>
            <a:r>
              <a:rPr lang="en-US" altLang="en-US" dirty="0" err="1"/>
              <a:t>beth</a:t>
            </a:r>
            <a:r>
              <a:rPr lang="en-US" altLang="en-US" dirty="0"/>
              <a:t> </a:t>
            </a:r>
            <a:r>
              <a:rPr lang="en-US" altLang="en-US" dirty="0" err="1"/>
              <a:t>ddigwyddodd</a:t>
            </a:r>
            <a:r>
              <a:rPr lang="en-US" altLang="en-US" dirty="0"/>
              <a:t>) a </a:t>
            </a:r>
            <a:r>
              <a:rPr lang="en-US" altLang="en-US" dirty="0" err="1"/>
              <a:t>dadansoddi</a:t>
            </a:r>
            <a:r>
              <a:rPr lang="en-US" altLang="en-US" dirty="0"/>
              <a:t> (</a:t>
            </a:r>
            <a:r>
              <a:rPr lang="en-US" altLang="en-US" dirty="0" err="1"/>
              <a:t>gan</a:t>
            </a:r>
            <a:r>
              <a:rPr lang="en-US" altLang="en-US" dirty="0"/>
              <a:t> </a:t>
            </a:r>
            <a:r>
              <a:rPr lang="en-US" altLang="en-US" dirty="0" err="1"/>
              <a:t>farnu</a:t>
            </a:r>
            <a:r>
              <a:rPr lang="en-US" altLang="en-US" dirty="0"/>
              <a:t> pam y </a:t>
            </a:r>
            <a:r>
              <a:rPr lang="en-US" altLang="en-US" dirty="0" err="1"/>
              <a:t>digwyddodd</a:t>
            </a:r>
            <a:r>
              <a:rPr lang="en-US" altLang="en-US" dirty="0"/>
              <a:t> </a:t>
            </a:r>
            <a:r>
              <a:rPr lang="en-US" altLang="en-US" dirty="0" err="1"/>
              <a:t>rhywbeth</a:t>
            </a:r>
            <a:r>
              <a:rPr lang="en-US" altLang="en-US" dirty="0"/>
              <a:t>).</a:t>
            </a:r>
          </a:p>
          <a:p>
            <a:r>
              <a:rPr lang="en-US" altLang="en-US" b="1" dirty="0" err="1"/>
              <a:t>Dehonglwch</a:t>
            </a:r>
            <a:r>
              <a:rPr lang="en-US" altLang="en-US" b="1" dirty="0"/>
              <a:t> </a:t>
            </a:r>
            <a:r>
              <a:rPr lang="en-US" altLang="en-US" b="1" dirty="0" err="1"/>
              <a:t>eich</a:t>
            </a:r>
            <a:r>
              <a:rPr lang="en-US" altLang="en-US" b="1" dirty="0"/>
              <a:t> </a:t>
            </a:r>
            <a:r>
              <a:rPr lang="en-US" altLang="en-US" b="1" dirty="0" err="1"/>
              <a:t>tystiolaeth</a:t>
            </a:r>
            <a:r>
              <a:rPr lang="en-US" altLang="en-US" b="1" dirty="0"/>
              <a:t> </a:t>
            </a:r>
            <a:r>
              <a:rPr lang="en-US" altLang="en-US" dirty="0"/>
              <a:t>– </a:t>
            </a:r>
            <a:r>
              <a:rPr lang="en-US" altLang="en-US" dirty="0" err="1"/>
              <a:t>esboniwch</a:t>
            </a:r>
            <a:r>
              <a:rPr lang="en-US" altLang="en-US" dirty="0"/>
              <a:t> </a:t>
            </a:r>
            <a:r>
              <a:rPr lang="en-US" altLang="en-US" dirty="0" err="1"/>
              <a:t>sut</a:t>
            </a:r>
            <a:r>
              <a:rPr lang="en-US" altLang="en-US" dirty="0"/>
              <a:t> a </a:t>
            </a:r>
            <a:r>
              <a:rPr lang="en-US" altLang="en-US" dirty="0" err="1"/>
              <a:t>pham</a:t>
            </a:r>
            <a:r>
              <a:rPr lang="en-US" altLang="en-US" dirty="0"/>
              <a:t> </a:t>
            </a:r>
            <a:r>
              <a:rPr lang="en-US" altLang="en-US" dirty="0" err="1"/>
              <a:t>mae</a:t>
            </a:r>
            <a:r>
              <a:rPr lang="en-US" altLang="en-US" dirty="0"/>
              <a:t> </a:t>
            </a:r>
            <a:r>
              <a:rPr lang="en-US" altLang="en-US" dirty="0" err="1"/>
              <a:t>eich</a:t>
            </a:r>
            <a:r>
              <a:rPr lang="en-US" altLang="en-US" dirty="0"/>
              <a:t> </a:t>
            </a:r>
            <a:r>
              <a:rPr lang="en-US" altLang="en-US" dirty="0" err="1"/>
              <a:t>tystiolaeth</a:t>
            </a:r>
            <a:r>
              <a:rPr lang="en-US" altLang="en-US" dirty="0"/>
              <a:t> </a:t>
            </a:r>
            <a:r>
              <a:rPr lang="en-US" altLang="en-US" dirty="0" err="1"/>
              <a:t>yn</a:t>
            </a:r>
            <a:r>
              <a:rPr lang="en-US" altLang="en-US" dirty="0"/>
              <a:t> </a:t>
            </a:r>
            <a:r>
              <a:rPr lang="en-US" altLang="en-US" dirty="0" err="1"/>
              <a:t>cefnogi</a:t>
            </a:r>
            <a:r>
              <a:rPr lang="en-US" altLang="en-US" dirty="0"/>
              <a:t> </a:t>
            </a:r>
            <a:r>
              <a:rPr lang="en-US" altLang="en-US" dirty="0" err="1"/>
              <a:t>eich</a:t>
            </a:r>
            <a:r>
              <a:rPr lang="en-US" altLang="en-US" dirty="0"/>
              <a:t> </a:t>
            </a:r>
            <a:r>
              <a:rPr lang="en-US" altLang="en-US" dirty="0" err="1"/>
              <a:t>pwynt</a:t>
            </a:r>
            <a:r>
              <a:rPr lang="en-US" altLang="en-US" dirty="0"/>
              <a:t>. Mae </a:t>
            </a:r>
            <a:r>
              <a:rPr lang="en-US" altLang="en-US" dirty="0" err="1"/>
              <a:t>dehongli</a:t>
            </a:r>
            <a:r>
              <a:rPr lang="en-US" altLang="en-US" dirty="0"/>
              <a:t> </a:t>
            </a:r>
            <a:r>
              <a:rPr lang="en-US" altLang="en-US" dirty="0" err="1"/>
              <a:t>yn</a:t>
            </a:r>
            <a:r>
              <a:rPr lang="en-US" altLang="en-US" dirty="0"/>
              <a:t> </a:t>
            </a:r>
            <a:r>
              <a:rPr lang="en-US" altLang="en-US" dirty="0" err="1"/>
              <a:t>rhan</a:t>
            </a:r>
            <a:r>
              <a:rPr lang="en-US" altLang="en-US" dirty="0"/>
              <a:t> </a:t>
            </a:r>
            <a:r>
              <a:rPr lang="en-US" altLang="en-US" dirty="0" err="1"/>
              <a:t>bwysig</a:t>
            </a:r>
            <a:r>
              <a:rPr lang="en-US" altLang="en-US" dirty="0"/>
              <a:t> o </a:t>
            </a:r>
            <a:r>
              <a:rPr lang="en-US" altLang="en-US" dirty="0" err="1"/>
              <a:t>ddadansoddiad</a:t>
            </a:r>
            <a:r>
              <a:rPr lang="en-US" altLang="en-US" dirty="0"/>
              <a:t> </a:t>
            </a:r>
            <a:r>
              <a:rPr lang="en-US" altLang="en-US" dirty="0" err="1"/>
              <a:t>beirniadol</a:t>
            </a:r>
            <a:r>
              <a:rPr lang="en-US" altLang="en-US" dirty="0"/>
              <a:t>, ac </a:t>
            </a:r>
            <a:r>
              <a:rPr lang="en-US" altLang="en-US" dirty="0" err="1"/>
              <a:t>ni</a:t>
            </a:r>
            <a:r>
              <a:rPr lang="en-US" altLang="en-US" dirty="0"/>
              <a:t> </a:t>
            </a:r>
            <a:r>
              <a:rPr lang="en-US" altLang="en-US" dirty="0" err="1"/>
              <a:t>ddylech</a:t>
            </a:r>
            <a:r>
              <a:rPr lang="en-US" altLang="en-US" dirty="0"/>
              <a:t> </a:t>
            </a:r>
            <a:r>
              <a:rPr lang="en-US" altLang="en-US" dirty="0" err="1"/>
              <a:t>ddibynnu</a:t>
            </a:r>
            <a:r>
              <a:rPr lang="en-US" altLang="en-US" dirty="0"/>
              <a:t> </a:t>
            </a:r>
            <a:r>
              <a:rPr lang="en-US" altLang="en-US" dirty="0" err="1"/>
              <a:t>ar</a:t>
            </a:r>
            <a:r>
              <a:rPr lang="en-US" altLang="en-US" dirty="0"/>
              <a:t> </a:t>
            </a:r>
            <a:r>
              <a:rPr lang="en-US" altLang="en-US" dirty="0" err="1"/>
              <a:t>fod</a:t>
            </a:r>
            <a:r>
              <a:rPr lang="en-US" altLang="en-US" dirty="0"/>
              <a:t> y </a:t>
            </a:r>
            <a:r>
              <a:rPr lang="en-US" altLang="en-US" dirty="0" err="1"/>
              <a:t>dystiolaeth</a:t>
            </a:r>
            <a:r>
              <a:rPr lang="en-US" altLang="en-US" dirty="0"/>
              <a:t> "</a:t>
            </a:r>
            <a:r>
              <a:rPr lang="en-US" altLang="en-US" dirty="0" err="1"/>
              <a:t>siarad</a:t>
            </a:r>
            <a:r>
              <a:rPr lang="en-US" altLang="en-US" dirty="0"/>
              <a:t> </a:t>
            </a:r>
            <a:r>
              <a:rPr lang="en-US" altLang="en-US" dirty="0" err="1"/>
              <a:t>drosti</a:t>
            </a:r>
            <a:r>
              <a:rPr lang="en-US" altLang="en-US" dirty="0"/>
              <a:t> </a:t>
            </a:r>
            <a:r>
              <a:rPr lang="en-US" altLang="en-US" dirty="0" err="1"/>
              <a:t>ei</a:t>
            </a:r>
            <a:r>
              <a:rPr lang="en-US" altLang="en-US" dirty="0"/>
              <a:t> </a:t>
            </a:r>
            <a:r>
              <a:rPr lang="en-US" altLang="en-US" dirty="0" err="1"/>
              <a:t>hun</a:t>
            </a:r>
            <a:r>
              <a:rPr lang="en-US" altLang="en-US" dirty="0"/>
              <a:t>” </a:t>
            </a:r>
            <a:r>
              <a:rPr lang="en-US" altLang="en-US" dirty="0" err="1"/>
              <a:t>yn</a:t>
            </a:r>
            <a:r>
              <a:rPr lang="en-US" altLang="en-US" dirty="0"/>
              <a:t> </a:t>
            </a:r>
            <a:r>
              <a:rPr lang="en-US" altLang="en-US" dirty="0" err="1"/>
              <a:t>unig</a:t>
            </a:r>
            <a:r>
              <a:rPr lang="en-US" altLang="en-US" dirty="0"/>
              <a:t>.</a:t>
            </a:r>
            <a:endParaRPr lang="en-GB" altLang="en-US" dirty="0"/>
          </a:p>
          <a:p>
            <a:pPr eaLnBrk="1" hangingPunct="1"/>
            <a:endParaRPr lang="en-GB" altLang="en-US" dirty="0"/>
          </a:p>
        </p:txBody>
      </p:sp>
      <p:sp>
        <p:nvSpPr>
          <p:cNvPr id="3" name="Content Placeholder 2">
            <a:extLst>
              <a:ext uri="{FF2B5EF4-FFF2-40B4-BE49-F238E27FC236}">
                <a16:creationId xmlns:a16="http://schemas.microsoft.com/office/drawing/2014/main" id="{753AD6D0-FDF6-439C-B807-2BBFED530327}"/>
              </a:ext>
            </a:extLst>
          </p:cNvPr>
          <p:cNvSpPr>
            <a:spLocks noGrp="1"/>
          </p:cNvSpPr>
          <p:nvPr>
            <p:ph sz="half" idx="2"/>
          </p:nvPr>
        </p:nvSpPr>
        <p:spPr/>
        <p:txBody>
          <a:bodyPr>
            <a:normAutofit fontScale="70000" lnSpcReduction="20000"/>
          </a:bodyPr>
          <a:lstStyle/>
          <a:p>
            <a:pPr eaLnBrk="1" hangingPunct="1"/>
            <a:r>
              <a:rPr lang="en-US" altLang="en-US" b="1" dirty="0"/>
              <a:t>Avoid unnecessary description</a:t>
            </a:r>
            <a:r>
              <a:rPr lang="en-US" altLang="en-US" dirty="0"/>
              <a:t> – only include general background details and history when they add to your argument, e.g. to show a crucial cause and effect. Practice distinguishing between description (telling what happened) and analysis (judging why something happened).</a:t>
            </a:r>
          </a:p>
          <a:p>
            <a:r>
              <a:rPr lang="en-US" altLang="en-US" b="1" dirty="0"/>
              <a:t>Interpret your evidence</a:t>
            </a:r>
            <a:r>
              <a:rPr lang="en-US" altLang="en-US" dirty="0"/>
              <a:t> – explain how and why your evidence supports your point. Interpretation is an important part of critical analysis, and you should not just rely on the evidence "speaking for itself".</a:t>
            </a:r>
            <a:endParaRPr lang="en-GB" altLang="en-US"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A518-412B-443D-8971-E23D26850550}"/>
              </a:ext>
            </a:extLst>
          </p:cNvPr>
          <p:cNvSpPr>
            <a:spLocks noGrp="1"/>
          </p:cNvSpPr>
          <p:nvPr>
            <p:ph type="title"/>
          </p:nvPr>
        </p:nvSpPr>
        <p:spPr>
          <a:xfrm>
            <a:off x="76200" y="76200"/>
            <a:ext cx="8839200" cy="1590326"/>
          </a:xfrm>
        </p:spPr>
        <p:txBody>
          <a:bodyPr>
            <a:normAutofit fontScale="90000"/>
          </a:bodyPr>
          <a:lstStyle/>
          <a:p>
            <a:r>
              <a:rPr lang="en-GB" dirty="0" err="1"/>
              <a:t>Ffyrdd</a:t>
            </a:r>
            <a:r>
              <a:rPr lang="en-GB" dirty="0"/>
              <a:t> o </a:t>
            </a:r>
            <a:r>
              <a:rPr lang="en-GB" dirty="0" err="1"/>
              <a:t>fod</a:t>
            </a:r>
            <a:r>
              <a:rPr lang="en-GB" dirty="0"/>
              <a:t> </a:t>
            </a:r>
            <a:r>
              <a:rPr lang="en-GB" dirty="0" err="1"/>
              <a:t>yn</a:t>
            </a:r>
            <a:r>
              <a:rPr lang="en-GB" dirty="0"/>
              <a:t> </a:t>
            </a:r>
            <a:r>
              <a:rPr lang="en-GB" dirty="0" err="1"/>
              <a:t>fwy</a:t>
            </a:r>
            <a:r>
              <a:rPr lang="en-GB" dirty="0"/>
              <a:t> </a:t>
            </a:r>
            <a:r>
              <a:rPr lang="en-GB" dirty="0" err="1"/>
              <a:t>beirniadol</a:t>
            </a:r>
            <a:r>
              <a:rPr lang="en-GB" dirty="0"/>
              <a:t> </a:t>
            </a:r>
            <a:r>
              <a:rPr lang="en-GB" dirty="0" err="1"/>
              <a:t>wrth</a:t>
            </a:r>
            <a:r>
              <a:rPr lang="en-GB" dirty="0"/>
              <a:t> </a:t>
            </a:r>
            <a:r>
              <a:rPr lang="en-GB" dirty="0" err="1"/>
              <a:t>ysgrifennu</a:t>
            </a:r>
            <a:br>
              <a:rPr lang="en-GB" dirty="0"/>
            </a:br>
            <a:r>
              <a:rPr lang="en-GB" dirty="0"/>
              <a:t>Ways to be more critical in your writing</a:t>
            </a:r>
          </a:p>
        </p:txBody>
      </p:sp>
      <p:sp>
        <p:nvSpPr>
          <p:cNvPr id="3" name="Content Placeholder 2">
            <a:extLst>
              <a:ext uri="{FF2B5EF4-FFF2-40B4-BE49-F238E27FC236}">
                <a16:creationId xmlns:a16="http://schemas.microsoft.com/office/drawing/2014/main" id="{B1B9D1B3-E1AB-4B82-8C16-9E1D784B0246}"/>
              </a:ext>
            </a:extLst>
          </p:cNvPr>
          <p:cNvSpPr>
            <a:spLocks noGrp="1"/>
          </p:cNvSpPr>
          <p:nvPr>
            <p:ph sz="half" idx="1"/>
          </p:nvPr>
        </p:nvSpPr>
        <p:spPr/>
        <p:txBody>
          <a:bodyPr>
            <a:normAutofit fontScale="70000" lnSpcReduction="20000"/>
          </a:bodyPr>
          <a:lstStyle/>
          <a:p>
            <a:r>
              <a:rPr lang="en-US" altLang="en-US" b="1" dirty="0" err="1"/>
              <a:t>Byddwch</a:t>
            </a:r>
            <a:r>
              <a:rPr lang="en-US" altLang="en-US" b="1" dirty="0"/>
              <a:t> </a:t>
            </a:r>
            <a:r>
              <a:rPr lang="en-US" altLang="en-US" b="1" dirty="0" err="1"/>
              <a:t>yn</a:t>
            </a:r>
            <a:r>
              <a:rPr lang="en-US" altLang="en-US" b="1" dirty="0"/>
              <a:t> </a:t>
            </a:r>
            <a:r>
              <a:rPr lang="en-US" altLang="en-US" b="1" dirty="0" err="1"/>
              <a:t>benodol</a:t>
            </a:r>
            <a:r>
              <a:rPr lang="en-US" altLang="en-US" b="1" dirty="0"/>
              <a:t> </a:t>
            </a:r>
            <a:r>
              <a:rPr lang="en-US" altLang="en-US" dirty="0"/>
              <a:t>– </a:t>
            </a:r>
            <a:r>
              <a:rPr lang="en-US" altLang="en-US" dirty="0" err="1"/>
              <a:t>osgowch</a:t>
            </a:r>
            <a:r>
              <a:rPr lang="en-US" altLang="en-US" dirty="0"/>
              <a:t> </a:t>
            </a:r>
            <a:r>
              <a:rPr lang="en-US" altLang="en-US" dirty="0" err="1"/>
              <a:t>gyffredinoli</a:t>
            </a:r>
            <a:r>
              <a:rPr lang="en-US" altLang="en-US" dirty="0"/>
              <a:t> neu </a:t>
            </a:r>
            <a:r>
              <a:rPr lang="en-US" altLang="en-US" dirty="0" err="1"/>
              <a:t>wneud</a:t>
            </a:r>
            <a:r>
              <a:rPr lang="en-US" altLang="en-US" dirty="0"/>
              <a:t> </a:t>
            </a:r>
            <a:r>
              <a:rPr lang="en-US" altLang="en-US" dirty="0" err="1"/>
              <a:t>pwyntiau</a:t>
            </a:r>
            <a:r>
              <a:rPr lang="en-US" altLang="en-US" dirty="0"/>
              <a:t> </a:t>
            </a:r>
            <a:r>
              <a:rPr lang="en-US" altLang="en-US" dirty="0" err="1"/>
              <a:t>ysgubol</a:t>
            </a:r>
            <a:r>
              <a:rPr lang="en-US" altLang="en-US" dirty="0"/>
              <a:t> </a:t>
            </a:r>
            <a:r>
              <a:rPr lang="en-US" altLang="en-US" dirty="0" err="1"/>
              <a:t>sy'n</a:t>
            </a:r>
            <a:r>
              <a:rPr lang="en-US" altLang="en-US" dirty="0"/>
              <a:t> </a:t>
            </a:r>
            <a:r>
              <a:rPr lang="en-US" altLang="en-US" dirty="0" err="1"/>
              <a:t>anodd</a:t>
            </a:r>
            <a:r>
              <a:rPr lang="en-US" altLang="en-US" dirty="0"/>
              <a:t> </a:t>
            </a:r>
            <a:r>
              <a:rPr lang="en-US" altLang="en-US" dirty="0" err="1"/>
              <a:t>eu</a:t>
            </a:r>
            <a:r>
              <a:rPr lang="en-US" altLang="en-US" dirty="0"/>
              <a:t> </a:t>
            </a:r>
            <a:r>
              <a:rPr lang="en-US" altLang="en-US" dirty="0" err="1"/>
              <a:t>cefnogi</a:t>
            </a:r>
            <a:r>
              <a:rPr lang="en-US" altLang="en-US" dirty="0"/>
              <a:t> </a:t>
            </a:r>
            <a:r>
              <a:rPr lang="en-US" altLang="en-US" dirty="0" err="1"/>
              <a:t>gyda</a:t>
            </a:r>
            <a:r>
              <a:rPr lang="en-US" altLang="en-US" dirty="0"/>
              <a:t> </a:t>
            </a:r>
            <a:r>
              <a:rPr lang="en-US" altLang="en-US" dirty="0" err="1"/>
              <a:t>thystiolaeth</a:t>
            </a:r>
            <a:r>
              <a:rPr lang="en-US" altLang="en-US" dirty="0"/>
              <a:t> </a:t>
            </a:r>
            <a:r>
              <a:rPr lang="en-US" altLang="en-US" dirty="0" err="1"/>
              <a:t>benodol</a:t>
            </a:r>
            <a:r>
              <a:rPr lang="en-US" altLang="en-US" dirty="0"/>
              <a:t>. </a:t>
            </a:r>
            <a:r>
              <a:rPr lang="en-US" altLang="en-US" dirty="0" err="1"/>
              <a:t>Mae'n</a:t>
            </a:r>
            <a:r>
              <a:rPr lang="en-US" altLang="en-US" dirty="0"/>
              <a:t> well bod </a:t>
            </a:r>
            <a:r>
              <a:rPr lang="en-US" altLang="en-US" dirty="0" err="1"/>
              <a:t>yn</a:t>
            </a:r>
            <a:r>
              <a:rPr lang="en-US" altLang="en-US" dirty="0"/>
              <a:t> </a:t>
            </a:r>
            <a:r>
              <a:rPr lang="en-US" altLang="en-US" dirty="0" err="1"/>
              <a:t>fwy</a:t>
            </a:r>
            <a:r>
              <a:rPr lang="en-US" altLang="en-US" dirty="0"/>
              <a:t> </a:t>
            </a:r>
            <a:r>
              <a:rPr lang="en-US" altLang="en-US" dirty="0" err="1"/>
              <a:t>pwylog</a:t>
            </a:r>
            <a:r>
              <a:rPr lang="en-US" altLang="en-US" dirty="0"/>
              <a:t> a </a:t>
            </a:r>
            <a:r>
              <a:rPr lang="en-US" altLang="en-US" dirty="0" err="1"/>
              <a:t>chlymu</a:t>
            </a:r>
            <a:r>
              <a:rPr lang="en-US" altLang="en-US" dirty="0"/>
              <a:t> </a:t>
            </a:r>
            <a:r>
              <a:rPr lang="en-US" altLang="en-US" dirty="0" err="1"/>
              <a:t>eich</a:t>
            </a:r>
            <a:r>
              <a:rPr lang="en-US" altLang="en-US" dirty="0"/>
              <a:t> </a:t>
            </a:r>
            <a:r>
              <a:rPr lang="en-US" altLang="en-US" dirty="0" err="1"/>
              <a:t>dadl</a:t>
            </a:r>
            <a:r>
              <a:rPr lang="en-US" altLang="en-US" dirty="0"/>
              <a:t> </a:t>
            </a:r>
            <a:r>
              <a:rPr lang="en-US" altLang="en-US" dirty="0" err="1"/>
              <a:t>i</a:t>
            </a:r>
            <a:r>
              <a:rPr lang="en-US" altLang="en-US" dirty="0"/>
              <a:t> </a:t>
            </a:r>
            <a:r>
              <a:rPr lang="en-US" altLang="en-US" dirty="0" err="1"/>
              <a:t>enghreifftiau</a:t>
            </a:r>
            <a:r>
              <a:rPr lang="en-US" altLang="en-US" dirty="0"/>
              <a:t> </a:t>
            </a:r>
            <a:r>
              <a:rPr lang="en-US" altLang="en-US" dirty="0" err="1"/>
              <a:t>manwl</a:t>
            </a:r>
            <a:r>
              <a:rPr lang="en-US" altLang="en-US" dirty="0"/>
              <a:t> neu </a:t>
            </a:r>
            <a:r>
              <a:rPr lang="en-US" altLang="en-US" dirty="0" err="1"/>
              <a:t>astudiaethau</a:t>
            </a:r>
            <a:r>
              <a:rPr lang="en-US" altLang="en-US" dirty="0"/>
              <a:t> </a:t>
            </a:r>
            <a:r>
              <a:rPr lang="en-US" altLang="en-US" dirty="0" err="1"/>
              <a:t>achos</a:t>
            </a:r>
            <a:r>
              <a:rPr lang="en-US" altLang="en-US" dirty="0"/>
              <a:t>.</a:t>
            </a:r>
            <a:endParaRPr lang="en-GB" altLang="en-US" dirty="0"/>
          </a:p>
          <a:p>
            <a:r>
              <a:rPr lang="en-US" altLang="en-US" b="1" dirty="0" err="1"/>
              <a:t>Defnyddiwch</a:t>
            </a:r>
            <a:r>
              <a:rPr lang="en-US" altLang="en-US" b="1" dirty="0"/>
              <a:t> </a:t>
            </a:r>
            <a:r>
              <a:rPr lang="en-US" altLang="en-US" b="1" dirty="0" err="1"/>
              <a:t>wrth-ddadleuon</a:t>
            </a:r>
            <a:r>
              <a:rPr lang="en-US" altLang="en-US" b="1" dirty="0"/>
              <a:t> </a:t>
            </a:r>
            <a:r>
              <a:rPr lang="en-US" altLang="en-US" b="1" dirty="0" err="1"/>
              <a:t>i'ch</a:t>
            </a:r>
            <a:r>
              <a:rPr lang="en-US" altLang="en-US" b="1" dirty="0"/>
              <a:t> </a:t>
            </a:r>
            <a:r>
              <a:rPr lang="en-US" altLang="en-US" b="1" dirty="0" err="1"/>
              <a:t>mantais</a:t>
            </a:r>
            <a:r>
              <a:rPr lang="en-US" altLang="en-US" b="1" dirty="0"/>
              <a:t> </a:t>
            </a:r>
            <a:r>
              <a:rPr lang="en-US" altLang="en-US" dirty="0"/>
              <a:t>– </a:t>
            </a:r>
            <a:r>
              <a:rPr lang="en-US" altLang="en-US" dirty="0" err="1"/>
              <a:t>os</a:t>
            </a:r>
            <a:r>
              <a:rPr lang="en-US" altLang="en-US" dirty="0"/>
              <a:t> </a:t>
            </a:r>
            <a:r>
              <a:rPr lang="en-US" altLang="en-US" dirty="0" err="1"/>
              <a:t>dewch</a:t>
            </a:r>
            <a:r>
              <a:rPr lang="en-US" altLang="en-US" dirty="0"/>
              <a:t> o </a:t>
            </a:r>
            <a:r>
              <a:rPr lang="en-US" altLang="en-US" dirty="0" err="1"/>
              <a:t>hyd</a:t>
            </a:r>
            <a:r>
              <a:rPr lang="en-US" altLang="en-US" dirty="0"/>
              <a:t> </a:t>
            </a:r>
            <a:r>
              <a:rPr lang="en-US" altLang="en-US" dirty="0" err="1"/>
              <a:t>i</a:t>
            </a:r>
            <a:r>
              <a:rPr lang="en-US" altLang="en-US" dirty="0"/>
              <a:t> </a:t>
            </a:r>
            <a:r>
              <a:rPr lang="en-US" altLang="en-US" dirty="0" err="1"/>
              <a:t>safbwyntiau</a:t>
            </a:r>
            <a:r>
              <a:rPr lang="en-US" altLang="en-US" dirty="0"/>
              <a:t> </a:t>
            </a:r>
            <a:r>
              <a:rPr lang="en-US" altLang="en-US" dirty="0" err="1"/>
              <a:t>sy'n</a:t>
            </a:r>
            <a:r>
              <a:rPr lang="en-US" altLang="en-US" dirty="0"/>
              <a:t> </a:t>
            </a:r>
            <a:r>
              <a:rPr lang="en-US" altLang="en-US" dirty="0" err="1"/>
              <a:t>mynd</a:t>
            </a:r>
            <a:r>
              <a:rPr lang="en-US" altLang="en-US" dirty="0"/>
              <a:t> </a:t>
            </a:r>
            <a:r>
              <a:rPr lang="en-US" altLang="en-US" dirty="0" err="1"/>
              <a:t>yn</a:t>
            </a:r>
            <a:r>
              <a:rPr lang="en-US" altLang="en-US" dirty="0"/>
              <a:t> </a:t>
            </a:r>
            <a:r>
              <a:rPr lang="en-US" altLang="en-US" dirty="0" err="1"/>
              <a:t>groes</a:t>
            </a:r>
            <a:r>
              <a:rPr lang="en-US" altLang="en-US" dirty="0"/>
              <a:t> </a:t>
            </a:r>
            <a:r>
              <a:rPr lang="en-US" altLang="en-US" dirty="0" err="1"/>
              <a:t>i'ch</a:t>
            </a:r>
            <a:r>
              <a:rPr lang="en-US" altLang="en-US" dirty="0"/>
              <a:t> </a:t>
            </a:r>
            <a:r>
              <a:rPr lang="en-US" altLang="en-US" dirty="0" err="1"/>
              <a:t>dadl</a:t>
            </a:r>
            <a:r>
              <a:rPr lang="en-US" altLang="en-US" dirty="0"/>
              <a:t> </a:t>
            </a:r>
            <a:r>
              <a:rPr lang="en-US" altLang="en-US" dirty="0" err="1"/>
              <a:t>eich</a:t>
            </a:r>
            <a:r>
              <a:rPr lang="en-US" altLang="en-US" dirty="0"/>
              <a:t> </a:t>
            </a:r>
            <a:r>
              <a:rPr lang="en-US" altLang="en-US" dirty="0" err="1"/>
              <a:t>hun</a:t>
            </a:r>
            <a:r>
              <a:rPr lang="en-US" altLang="en-US" dirty="0"/>
              <a:t>, </a:t>
            </a:r>
            <a:r>
              <a:rPr lang="en-US" altLang="en-US" dirty="0" err="1"/>
              <a:t>peidiwch</a:t>
            </a:r>
            <a:r>
              <a:rPr lang="en-US" altLang="en-US" dirty="0"/>
              <a:t> </a:t>
            </a:r>
            <a:r>
              <a:rPr lang="en-US" altLang="en-US" dirty="0" err="1"/>
              <a:t>â'u</a:t>
            </a:r>
            <a:r>
              <a:rPr lang="en-US" altLang="en-US" dirty="0"/>
              <a:t> </a:t>
            </a:r>
            <a:r>
              <a:rPr lang="en-US" altLang="en-US" dirty="0" err="1"/>
              <a:t>hanwybyddu</a:t>
            </a:r>
            <a:r>
              <a:rPr lang="en-US" altLang="en-US" dirty="0"/>
              <a:t>. </a:t>
            </a:r>
            <a:r>
              <a:rPr lang="en-US" altLang="en-US" dirty="0" err="1"/>
              <a:t>Mae'n</a:t>
            </a:r>
            <a:r>
              <a:rPr lang="en-US" altLang="en-US" dirty="0"/>
              <a:t> </a:t>
            </a:r>
            <a:r>
              <a:rPr lang="en-US" altLang="en-US" dirty="0" err="1"/>
              <a:t>cryfhau</a:t>
            </a:r>
            <a:r>
              <a:rPr lang="en-US" altLang="en-US" dirty="0"/>
              <a:t> </a:t>
            </a:r>
            <a:r>
              <a:rPr lang="en-US" altLang="en-US" dirty="0" err="1"/>
              <a:t>dadl</a:t>
            </a:r>
            <a:r>
              <a:rPr lang="en-US" altLang="en-US" dirty="0"/>
              <a:t> </a:t>
            </a:r>
            <a:r>
              <a:rPr lang="en-US" altLang="en-US" dirty="0" err="1"/>
              <a:t>i</a:t>
            </a:r>
            <a:r>
              <a:rPr lang="en-US" altLang="en-US" dirty="0"/>
              <a:t> </a:t>
            </a:r>
            <a:r>
              <a:rPr lang="en-US" altLang="en-US" dirty="0" err="1"/>
              <a:t>gynnwys</a:t>
            </a:r>
            <a:r>
              <a:rPr lang="en-US" altLang="en-US" dirty="0"/>
              <a:t> </a:t>
            </a:r>
            <a:r>
              <a:rPr lang="en-US" altLang="en-US" dirty="0" err="1"/>
              <a:t>safbwynt</a:t>
            </a:r>
            <a:r>
              <a:rPr lang="en-US" altLang="en-US" dirty="0"/>
              <a:t> </a:t>
            </a:r>
            <a:r>
              <a:rPr lang="en-US" altLang="en-US" dirty="0" err="1"/>
              <a:t>gwrthgyferbyniol</a:t>
            </a:r>
            <a:r>
              <a:rPr lang="en-US" altLang="en-US" dirty="0"/>
              <a:t> ac </a:t>
            </a:r>
            <a:r>
              <a:rPr lang="en-US" altLang="en-US" dirty="0" err="1"/>
              <a:t>egluro</a:t>
            </a:r>
            <a:r>
              <a:rPr lang="en-US" altLang="en-US" dirty="0"/>
              <a:t> pam </a:t>
            </a:r>
            <a:r>
              <a:rPr lang="en-US" altLang="en-US" dirty="0" err="1"/>
              <a:t>nad</a:t>
            </a:r>
            <a:r>
              <a:rPr lang="en-US" altLang="en-US" dirty="0"/>
              <a:t> </a:t>
            </a:r>
            <a:r>
              <a:rPr lang="en-US" altLang="en-US" dirty="0" err="1"/>
              <a:t>yw</a:t>
            </a:r>
            <a:r>
              <a:rPr lang="en-US" altLang="en-US" dirty="0"/>
              <a:t> mor </a:t>
            </a:r>
            <a:r>
              <a:rPr lang="en-US" altLang="en-US" dirty="0" err="1"/>
              <a:t>argyhoeddiadol</a:t>
            </a:r>
            <a:r>
              <a:rPr lang="en-US" altLang="en-US" dirty="0"/>
              <a:t> </a:t>
            </a:r>
            <a:r>
              <a:rPr lang="en-US" altLang="en-US" dirty="0" err="1"/>
              <a:t>â'ch</a:t>
            </a:r>
            <a:r>
              <a:rPr lang="en-US" altLang="en-US" dirty="0"/>
              <a:t> </a:t>
            </a:r>
            <a:r>
              <a:rPr lang="en-US" altLang="en-US" dirty="0" err="1"/>
              <a:t>llinell</a:t>
            </a:r>
            <a:r>
              <a:rPr lang="en-US" altLang="en-US" dirty="0"/>
              <a:t> </a:t>
            </a:r>
            <a:r>
              <a:rPr lang="en-US" altLang="en-US" dirty="0" err="1"/>
              <a:t>ymresymu</a:t>
            </a:r>
            <a:r>
              <a:rPr lang="en-US" altLang="en-US" dirty="0"/>
              <a:t> </a:t>
            </a:r>
            <a:r>
              <a:rPr lang="en-US" altLang="en-US" dirty="0" err="1"/>
              <a:t>eich</a:t>
            </a:r>
            <a:r>
              <a:rPr lang="en-US" altLang="en-US" dirty="0"/>
              <a:t> </a:t>
            </a:r>
            <a:r>
              <a:rPr lang="en-US" altLang="en-US" dirty="0" err="1"/>
              <a:t>hun</a:t>
            </a:r>
            <a:r>
              <a:rPr lang="en-US" altLang="en-US" dirty="0"/>
              <a:t>.</a:t>
            </a:r>
          </a:p>
          <a:p>
            <a:endParaRPr lang="en-GB" dirty="0"/>
          </a:p>
        </p:txBody>
      </p:sp>
      <p:sp>
        <p:nvSpPr>
          <p:cNvPr id="4" name="Content Placeholder 3">
            <a:extLst>
              <a:ext uri="{FF2B5EF4-FFF2-40B4-BE49-F238E27FC236}">
                <a16:creationId xmlns:a16="http://schemas.microsoft.com/office/drawing/2014/main" id="{933FB8EC-1DF3-4DBB-91DC-3477E2A217E7}"/>
              </a:ext>
            </a:extLst>
          </p:cNvPr>
          <p:cNvSpPr>
            <a:spLocks noGrp="1"/>
          </p:cNvSpPr>
          <p:nvPr>
            <p:ph sz="half" idx="2"/>
          </p:nvPr>
        </p:nvSpPr>
        <p:spPr/>
        <p:txBody>
          <a:bodyPr>
            <a:normAutofit fontScale="70000" lnSpcReduction="20000"/>
          </a:bodyPr>
          <a:lstStyle/>
          <a:p>
            <a:r>
              <a:rPr lang="en-US" altLang="en-US" b="1" dirty="0"/>
              <a:t>Be specific</a:t>
            </a:r>
            <a:r>
              <a:rPr lang="en-US" altLang="en-US" dirty="0"/>
              <a:t> - avoid making sweeping </a:t>
            </a:r>
            <a:r>
              <a:rPr lang="en-US" altLang="en-US" dirty="0" err="1"/>
              <a:t>generalisations</a:t>
            </a:r>
            <a:r>
              <a:rPr lang="en-US" altLang="en-US" dirty="0"/>
              <a:t> or points that are difficult to support with specific evidence. It is better to be more measured and tie your argument to precise examples or case studies.</a:t>
            </a:r>
            <a:endParaRPr lang="en-GB" altLang="en-US" dirty="0"/>
          </a:p>
          <a:p>
            <a:r>
              <a:rPr lang="en-US" altLang="en-US" b="1" dirty="0"/>
              <a:t>Use counter-arguments to your advantage</a:t>
            </a:r>
            <a:r>
              <a:rPr lang="en-US" altLang="en-US" dirty="0"/>
              <a:t> – if you find viewpoints that go against your own argument, don't ignore them. It strengthens an argument to include an opposing viewpoint and explain why it is not as convincing as your own line of reasoning.</a:t>
            </a:r>
          </a:p>
          <a:p>
            <a:endParaRPr lang="en-GB" dirty="0"/>
          </a:p>
        </p:txBody>
      </p:sp>
    </p:spTree>
    <p:extLst>
      <p:ext uri="{BB962C8B-B14F-4D97-AF65-F5344CB8AC3E}">
        <p14:creationId xmlns:p14="http://schemas.microsoft.com/office/powerpoint/2010/main" val="271640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40A61D2-16A6-4B2D-AC0F-83CD6D91A49F}"/>
              </a:ext>
            </a:extLst>
          </p:cNvPr>
          <p:cNvSpPr>
            <a:spLocks noGrp="1" noChangeArrowheads="1"/>
          </p:cNvSpPr>
          <p:nvPr>
            <p:ph type="title"/>
          </p:nvPr>
        </p:nvSpPr>
        <p:spPr/>
        <p:txBody>
          <a:bodyPr/>
          <a:lstStyle/>
          <a:p>
            <a:r>
              <a:rPr lang="en-GB" altLang="en-US" dirty="0" err="1"/>
              <a:t>Dod</a:t>
            </a:r>
            <a:r>
              <a:rPr lang="en-GB" altLang="en-US" dirty="0"/>
              <a:t> </a:t>
            </a:r>
            <a:r>
              <a:rPr lang="en-GB" altLang="en-US" dirty="0" err="1"/>
              <a:t>i</a:t>
            </a:r>
            <a:r>
              <a:rPr lang="en-GB" altLang="en-US" dirty="0"/>
              <a:t> </a:t>
            </a:r>
            <a:r>
              <a:rPr lang="en-GB" altLang="en-US" dirty="0" err="1"/>
              <a:t>Gasgliadau</a:t>
            </a:r>
            <a:br>
              <a:rPr lang="en-GB" altLang="en-US" dirty="0"/>
            </a:br>
            <a:r>
              <a:rPr lang="en-GB" altLang="en-US" dirty="0"/>
              <a:t>Drawing Conclusions</a:t>
            </a:r>
          </a:p>
        </p:txBody>
      </p:sp>
      <p:sp>
        <p:nvSpPr>
          <p:cNvPr id="15363" name="Rectangle 3">
            <a:extLst>
              <a:ext uri="{FF2B5EF4-FFF2-40B4-BE49-F238E27FC236}">
                <a16:creationId xmlns:a16="http://schemas.microsoft.com/office/drawing/2014/main" id="{3A430CA6-ECF3-4E10-9CC8-50A9D5C0BB63}"/>
              </a:ext>
            </a:extLst>
          </p:cNvPr>
          <p:cNvSpPr>
            <a:spLocks noGrp="1" noChangeArrowheads="1"/>
          </p:cNvSpPr>
          <p:nvPr>
            <p:ph sz="half" idx="1"/>
          </p:nvPr>
        </p:nvSpPr>
        <p:spPr/>
        <p:txBody>
          <a:bodyPr>
            <a:normAutofit fontScale="70000" lnSpcReduction="20000"/>
          </a:bodyPr>
          <a:lstStyle/>
          <a:p>
            <a:pPr>
              <a:lnSpc>
                <a:spcPct val="90000"/>
              </a:lnSpc>
            </a:pPr>
            <a:r>
              <a:rPr lang="en-GB" altLang="en-US" sz="2900" dirty="0" err="1"/>
              <a:t>Ystyriwch</a:t>
            </a:r>
            <a:r>
              <a:rPr lang="en-GB" altLang="en-US" sz="2900" dirty="0"/>
              <a:t> </a:t>
            </a:r>
            <a:r>
              <a:rPr lang="en-GB" altLang="en-US" sz="2900" dirty="0" err="1"/>
              <a:t>hyn</a:t>
            </a:r>
            <a:r>
              <a:rPr lang="en-GB" altLang="en-US" sz="2900" dirty="0"/>
              <a:t> </a:t>
            </a:r>
            <a:r>
              <a:rPr lang="en-GB" altLang="en-US" sz="2900" dirty="0" err="1"/>
              <a:t>yn</a:t>
            </a:r>
            <a:r>
              <a:rPr lang="en-GB" altLang="en-US" sz="2900" dirty="0"/>
              <a:t> </a:t>
            </a:r>
            <a:r>
              <a:rPr lang="en-GB" altLang="en-US" sz="2900" dirty="0" err="1"/>
              <a:t>ffordd</a:t>
            </a:r>
            <a:r>
              <a:rPr lang="en-GB" altLang="en-US" sz="2900" dirty="0"/>
              <a:t> o </a:t>
            </a:r>
            <a:r>
              <a:rPr lang="en-GB" altLang="en-US" sz="2900" dirty="0" err="1"/>
              <a:t>dalgrynnu</a:t>
            </a:r>
            <a:r>
              <a:rPr lang="en-GB" altLang="en-US" sz="2900" dirty="0"/>
              <a:t> </a:t>
            </a:r>
            <a:r>
              <a:rPr lang="en-GB" altLang="en-US" sz="2900" dirty="0" err="1"/>
              <a:t>oddi</a:t>
            </a:r>
            <a:r>
              <a:rPr lang="en-GB" altLang="en-US" sz="2900" dirty="0"/>
              <a:t> </a:t>
            </a:r>
            <a:r>
              <a:rPr lang="en-GB" altLang="en-US" sz="2900" dirty="0" err="1"/>
              <a:t>ar</a:t>
            </a:r>
            <a:r>
              <a:rPr lang="en-GB" altLang="en-US" sz="2900" dirty="0"/>
              <a:t> </a:t>
            </a:r>
            <a:r>
              <a:rPr lang="en-GB" altLang="en-US" sz="2900" dirty="0" err="1"/>
              <a:t>eich</a:t>
            </a:r>
            <a:r>
              <a:rPr lang="en-GB" altLang="en-US" sz="2900" dirty="0"/>
              <a:t> </a:t>
            </a:r>
            <a:r>
              <a:rPr lang="en-GB" altLang="en-US" sz="2900" dirty="0" err="1"/>
              <a:t>aseiniad</a:t>
            </a:r>
            <a:r>
              <a:rPr lang="en-GB" altLang="en-US" sz="2900" dirty="0"/>
              <a:t>
</a:t>
            </a:r>
            <a:r>
              <a:rPr lang="en-GB" altLang="en-US" sz="2900" dirty="0" err="1"/>
              <a:t>Dylai</a:t>
            </a:r>
            <a:r>
              <a:rPr lang="en-GB" altLang="en-US" sz="2900" dirty="0"/>
              <a:t> </a:t>
            </a:r>
            <a:r>
              <a:rPr lang="en-GB" altLang="en-US" sz="2900" dirty="0" err="1"/>
              <a:t>fod</a:t>
            </a:r>
            <a:r>
              <a:rPr lang="en-GB" altLang="en-US" sz="2900" dirty="0"/>
              <a:t> </a:t>
            </a:r>
            <a:r>
              <a:rPr lang="en-GB" altLang="en-US" sz="2900" dirty="0" err="1"/>
              <a:t>yn</a:t>
            </a:r>
            <a:r>
              <a:rPr lang="en-GB" altLang="en-US" sz="2900" dirty="0"/>
              <a:t> </a:t>
            </a:r>
            <a:r>
              <a:rPr lang="en-GB" altLang="en-US" sz="2900" dirty="0" err="1"/>
              <a:t>glir</a:t>
            </a:r>
            <a:r>
              <a:rPr lang="en-GB" altLang="en-US" sz="2900" dirty="0"/>
              <a:t> ac </a:t>
            </a:r>
            <a:r>
              <a:rPr lang="en-GB" altLang="en-US" sz="2900" dirty="0" err="1"/>
              <a:t>yn</a:t>
            </a:r>
            <a:r>
              <a:rPr lang="en-GB" altLang="en-US" sz="2900" dirty="0"/>
              <a:t> </a:t>
            </a:r>
            <a:r>
              <a:rPr lang="en-GB" altLang="en-US" sz="2900" dirty="0" err="1"/>
              <a:t>gymharol</a:t>
            </a:r>
            <a:r>
              <a:rPr lang="en-GB" altLang="en-US" sz="2900" dirty="0"/>
              <a:t> </a:t>
            </a:r>
            <a:r>
              <a:rPr lang="en-GB" altLang="en-US" sz="2900" dirty="0" err="1"/>
              <a:t>fyr</a:t>
            </a:r>
            <a:r>
              <a:rPr lang="en-GB" altLang="en-US" sz="2900" dirty="0"/>
              <a:t>
</a:t>
            </a:r>
            <a:r>
              <a:rPr lang="en-GB" altLang="en-US" sz="2900" dirty="0" err="1"/>
              <a:t>Nid</a:t>
            </a:r>
            <a:r>
              <a:rPr lang="en-GB" altLang="en-US" sz="2900" dirty="0"/>
              <a:t> </a:t>
            </a:r>
            <a:r>
              <a:rPr lang="en-GB" altLang="en-US" sz="2900" dirty="0" err="1"/>
              <a:t>oes</a:t>
            </a:r>
            <a:r>
              <a:rPr lang="en-GB" altLang="en-US" sz="2900" dirty="0"/>
              <a:t> </a:t>
            </a:r>
            <a:r>
              <a:rPr lang="en-GB" altLang="en-US" sz="2900" dirty="0" err="1"/>
              <a:t>angen</a:t>
            </a:r>
            <a:r>
              <a:rPr lang="en-GB" altLang="en-US" sz="2900" dirty="0"/>
              <a:t> </a:t>
            </a:r>
            <a:r>
              <a:rPr lang="en-GB" altLang="en-US" sz="2900" dirty="0" err="1"/>
              <a:t>mynd</a:t>
            </a:r>
            <a:r>
              <a:rPr lang="en-GB" altLang="en-US" sz="2900" dirty="0"/>
              <a:t> </a:t>
            </a:r>
            <a:r>
              <a:rPr lang="en-GB" altLang="en-US" sz="2900" dirty="0" err="1"/>
              <a:t>dros</a:t>
            </a:r>
            <a:r>
              <a:rPr lang="en-GB" altLang="en-US" sz="2900" dirty="0"/>
              <a:t> </a:t>
            </a:r>
            <a:r>
              <a:rPr lang="en-GB" altLang="en-US" sz="2900" dirty="0" err="1"/>
              <a:t>bopeth</a:t>
            </a:r>
            <a:r>
              <a:rPr lang="en-GB" altLang="en-US" sz="2900" dirty="0"/>
              <a:t> </a:t>
            </a:r>
            <a:r>
              <a:rPr lang="en-GB" altLang="en-US" sz="2900" dirty="0" err="1"/>
              <a:t>eto</a:t>
            </a:r>
            <a:r>
              <a:rPr lang="en-GB" altLang="en-US" sz="2900" dirty="0"/>
              <a:t> </a:t>
            </a:r>
            <a:r>
              <a:rPr lang="en-GB" altLang="en-US" sz="2900" dirty="0" err="1"/>
              <a:t>yr</a:t>
            </a:r>
            <a:r>
              <a:rPr lang="en-GB" altLang="en-US" sz="2900" dirty="0"/>
              <a:t> </a:t>
            </a:r>
            <a:r>
              <a:rPr lang="en-GB" altLang="en-US" sz="2900" dirty="0" err="1"/>
              <a:t>ydych</a:t>
            </a:r>
            <a:r>
              <a:rPr lang="en-GB" altLang="en-US" sz="2900" dirty="0"/>
              <a:t> </a:t>
            </a:r>
            <a:r>
              <a:rPr lang="en-GB" altLang="en-US" sz="2900" dirty="0" err="1"/>
              <a:t>eisoes</a:t>
            </a:r>
            <a:r>
              <a:rPr lang="en-GB" altLang="en-US" sz="2900" dirty="0"/>
              <a:t> </a:t>
            </a:r>
            <a:r>
              <a:rPr lang="en-GB" altLang="en-US" sz="2900" dirty="0" err="1"/>
              <a:t>wedi'i</a:t>
            </a:r>
            <a:r>
              <a:rPr lang="en-GB" altLang="en-US" sz="2900" dirty="0"/>
              <a:t> </a:t>
            </a:r>
            <a:r>
              <a:rPr lang="en-GB" altLang="en-US" sz="2900" dirty="0" err="1"/>
              <a:t>grybwyll</a:t>
            </a:r>
            <a:r>
              <a:rPr lang="en-GB" altLang="en-US" sz="2900" dirty="0"/>
              <a:t> </a:t>
            </a:r>
          </a:p>
          <a:p>
            <a:pPr>
              <a:lnSpc>
                <a:spcPct val="90000"/>
              </a:lnSpc>
            </a:pPr>
            <a:r>
              <a:rPr lang="en-GB" altLang="en-US" sz="2900" dirty="0" err="1"/>
              <a:t>Gwnewch</a:t>
            </a:r>
            <a:r>
              <a:rPr lang="en-GB" altLang="en-US" sz="2900" dirty="0"/>
              <a:t> </a:t>
            </a:r>
            <a:r>
              <a:rPr lang="en-GB" altLang="en-US" sz="2900" dirty="0" err="1"/>
              <a:t>yn</a:t>
            </a:r>
            <a:r>
              <a:rPr lang="en-GB" altLang="en-US" sz="2900" dirty="0"/>
              <a:t> </a:t>
            </a:r>
            <a:r>
              <a:rPr lang="en-GB" altLang="en-US" sz="2900" dirty="0" err="1"/>
              <a:t>siŵr</a:t>
            </a:r>
            <a:r>
              <a:rPr lang="en-GB" altLang="en-US" sz="2900" dirty="0"/>
              <a:t> bod y </a:t>
            </a:r>
            <a:r>
              <a:rPr lang="en-GB" altLang="en-US" sz="2900" dirty="0" err="1"/>
              <a:t>casgliad</a:t>
            </a:r>
            <a:r>
              <a:rPr lang="en-GB" altLang="en-US" sz="2900" dirty="0"/>
              <a:t> </a:t>
            </a:r>
            <a:r>
              <a:rPr lang="en-GB" altLang="en-US" sz="2900" dirty="0" err="1"/>
              <a:t>yn</a:t>
            </a:r>
            <a:r>
              <a:rPr lang="en-GB" altLang="en-US" sz="2900" dirty="0"/>
              <a:t> </a:t>
            </a:r>
            <a:r>
              <a:rPr lang="en-GB" altLang="en-US" sz="2900" dirty="0" err="1"/>
              <a:t>seiliedig</a:t>
            </a:r>
            <a:r>
              <a:rPr lang="en-GB" altLang="en-US" sz="2900" dirty="0"/>
              <a:t> </a:t>
            </a:r>
            <a:r>
              <a:rPr lang="en-GB" altLang="en-US" sz="2900" dirty="0" err="1"/>
              <a:t>ar</a:t>
            </a:r>
            <a:r>
              <a:rPr lang="en-GB" altLang="en-US" sz="2900" dirty="0"/>
              <a:t> </a:t>
            </a:r>
            <a:r>
              <a:rPr lang="en-GB" altLang="en-US" sz="2900" dirty="0" err="1"/>
              <a:t>yr</a:t>
            </a:r>
            <a:r>
              <a:rPr lang="en-GB" altLang="en-US" sz="2900" dirty="0"/>
              <a:t> </a:t>
            </a:r>
            <a:r>
              <a:rPr lang="en-GB" altLang="en-US" sz="2900" dirty="0" err="1"/>
              <a:t>hyn</a:t>
            </a:r>
            <a:r>
              <a:rPr lang="en-GB" altLang="en-US" sz="2900" dirty="0"/>
              <a:t> </a:t>
            </a:r>
            <a:r>
              <a:rPr lang="en-GB" altLang="en-US" sz="2900" dirty="0" err="1"/>
              <a:t>yr</a:t>
            </a:r>
            <a:r>
              <a:rPr lang="en-GB" altLang="en-US" sz="2900" dirty="0"/>
              <a:t> </a:t>
            </a:r>
            <a:r>
              <a:rPr lang="en-GB" altLang="en-US" sz="2900" dirty="0" err="1"/>
              <a:t>ydych</a:t>
            </a:r>
            <a:r>
              <a:rPr lang="en-GB" altLang="en-US" sz="2900" dirty="0"/>
              <a:t> </a:t>
            </a:r>
            <a:r>
              <a:rPr lang="en-GB" altLang="en-US" sz="2900" dirty="0" err="1"/>
              <a:t>wedi'i</a:t>
            </a:r>
            <a:r>
              <a:rPr lang="en-GB" altLang="en-US" sz="2900" dirty="0"/>
              <a:t> </a:t>
            </a:r>
            <a:r>
              <a:rPr lang="en-GB" altLang="en-US" sz="2900" dirty="0" err="1"/>
              <a:t>ddweud</a:t>
            </a:r>
            <a:r>
              <a:rPr lang="en-GB" altLang="en-US" sz="2900" dirty="0"/>
              <a:t> </a:t>
            </a:r>
            <a:r>
              <a:rPr lang="en-GB" altLang="en-US" sz="2900" dirty="0" err="1"/>
              <a:t>o'r</a:t>
            </a:r>
            <a:r>
              <a:rPr lang="en-GB" altLang="en-US" sz="2900" dirty="0"/>
              <a:t> </a:t>
            </a:r>
            <a:r>
              <a:rPr lang="en-GB" altLang="en-US" sz="2900" dirty="0" err="1"/>
              <a:t>blaen</a:t>
            </a:r>
            <a:r>
              <a:rPr lang="en-GB" altLang="en-US" sz="2900" dirty="0"/>
              <a:t> 
</a:t>
            </a:r>
            <a:r>
              <a:rPr lang="en-GB" altLang="en-US" sz="2900" dirty="0" err="1"/>
              <a:t>Caniateir</a:t>
            </a:r>
            <a:r>
              <a:rPr lang="en-GB" altLang="en-US" sz="2900" dirty="0"/>
              <a:t> </a:t>
            </a:r>
            <a:r>
              <a:rPr lang="en-GB" altLang="en-US" sz="2900" dirty="0" err="1"/>
              <a:t>rhoi</a:t>
            </a:r>
            <a:r>
              <a:rPr lang="en-GB" altLang="en-US" sz="2900" dirty="0"/>
              <a:t> </a:t>
            </a:r>
            <a:r>
              <a:rPr lang="en-GB" altLang="en-US" sz="2900" dirty="0" err="1"/>
              <a:t>eich</a:t>
            </a:r>
            <a:r>
              <a:rPr lang="en-GB" altLang="en-US" sz="2900" dirty="0"/>
              <a:t> barn </a:t>
            </a:r>
            <a:r>
              <a:rPr lang="en-GB" altLang="en-US" sz="2900" dirty="0" err="1"/>
              <a:t>yn</a:t>
            </a:r>
            <a:r>
              <a:rPr lang="en-GB" altLang="en-US" sz="2900" dirty="0"/>
              <a:t> y </a:t>
            </a:r>
            <a:r>
              <a:rPr lang="en-GB" altLang="en-US" sz="2900" dirty="0" err="1"/>
              <a:t>casgliad</a:t>
            </a:r>
            <a:r>
              <a:rPr lang="en-GB" altLang="en-US" sz="2900" dirty="0"/>
              <a:t> </a:t>
            </a:r>
            <a:r>
              <a:rPr lang="en-GB" altLang="en-US" sz="2900" dirty="0" err="1"/>
              <a:t>ond</a:t>
            </a:r>
            <a:r>
              <a:rPr lang="en-GB" altLang="en-US" sz="2900" dirty="0"/>
              <a:t> </a:t>
            </a:r>
            <a:r>
              <a:rPr lang="en-GB" altLang="en-US" sz="2900" dirty="0" err="1"/>
              <a:t>ceisiwch</a:t>
            </a:r>
            <a:r>
              <a:rPr lang="en-GB" altLang="en-US" sz="2900" dirty="0"/>
              <a:t> </a:t>
            </a:r>
            <a:r>
              <a:rPr lang="en-GB" altLang="en-US" sz="2900" dirty="0" err="1"/>
              <a:t>wneud</a:t>
            </a:r>
            <a:r>
              <a:rPr lang="en-GB" altLang="en-US" sz="2900" dirty="0"/>
              <a:t> </a:t>
            </a:r>
            <a:r>
              <a:rPr lang="en-GB" altLang="en-US" sz="2900" dirty="0" err="1"/>
              <a:t>hynny'n</a:t>
            </a:r>
            <a:r>
              <a:rPr lang="en-GB" altLang="en-US" sz="2900" dirty="0"/>
              <a:t> </a:t>
            </a:r>
            <a:r>
              <a:rPr lang="en-GB" altLang="en-US" sz="2900" dirty="0" err="1"/>
              <a:t>gynnil</a:t>
            </a:r>
            <a:r>
              <a:rPr lang="en-GB" altLang="en-US" sz="2900" dirty="0"/>
              <a:t> a </a:t>
            </a:r>
            <a:r>
              <a:rPr lang="en-GB" altLang="en-US" sz="2900" dirty="0" err="1"/>
              <a:t>cheisio</a:t>
            </a:r>
            <a:r>
              <a:rPr lang="en-GB" altLang="en-US" sz="2900" dirty="0"/>
              <a:t> </a:t>
            </a:r>
            <a:r>
              <a:rPr lang="en-GB" altLang="en-US" sz="2900" dirty="0" err="1"/>
              <a:t>peidio</a:t>
            </a:r>
            <a:r>
              <a:rPr lang="en-GB" altLang="en-US" sz="2900" dirty="0"/>
              <a:t> â </a:t>
            </a:r>
            <a:r>
              <a:rPr lang="en-GB" altLang="en-US" sz="2900" dirty="0" err="1"/>
              <a:t>swnio'n</a:t>
            </a:r>
            <a:r>
              <a:rPr lang="en-GB" altLang="en-US" sz="2900" dirty="0"/>
              <a:t> </a:t>
            </a:r>
            <a:r>
              <a:rPr lang="en-GB" altLang="en-US" sz="2900" dirty="0" err="1"/>
              <a:t>rhy</a:t>
            </a:r>
            <a:r>
              <a:rPr lang="en-GB" altLang="en-US" sz="2900" dirty="0"/>
              <a:t> </a:t>
            </a:r>
            <a:r>
              <a:rPr lang="en-GB" altLang="en-US" sz="2900" dirty="0" err="1"/>
              <a:t>rhwysfawr</a:t>
            </a:r>
            <a:r>
              <a:rPr lang="en-GB" altLang="en-US" sz="2900" dirty="0"/>
              <a:t> neu </a:t>
            </a:r>
            <a:r>
              <a:rPr lang="en-GB" altLang="en-US" sz="2900" dirty="0" err="1"/>
              <a:t>awdurdodol</a:t>
            </a:r>
            <a:r>
              <a:rPr lang="en-GB" altLang="en-US" sz="2900" dirty="0"/>
              <a:t> </a:t>
            </a:r>
          </a:p>
          <a:p>
            <a:pPr eaLnBrk="1" hangingPunct="1">
              <a:lnSpc>
                <a:spcPct val="90000"/>
              </a:lnSpc>
            </a:pPr>
            <a:endParaRPr lang="en-GB" altLang="en-US" sz="2400" dirty="0"/>
          </a:p>
        </p:txBody>
      </p:sp>
      <p:sp>
        <p:nvSpPr>
          <p:cNvPr id="2" name="Content Placeholder 1">
            <a:extLst>
              <a:ext uri="{FF2B5EF4-FFF2-40B4-BE49-F238E27FC236}">
                <a16:creationId xmlns:a16="http://schemas.microsoft.com/office/drawing/2014/main" id="{831AE227-A6E7-4F6D-AC12-52F42B797935}"/>
              </a:ext>
            </a:extLst>
          </p:cNvPr>
          <p:cNvSpPr>
            <a:spLocks noGrp="1"/>
          </p:cNvSpPr>
          <p:nvPr>
            <p:ph sz="half" idx="2"/>
          </p:nvPr>
        </p:nvSpPr>
        <p:spPr/>
        <p:txBody>
          <a:bodyPr>
            <a:normAutofit fontScale="70000" lnSpcReduction="20000"/>
          </a:bodyPr>
          <a:lstStyle/>
          <a:p>
            <a:pPr eaLnBrk="1" hangingPunct="1">
              <a:lnSpc>
                <a:spcPct val="90000"/>
              </a:lnSpc>
            </a:pPr>
            <a:r>
              <a:rPr lang="en-GB" altLang="en-US" sz="2800" dirty="0"/>
              <a:t>Consider this a way of rounding off your assignment</a:t>
            </a:r>
          </a:p>
          <a:p>
            <a:pPr eaLnBrk="1" hangingPunct="1">
              <a:lnSpc>
                <a:spcPct val="90000"/>
              </a:lnSpc>
            </a:pPr>
            <a:r>
              <a:rPr lang="en-GB" altLang="en-US" sz="2800" dirty="0"/>
              <a:t>It should be clear and relatively brief</a:t>
            </a:r>
          </a:p>
          <a:p>
            <a:pPr eaLnBrk="1" hangingPunct="1">
              <a:lnSpc>
                <a:spcPct val="90000"/>
              </a:lnSpc>
            </a:pPr>
            <a:r>
              <a:rPr lang="en-GB" altLang="en-US" sz="2800" dirty="0"/>
              <a:t>There is no need to go over everything again that you have already mentioned </a:t>
            </a:r>
          </a:p>
          <a:p>
            <a:pPr eaLnBrk="1" hangingPunct="1">
              <a:lnSpc>
                <a:spcPct val="90000"/>
              </a:lnSpc>
            </a:pPr>
            <a:r>
              <a:rPr lang="en-GB" altLang="en-US" sz="2800" dirty="0"/>
              <a:t>Make sure that the conclusion is based on what you have said before </a:t>
            </a:r>
          </a:p>
          <a:p>
            <a:pPr eaLnBrk="1" hangingPunct="1">
              <a:lnSpc>
                <a:spcPct val="90000"/>
              </a:lnSpc>
            </a:pPr>
            <a:r>
              <a:rPr lang="en-GB" altLang="en-US" sz="2800" dirty="0"/>
              <a:t>It is permissible to give your opinion in the conclusion but try to do so subtly and try not to sound too pompous or authoritarian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 Task</a:t>
            </a:r>
          </a:p>
        </p:txBody>
      </p:sp>
      <p:sp>
        <p:nvSpPr>
          <p:cNvPr id="8" name="Content Placeholder 7"/>
          <p:cNvSpPr>
            <a:spLocks noGrp="1"/>
          </p:cNvSpPr>
          <p:nvPr>
            <p:ph sz="half" idx="1"/>
          </p:nvPr>
        </p:nvSpPr>
        <p:spPr>
          <a:prstGeom prst="rect">
            <a:avLst/>
          </a:prstGeom>
        </p:spPr>
        <p:txBody>
          <a:bodyPr>
            <a:normAutofit/>
          </a:bodyPr>
          <a:lstStyle/>
          <a:p>
            <a:r>
              <a:rPr lang="en-GB" i="1" dirty="0" err="1">
                <a:latin typeface="Arial" panose="020B0604020202020204" pitchFamily="34" charset="0"/>
                <a:cs typeface="Arial" panose="020B0604020202020204" pitchFamily="34" charset="0"/>
              </a:rPr>
              <a:t>Gweithiwch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gyda</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phartner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Trafodwch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aseiniad</a:t>
            </a:r>
            <a:r>
              <a:rPr lang="en-GB" i="1" dirty="0">
                <a:latin typeface="Arial" panose="020B0604020202020204" pitchFamily="34" charset="0"/>
                <a:cs typeface="Arial" panose="020B0604020202020204" pitchFamily="34" charset="0"/>
              </a:rPr>
              <a:t> </a:t>
            </a:r>
          </a:p>
          <a:p>
            <a:r>
              <a:rPr lang="en-GB" i="1" dirty="0" err="1">
                <a:latin typeface="Arial" panose="020B0604020202020204" pitchFamily="34" charset="0"/>
                <a:cs typeface="Arial" panose="020B0604020202020204" pitchFamily="34" charset="0"/>
              </a:rPr>
              <a:t>Lluniwch</a:t>
            </a:r>
            <a:r>
              <a:rPr lang="en-GB" i="1" dirty="0">
                <a:latin typeface="Arial" panose="020B0604020202020204" pitchFamily="34" charset="0"/>
                <a:cs typeface="Arial" panose="020B0604020202020204" pitchFamily="34" charset="0"/>
              </a:rPr>
              <a:t> 3 </a:t>
            </a:r>
            <a:r>
              <a:rPr lang="en-GB" i="1" dirty="0" err="1">
                <a:latin typeface="Arial" panose="020B0604020202020204" pitchFamily="34" charset="0"/>
                <a:cs typeface="Arial" panose="020B0604020202020204" pitchFamily="34" charset="0"/>
              </a:rPr>
              <a:t>chwestiwn</a:t>
            </a:r>
            <a:r>
              <a:rPr lang="en-GB" i="1" dirty="0">
                <a:latin typeface="Arial" panose="020B0604020202020204" pitchFamily="34" charset="0"/>
                <a:cs typeface="Arial" panose="020B0604020202020204" pitchFamily="34" charset="0"/>
              </a:rPr>
              <a:t> am </a:t>
            </a:r>
            <a:r>
              <a:rPr lang="en-GB" i="1" dirty="0" err="1">
                <a:latin typeface="Arial" panose="020B0604020202020204" pitchFamily="34" charset="0"/>
                <a:cs typeface="Arial" panose="020B0604020202020204" pitchFamily="34" charset="0"/>
              </a:rPr>
              <a:t>unrhyw</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faterion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sy'n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aneglur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Adborth</a:t>
            </a:r>
            <a:r>
              <a:rPr lang="en-GB" i="1" dirty="0">
                <a:latin typeface="Arial" panose="020B0604020202020204" pitchFamily="34" charset="0"/>
                <a:cs typeface="Arial" panose="020B0604020202020204" pitchFamily="34" charset="0"/>
              </a:rPr>
              <a:t> a </a:t>
            </a:r>
            <a:r>
              <a:rPr lang="en-GB" i="1" dirty="0" err="1">
                <a:latin typeface="Arial" panose="020B0604020202020204" pitchFamily="34" charset="0"/>
                <a:cs typeface="Arial" panose="020B0604020202020204" pitchFamily="34" charset="0"/>
              </a:rPr>
              <a:t>thrafodaeth</a:t>
            </a:r>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6415F299-A827-44B4-AD16-CF2A5B90FF38}"/>
              </a:ext>
            </a:extLst>
          </p:cNvPr>
          <p:cNvSpPr>
            <a:spLocks noGrp="1"/>
          </p:cNvSpPr>
          <p:nvPr>
            <p:ph sz="half" idx="2"/>
          </p:nvPr>
        </p:nvSpPr>
        <p:spPr/>
        <p:txBody>
          <a:bodyPr/>
          <a:lstStyle/>
          <a:p>
            <a:r>
              <a:rPr lang="en-GB" i="1" dirty="0">
                <a:latin typeface="Arial" panose="020B0604020202020204" pitchFamily="34" charset="0"/>
                <a:cs typeface="Arial" panose="020B0604020202020204" pitchFamily="34" charset="0"/>
              </a:rPr>
              <a:t>Work with a partner</a:t>
            </a:r>
          </a:p>
          <a:p>
            <a:r>
              <a:rPr lang="en-GB" i="1" dirty="0">
                <a:latin typeface="Arial" panose="020B0604020202020204" pitchFamily="34" charset="0"/>
                <a:cs typeface="Arial" panose="020B0604020202020204" pitchFamily="34" charset="0"/>
              </a:rPr>
              <a:t>Discuss the assignment </a:t>
            </a:r>
          </a:p>
          <a:p>
            <a:r>
              <a:rPr lang="en-GB" i="1" dirty="0">
                <a:latin typeface="Arial" panose="020B0604020202020204" pitchFamily="34" charset="0"/>
                <a:cs typeface="Arial" panose="020B0604020202020204" pitchFamily="34" charset="0"/>
              </a:rPr>
              <a:t>Construct 3 questions about any issues that are unclear</a:t>
            </a:r>
          </a:p>
          <a:p>
            <a:r>
              <a:rPr lang="en-GB" i="1" dirty="0">
                <a:latin typeface="Arial" panose="020B0604020202020204" pitchFamily="34" charset="0"/>
                <a:cs typeface="Arial" panose="020B0604020202020204" pitchFamily="34" charset="0"/>
              </a:rPr>
              <a:t>Feedback and discussion</a:t>
            </a:r>
          </a:p>
          <a:p>
            <a:endParaRPr lang="en-GB" dirty="0"/>
          </a:p>
        </p:txBody>
      </p:sp>
      <p:pic>
        <p:nvPicPr>
          <p:cNvPr id="2051" name="Picture 3" descr="C:\Users\l.roberts\AppData\Local\Microsoft\Windows\Temporary Internet Files\Content.IE5\N7NKQ001\MC90036051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19600" y="381000"/>
            <a:ext cx="33528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804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2E4E9-125D-4698-86BA-A80DD46746DA}"/>
              </a:ext>
            </a:extLst>
          </p:cNvPr>
          <p:cNvSpPr>
            <a:spLocks noGrp="1"/>
          </p:cNvSpPr>
          <p:nvPr>
            <p:ph type="title"/>
          </p:nvPr>
        </p:nvSpPr>
        <p:spPr/>
        <p:txBody>
          <a:bodyPr/>
          <a:lstStyle/>
          <a:p>
            <a:r>
              <a:rPr lang="en-GB" dirty="0" err="1"/>
              <a:t>Cyfranogiad</a:t>
            </a:r>
            <a:r>
              <a:rPr lang="en-GB" dirty="0"/>
              <a:t>            Participation</a:t>
            </a:r>
          </a:p>
        </p:txBody>
      </p:sp>
      <p:sp>
        <p:nvSpPr>
          <p:cNvPr id="3" name="Content Placeholder 2">
            <a:extLst>
              <a:ext uri="{FF2B5EF4-FFF2-40B4-BE49-F238E27FC236}">
                <a16:creationId xmlns:a16="http://schemas.microsoft.com/office/drawing/2014/main" id="{91B24092-D57D-4303-A16E-68CE522A85CA}"/>
              </a:ext>
            </a:extLst>
          </p:cNvPr>
          <p:cNvSpPr>
            <a:spLocks noGrp="1"/>
          </p:cNvSpPr>
          <p:nvPr>
            <p:ph sz="half" idx="1"/>
          </p:nvPr>
        </p:nvSpPr>
        <p:spPr/>
        <p:txBody>
          <a:bodyPr/>
          <a:lstStyle/>
          <a:p>
            <a:r>
              <a:rPr lang="en-GB" dirty="0"/>
              <a:t> Beth </a:t>
            </a:r>
            <a:r>
              <a:rPr lang="en-GB" dirty="0" err="1"/>
              <a:t>mae'r</a:t>
            </a:r>
            <a:r>
              <a:rPr lang="en-GB" dirty="0"/>
              <a:t> term </a:t>
            </a:r>
            <a:r>
              <a:rPr lang="en-GB" dirty="0" err="1"/>
              <a:t>hwn</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i</a:t>
            </a:r>
            <a:r>
              <a:rPr lang="en-GB" dirty="0"/>
              <a:t> chi?</a:t>
            </a:r>
          </a:p>
          <a:p>
            <a:r>
              <a:rPr lang="en-GB" dirty="0"/>
              <a:t>Pam </a:t>
            </a:r>
            <a:r>
              <a:rPr lang="en-GB" dirty="0" err="1"/>
              <a:t>mae'n</a:t>
            </a:r>
            <a:r>
              <a:rPr lang="en-GB" dirty="0"/>
              <a:t> </a:t>
            </a:r>
            <a:r>
              <a:rPr lang="en-GB" dirty="0" err="1"/>
              <a:t>bwysig</a:t>
            </a:r>
            <a:r>
              <a:rPr lang="en-GB" dirty="0"/>
              <a:t> </a:t>
            </a:r>
            <a:r>
              <a:rPr lang="en-GB" dirty="0" err="1"/>
              <a:t>yn</a:t>
            </a:r>
            <a:r>
              <a:rPr lang="en-GB" dirty="0"/>
              <a:t> y </a:t>
            </a:r>
            <a:r>
              <a:rPr lang="en-GB" dirty="0" err="1"/>
              <a:t>modwl</a:t>
            </a:r>
            <a:r>
              <a:rPr lang="en-GB" dirty="0"/>
              <a:t> </a:t>
            </a:r>
            <a:r>
              <a:rPr lang="en-GB" dirty="0" err="1"/>
              <a:t>hwn</a:t>
            </a:r>
            <a:r>
              <a:rPr lang="en-GB" dirty="0"/>
              <a:t>?</a:t>
            </a:r>
          </a:p>
          <a:p>
            <a:pPr marL="64008" indent="0">
              <a:buNone/>
            </a:pPr>
            <a:endParaRPr lang="en-GB" dirty="0"/>
          </a:p>
        </p:txBody>
      </p:sp>
      <p:sp>
        <p:nvSpPr>
          <p:cNvPr id="4" name="Content Placeholder 3">
            <a:extLst>
              <a:ext uri="{FF2B5EF4-FFF2-40B4-BE49-F238E27FC236}">
                <a16:creationId xmlns:a16="http://schemas.microsoft.com/office/drawing/2014/main" id="{6C52F5B5-AF05-4CA6-B948-AF4828092D1B}"/>
              </a:ext>
            </a:extLst>
          </p:cNvPr>
          <p:cNvSpPr>
            <a:spLocks noGrp="1"/>
          </p:cNvSpPr>
          <p:nvPr>
            <p:ph sz="half" idx="2"/>
          </p:nvPr>
        </p:nvSpPr>
        <p:spPr/>
        <p:txBody>
          <a:bodyPr/>
          <a:lstStyle/>
          <a:p>
            <a:r>
              <a:rPr lang="en-GB" dirty="0"/>
              <a:t>What does this term mean to you?</a:t>
            </a:r>
          </a:p>
          <a:p>
            <a:r>
              <a:rPr lang="en-GB" dirty="0"/>
              <a:t>Why is it important in this module?</a:t>
            </a:r>
          </a:p>
          <a:p>
            <a:endParaRPr lang="en-GB" dirty="0"/>
          </a:p>
        </p:txBody>
      </p:sp>
    </p:spTree>
    <p:extLst>
      <p:ext uri="{BB962C8B-B14F-4D97-AF65-F5344CB8AC3E}">
        <p14:creationId xmlns:p14="http://schemas.microsoft.com/office/powerpoint/2010/main" val="1344553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F06BA-B82F-46A1-8B60-6E6BF1A984CB}"/>
              </a:ext>
            </a:extLst>
          </p:cNvPr>
          <p:cNvSpPr>
            <a:spLocks noGrp="1"/>
          </p:cNvSpPr>
          <p:nvPr>
            <p:ph type="title"/>
          </p:nvPr>
        </p:nvSpPr>
        <p:spPr/>
        <p:txBody>
          <a:bodyPr/>
          <a:lstStyle/>
          <a:p>
            <a:r>
              <a:rPr lang="en-GB" dirty="0"/>
              <a:t>Beth </a:t>
            </a:r>
            <a:r>
              <a:rPr lang="en-GB" dirty="0" err="1"/>
              <a:t>yw</a:t>
            </a:r>
            <a:r>
              <a:rPr lang="en-GB" dirty="0"/>
              <a:t> </a:t>
            </a:r>
            <a:r>
              <a:rPr lang="en-GB" dirty="0" err="1"/>
              <a:t>cyfranogiad</a:t>
            </a:r>
            <a:r>
              <a:rPr lang="en-GB" dirty="0"/>
              <a:t>?</a:t>
            </a:r>
            <a:br>
              <a:rPr lang="en-GB" dirty="0"/>
            </a:br>
            <a:r>
              <a:rPr lang="en-GB" dirty="0"/>
              <a:t>What is participation?</a:t>
            </a:r>
          </a:p>
        </p:txBody>
      </p:sp>
      <p:sp>
        <p:nvSpPr>
          <p:cNvPr id="3" name="Content Placeholder 2">
            <a:extLst>
              <a:ext uri="{FF2B5EF4-FFF2-40B4-BE49-F238E27FC236}">
                <a16:creationId xmlns:a16="http://schemas.microsoft.com/office/drawing/2014/main" id="{9B1A0367-1F8D-4794-954D-9B2E368A8D14}"/>
              </a:ext>
            </a:extLst>
          </p:cNvPr>
          <p:cNvSpPr>
            <a:spLocks noGrp="1"/>
          </p:cNvSpPr>
          <p:nvPr>
            <p:ph sz="half" idx="1"/>
          </p:nvPr>
        </p:nvSpPr>
        <p:spPr/>
        <p:txBody>
          <a:bodyPr>
            <a:normAutofit fontScale="70000" lnSpcReduction="20000"/>
          </a:bodyPr>
          <a:lstStyle/>
          <a:p>
            <a:r>
              <a:rPr lang="en-GB" dirty="0">
                <a:solidFill>
                  <a:srgbClr val="1E1E1E"/>
                </a:solidFill>
                <a:latin typeface="Roboto" panose="02000000000000000000" pitchFamily="2" charset="0"/>
              </a:rPr>
              <a:t>Mae </a:t>
            </a:r>
            <a:r>
              <a:rPr lang="en-GB" dirty="0" err="1">
                <a:solidFill>
                  <a:srgbClr val="1E1E1E"/>
                </a:solidFill>
                <a:latin typeface="Roboto" panose="02000000000000000000" pitchFamily="2" charset="0"/>
              </a:rPr>
              <a:t>cyfranogiad</a:t>
            </a:r>
            <a:r>
              <a:rPr lang="en-GB" dirty="0">
                <a:solidFill>
                  <a:srgbClr val="1E1E1E"/>
                </a:solidFill>
                <a:latin typeface="Roboto" panose="02000000000000000000" pitchFamily="2" charset="0"/>
              </a:rPr>
              <a:t> plant a </a:t>
            </a:r>
            <a:r>
              <a:rPr lang="en-GB" dirty="0" err="1">
                <a:solidFill>
                  <a:srgbClr val="1E1E1E"/>
                </a:solidFill>
                <a:latin typeface="Roboto" panose="02000000000000000000" pitchFamily="2" charset="0"/>
              </a:rPr>
              <a:t>phobl</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ifanc</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yn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rhan</a:t>
            </a:r>
            <a:r>
              <a:rPr lang="en-GB" dirty="0">
                <a:solidFill>
                  <a:srgbClr val="1E1E1E"/>
                </a:solidFill>
                <a:latin typeface="Roboto" panose="02000000000000000000" pitchFamily="2" charset="0"/>
              </a:rPr>
              <a:t> o </a:t>
            </a:r>
            <a:r>
              <a:rPr lang="en-GB" dirty="0" err="1">
                <a:solidFill>
                  <a:srgbClr val="1E1E1E"/>
                </a:solidFill>
                <a:latin typeface="Roboto" panose="02000000000000000000" pitchFamily="2" charset="0"/>
              </a:rPr>
              <a:t>Gonfensiwn</a:t>
            </a:r>
            <a:r>
              <a:rPr lang="en-GB" dirty="0">
                <a:solidFill>
                  <a:srgbClr val="1E1E1E"/>
                </a:solidFill>
                <a:latin typeface="Roboto" panose="02000000000000000000" pitchFamily="2" charset="0"/>
              </a:rPr>
              <a:t> y </a:t>
            </a:r>
            <a:r>
              <a:rPr lang="en-GB" dirty="0" err="1">
                <a:solidFill>
                  <a:srgbClr val="1E1E1E"/>
                </a:solidFill>
                <a:latin typeface="Roboto" panose="02000000000000000000" pitchFamily="2" charset="0"/>
              </a:rPr>
              <a:t>Cenhedloedd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Unedig</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ar</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Hawliau'r</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Plentyn</a:t>
            </a:r>
            <a:r>
              <a:rPr lang="en-GB" dirty="0">
                <a:solidFill>
                  <a:srgbClr val="1E1E1E"/>
                </a:solidFill>
                <a:latin typeface="Roboto" panose="02000000000000000000" pitchFamily="2" charset="0"/>
              </a:rPr>
              <a:t> (1989) </a:t>
            </a:r>
            <a:r>
              <a:rPr lang="en-GB" dirty="0" err="1">
                <a:solidFill>
                  <a:srgbClr val="1E1E1E"/>
                </a:solidFill>
                <a:latin typeface="Roboto" panose="02000000000000000000" pitchFamily="2" charset="0"/>
              </a:rPr>
              <a:t>gan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ei</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fod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yn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chwarae</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rhan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allweddol</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wrth</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wireddu</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hawliau</a:t>
            </a:r>
            <a:r>
              <a:rPr lang="en-GB" dirty="0">
                <a:solidFill>
                  <a:srgbClr val="1E1E1E"/>
                </a:solidFill>
                <a:latin typeface="Roboto" panose="02000000000000000000" pitchFamily="2" charset="0"/>
              </a:rPr>
              <a:t> plant.</a:t>
            </a:r>
            <a:endParaRPr lang="en-GB" b="0" i="0" dirty="0">
              <a:solidFill>
                <a:srgbClr val="1E1E1E"/>
              </a:solidFill>
              <a:effectLst/>
              <a:latin typeface="Roboto" panose="02000000000000000000" pitchFamily="2" charset="0"/>
            </a:endParaRPr>
          </a:p>
          <a:p>
            <a:r>
              <a:rPr lang="en-GB" dirty="0">
                <a:solidFill>
                  <a:srgbClr val="1E1E1E"/>
                </a:solidFill>
                <a:latin typeface="Roboto" panose="02000000000000000000" pitchFamily="2" charset="0"/>
              </a:rPr>
              <a:t>Mae </a:t>
            </a:r>
            <a:r>
              <a:rPr lang="en-GB" dirty="0" err="1">
                <a:solidFill>
                  <a:srgbClr val="1E1E1E"/>
                </a:solidFill>
                <a:latin typeface="Roboto" panose="02000000000000000000" pitchFamily="2" charset="0"/>
              </a:rPr>
              <a:t>cyfranogiad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yn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cynnwys</a:t>
            </a:r>
            <a:r>
              <a:rPr lang="en-GB" dirty="0">
                <a:solidFill>
                  <a:srgbClr val="1E1E1E"/>
                </a:solidFill>
                <a:latin typeface="Roboto" panose="02000000000000000000" pitchFamily="2" charset="0"/>
              </a:rPr>
              <a:t> plant a </a:t>
            </a:r>
            <a:r>
              <a:rPr lang="en-GB" dirty="0" err="1">
                <a:solidFill>
                  <a:srgbClr val="1E1E1E"/>
                </a:solidFill>
                <a:latin typeface="Roboto" panose="02000000000000000000" pitchFamily="2" charset="0"/>
              </a:rPr>
              <a:t>phobl</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ifanc</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yn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chwarae</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rhan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weithredol</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yn</a:t>
            </a:r>
            <a:r>
              <a:rPr lang="en-GB" dirty="0">
                <a:solidFill>
                  <a:srgbClr val="1E1E1E"/>
                </a:solidFill>
                <a:latin typeface="Roboto" panose="02000000000000000000" pitchFamily="2" charset="0"/>
              </a:rPr>
              <a:t> y broses o </a:t>
            </a:r>
            <a:r>
              <a:rPr lang="en-GB" dirty="0" err="1">
                <a:solidFill>
                  <a:srgbClr val="1E1E1E"/>
                </a:solidFill>
                <a:latin typeface="Roboto" panose="02000000000000000000" pitchFamily="2" charset="0"/>
              </a:rPr>
              <a:t>wneud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penderfyniadau</a:t>
            </a:r>
            <a:r>
              <a:rPr lang="en-GB" dirty="0">
                <a:solidFill>
                  <a:srgbClr val="1E1E1E"/>
                </a:solidFill>
                <a:latin typeface="Roboto" panose="02000000000000000000" pitchFamily="2" charset="0"/>
              </a:rPr>
              <a:t> o ran </a:t>
            </a:r>
            <a:r>
              <a:rPr lang="en-GB" dirty="0" err="1">
                <a:solidFill>
                  <a:srgbClr val="1E1E1E"/>
                </a:solidFill>
                <a:latin typeface="Roboto" panose="02000000000000000000" pitchFamily="2" charset="0"/>
              </a:rPr>
              <a:t>pob</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agwedd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ar</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eu</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bywydau</a:t>
            </a:r>
            <a:r>
              <a:rPr lang="en-GB" dirty="0">
                <a:solidFill>
                  <a:srgbClr val="1E1E1E"/>
                </a:solidFill>
                <a:latin typeface="Roboto" panose="02000000000000000000" pitchFamily="2" charset="0"/>
              </a:rPr>
              <a:t>.</a:t>
            </a:r>
          </a:p>
          <a:p>
            <a:r>
              <a:rPr lang="en-GB" dirty="0" err="1">
                <a:solidFill>
                  <a:srgbClr val="1E1E1E"/>
                </a:solidFill>
                <a:latin typeface="Roboto" panose="02000000000000000000" pitchFamily="2" charset="0"/>
              </a:rPr>
              <a:t>Nid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digwyddiad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untro</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yw</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cymryd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rhan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ond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egwyddor</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gyffredinol</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sy'n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hanfodol</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mewn</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lleoliad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addysg</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i</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ysgogi</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amgylchedd</a:t>
            </a:r>
            <a:r>
              <a:rPr lang="en-GB" dirty="0">
                <a:solidFill>
                  <a:srgbClr val="1E1E1E"/>
                </a:solidFill>
                <a:latin typeface="Roboto" panose="02000000000000000000" pitchFamily="2" charset="0"/>
              </a:rPr>
              <a:t> </a:t>
            </a:r>
            <a:r>
              <a:rPr lang="en-GB" dirty="0" err="1">
                <a:solidFill>
                  <a:srgbClr val="1E1E1E"/>
                </a:solidFill>
                <a:latin typeface="Roboto" panose="02000000000000000000" pitchFamily="2" charset="0"/>
              </a:rPr>
              <a:t>cynhwysol</a:t>
            </a:r>
            <a:r>
              <a:rPr lang="en-GB" dirty="0">
                <a:solidFill>
                  <a:srgbClr val="1E1E1E"/>
                </a:solidFill>
                <a:latin typeface="Roboto" panose="02000000000000000000" pitchFamily="2" charset="0"/>
              </a:rPr>
              <a:t>.</a:t>
            </a:r>
            <a:endParaRPr lang="en-GB" dirty="0"/>
          </a:p>
          <a:p>
            <a:endParaRPr lang="en-GB" dirty="0"/>
          </a:p>
        </p:txBody>
      </p:sp>
      <p:sp>
        <p:nvSpPr>
          <p:cNvPr id="4" name="Content Placeholder 3">
            <a:extLst>
              <a:ext uri="{FF2B5EF4-FFF2-40B4-BE49-F238E27FC236}">
                <a16:creationId xmlns:a16="http://schemas.microsoft.com/office/drawing/2014/main" id="{0D3C14F2-4791-4286-9201-8BD18017E296}"/>
              </a:ext>
            </a:extLst>
          </p:cNvPr>
          <p:cNvSpPr>
            <a:spLocks noGrp="1"/>
          </p:cNvSpPr>
          <p:nvPr>
            <p:ph sz="half" idx="2"/>
          </p:nvPr>
        </p:nvSpPr>
        <p:spPr/>
        <p:txBody>
          <a:bodyPr>
            <a:normAutofit fontScale="70000" lnSpcReduction="20000"/>
          </a:bodyPr>
          <a:lstStyle/>
          <a:p>
            <a:r>
              <a:rPr lang="en-GB" b="0" i="0" dirty="0">
                <a:solidFill>
                  <a:srgbClr val="1E1E1E"/>
                </a:solidFill>
                <a:effectLst/>
                <a:latin typeface="Roboto" panose="02000000000000000000" pitchFamily="2" charset="0"/>
              </a:rPr>
              <a:t>Participation of children and young people is one of the UNCRC (1989) as it plays a key role in realising children’s rights.</a:t>
            </a:r>
          </a:p>
          <a:p>
            <a:r>
              <a:rPr lang="en-GB" dirty="0">
                <a:solidFill>
                  <a:srgbClr val="1E1E1E"/>
                </a:solidFill>
                <a:latin typeface="Roboto" panose="02000000000000000000" pitchFamily="2" charset="0"/>
              </a:rPr>
              <a:t>Participation involves children and young people playing an active role in decision-making with regards to all aspects of their lives.</a:t>
            </a:r>
          </a:p>
          <a:p>
            <a:r>
              <a:rPr lang="en-GB" dirty="0">
                <a:solidFill>
                  <a:srgbClr val="1E1E1E"/>
                </a:solidFill>
                <a:latin typeface="Roboto" panose="02000000000000000000" pitchFamily="2" charset="0"/>
              </a:rPr>
              <a:t>Participation is not a one off event but an overarching principle which is essential in education setting to promote an inclusive environment.</a:t>
            </a:r>
            <a:endParaRPr lang="en-GB" dirty="0"/>
          </a:p>
          <a:p>
            <a:endParaRPr lang="en-GB" dirty="0"/>
          </a:p>
        </p:txBody>
      </p:sp>
    </p:spTree>
    <p:extLst>
      <p:ext uri="{BB962C8B-B14F-4D97-AF65-F5344CB8AC3E}">
        <p14:creationId xmlns:p14="http://schemas.microsoft.com/office/powerpoint/2010/main" val="3443151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3B153-D1A0-42AE-8E1F-FA8529C30156}"/>
              </a:ext>
            </a:extLst>
          </p:cNvPr>
          <p:cNvSpPr>
            <a:spLocks noGrp="1"/>
          </p:cNvSpPr>
          <p:nvPr>
            <p:ph type="title"/>
          </p:nvPr>
        </p:nvSpPr>
        <p:spPr/>
        <p:txBody>
          <a:bodyPr/>
          <a:lstStyle/>
          <a:p>
            <a:r>
              <a:rPr lang="en-GB" dirty="0"/>
              <a:t>Beth </a:t>
            </a:r>
            <a:r>
              <a:rPr lang="en-GB" dirty="0" err="1"/>
              <a:t>yw</a:t>
            </a:r>
            <a:r>
              <a:rPr lang="en-GB" dirty="0"/>
              <a:t> </a:t>
            </a:r>
            <a:r>
              <a:rPr lang="en-GB" dirty="0" err="1"/>
              <a:t>cyfranogiad</a:t>
            </a:r>
            <a:r>
              <a:rPr lang="en-GB" dirty="0"/>
              <a:t>? </a:t>
            </a:r>
            <a:br>
              <a:rPr lang="en-GB" dirty="0"/>
            </a:br>
            <a:r>
              <a:rPr lang="en-GB" dirty="0"/>
              <a:t>What is participation?</a:t>
            </a:r>
          </a:p>
        </p:txBody>
      </p:sp>
      <p:sp>
        <p:nvSpPr>
          <p:cNvPr id="3" name="Content Placeholder 2">
            <a:extLst>
              <a:ext uri="{FF2B5EF4-FFF2-40B4-BE49-F238E27FC236}">
                <a16:creationId xmlns:a16="http://schemas.microsoft.com/office/drawing/2014/main" id="{E9D436EE-02C5-4FB1-B2EA-DA34BAF52D8C}"/>
              </a:ext>
            </a:extLst>
          </p:cNvPr>
          <p:cNvSpPr>
            <a:spLocks noGrp="1"/>
          </p:cNvSpPr>
          <p:nvPr>
            <p:ph sz="half" idx="1"/>
          </p:nvPr>
        </p:nvSpPr>
        <p:spPr/>
        <p:txBody>
          <a:bodyPr>
            <a:normAutofit fontScale="77500" lnSpcReduction="20000"/>
          </a:bodyPr>
          <a:lstStyle/>
          <a:p>
            <a:r>
              <a:rPr lang="en-GB" sz="2800" dirty="0"/>
              <a:t>Mae </a:t>
            </a:r>
            <a:r>
              <a:rPr lang="en-GB" sz="2800" dirty="0" err="1"/>
              <a:t>cymryd</a:t>
            </a:r>
            <a:r>
              <a:rPr lang="en-GB" sz="2800" dirty="0"/>
              <a:t> </a:t>
            </a:r>
            <a:r>
              <a:rPr lang="en-GB" sz="2800" dirty="0" err="1"/>
              <a:t>rhan</a:t>
            </a:r>
            <a:r>
              <a:rPr lang="en-GB" sz="2800" dirty="0"/>
              <a:t> </a:t>
            </a:r>
            <a:r>
              <a:rPr lang="en-GB" sz="2800" dirty="0" err="1"/>
              <a:t>yn</a:t>
            </a:r>
            <a:r>
              <a:rPr lang="en-GB" sz="2800" dirty="0"/>
              <a:t> </a:t>
            </a:r>
            <a:r>
              <a:rPr lang="en-GB" sz="2800" dirty="0" err="1"/>
              <a:t>agwedd</a:t>
            </a:r>
            <a:r>
              <a:rPr lang="en-GB" sz="2800" dirty="0"/>
              <a:t> </a:t>
            </a:r>
            <a:r>
              <a:rPr lang="en-GB" sz="2800" dirty="0" err="1"/>
              <a:t>hanfodol</a:t>
            </a:r>
            <a:r>
              <a:rPr lang="en-GB" sz="2800" dirty="0"/>
              <a:t> </a:t>
            </a:r>
            <a:r>
              <a:rPr lang="en-GB" sz="2800" dirty="0" err="1"/>
              <a:t>ar</a:t>
            </a:r>
            <a:r>
              <a:rPr lang="en-GB" sz="2800" dirty="0"/>
              <a:t> </a:t>
            </a:r>
            <a:r>
              <a:rPr lang="en-GB" sz="2800" dirty="0" err="1"/>
              <a:t>waith</a:t>
            </a:r>
            <a:r>
              <a:rPr lang="en-GB" sz="2800" dirty="0"/>
              <a:t> </a:t>
            </a:r>
            <a:r>
              <a:rPr lang="en-GB" sz="2800" dirty="0" err="1"/>
              <a:t>amlasiantaethol</a:t>
            </a:r>
            <a:r>
              <a:rPr lang="en-GB" sz="2800" dirty="0"/>
              <a:t> a </a:t>
            </a:r>
            <a:r>
              <a:rPr lang="en-GB" sz="2800" dirty="0" err="1"/>
              <a:t>chynllunio</a:t>
            </a:r>
            <a:r>
              <a:rPr lang="en-GB" sz="2800" dirty="0"/>
              <a:t> </a:t>
            </a:r>
            <a:r>
              <a:rPr lang="en-GB" sz="2800" dirty="0" err="1"/>
              <a:t>sy'n</a:t>
            </a:r>
            <a:r>
              <a:rPr lang="en-GB" sz="2800" dirty="0"/>
              <a:t> </a:t>
            </a:r>
            <a:r>
              <a:rPr lang="en-GB" sz="2800" dirty="0" err="1"/>
              <a:t>canolbwyntio</a:t>
            </a:r>
            <a:r>
              <a:rPr lang="en-GB" sz="2800" dirty="0"/>
              <a:t> </a:t>
            </a:r>
            <a:r>
              <a:rPr lang="en-GB" sz="2800" dirty="0" err="1"/>
              <a:t>ar</a:t>
            </a:r>
            <a:r>
              <a:rPr lang="en-GB" sz="2800" dirty="0"/>
              <a:t> y </a:t>
            </a:r>
            <a:r>
              <a:rPr lang="en-GB" sz="2800" dirty="0" err="1"/>
              <a:t>plentyn</a:t>
            </a:r>
            <a:r>
              <a:rPr lang="en-GB" sz="2800" dirty="0"/>
              <a:t>/person.</a:t>
            </a:r>
          </a:p>
          <a:p>
            <a:r>
              <a:rPr lang="en-GB" sz="2800" dirty="0"/>
              <a:t>Mae </a:t>
            </a:r>
            <a:r>
              <a:rPr lang="en-GB" sz="2800" dirty="0" err="1"/>
              <a:t>creu</a:t>
            </a:r>
            <a:r>
              <a:rPr lang="en-GB" sz="2800" dirty="0"/>
              <a:t> </a:t>
            </a:r>
            <a:r>
              <a:rPr lang="en-GB" sz="2800" dirty="0" err="1"/>
              <a:t>cyfleoedd</a:t>
            </a:r>
            <a:r>
              <a:rPr lang="en-GB" sz="2800" dirty="0"/>
              <a:t> </a:t>
            </a:r>
            <a:r>
              <a:rPr lang="en-GB" sz="2800" dirty="0" err="1"/>
              <a:t>i</a:t>
            </a:r>
            <a:r>
              <a:rPr lang="en-GB" sz="2800" dirty="0"/>
              <a:t> </a:t>
            </a:r>
            <a:r>
              <a:rPr lang="en-GB" sz="2800" dirty="0" err="1"/>
              <a:t>lais</a:t>
            </a:r>
            <a:r>
              <a:rPr lang="en-GB" sz="2800" dirty="0"/>
              <a:t> y </a:t>
            </a:r>
            <a:r>
              <a:rPr lang="en-GB" sz="2800" dirty="0" err="1"/>
              <a:t>plentyn</a:t>
            </a:r>
            <a:r>
              <a:rPr lang="en-GB" sz="2800" dirty="0"/>
              <a:t> </a:t>
            </a:r>
            <a:r>
              <a:rPr lang="en-GB" sz="2800" dirty="0" err="1"/>
              <a:t>neu'r</a:t>
            </a:r>
            <a:r>
              <a:rPr lang="en-GB" sz="2800" dirty="0"/>
              <a:t> person </a:t>
            </a:r>
            <a:r>
              <a:rPr lang="en-GB" sz="2800" dirty="0" err="1"/>
              <a:t>ifanc</a:t>
            </a:r>
            <a:r>
              <a:rPr lang="en-GB" sz="2800" dirty="0"/>
              <a:t> </a:t>
            </a:r>
            <a:r>
              <a:rPr lang="en-GB" sz="2800" dirty="0" err="1"/>
              <a:t>gael</a:t>
            </a:r>
            <a:r>
              <a:rPr lang="en-GB" sz="2800" dirty="0"/>
              <a:t> </a:t>
            </a:r>
            <a:r>
              <a:rPr lang="en-GB" sz="2800" dirty="0" err="1"/>
              <a:t>ei</a:t>
            </a:r>
            <a:r>
              <a:rPr lang="en-GB" sz="2800" dirty="0"/>
              <a:t> </a:t>
            </a:r>
            <a:r>
              <a:rPr lang="en-GB" sz="2800" dirty="0" err="1"/>
              <a:t>glywed</a:t>
            </a:r>
            <a:r>
              <a:rPr lang="en-GB" sz="2800" dirty="0"/>
              <a:t> </a:t>
            </a:r>
            <a:r>
              <a:rPr lang="en-GB" sz="2800" dirty="0" err="1"/>
              <a:t>yn</a:t>
            </a:r>
            <a:r>
              <a:rPr lang="en-GB" sz="2800" dirty="0"/>
              <a:t> </a:t>
            </a:r>
            <a:r>
              <a:rPr lang="en-GB" sz="2800" dirty="0" err="1"/>
              <a:t>caniatáu</a:t>
            </a:r>
            <a:r>
              <a:rPr lang="en-GB" sz="2800" dirty="0"/>
              <a:t> </a:t>
            </a:r>
            <a:r>
              <a:rPr lang="en-GB" sz="2800" dirty="0" err="1"/>
              <a:t>deialog</a:t>
            </a:r>
            <a:r>
              <a:rPr lang="en-GB" sz="2800" dirty="0"/>
              <a:t> </a:t>
            </a:r>
            <a:r>
              <a:rPr lang="en-GB" sz="2800" dirty="0" err="1"/>
              <a:t>ystyrlon</a:t>
            </a:r>
            <a:r>
              <a:rPr lang="en-GB" sz="2800" dirty="0"/>
              <a:t>, </a:t>
            </a:r>
            <a:r>
              <a:rPr lang="en-GB" sz="2800" dirty="0" err="1"/>
              <a:t>effeithiol</a:t>
            </a:r>
            <a:r>
              <a:rPr lang="en-GB" sz="2800" dirty="0"/>
              <a:t> a </a:t>
            </a:r>
            <a:r>
              <a:rPr lang="en-GB" sz="2800" dirty="0" err="1"/>
              <a:t>pharhaus</a:t>
            </a:r>
            <a:r>
              <a:rPr lang="en-GB" sz="2800" dirty="0"/>
              <a:t> </a:t>
            </a:r>
            <a:r>
              <a:rPr lang="en-GB" sz="2800" dirty="0" err="1"/>
              <a:t>rhwng</a:t>
            </a:r>
            <a:r>
              <a:rPr lang="en-GB" sz="2800" dirty="0"/>
              <a:t> plant ac </a:t>
            </a:r>
            <a:r>
              <a:rPr lang="en-GB" sz="2800" dirty="0" err="1"/>
              <a:t>oedolion</a:t>
            </a:r>
            <a:r>
              <a:rPr lang="en-GB" sz="2800" b="0" i="0" dirty="0">
                <a:solidFill>
                  <a:srgbClr val="1E1E1E"/>
                </a:solidFill>
                <a:effectLst/>
                <a:latin typeface="Roboto" panose="02000000000000000000" pitchFamily="2" charset="0"/>
              </a:rPr>
              <a:t>.</a:t>
            </a:r>
          </a:p>
          <a:p>
            <a:r>
              <a:rPr lang="en-GB" sz="2800" dirty="0">
                <a:solidFill>
                  <a:srgbClr val="1E1E1E"/>
                </a:solidFill>
                <a:latin typeface="Roboto" panose="02000000000000000000" pitchFamily="2" charset="0"/>
              </a:rPr>
              <a:t>Sut y </a:t>
            </a:r>
            <a:r>
              <a:rPr lang="en-GB" sz="2800" dirty="0" err="1">
                <a:solidFill>
                  <a:srgbClr val="1E1E1E"/>
                </a:solidFill>
                <a:latin typeface="Roboto" panose="02000000000000000000" pitchFamily="2" charset="0"/>
              </a:rPr>
              <a:t>caiff</a:t>
            </a:r>
            <a:r>
              <a:rPr lang="en-GB" sz="2800" dirty="0">
                <a:solidFill>
                  <a:srgbClr val="1E1E1E"/>
                </a:solidFill>
                <a:latin typeface="Roboto" panose="02000000000000000000" pitchFamily="2" charset="0"/>
              </a:rPr>
              <a:t> </a:t>
            </a:r>
            <a:r>
              <a:rPr lang="en-GB" sz="2800" dirty="0" err="1">
                <a:solidFill>
                  <a:srgbClr val="1E1E1E"/>
                </a:solidFill>
                <a:latin typeface="Roboto" panose="02000000000000000000" pitchFamily="2" charset="0"/>
              </a:rPr>
              <a:t>cymryd</a:t>
            </a:r>
            <a:r>
              <a:rPr lang="en-GB" sz="2800" dirty="0">
                <a:solidFill>
                  <a:srgbClr val="1E1E1E"/>
                </a:solidFill>
                <a:latin typeface="Roboto" panose="02000000000000000000" pitchFamily="2" charset="0"/>
              </a:rPr>
              <a:t> </a:t>
            </a:r>
            <a:r>
              <a:rPr lang="en-GB" sz="2800" dirty="0" err="1">
                <a:solidFill>
                  <a:srgbClr val="1E1E1E"/>
                </a:solidFill>
                <a:latin typeface="Roboto" panose="02000000000000000000" pitchFamily="2" charset="0"/>
              </a:rPr>
              <a:t>rhan</a:t>
            </a:r>
            <a:r>
              <a:rPr lang="en-GB" sz="2800" dirty="0">
                <a:solidFill>
                  <a:srgbClr val="1E1E1E"/>
                </a:solidFill>
                <a:latin typeface="Roboto" panose="02000000000000000000" pitchFamily="2" charset="0"/>
              </a:rPr>
              <a:t> </a:t>
            </a:r>
            <a:r>
              <a:rPr lang="en-GB" sz="2800" dirty="0" err="1">
                <a:solidFill>
                  <a:srgbClr val="1E1E1E"/>
                </a:solidFill>
                <a:latin typeface="Roboto" panose="02000000000000000000" pitchFamily="2" charset="0"/>
              </a:rPr>
              <a:t>ei</a:t>
            </a:r>
            <a:r>
              <a:rPr lang="en-GB" sz="2800" dirty="0">
                <a:solidFill>
                  <a:srgbClr val="1E1E1E"/>
                </a:solidFill>
                <a:latin typeface="Roboto" panose="02000000000000000000" pitchFamily="2" charset="0"/>
              </a:rPr>
              <a:t> </a:t>
            </a:r>
            <a:r>
              <a:rPr lang="en-GB" sz="2800" dirty="0" err="1">
                <a:solidFill>
                  <a:srgbClr val="1E1E1E"/>
                </a:solidFill>
                <a:latin typeface="Roboto" panose="02000000000000000000" pitchFamily="2" charset="0"/>
              </a:rPr>
              <a:t>amlygu</a:t>
            </a:r>
            <a:r>
              <a:rPr lang="en-GB" sz="2800" dirty="0">
                <a:solidFill>
                  <a:srgbClr val="1E1E1E"/>
                </a:solidFill>
                <a:latin typeface="Roboto" panose="02000000000000000000" pitchFamily="2" charset="0"/>
              </a:rPr>
              <a:t> </a:t>
            </a:r>
            <a:r>
              <a:rPr lang="en-GB" sz="2800" dirty="0" err="1">
                <a:solidFill>
                  <a:srgbClr val="1E1E1E"/>
                </a:solidFill>
                <a:latin typeface="Roboto" panose="02000000000000000000" pitchFamily="2" charset="0"/>
              </a:rPr>
              <a:t>mewn</a:t>
            </a:r>
            <a:r>
              <a:rPr lang="en-GB" sz="2800" dirty="0">
                <a:solidFill>
                  <a:srgbClr val="1E1E1E"/>
                </a:solidFill>
                <a:latin typeface="Roboto" panose="02000000000000000000" pitchFamily="2" charset="0"/>
              </a:rPr>
              <a:t> </a:t>
            </a:r>
            <a:r>
              <a:rPr lang="en-GB" sz="2800" dirty="0" err="1">
                <a:solidFill>
                  <a:srgbClr val="1E1E1E"/>
                </a:solidFill>
                <a:latin typeface="Roboto" panose="02000000000000000000" pitchFamily="2" charset="0"/>
              </a:rPr>
              <a:t>lleoliadau</a:t>
            </a:r>
            <a:r>
              <a:rPr lang="en-GB" sz="2800" dirty="0">
                <a:solidFill>
                  <a:srgbClr val="1E1E1E"/>
                </a:solidFill>
                <a:latin typeface="Roboto" panose="02000000000000000000" pitchFamily="2" charset="0"/>
              </a:rPr>
              <a:t> </a:t>
            </a:r>
            <a:r>
              <a:rPr lang="en-GB" sz="2800" dirty="0" err="1">
                <a:solidFill>
                  <a:srgbClr val="1E1E1E"/>
                </a:solidFill>
                <a:latin typeface="Roboto" panose="02000000000000000000" pitchFamily="2" charset="0"/>
              </a:rPr>
              <a:t>addysgol</a:t>
            </a:r>
            <a:r>
              <a:rPr lang="en-GB" sz="2800" dirty="0">
                <a:solidFill>
                  <a:srgbClr val="1E1E1E"/>
                </a:solidFill>
                <a:latin typeface="Roboto" panose="02000000000000000000" pitchFamily="2" charset="0"/>
              </a:rPr>
              <a:t>?</a:t>
            </a:r>
          </a:p>
          <a:p>
            <a:endParaRPr lang="en-GB" b="0" i="0" dirty="0">
              <a:solidFill>
                <a:srgbClr val="1E1E1E"/>
              </a:solidFill>
              <a:effectLst/>
              <a:latin typeface="Roboto" panose="02000000000000000000" pitchFamily="2" charset="0"/>
            </a:endParaRPr>
          </a:p>
          <a:p>
            <a:endParaRPr lang="en-GB" dirty="0"/>
          </a:p>
        </p:txBody>
      </p:sp>
      <p:sp>
        <p:nvSpPr>
          <p:cNvPr id="4" name="Content Placeholder 3">
            <a:extLst>
              <a:ext uri="{FF2B5EF4-FFF2-40B4-BE49-F238E27FC236}">
                <a16:creationId xmlns:a16="http://schemas.microsoft.com/office/drawing/2014/main" id="{C1A3DD3C-1BE8-4463-B82A-8D0F966C2FE3}"/>
              </a:ext>
            </a:extLst>
          </p:cNvPr>
          <p:cNvSpPr>
            <a:spLocks noGrp="1"/>
          </p:cNvSpPr>
          <p:nvPr>
            <p:ph sz="half" idx="2"/>
          </p:nvPr>
        </p:nvSpPr>
        <p:spPr/>
        <p:txBody>
          <a:bodyPr>
            <a:normAutofit fontScale="77500" lnSpcReduction="20000"/>
          </a:bodyPr>
          <a:lstStyle/>
          <a:p>
            <a:r>
              <a:rPr lang="en-GB" sz="2400" dirty="0"/>
              <a:t>Participation is an essential aspect of multiagency working and child/person centred planning.</a:t>
            </a:r>
          </a:p>
          <a:p>
            <a:r>
              <a:rPr lang="en-GB" sz="2400" dirty="0"/>
              <a:t>Creating opportunities for the voice of the child or young person to be heard allows for  </a:t>
            </a:r>
            <a:r>
              <a:rPr lang="en-GB" sz="2400" b="0" i="0" dirty="0">
                <a:solidFill>
                  <a:srgbClr val="1E1E1E"/>
                </a:solidFill>
                <a:effectLst/>
                <a:latin typeface="Roboto" panose="02000000000000000000" pitchFamily="2" charset="0"/>
              </a:rPr>
              <a:t>meaningful, effective and ongoing dialogue between children and adults.</a:t>
            </a:r>
          </a:p>
          <a:p>
            <a:r>
              <a:rPr lang="en-GB" sz="2400" b="0" i="0" dirty="0">
                <a:solidFill>
                  <a:srgbClr val="1E1E1E"/>
                </a:solidFill>
                <a:effectLst/>
                <a:latin typeface="Roboto" panose="02000000000000000000" pitchFamily="2" charset="0"/>
              </a:rPr>
              <a:t>How is participation in evident in educationa</a:t>
            </a:r>
            <a:r>
              <a:rPr lang="en-GB" sz="2400" dirty="0">
                <a:solidFill>
                  <a:srgbClr val="1E1E1E"/>
                </a:solidFill>
                <a:latin typeface="Roboto" panose="02000000000000000000" pitchFamily="2" charset="0"/>
              </a:rPr>
              <a:t>l settings?</a:t>
            </a:r>
          </a:p>
          <a:p>
            <a:endParaRPr lang="en-GB" dirty="0"/>
          </a:p>
        </p:txBody>
      </p:sp>
      <p:pic>
        <p:nvPicPr>
          <p:cNvPr id="5" name="Graphic 4" descr="Thought outline">
            <a:extLst>
              <a:ext uri="{FF2B5EF4-FFF2-40B4-BE49-F238E27FC236}">
                <a16:creationId xmlns:a16="http://schemas.microsoft.com/office/drawing/2014/main" id="{91907815-BAA2-46B6-BFA6-555A2C96D5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667000" y="5540408"/>
            <a:ext cx="914400" cy="914400"/>
          </a:xfrm>
          <a:prstGeom prst="rect">
            <a:avLst/>
          </a:prstGeom>
        </p:spPr>
      </p:pic>
      <p:pic>
        <p:nvPicPr>
          <p:cNvPr id="6" name="Graphic 5" descr="Thought outline">
            <a:extLst>
              <a:ext uri="{FF2B5EF4-FFF2-40B4-BE49-F238E27FC236}">
                <a16:creationId xmlns:a16="http://schemas.microsoft.com/office/drawing/2014/main" id="{FECD313D-5EF8-4B1B-A418-F10FA0BBAC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01000" y="5362697"/>
            <a:ext cx="914400" cy="914400"/>
          </a:xfrm>
          <a:prstGeom prst="rect">
            <a:avLst/>
          </a:prstGeom>
        </p:spPr>
      </p:pic>
    </p:spTree>
    <p:extLst>
      <p:ext uri="{BB962C8B-B14F-4D97-AF65-F5344CB8AC3E}">
        <p14:creationId xmlns:p14="http://schemas.microsoft.com/office/powerpoint/2010/main" val="1397429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Arnstein</a:t>
            </a:r>
            <a:endParaRPr lang="cy-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9712" y="1268760"/>
            <a:ext cx="5256583" cy="4968552"/>
          </a:xfrm>
        </p:spPr>
      </p:pic>
      <p:sp>
        <p:nvSpPr>
          <p:cNvPr id="3" name="TextBox 2"/>
          <p:cNvSpPr txBox="1"/>
          <p:nvPr/>
        </p:nvSpPr>
        <p:spPr>
          <a:xfrm>
            <a:off x="6400800" y="6324600"/>
            <a:ext cx="1624163" cy="276999"/>
          </a:xfrm>
          <a:prstGeom prst="rect">
            <a:avLst/>
          </a:prstGeom>
          <a:noFill/>
        </p:spPr>
        <p:txBody>
          <a:bodyPr wrap="none" rtlCol="0">
            <a:spAutoFit/>
          </a:bodyPr>
          <a:lstStyle/>
          <a:p>
            <a:r>
              <a:rPr lang="en-GB" sz="1200" dirty="0" err="1"/>
              <a:t>GeorgeJulian</a:t>
            </a:r>
            <a:r>
              <a:rPr lang="en-GB" sz="1200" dirty="0"/>
              <a:t>, (2014)</a:t>
            </a:r>
          </a:p>
        </p:txBody>
      </p:sp>
    </p:spTree>
    <p:extLst>
      <p:ext uri="{BB962C8B-B14F-4D97-AF65-F5344CB8AC3E}">
        <p14:creationId xmlns:p14="http://schemas.microsoft.com/office/powerpoint/2010/main" val="2092764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27BC8-D7F1-4B25-840D-82341DE14518}"/>
              </a:ext>
            </a:extLst>
          </p:cNvPr>
          <p:cNvSpPr>
            <a:spLocks noGrp="1"/>
          </p:cNvSpPr>
          <p:nvPr>
            <p:ph type="title"/>
          </p:nvPr>
        </p:nvSpPr>
        <p:spPr/>
        <p:txBody>
          <a:bodyPr vert="horz" lIns="91440" tIns="45720" rIns="91440" bIns="45720" anchor="ctr">
            <a:normAutofit/>
          </a:bodyPr>
          <a:lstStyle/>
          <a:p>
            <a:pPr marL="484505"/>
            <a:r>
              <a:rPr lang="en-GB" dirty="0">
                <a:ln w="6350">
                  <a:solidFill>
                    <a:srgbClr val="FF388C">
                      <a:shade val="43000"/>
                    </a:srgbClr>
                  </a:solidFill>
                </a:ln>
                <a:cs typeface="Arial"/>
              </a:rPr>
              <a:t>Hart (2008) and </a:t>
            </a:r>
            <a:r>
              <a:rPr lang="en-GB" dirty="0" err="1">
                <a:ln w="6350">
                  <a:solidFill>
                    <a:srgbClr val="FF388C">
                      <a:shade val="43000"/>
                    </a:srgbClr>
                  </a:solidFill>
                </a:ln>
                <a:cs typeface="Arial"/>
              </a:rPr>
              <a:t>Arnstein</a:t>
            </a:r>
            <a:r>
              <a:rPr lang="en-GB" dirty="0">
                <a:ln w="6350">
                  <a:solidFill>
                    <a:srgbClr val="FF388C">
                      <a:shade val="43000"/>
                    </a:srgbClr>
                  </a:solidFill>
                </a:ln>
                <a:cs typeface="Arial"/>
              </a:rPr>
              <a:t> (1969)</a:t>
            </a:r>
          </a:p>
        </p:txBody>
      </p:sp>
      <p:pic>
        <p:nvPicPr>
          <p:cNvPr id="4" name="Picture 4" descr="A picture containing graphical user interface, diagram&#10;&#10;Description automatically generated">
            <a:extLst>
              <a:ext uri="{FF2B5EF4-FFF2-40B4-BE49-F238E27FC236}">
                <a16:creationId xmlns:a16="http://schemas.microsoft.com/office/drawing/2014/main" id="{738B7848-7D96-4516-BA68-BAE142317CB3}"/>
              </a:ext>
            </a:extLst>
          </p:cNvPr>
          <p:cNvPicPr>
            <a:picLocks noGrp="1" noChangeAspect="1"/>
          </p:cNvPicPr>
          <p:nvPr>
            <p:ph idx="1"/>
          </p:nvPr>
        </p:nvPicPr>
        <p:blipFill>
          <a:blip r:embed="rId2"/>
          <a:stretch>
            <a:fillRect/>
          </a:stretch>
        </p:blipFill>
        <p:spPr>
          <a:xfrm>
            <a:off x="1526389" y="1882808"/>
            <a:ext cx="6091223" cy="4572000"/>
          </a:xfrm>
        </p:spPr>
      </p:pic>
    </p:spTree>
    <p:extLst>
      <p:ext uri="{BB962C8B-B14F-4D97-AF65-F5344CB8AC3E}">
        <p14:creationId xmlns:p14="http://schemas.microsoft.com/office/powerpoint/2010/main" val="237548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Model bio-</a:t>
            </a:r>
            <a:r>
              <a:rPr lang="en-GB" dirty="0" err="1"/>
              <a:t>ecolegol</a:t>
            </a:r>
            <a:r>
              <a:rPr lang="en-GB" dirty="0"/>
              <a:t> Bronfenbrenner Bronfenbrenner’s bio-ecological model</a:t>
            </a:r>
            <a:endParaRPr lang="cy-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45374" y="1905000"/>
            <a:ext cx="5018913" cy="4476328"/>
          </a:xfrm>
        </p:spPr>
      </p:pic>
      <p:sp>
        <p:nvSpPr>
          <p:cNvPr id="3" name="TextBox 2"/>
          <p:cNvSpPr txBox="1"/>
          <p:nvPr/>
        </p:nvSpPr>
        <p:spPr>
          <a:xfrm>
            <a:off x="5924122" y="6388321"/>
            <a:ext cx="2007281" cy="276999"/>
          </a:xfrm>
          <a:prstGeom prst="rect">
            <a:avLst/>
          </a:prstGeom>
          <a:noFill/>
        </p:spPr>
        <p:txBody>
          <a:bodyPr wrap="none" rtlCol="0">
            <a:spAutoFit/>
          </a:bodyPr>
          <a:lstStyle/>
          <a:p>
            <a:r>
              <a:rPr lang="en-GB" sz="1200" dirty="0" err="1"/>
              <a:t>Edpsychexperience</a:t>
            </a:r>
            <a:r>
              <a:rPr lang="en-GB" sz="1200" dirty="0"/>
              <a:t> (2014)</a:t>
            </a:r>
          </a:p>
        </p:txBody>
      </p:sp>
    </p:spTree>
    <p:extLst>
      <p:ext uri="{BB962C8B-B14F-4D97-AF65-F5344CB8AC3E}">
        <p14:creationId xmlns:p14="http://schemas.microsoft.com/office/powerpoint/2010/main" val="757141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FF0A11-52B8-410C-A32E-6515E5D2FAFE}"/>
              </a:ext>
            </a:extLst>
          </p:cNvPr>
          <p:cNvSpPr>
            <a:spLocks noGrp="1"/>
          </p:cNvSpPr>
          <p:nvPr>
            <p:ph type="title"/>
          </p:nvPr>
        </p:nvSpPr>
        <p:spPr/>
        <p:txBody>
          <a:bodyPr>
            <a:normAutofit fontScale="90000"/>
          </a:bodyPr>
          <a:lstStyle/>
          <a:p>
            <a:r>
              <a:rPr lang="cy-GB" dirty="0"/>
              <a:t>Cymryd rhan mewn YCP a GA</a:t>
            </a:r>
            <a:br>
              <a:rPr lang="en-GB" dirty="0"/>
            </a:br>
            <a:r>
              <a:rPr lang="en-GB" dirty="0"/>
              <a:t>CCP and MAW Participation in CCP and MAW</a:t>
            </a:r>
          </a:p>
        </p:txBody>
      </p:sp>
      <p:sp>
        <p:nvSpPr>
          <p:cNvPr id="5" name="Content Placeholder 4">
            <a:extLst>
              <a:ext uri="{FF2B5EF4-FFF2-40B4-BE49-F238E27FC236}">
                <a16:creationId xmlns:a16="http://schemas.microsoft.com/office/drawing/2014/main" id="{F510E669-2E7A-4A28-AC1C-4F85FC95E276}"/>
              </a:ext>
            </a:extLst>
          </p:cNvPr>
          <p:cNvSpPr>
            <a:spLocks noGrp="1"/>
          </p:cNvSpPr>
          <p:nvPr>
            <p:ph sz="half" idx="1"/>
          </p:nvPr>
        </p:nvSpPr>
        <p:spPr/>
        <p:txBody>
          <a:bodyPr>
            <a:normAutofit fontScale="92500" lnSpcReduction="10000"/>
          </a:bodyPr>
          <a:lstStyle/>
          <a:p>
            <a:r>
              <a:rPr lang="cy-GB" dirty="0"/>
              <a:t>Mae cymryd rhan yn hanfodol mewn ymarfer sy'n canolbwyntio ar y plentyn
Dylai gwaith amlasiantaethol roi anghenion y plentyn wrth galon unrhyw broses a gwrando a pharchu eu barn.</a:t>
            </a:r>
          </a:p>
          <a:p>
            <a:r>
              <a:rPr lang="cy-GB" dirty="0"/>
              <a:t>Mae hyn yn arbennig o berthnasol wrth ddiogelu ac amddiffyn plant</a:t>
            </a:r>
            <a:endParaRPr lang="en-GB" dirty="0"/>
          </a:p>
        </p:txBody>
      </p:sp>
      <p:sp>
        <p:nvSpPr>
          <p:cNvPr id="6" name="Content Placeholder 5">
            <a:extLst>
              <a:ext uri="{FF2B5EF4-FFF2-40B4-BE49-F238E27FC236}">
                <a16:creationId xmlns:a16="http://schemas.microsoft.com/office/drawing/2014/main" id="{F25DD3A1-31CE-4F00-A2DF-F2C1A14616E6}"/>
              </a:ext>
            </a:extLst>
          </p:cNvPr>
          <p:cNvSpPr>
            <a:spLocks noGrp="1"/>
          </p:cNvSpPr>
          <p:nvPr>
            <p:ph sz="half" idx="2"/>
          </p:nvPr>
        </p:nvSpPr>
        <p:spPr/>
        <p:txBody>
          <a:bodyPr>
            <a:normAutofit fontScale="92500" lnSpcReduction="10000"/>
          </a:bodyPr>
          <a:lstStyle/>
          <a:p>
            <a:r>
              <a:rPr lang="en-GB" dirty="0"/>
              <a:t>Participation is essential in child centred practice</a:t>
            </a:r>
          </a:p>
          <a:p>
            <a:r>
              <a:rPr lang="en-GB" dirty="0"/>
              <a:t>Multiagency working should place the child’s needs at the centre of any process and listen and respect their views.</a:t>
            </a:r>
          </a:p>
          <a:p>
            <a:r>
              <a:rPr lang="en-GB" dirty="0"/>
              <a:t>This is especially relevant in safeguarding and child protection.</a:t>
            </a:r>
          </a:p>
        </p:txBody>
      </p:sp>
    </p:spTree>
    <p:extLst>
      <p:ext uri="{BB962C8B-B14F-4D97-AF65-F5344CB8AC3E}">
        <p14:creationId xmlns:p14="http://schemas.microsoft.com/office/powerpoint/2010/main" val="1814855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7A35-600C-45E3-B948-1C10AD493003}"/>
              </a:ext>
            </a:extLst>
          </p:cNvPr>
          <p:cNvSpPr>
            <a:spLocks noGrp="1"/>
          </p:cNvSpPr>
          <p:nvPr>
            <p:ph type="title"/>
          </p:nvPr>
        </p:nvSpPr>
        <p:spPr/>
        <p:txBody>
          <a:bodyPr/>
          <a:lstStyle/>
          <a:p>
            <a:r>
              <a:rPr lang="en-GB" dirty="0" err="1"/>
              <a:t>Adfyfyrio</a:t>
            </a:r>
            <a:r>
              <a:rPr lang="en-GB" dirty="0"/>
              <a:t>              Reflection</a:t>
            </a:r>
          </a:p>
        </p:txBody>
      </p:sp>
      <p:sp>
        <p:nvSpPr>
          <p:cNvPr id="3" name="Content Placeholder 2">
            <a:extLst>
              <a:ext uri="{FF2B5EF4-FFF2-40B4-BE49-F238E27FC236}">
                <a16:creationId xmlns:a16="http://schemas.microsoft.com/office/drawing/2014/main" id="{FBAA0E1E-F182-4874-8F37-145059189CFC}"/>
              </a:ext>
            </a:extLst>
          </p:cNvPr>
          <p:cNvSpPr>
            <a:spLocks noGrp="1"/>
          </p:cNvSpPr>
          <p:nvPr>
            <p:ph sz="half" idx="1"/>
          </p:nvPr>
        </p:nvSpPr>
        <p:spPr/>
        <p:txBody>
          <a:bodyPr/>
          <a:lstStyle/>
          <a:p>
            <a:r>
              <a:rPr lang="en-GB" dirty="0" err="1"/>
              <a:t>Edrychwch</a:t>
            </a:r>
            <a:r>
              <a:rPr lang="en-GB" dirty="0"/>
              <a:t> </a:t>
            </a:r>
            <a:r>
              <a:rPr lang="en-GB" dirty="0" err="1"/>
              <a:t>yn</a:t>
            </a:r>
            <a:r>
              <a:rPr lang="en-GB" dirty="0"/>
              <a:t> </a:t>
            </a:r>
            <a:r>
              <a:rPr lang="en-GB" dirty="0" err="1"/>
              <a:t>ôl</a:t>
            </a:r>
            <a:r>
              <a:rPr lang="en-GB" dirty="0"/>
              <a:t> </a:t>
            </a:r>
            <a:r>
              <a:rPr lang="en-GB" dirty="0" err="1"/>
              <a:t>ar</a:t>
            </a:r>
            <a:r>
              <a:rPr lang="en-GB" dirty="0"/>
              <a:t> y </a:t>
            </a:r>
            <a:r>
              <a:rPr lang="en-GB" dirty="0" err="1"/>
              <a:t>deilliannau</a:t>
            </a:r>
            <a:r>
              <a:rPr lang="en-GB" dirty="0"/>
              <a:t> </a:t>
            </a:r>
            <a:r>
              <a:rPr lang="en-GB" dirty="0" err="1"/>
              <a:t>dysgu</a:t>
            </a:r>
            <a:r>
              <a:rPr lang="en-GB" dirty="0"/>
              <a:t> </a:t>
            </a:r>
            <a:r>
              <a:rPr lang="en-GB" dirty="0" err="1"/>
              <a:t>ar</a:t>
            </a:r>
            <a:r>
              <a:rPr lang="en-GB" dirty="0"/>
              <a:t> </a:t>
            </a:r>
            <a:r>
              <a:rPr lang="en-GB" dirty="0" err="1"/>
              <a:t>gyfer</a:t>
            </a:r>
            <a:r>
              <a:rPr lang="en-GB" dirty="0"/>
              <a:t> y </a:t>
            </a:r>
            <a:r>
              <a:rPr lang="en-GB" dirty="0" err="1"/>
              <a:t>modylau</a:t>
            </a:r>
            <a:r>
              <a:rPr lang="en-GB" dirty="0"/>
              <a:t> </a:t>
            </a:r>
            <a:r>
              <a:rPr lang="en-GB" dirty="0" err="1"/>
              <a:t>hyn</a:t>
            </a:r>
            <a:r>
              <a:rPr lang="en-GB" dirty="0"/>
              <a:t>
</a:t>
            </a:r>
            <a:r>
              <a:rPr lang="en-GB" dirty="0" err="1"/>
              <a:t>Adyfyriwch</a:t>
            </a:r>
            <a:r>
              <a:rPr lang="en-GB" dirty="0"/>
              <a:t> </a:t>
            </a:r>
            <a:r>
              <a:rPr lang="en-GB" dirty="0" err="1"/>
              <a:t>ar</a:t>
            </a:r>
            <a:r>
              <a:rPr lang="en-GB" dirty="0"/>
              <a:t> y </a:t>
            </a:r>
            <a:r>
              <a:rPr lang="en-GB" dirty="0" err="1"/>
              <a:t>sesiwn</a:t>
            </a:r>
            <a:r>
              <a:rPr lang="en-GB" dirty="0"/>
              <a:t> </a:t>
            </a:r>
            <a:r>
              <a:rPr lang="en-GB" dirty="0" err="1"/>
              <a:t>hyd</a:t>
            </a:r>
            <a:r>
              <a:rPr lang="en-GB" dirty="0"/>
              <a:t> </a:t>
            </a:r>
            <a:r>
              <a:rPr lang="en-GB" dirty="0" err="1"/>
              <a:t>yn</a:t>
            </a:r>
            <a:r>
              <a:rPr lang="en-GB" dirty="0"/>
              <a:t> </a:t>
            </a:r>
            <a:r>
              <a:rPr lang="en-GB" dirty="0" err="1"/>
              <a:t>hyn</a:t>
            </a:r>
            <a:r>
              <a:rPr lang="en-GB" dirty="0"/>
              <a:t>, </a:t>
            </a:r>
            <a:r>
              <a:rPr lang="en-GB" dirty="0" err="1"/>
              <a:t>beth</a:t>
            </a:r>
            <a:r>
              <a:rPr lang="en-GB" dirty="0"/>
              <a:t> </a:t>
            </a:r>
            <a:r>
              <a:rPr lang="en-GB" dirty="0" err="1"/>
              <a:t>yw</a:t>
            </a:r>
            <a:r>
              <a:rPr lang="en-GB" dirty="0"/>
              <a:t> </a:t>
            </a:r>
            <a:r>
              <a:rPr lang="en-GB" dirty="0" err="1"/>
              <a:t>eich</a:t>
            </a:r>
            <a:r>
              <a:rPr lang="en-GB" dirty="0"/>
              <a:t> </a:t>
            </a:r>
            <a:r>
              <a:rPr lang="en-GB" dirty="0" err="1"/>
              <a:t>cwestiynau</a:t>
            </a:r>
            <a:r>
              <a:rPr lang="en-GB" dirty="0"/>
              <a:t>?</a:t>
            </a:r>
          </a:p>
          <a:p>
            <a:pPr marL="64008" indent="0">
              <a:buNone/>
            </a:pPr>
            <a:endParaRPr lang="en-GB" dirty="0"/>
          </a:p>
        </p:txBody>
      </p:sp>
      <p:sp>
        <p:nvSpPr>
          <p:cNvPr id="4" name="Content Placeholder 3">
            <a:extLst>
              <a:ext uri="{FF2B5EF4-FFF2-40B4-BE49-F238E27FC236}">
                <a16:creationId xmlns:a16="http://schemas.microsoft.com/office/drawing/2014/main" id="{02B06D31-8BE5-4A7B-A2BC-2AAB526288DA}"/>
              </a:ext>
            </a:extLst>
          </p:cNvPr>
          <p:cNvSpPr>
            <a:spLocks noGrp="1"/>
          </p:cNvSpPr>
          <p:nvPr>
            <p:ph sz="half" idx="2"/>
          </p:nvPr>
        </p:nvSpPr>
        <p:spPr/>
        <p:txBody>
          <a:bodyPr/>
          <a:lstStyle/>
          <a:p>
            <a:r>
              <a:rPr lang="en-GB" dirty="0"/>
              <a:t>Look back at the learning outcomes for this modules</a:t>
            </a:r>
          </a:p>
          <a:p>
            <a:r>
              <a:rPr lang="en-GB" dirty="0"/>
              <a:t>Reflect on the session so far, what are your questions?</a:t>
            </a:r>
          </a:p>
          <a:p>
            <a:endParaRPr lang="en-GB" dirty="0"/>
          </a:p>
        </p:txBody>
      </p:sp>
    </p:spTree>
    <p:extLst>
      <p:ext uri="{BB962C8B-B14F-4D97-AF65-F5344CB8AC3E}">
        <p14:creationId xmlns:p14="http://schemas.microsoft.com/office/powerpoint/2010/main" val="4971355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anchor="ctr">
            <a:normAutofit/>
          </a:bodyPr>
          <a:lstStyle/>
          <a:p>
            <a:pPr marL="484505"/>
            <a:r>
              <a:rPr lang="cy-GB" dirty="0">
                <a:ln w="6350">
                  <a:solidFill>
                    <a:srgbClr val="FF388C">
                      <a:shade val="43000"/>
                    </a:srgbClr>
                  </a:solidFill>
                </a:ln>
                <a:cs typeface="Arial"/>
              </a:rPr>
              <a:t>Cyfeiriadau     </a:t>
            </a:r>
            <a:r>
              <a:rPr lang="cy-GB" dirty="0" err="1">
                <a:ln w="6350">
                  <a:solidFill>
                    <a:srgbClr val="FF388C">
                      <a:shade val="43000"/>
                    </a:srgbClr>
                  </a:solidFill>
                </a:ln>
                <a:cs typeface="Arial"/>
              </a:rPr>
              <a:t>References</a:t>
            </a:r>
            <a:endParaRPr lang="cy-GB" dirty="0">
              <a:ln w="6350">
                <a:solidFill>
                  <a:srgbClr val="FF388C">
                    <a:shade val="43000"/>
                  </a:srgbClr>
                </a:solidFill>
              </a:ln>
              <a:cs typeface="Arial"/>
            </a:endParaRPr>
          </a:p>
        </p:txBody>
      </p:sp>
      <p:sp>
        <p:nvSpPr>
          <p:cNvPr id="6" name="Content Placeholder 5"/>
          <p:cNvSpPr>
            <a:spLocks noGrp="1"/>
          </p:cNvSpPr>
          <p:nvPr>
            <p:ph idx="1"/>
          </p:nvPr>
        </p:nvSpPr>
        <p:spPr/>
        <p:txBody>
          <a:bodyPr vert="horz" lIns="91440" tIns="45720" rIns="91440" bIns="45720" anchor="t">
            <a:normAutofit/>
          </a:bodyPr>
          <a:lstStyle/>
          <a:p>
            <a:pPr marL="63500" indent="0">
              <a:buNone/>
            </a:pPr>
            <a:endParaRPr lang="cy-GB" sz="1600" dirty="0">
              <a:cs typeface="Arial"/>
            </a:endParaRPr>
          </a:p>
          <a:p>
            <a:pPr marL="447675" indent="-383540"/>
            <a:r>
              <a:rPr lang="cy-GB" sz="1600" dirty="0" err="1">
                <a:ea typeface="+mn-lt"/>
                <a:cs typeface="+mn-lt"/>
              </a:rPr>
              <a:t>Arnstein</a:t>
            </a:r>
            <a:r>
              <a:rPr lang="cy-GB" sz="1600" dirty="0">
                <a:ea typeface="+mn-lt"/>
                <a:cs typeface="+mn-lt"/>
              </a:rPr>
              <a:t>, S. R. (1969) A Ladder of </a:t>
            </a:r>
            <a:r>
              <a:rPr lang="cy-GB" sz="1600" dirty="0" err="1">
                <a:ea typeface="+mn-lt"/>
                <a:cs typeface="+mn-lt"/>
              </a:rPr>
              <a:t>Citizen</a:t>
            </a:r>
            <a:r>
              <a:rPr lang="cy-GB" sz="1600" dirty="0">
                <a:ea typeface="+mn-lt"/>
                <a:cs typeface="+mn-lt"/>
              </a:rPr>
              <a:t> </a:t>
            </a:r>
            <a:r>
              <a:rPr lang="cy-GB" sz="1600" dirty="0" err="1">
                <a:ea typeface="+mn-lt"/>
                <a:cs typeface="+mn-lt"/>
              </a:rPr>
              <a:t>Participation</a:t>
            </a:r>
            <a:r>
              <a:rPr lang="cy-GB" sz="1600" dirty="0">
                <a:ea typeface="+mn-lt"/>
                <a:cs typeface="+mn-lt"/>
              </a:rPr>
              <a:t>.</a:t>
            </a:r>
            <a:r>
              <a:rPr lang="cy-GB" sz="1600" i="1" dirty="0">
                <a:ea typeface="+mn-lt"/>
                <a:cs typeface="+mn-lt"/>
              </a:rPr>
              <a:t> JAIP</a:t>
            </a:r>
            <a:r>
              <a:rPr lang="cy-GB" sz="1600" dirty="0">
                <a:ea typeface="+mn-lt"/>
                <a:cs typeface="+mn-lt"/>
              </a:rPr>
              <a:t>, </a:t>
            </a:r>
            <a:r>
              <a:rPr lang="cy-GB" sz="1600" dirty="0" err="1">
                <a:ea typeface="+mn-lt"/>
                <a:cs typeface="+mn-lt"/>
              </a:rPr>
              <a:t>Vol</a:t>
            </a:r>
            <a:r>
              <a:rPr lang="cy-GB" sz="1600" dirty="0">
                <a:ea typeface="+mn-lt"/>
                <a:cs typeface="+mn-lt"/>
              </a:rPr>
              <a:t>. 35, </a:t>
            </a:r>
            <a:r>
              <a:rPr lang="cy-GB" sz="1600" dirty="0" err="1">
                <a:ea typeface="+mn-lt"/>
                <a:cs typeface="+mn-lt"/>
              </a:rPr>
              <a:t>No</a:t>
            </a:r>
            <a:r>
              <a:rPr lang="cy-GB" sz="1600" dirty="0">
                <a:ea typeface="+mn-lt"/>
                <a:cs typeface="+mn-lt"/>
              </a:rPr>
              <a:t>. 4, </a:t>
            </a:r>
            <a:r>
              <a:rPr lang="cy-GB" sz="1600" dirty="0" err="1">
                <a:ea typeface="+mn-lt"/>
                <a:cs typeface="+mn-lt"/>
              </a:rPr>
              <a:t>July</a:t>
            </a:r>
            <a:r>
              <a:rPr lang="cy-GB" sz="1600" dirty="0">
                <a:ea typeface="+mn-lt"/>
                <a:cs typeface="+mn-lt"/>
              </a:rPr>
              <a:t> 1969, </a:t>
            </a:r>
            <a:r>
              <a:rPr lang="cy-GB" sz="1600" dirty="0" err="1">
                <a:ea typeface="+mn-lt"/>
                <a:cs typeface="+mn-lt"/>
              </a:rPr>
              <a:t>pp</a:t>
            </a:r>
            <a:r>
              <a:rPr lang="cy-GB" sz="1600" dirty="0">
                <a:ea typeface="+mn-lt"/>
                <a:cs typeface="+mn-lt"/>
              </a:rPr>
              <a:t>. 216-224.</a:t>
            </a:r>
          </a:p>
          <a:p>
            <a:pPr marL="447675" indent="-383540"/>
            <a:r>
              <a:rPr lang="cy-GB" sz="1600" dirty="0">
                <a:ea typeface="+mn-lt"/>
                <a:cs typeface="+mn-lt"/>
              </a:rPr>
              <a:t>Hart R.A. (2008) </a:t>
            </a:r>
            <a:r>
              <a:rPr lang="cy-GB" sz="1600" dirty="0" err="1">
                <a:ea typeface="+mn-lt"/>
                <a:cs typeface="+mn-lt"/>
              </a:rPr>
              <a:t>Stepping</a:t>
            </a:r>
            <a:r>
              <a:rPr lang="cy-GB" sz="1600" dirty="0">
                <a:ea typeface="+mn-lt"/>
                <a:cs typeface="+mn-lt"/>
              </a:rPr>
              <a:t> </a:t>
            </a:r>
            <a:r>
              <a:rPr lang="cy-GB" sz="1600" dirty="0" err="1">
                <a:ea typeface="+mn-lt"/>
                <a:cs typeface="+mn-lt"/>
              </a:rPr>
              <a:t>Back</a:t>
            </a:r>
            <a:r>
              <a:rPr lang="cy-GB" sz="1600" dirty="0">
                <a:ea typeface="+mn-lt"/>
                <a:cs typeface="+mn-lt"/>
              </a:rPr>
              <a:t> from ‘The Ladder’: </a:t>
            </a:r>
            <a:r>
              <a:rPr lang="cy-GB" sz="1600" dirty="0" err="1">
                <a:ea typeface="+mn-lt"/>
                <a:cs typeface="+mn-lt"/>
              </a:rPr>
              <a:t>Reflections</a:t>
            </a:r>
            <a:r>
              <a:rPr lang="cy-GB" sz="1600" dirty="0">
                <a:ea typeface="+mn-lt"/>
                <a:cs typeface="+mn-lt"/>
              </a:rPr>
              <a:t> </a:t>
            </a:r>
            <a:r>
              <a:rPr lang="cy-GB" sz="1600" dirty="0" err="1">
                <a:ea typeface="+mn-lt"/>
                <a:cs typeface="+mn-lt"/>
              </a:rPr>
              <a:t>on</a:t>
            </a:r>
            <a:r>
              <a:rPr lang="cy-GB" sz="1600" dirty="0">
                <a:ea typeface="+mn-lt"/>
                <a:cs typeface="+mn-lt"/>
              </a:rPr>
              <a:t> a Model of </a:t>
            </a:r>
            <a:r>
              <a:rPr lang="cy-GB" sz="1600" dirty="0" err="1">
                <a:ea typeface="+mn-lt"/>
                <a:cs typeface="+mn-lt"/>
              </a:rPr>
              <a:t>Participatory</a:t>
            </a:r>
            <a:r>
              <a:rPr lang="cy-GB" sz="1600" dirty="0">
                <a:ea typeface="+mn-lt"/>
                <a:cs typeface="+mn-lt"/>
              </a:rPr>
              <a:t> </a:t>
            </a:r>
            <a:r>
              <a:rPr lang="cy-GB" sz="1600" dirty="0" err="1">
                <a:ea typeface="+mn-lt"/>
                <a:cs typeface="+mn-lt"/>
              </a:rPr>
              <a:t>Work</a:t>
            </a:r>
            <a:r>
              <a:rPr lang="cy-GB" sz="1600" dirty="0">
                <a:ea typeface="+mn-lt"/>
                <a:cs typeface="+mn-lt"/>
              </a:rPr>
              <a:t> </a:t>
            </a:r>
            <a:r>
              <a:rPr lang="cy-GB" sz="1600" dirty="0" err="1">
                <a:ea typeface="+mn-lt"/>
                <a:cs typeface="+mn-lt"/>
              </a:rPr>
              <a:t>with</a:t>
            </a:r>
            <a:r>
              <a:rPr lang="cy-GB" sz="1600" dirty="0">
                <a:ea typeface="+mn-lt"/>
                <a:cs typeface="+mn-lt"/>
              </a:rPr>
              <a:t> </a:t>
            </a:r>
            <a:r>
              <a:rPr lang="cy-GB" sz="1600" dirty="0" err="1">
                <a:ea typeface="+mn-lt"/>
                <a:cs typeface="+mn-lt"/>
              </a:rPr>
              <a:t>Children</a:t>
            </a:r>
            <a:r>
              <a:rPr lang="cy-GB" sz="1600" dirty="0">
                <a:ea typeface="+mn-lt"/>
                <a:cs typeface="+mn-lt"/>
              </a:rPr>
              <a:t>. </a:t>
            </a:r>
            <a:r>
              <a:rPr lang="cy-GB" sz="1600" dirty="0" err="1">
                <a:ea typeface="+mn-lt"/>
                <a:cs typeface="+mn-lt"/>
              </a:rPr>
              <a:t>In</a:t>
            </a:r>
            <a:r>
              <a:rPr lang="cy-GB" sz="1600" dirty="0">
                <a:ea typeface="+mn-lt"/>
                <a:cs typeface="+mn-lt"/>
              </a:rPr>
              <a:t>: Reid A., </a:t>
            </a:r>
            <a:r>
              <a:rPr lang="cy-GB" sz="1600" dirty="0" err="1">
                <a:ea typeface="+mn-lt"/>
                <a:cs typeface="+mn-lt"/>
              </a:rPr>
              <a:t>Jensen</a:t>
            </a:r>
            <a:r>
              <a:rPr lang="cy-GB" sz="1600" dirty="0">
                <a:ea typeface="+mn-lt"/>
                <a:cs typeface="+mn-lt"/>
              </a:rPr>
              <a:t> B.B., </a:t>
            </a:r>
            <a:r>
              <a:rPr lang="cy-GB" sz="1600" dirty="0" err="1">
                <a:ea typeface="+mn-lt"/>
                <a:cs typeface="+mn-lt"/>
              </a:rPr>
              <a:t>Nikel</a:t>
            </a:r>
            <a:r>
              <a:rPr lang="cy-GB" sz="1600" dirty="0">
                <a:ea typeface="+mn-lt"/>
                <a:cs typeface="+mn-lt"/>
              </a:rPr>
              <a:t> J., </a:t>
            </a:r>
            <a:r>
              <a:rPr lang="cy-GB" sz="1600" dirty="0" err="1">
                <a:ea typeface="+mn-lt"/>
                <a:cs typeface="+mn-lt"/>
              </a:rPr>
              <a:t>Simovska</a:t>
            </a:r>
            <a:r>
              <a:rPr lang="cy-GB" sz="1600" dirty="0">
                <a:ea typeface="+mn-lt"/>
                <a:cs typeface="+mn-lt"/>
              </a:rPr>
              <a:t> V. (</a:t>
            </a:r>
            <a:r>
              <a:rPr lang="cy-GB" sz="1600" dirty="0" err="1">
                <a:ea typeface="+mn-lt"/>
                <a:cs typeface="+mn-lt"/>
              </a:rPr>
              <a:t>eds</a:t>
            </a:r>
            <a:r>
              <a:rPr lang="cy-GB" sz="1600" dirty="0">
                <a:ea typeface="+mn-lt"/>
                <a:cs typeface="+mn-lt"/>
              </a:rPr>
              <a:t>) </a:t>
            </a:r>
            <a:r>
              <a:rPr lang="cy-GB" sz="1600" i="1" dirty="0" err="1">
                <a:ea typeface="+mn-lt"/>
                <a:cs typeface="+mn-lt"/>
              </a:rPr>
              <a:t>Participation</a:t>
            </a:r>
            <a:r>
              <a:rPr lang="cy-GB" sz="1600" i="1" dirty="0">
                <a:ea typeface="+mn-lt"/>
                <a:cs typeface="+mn-lt"/>
              </a:rPr>
              <a:t> and </a:t>
            </a:r>
            <a:r>
              <a:rPr lang="cy-GB" sz="1600" i="1" dirty="0" err="1">
                <a:ea typeface="+mn-lt"/>
                <a:cs typeface="+mn-lt"/>
              </a:rPr>
              <a:t>Learning</a:t>
            </a:r>
            <a:r>
              <a:rPr lang="cy-GB" sz="1600" dirty="0">
                <a:ea typeface="+mn-lt"/>
                <a:cs typeface="+mn-lt"/>
              </a:rPr>
              <a:t>. </a:t>
            </a:r>
            <a:r>
              <a:rPr lang="cy-GB" sz="1600" dirty="0" err="1">
                <a:ea typeface="+mn-lt"/>
                <a:cs typeface="+mn-lt"/>
              </a:rPr>
              <a:t>Springer</a:t>
            </a:r>
            <a:r>
              <a:rPr lang="cy-GB" sz="1600" dirty="0">
                <a:ea typeface="+mn-lt"/>
                <a:cs typeface="+mn-lt"/>
              </a:rPr>
              <a:t>, </a:t>
            </a:r>
            <a:r>
              <a:rPr lang="cy-GB" sz="1600" dirty="0" err="1">
                <a:ea typeface="+mn-lt"/>
                <a:cs typeface="+mn-lt"/>
              </a:rPr>
              <a:t>Dordrecht</a:t>
            </a:r>
            <a:r>
              <a:rPr lang="cy-GB" sz="1600" dirty="0">
                <a:ea typeface="+mn-lt"/>
                <a:cs typeface="+mn-lt"/>
              </a:rPr>
              <a:t>. https://doi.org/10.1007/978-1-4020-6416-6_2</a:t>
            </a:r>
            <a:endParaRPr lang="cy-GB" sz="1600" dirty="0">
              <a:cs typeface="Arial"/>
            </a:endParaRPr>
          </a:p>
          <a:p>
            <a:pPr marL="447675" indent="-383540"/>
            <a:r>
              <a:rPr lang="cy-GB" sz="1600" dirty="0" err="1"/>
              <a:t>Image</a:t>
            </a:r>
            <a:r>
              <a:rPr lang="cy-GB" sz="1600" dirty="0"/>
              <a:t>: </a:t>
            </a:r>
            <a:r>
              <a:rPr lang="cy-GB" sz="1600" dirty="0" err="1"/>
              <a:t>Arnstein’s</a:t>
            </a:r>
            <a:r>
              <a:rPr lang="cy-GB" sz="1600" dirty="0"/>
              <a:t> ladder of </a:t>
            </a:r>
            <a:r>
              <a:rPr lang="cy-GB" sz="1600" dirty="0" err="1"/>
              <a:t>participation</a:t>
            </a:r>
            <a:r>
              <a:rPr lang="cy-GB" sz="1600" dirty="0"/>
              <a:t>. </a:t>
            </a:r>
            <a:r>
              <a:rPr lang="cy-GB" sz="1600" dirty="0" err="1"/>
              <a:t>Available</a:t>
            </a:r>
            <a:r>
              <a:rPr lang="cy-GB" sz="1600" dirty="0"/>
              <a:t> at  </a:t>
            </a:r>
            <a:r>
              <a:rPr lang="cy-GB" sz="1600" dirty="0">
                <a:hlinkClick r:id="rId2"/>
              </a:rPr>
              <a:t>http://www.georgejulian.co.uk/2013/01/22/social-media-and-citizen-engagement/</a:t>
            </a:r>
            <a:r>
              <a:rPr lang="cy-GB" sz="1600" dirty="0"/>
              <a:t> [ Darllenwyd 26.11.14]</a:t>
            </a:r>
            <a:endParaRPr lang="cy-GB" dirty="0"/>
          </a:p>
          <a:p>
            <a:pPr marL="447675" indent="-383540"/>
            <a:r>
              <a:rPr lang="en-GB" sz="1600" dirty="0"/>
              <a:t>Image: Bronfenbrenner’s bio-ecological model. Available at </a:t>
            </a:r>
            <a:r>
              <a:rPr lang="en-GB" sz="1600" dirty="0">
                <a:hlinkClick r:id="rId3"/>
              </a:rPr>
              <a:t>https://edpsychexperience.wordpress.com/2013/03/25/031413-bronfenbrenners-ecological-system/</a:t>
            </a:r>
            <a:r>
              <a:rPr lang="en-GB" sz="1600" dirty="0"/>
              <a:t> [ </a:t>
            </a:r>
            <a:r>
              <a:rPr lang="en-GB" sz="1600"/>
              <a:t>Darllenwyd</a:t>
            </a:r>
            <a:r>
              <a:rPr lang="en-GB" sz="1600" dirty="0"/>
              <a:t> 26.11.14]</a:t>
            </a:r>
            <a:endParaRPr lang="cy-GB" sz="1600" dirty="0">
              <a:cs typeface="Arial"/>
            </a:endParaRPr>
          </a:p>
        </p:txBody>
      </p:sp>
    </p:spTree>
    <p:extLst>
      <p:ext uri="{BB962C8B-B14F-4D97-AF65-F5344CB8AC3E}">
        <p14:creationId xmlns:p14="http://schemas.microsoft.com/office/powerpoint/2010/main" val="8788711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585A2EA-BF4A-4CF8-8418-0A8309BD1F5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5e4866c9-5473-4b36-a248-8ce6a7a4bde8"/>
    <ds:schemaRef ds:uri="1f9d1f62-2b66-4e13-be38-f795d411800a"/>
    <ds:schemaRef ds:uri="http://www.w3.org/XML/1998/namespace"/>
  </ds:schemaRefs>
</ds:datastoreItem>
</file>

<file path=customXml/itemProps2.xml><?xml version="1.0" encoding="utf-8"?>
<ds:datastoreItem xmlns:ds="http://schemas.openxmlformats.org/officeDocument/2006/customXml" ds:itemID="{CB487370-B5C8-44C1-83D3-2B6049DD99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53F7748-3B1A-4769-BE0C-651E03EEDC4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893</TotalTime>
  <Words>2889</Words>
  <Application>Microsoft Office PowerPoint</Application>
  <PresentationFormat>On-screen Show (4:3)</PresentationFormat>
  <Paragraphs>193</Paragraphs>
  <Slides>29</Slides>
  <Notes>1</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freight-sans-pro</vt:lpstr>
      <vt:lpstr>Arial</vt:lpstr>
      <vt:lpstr>Calibri</vt:lpstr>
      <vt:lpstr>Roboto</vt:lpstr>
      <vt:lpstr>Symbol</vt:lpstr>
      <vt:lpstr>Times New Roman</vt:lpstr>
      <vt:lpstr>Verdana</vt:lpstr>
      <vt:lpstr>Wingdings 2</vt:lpstr>
      <vt:lpstr>Verve</vt:lpstr>
      <vt:lpstr>   ECES6019 Gwneud Gwahaniaeth Gyda'n Gilydd Making a Difference Together </vt:lpstr>
      <vt:lpstr>Trosolwg / Overview</vt:lpstr>
      <vt:lpstr>Nodau’r Modwl     Module Aims</vt:lpstr>
      <vt:lpstr>Deilliannau Dysgu/ Learning Outcomes</vt:lpstr>
      <vt:lpstr>Tasg/Task</vt:lpstr>
      <vt:lpstr>Aseiniad / Assignment</vt:lpstr>
      <vt:lpstr>Tasg/Task</vt:lpstr>
      <vt:lpstr>Beth yw adroddiad?               What is a report?</vt:lpstr>
      <vt:lpstr>Y gwahaniaeth rhwng adroddiad a thraethawd The difference between a report and an essay</vt:lpstr>
      <vt:lpstr>Cyngor ar lunio adroddiad  Tips for report writing</vt:lpstr>
      <vt:lpstr>Amlinelliad a awgrymwyd/ Suggested outline</vt:lpstr>
      <vt:lpstr>Arddull Ysgrifennu Academaidd/ Academic Writing Style</vt:lpstr>
      <vt:lpstr>Arddull Ysgrifennu Academaidd/ Academic Writing Style</vt:lpstr>
      <vt:lpstr>Disgrifio ynteu dadansoddi Description vs analysis</vt:lpstr>
      <vt:lpstr>Ysgrifennu beirniadol – gwyliwch a gwneud nodiadau Critical writing – watch and make notes</vt:lpstr>
      <vt:lpstr>Cwestiynau i'w hystyried wrth ddarllen... Questions to consider when you are reading...</vt:lpstr>
      <vt:lpstr>Ffyrdd o fod yn fwy beirniadol wrth ysgrifennu Ways to be more critical in your writing</vt:lpstr>
      <vt:lpstr>Ffyrdd o fod yn fwy beirniadol wrth ysgrifennu Ways to be more critical in your writing</vt:lpstr>
      <vt:lpstr>Dod i Gasgliadau Drawing Conclusions</vt:lpstr>
      <vt:lpstr>Tasg / Task</vt:lpstr>
      <vt:lpstr>Cyfranogiad            Participation</vt:lpstr>
      <vt:lpstr>Beth yw cyfranogiad? What is participation?</vt:lpstr>
      <vt:lpstr>Beth yw cyfranogiad?  What is participation?</vt:lpstr>
      <vt:lpstr>Arnstein</vt:lpstr>
      <vt:lpstr>Hart (2008) and Arnstein (1969)</vt:lpstr>
      <vt:lpstr>Model bio-ecolegol Bronfenbrenner Bronfenbrenner’s bio-ecological model</vt:lpstr>
      <vt:lpstr>Cymryd rhan mewn YCP a GA CCP and MAW Participation in CCP and MAW</vt:lpstr>
      <vt:lpstr>Adfyfyrio              Reflection</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Helen A Griffiths</cp:lastModifiedBy>
  <cp:revision>190</cp:revision>
  <dcterms:created xsi:type="dcterms:W3CDTF">2014-08-18T08:44:16Z</dcterms:created>
  <dcterms:modified xsi:type="dcterms:W3CDTF">2024-10-23T13:42:34Z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