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Lst>
  <p:notesMasterIdLst>
    <p:notesMasterId r:id="rId54"/>
  </p:notesMasterIdLst>
  <p:handoutMasterIdLst>
    <p:handoutMasterId r:id="rId55"/>
  </p:handoutMasterIdLst>
  <p:sldIdLst>
    <p:sldId id="257" r:id="rId5"/>
    <p:sldId id="270" r:id="rId6"/>
    <p:sldId id="318" r:id="rId7"/>
    <p:sldId id="279" r:id="rId8"/>
    <p:sldId id="278" r:id="rId9"/>
    <p:sldId id="258" r:id="rId10"/>
    <p:sldId id="259" r:id="rId11"/>
    <p:sldId id="262" r:id="rId12"/>
    <p:sldId id="317" r:id="rId13"/>
    <p:sldId id="268" r:id="rId14"/>
    <p:sldId id="263" r:id="rId15"/>
    <p:sldId id="264" r:id="rId16"/>
    <p:sldId id="280" r:id="rId17"/>
    <p:sldId id="267" r:id="rId18"/>
    <p:sldId id="276" r:id="rId19"/>
    <p:sldId id="282" r:id="rId20"/>
    <p:sldId id="283" r:id="rId21"/>
    <p:sldId id="285" r:id="rId22"/>
    <p:sldId id="286" r:id="rId23"/>
    <p:sldId id="288" r:id="rId24"/>
    <p:sldId id="266" r:id="rId25"/>
    <p:sldId id="260" r:id="rId26"/>
    <p:sldId id="269" r:id="rId27"/>
    <p:sldId id="273" r:id="rId28"/>
    <p:sldId id="275" r:id="rId29"/>
    <p:sldId id="310" r:id="rId30"/>
    <p:sldId id="311" r:id="rId31"/>
    <p:sldId id="290" r:id="rId32"/>
    <p:sldId id="316" r:id="rId33"/>
    <p:sldId id="289" r:id="rId34"/>
    <p:sldId id="312" r:id="rId35"/>
    <p:sldId id="291" r:id="rId36"/>
    <p:sldId id="292" r:id="rId37"/>
    <p:sldId id="294" r:id="rId38"/>
    <p:sldId id="315" r:id="rId39"/>
    <p:sldId id="307" r:id="rId40"/>
    <p:sldId id="296" r:id="rId41"/>
    <p:sldId id="300" r:id="rId42"/>
    <p:sldId id="297" r:id="rId43"/>
    <p:sldId id="299" r:id="rId44"/>
    <p:sldId id="298" r:id="rId45"/>
    <p:sldId id="313" r:id="rId46"/>
    <p:sldId id="301" r:id="rId47"/>
    <p:sldId id="302" r:id="rId48"/>
    <p:sldId id="303" r:id="rId49"/>
    <p:sldId id="304" r:id="rId50"/>
    <p:sldId id="305" r:id="rId51"/>
    <p:sldId id="314" r:id="rId52"/>
    <p:sldId id="306" r:id="rId5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71" autoAdjust="0"/>
  </p:normalViewPr>
  <p:slideViewPr>
    <p:cSldViewPr>
      <p:cViewPr varScale="1">
        <p:scale>
          <a:sx n="87" d="100"/>
          <a:sy n="87" d="100"/>
        </p:scale>
        <p:origin x="1092" y="-64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CBDC1FD5-04E1-46CB-B61E-1312C4F8F77E}" type="datetimeFigureOut">
              <a:rPr lang="en-GB" smtClean="0"/>
              <a:t>21/02/2018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645E78C0-9124-4C4A-8CEE-C61EB2F34AA8}" type="slidenum">
              <a:rPr lang="en-GB" smtClean="0"/>
              <a:t>‹#›</a:t>
            </a:fld>
            <a:endParaRPr lang="en-GB"/>
          </a:p>
        </p:txBody>
      </p:sp>
    </p:spTree>
    <p:extLst>
      <p:ext uri="{BB962C8B-B14F-4D97-AF65-F5344CB8AC3E}">
        <p14:creationId xmlns:p14="http://schemas.microsoft.com/office/powerpoint/2010/main" val="3516261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E4AF5F6-5A19-4132-903E-C3D67F42A8AE}" type="datetimeFigureOut">
              <a:rPr lang="en-GB" smtClean="0"/>
              <a:t>21/02/2018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1A6806EC-A210-44BB-9201-0A1C4EF248F0}" type="slidenum">
              <a:rPr lang="en-GB" smtClean="0"/>
              <a:t>‹#›</a:t>
            </a:fld>
            <a:endParaRPr lang="en-GB"/>
          </a:p>
        </p:txBody>
      </p:sp>
    </p:spTree>
    <p:extLst>
      <p:ext uri="{BB962C8B-B14F-4D97-AF65-F5344CB8AC3E}">
        <p14:creationId xmlns:p14="http://schemas.microsoft.com/office/powerpoint/2010/main" val="32636650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a:t>
            </a:fld>
            <a:endParaRPr lang="en-GB"/>
          </a:p>
        </p:txBody>
      </p:sp>
    </p:spTree>
    <p:extLst>
      <p:ext uri="{BB962C8B-B14F-4D97-AF65-F5344CB8AC3E}">
        <p14:creationId xmlns:p14="http://schemas.microsoft.com/office/powerpoint/2010/main" val="3699201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7</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8</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10</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11</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12</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13</a:t>
            </a:fld>
            <a:endParaRPr lang="en-GB"/>
          </a:p>
        </p:txBody>
      </p:sp>
    </p:spTree>
    <p:extLst>
      <p:ext uri="{BB962C8B-B14F-4D97-AF65-F5344CB8AC3E}">
        <p14:creationId xmlns:p14="http://schemas.microsoft.com/office/powerpoint/2010/main" val="39427663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14</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15</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13430022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1470656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6314718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25972804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28230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21</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22</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23</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24</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25</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26</a:t>
            </a:fld>
            <a:endParaRPr lang="en-GB"/>
          </a:p>
        </p:txBody>
      </p:sp>
    </p:spTree>
    <p:extLst>
      <p:ext uri="{BB962C8B-B14F-4D97-AF65-F5344CB8AC3E}">
        <p14:creationId xmlns:p14="http://schemas.microsoft.com/office/powerpoint/2010/main" val="5953063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27</a:t>
            </a:fld>
            <a:endParaRPr lang="en-GB"/>
          </a:p>
        </p:txBody>
      </p:sp>
    </p:spTree>
    <p:extLst>
      <p:ext uri="{BB962C8B-B14F-4D97-AF65-F5344CB8AC3E}">
        <p14:creationId xmlns:p14="http://schemas.microsoft.com/office/powerpoint/2010/main" val="38177827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1301718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1FCFAE0-1CC4-4452-8CB9-8A8281A003B8}" type="slidenum">
              <a:rPr lang="en-GB" altLang="en-US" smtClean="0">
                <a:solidFill>
                  <a:srgbClr val="000000"/>
                </a:solidFill>
              </a:rPr>
              <a:pPr fontAlgn="base">
                <a:spcBef>
                  <a:spcPct val="0"/>
                </a:spcBef>
                <a:spcAft>
                  <a:spcPct val="0"/>
                </a:spcAft>
                <a:defRPr/>
              </a:pPr>
              <a:t>29</a:t>
            </a:fld>
            <a:endParaRPr lang="en-GB" altLang="en-US" smtClean="0">
              <a:solidFill>
                <a:srgbClr val="000000"/>
              </a:solidFill>
            </a:endParaRPr>
          </a:p>
        </p:txBody>
      </p:sp>
    </p:spTree>
    <p:extLst>
      <p:ext uri="{BB962C8B-B14F-4D97-AF65-F5344CB8AC3E}">
        <p14:creationId xmlns:p14="http://schemas.microsoft.com/office/powerpoint/2010/main" val="8540865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3741169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37920310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32</a:t>
            </a:fld>
            <a:endParaRPr lang="en-GB">
              <a:solidFill>
                <a:prstClr val="black"/>
              </a:solidFill>
            </a:endParaRPr>
          </a:p>
        </p:txBody>
      </p:sp>
    </p:spTree>
    <p:extLst>
      <p:ext uri="{BB962C8B-B14F-4D97-AF65-F5344CB8AC3E}">
        <p14:creationId xmlns:p14="http://schemas.microsoft.com/office/powerpoint/2010/main" val="42675772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33</a:t>
            </a:fld>
            <a:endParaRPr lang="en-GB"/>
          </a:p>
        </p:txBody>
      </p:sp>
    </p:spTree>
    <p:extLst>
      <p:ext uri="{BB962C8B-B14F-4D97-AF65-F5344CB8AC3E}">
        <p14:creationId xmlns:p14="http://schemas.microsoft.com/office/powerpoint/2010/main" val="4127019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34</a:t>
            </a:fld>
            <a:endParaRPr lang="en-GB"/>
          </a:p>
        </p:txBody>
      </p:sp>
    </p:spTree>
    <p:extLst>
      <p:ext uri="{BB962C8B-B14F-4D97-AF65-F5344CB8AC3E}">
        <p14:creationId xmlns:p14="http://schemas.microsoft.com/office/powerpoint/2010/main" val="2609799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solidFill>
                  <a:prstClr val="black"/>
                </a:solidFill>
              </a:rPr>
              <a:pPr/>
              <a:t>36</a:t>
            </a:fld>
            <a:endParaRPr lang="en-US">
              <a:solidFill>
                <a:prstClr val="black"/>
              </a:solidFill>
            </a:endParaRPr>
          </a:p>
        </p:txBody>
      </p:sp>
    </p:spTree>
    <p:extLst>
      <p:ext uri="{BB962C8B-B14F-4D97-AF65-F5344CB8AC3E}">
        <p14:creationId xmlns:p14="http://schemas.microsoft.com/office/powerpoint/2010/main" val="37799968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A6806EC-A210-44BB-9201-0A1C4EF248F0}" type="slidenum">
              <a:rPr lang="en-GB" smtClean="0"/>
              <a:t>37</a:t>
            </a:fld>
            <a:endParaRPr lang="en-GB"/>
          </a:p>
        </p:txBody>
      </p:sp>
    </p:spTree>
    <p:extLst>
      <p:ext uri="{BB962C8B-B14F-4D97-AF65-F5344CB8AC3E}">
        <p14:creationId xmlns:p14="http://schemas.microsoft.com/office/powerpoint/2010/main" val="15847356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A6806EC-A210-44BB-9201-0A1C4EF248F0}" type="slidenum">
              <a:rPr lang="en-GB" smtClean="0"/>
              <a:t>41</a:t>
            </a:fld>
            <a:endParaRPr lang="en-GB"/>
          </a:p>
        </p:txBody>
      </p:sp>
    </p:spTree>
    <p:extLst>
      <p:ext uri="{BB962C8B-B14F-4D97-AF65-F5344CB8AC3E}">
        <p14:creationId xmlns:p14="http://schemas.microsoft.com/office/powerpoint/2010/main" val="6825382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47</a:t>
            </a:fld>
            <a:endParaRPr lang="en-GB"/>
          </a:p>
        </p:txBody>
      </p:sp>
    </p:spTree>
    <p:extLst>
      <p:ext uri="{BB962C8B-B14F-4D97-AF65-F5344CB8AC3E}">
        <p14:creationId xmlns:p14="http://schemas.microsoft.com/office/powerpoint/2010/main" val="1974976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48</a:t>
            </a:fld>
            <a:endParaRPr lang="en-GB">
              <a:solidFill>
                <a:prstClr val="black"/>
              </a:solidFill>
            </a:endParaRPr>
          </a:p>
        </p:txBody>
      </p:sp>
    </p:spTree>
    <p:extLst>
      <p:ext uri="{BB962C8B-B14F-4D97-AF65-F5344CB8AC3E}">
        <p14:creationId xmlns:p14="http://schemas.microsoft.com/office/powerpoint/2010/main" val="1366852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8C6DC9F-2BF1-454D-BFD3-BC5ADCA26879}"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1580394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C6DC9F-2BF1-454D-BFD3-BC5ADCA26879}"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3551425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C6DC9F-2BF1-454D-BFD3-BC5ADCA26879}"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4167653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8C6DC9F-2BF1-454D-BFD3-BC5ADCA26879}"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1648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8C6DC9F-2BF1-454D-BFD3-BC5ADCA26879}" type="datetimeFigureOut">
              <a:rPr lang="en-GB" smtClean="0"/>
              <a:t>21/02/2018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2881151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8C6DC9F-2BF1-454D-BFD3-BC5ADCA26879}" type="datetimeFigureOut">
              <a:rPr lang="en-GB" smtClean="0"/>
              <a:t>21/02/2018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3069004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C6DC9F-2BF1-454D-BFD3-BC5ADCA26879}" type="datetimeFigureOut">
              <a:rPr lang="en-GB" smtClean="0"/>
              <a:t>21/02/2018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3600972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C6DC9F-2BF1-454D-BFD3-BC5ADCA26879}"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4068289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C6DC9F-2BF1-454D-BFD3-BC5ADCA26879}"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1657071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C6DC9F-2BF1-454D-BFD3-BC5ADCA26879}"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3139989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C6DC9F-2BF1-454D-BFD3-BC5ADCA26879}"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3058150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77401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162812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2045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31113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337497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24309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9307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87402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40706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62986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40558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843752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07876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072462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0324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38044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00262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38047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70042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19336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48725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021190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85595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79954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919851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27563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87416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895695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1391612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42561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149137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37802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536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C6DC9F-2BF1-454D-BFD3-BC5ADCA26879}" type="datetimeFigureOut">
              <a:rPr lang="en-GB" smtClean="0"/>
              <a:t>21/02/2018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53E3B9-1B0F-49D8-BCA7-943249544005}" type="slidenum">
              <a:rPr lang="en-GB" smtClean="0"/>
              <a:t>‹#›</a:t>
            </a:fld>
            <a:endParaRPr lang="en-GB"/>
          </a:p>
        </p:txBody>
      </p:sp>
    </p:spTree>
    <p:extLst>
      <p:ext uri="{BB962C8B-B14F-4D97-AF65-F5344CB8AC3E}">
        <p14:creationId xmlns:p14="http://schemas.microsoft.com/office/powerpoint/2010/main" val="30468004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90661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953065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DB5256-82CA-438C-AB16-4856650946E9}"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C8D6CE-A5B3-41AF-8A02-80E456C88FF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193703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hyperlink" Target="http://www.tcm.com/mediaroom/video/499398/Citizen-Kane-Movie-Clip-I-ll-Provide-The-War.html" TargetMode="External"/><Relationship Id="rId5" Type="http://schemas.openxmlformats.org/officeDocument/2006/relationships/image" Target="../media/image37.png"/><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png"/></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hyperlink" Target="https://www.loc.gov/item/00694397/" TargetMode="External"/><Relationship Id="rId5" Type="http://schemas.openxmlformats.org/officeDocument/2006/relationships/image" Target="../media/image47.png"/><Relationship Id="rId4" Type="http://schemas.openxmlformats.org/officeDocument/2006/relationships/image" Target="../media/image46.png"/></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notesSlide" Target="../notesSlides/notesSlide25.xml"/><Relationship Id="rId1" Type="http://schemas.openxmlformats.org/officeDocument/2006/relationships/slideLayout" Target="../slideLayouts/slideLayout18.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6.xml"/><Relationship Id="rId1" Type="http://schemas.openxmlformats.org/officeDocument/2006/relationships/slideLayout" Target="../slideLayouts/slideLayout18.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30.xml.rels><?xml version="1.0" encoding="UTF-8" standalone="yes"?>
<Relationships xmlns="http://schemas.openxmlformats.org/package/2006/relationships"><Relationship Id="rId8" Type="http://schemas.openxmlformats.org/officeDocument/2006/relationships/hyperlink" Target="https://www.youtube.com/watch?v=DEQeIRLxaM4" TargetMode="External"/><Relationship Id="rId3" Type="http://schemas.openxmlformats.org/officeDocument/2006/relationships/image" Target="../media/image61.png"/><Relationship Id="rId7" Type="http://schemas.openxmlformats.org/officeDocument/2006/relationships/hyperlink" Target="https://www.youtube.com/watch?v=1dgLEDdFddk" TargetMode="External"/><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hyperlink" Target="https://www.loc.gov/item/00563608/" TargetMode="External"/><Relationship Id="rId11" Type="http://schemas.openxmlformats.org/officeDocument/2006/relationships/image" Target="../media/image65.png"/><Relationship Id="rId5" Type="http://schemas.openxmlformats.org/officeDocument/2006/relationships/hyperlink" Target="https://www.loc.gov/item/00694127" TargetMode="External"/><Relationship Id="rId10" Type="http://schemas.openxmlformats.org/officeDocument/2006/relationships/image" Target="../media/image64.png"/><Relationship Id="rId4" Type="http://schemas.openxmlformats.org/officeDocument/2006/relationships/image" Target="../media/image62.png"/><Relationship Id="rId9" Type="http://schemas.openxmlformats.org/officeDocument/2006/relationships/image" Target="../media/image63.png"/></Relationships>
</file>

<file path=ppt/slides/_rels/slide31.xml.rels><?xml version="1.0" encoding="UTF-8" standalone="yes"?>
<Relationships xmlns="http://schemas.openxmlformats.org/package/2006/relationships"><Relationship Id="rId3" Type="http://schemas.openxmlformats.org/officeDocument/2006/relationships/hyperlink" Target="http://www.loc.gov/collections/spanish-american-war-in-motion-pictures/articles-and-essays/the-motion-picture-camera-goes-to-war/"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hyperlink" Target="https://www.loc.gov/item/98500969/" TargetMode="External"/><Relationship Id="rId4" Type="http://schemas.openxmlformats.org/officeDocument/2006/relationships/hyperlink" Target="https://www.loc.gov/item/98500967/"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loc.gov/item/98501035/" TargetMode="External"/><Relationship Id="rId7" Type="http://schemas.openxmlformats.org/officeDocument/2006/relationships/image" Target="../media/image66.png"/><Relationship Id="rId2" Type="http://schemas.openxmlformats.org/officeDocument/2006/relationships/notesSlide" Target="../notesSlides/notesSlide29.xml"/><Relationship Id="rId1" Type="http://schemas.openxmlformats.org/officeDocument/2006/relationships/slideLayout" Target="../slideLayouts/slideLayout29.xml"/><Relationship Id="rId6" Type="http://schemas.openxmlformats.org/officeDocument/2006/relationships/image" Target="../media/image2.png"/><Relationship Id="rId5" Type="http://schemas.openxmlformats.org/officeDocument/2006/relationships/hyperlink" Target="http://www.loc.gov/item/98501105/" TargetMode="External"/><Relationship Id="rId4" Type="http://schemas.openxmlformats.org/officeDocument/2006/relationships/hyperlink" Target="http://www.loc.gov/item/98500909/"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hyperlink" Target="http://www.loc.gov/item/98501192/" TargetMode="External"/><Relationship Id="rId2" Type="http://schemas.openxmlformats.org/officeDocument/2006/relationships/notesSlide" Target="../notesSlides/notesSlide31.xml"/><Relationship Id="rId1" Type="http://schemas.openxmlformats.org/officeDocument/2006/relationships/slideLayout" Target="../slideLayouts/slideLayout29.xml"/><Relationship Id="rId6" Type="http://schemas.openxmlformats.org/officeDocument/2006/relationships/image" Target="../media/image67.png"/><Relationship Id="rId5" Type="http://schemas.openxmlformats.org/officeDocument/2006/relationships/hyperlink" Target="http://www.loc.gov/item/98501201/" TargetMode="External"/><Relationship Id="rId4" Type="http://schemas.openxmlformats.org/officeDocument/2006/relationships/hyperlink" Target="http://www.loc.gov/item/98501198/"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cfCfjcleO-Q" TargetMode="External"/><Relationship Id="rId2" Type="http://schemas.openxmlformats.org/officeDocument/2006/relationships/notesSlide" Target="../notesSlides/notesSlide32.xml"/><Relationship Id="rId1" Type="http://schemas.openxmlformats.org/officeDocument/2006/relationships/slideLayout" Target="../slideLayouts/slideLayout27.xml"/><Relationship Id="rId4" Type="http://schemas.openxmlformats.org/officeDocument/2006/relationships/image" Target="../media/image69.png"/></Relationships>
</file>

<file path=ppt/slides/_rels/slide3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3.xml"/><Relationship Id="rId1" Type="http://schemas.openxmlformats.org/officeDocument/2006/relationships/slideLayout" Target="../slideLayouts/slideLayout29.xml"/><Relationship Id="rId5" Type="http://schemas.openxmlformats.org/officeDocument/2006/relationships/image" Target="../media/image72.png"/><Relationship Id="rId4" Type="http://schemas.openxmlformats.org/officeDocument/2006/relationships/image" Target="../media/image71.png"/></Relationships>
</file>

<file path=ppt/slides/_rels/slide38.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9.xml"/></Relationships>
</file>

<file path=ppt/slides/_rels/slide3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9.xml"/></Relationships>
</file>

<file path=ppt/slides/_rels/slide40.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9.xml"/></Relationships>
</file>

<file path=ppt/slides/_rels/slide4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4.xml"/><Relationship Id="rId1" Type="http://schemas.openxmlformats.org/officeDocument/2006/relationships/slideLayout" Target="../slideLayouts/slideLayout29.xml"/></Relationships>
</file>

<file path=ppt/slides/_rels/slide4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9.xml"/></Relationships>
</file>

<file path=ppt/slides/_rels/slide4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9.xml"/></Relationships>
</file>

<file path=ppt/slides/_rels/slide4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9.xml"/></Relationships>
</file>

<file path=ppt/slides/_rels/slide4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9.xml"/></Relationships>
</file>

<file path=ppt/slides/_rels/slide4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5.xml"/><Relationship Id="rId1" Type="http://schemas.openxmlformats.org/officeDocument/2006/relationships/slideLayout" Target="../slideLayouts/slideLayout29.xml"/></Relationships>
</file>

<file path=ppt/slides/_rels/slide4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36.xml"/><Relationship Id="rId1" Type="http://schemas.openxmlformats.org/officeDocument/2006/relationships/slideLayout" Target="../slideLayouts/slideLayout40.xml"/></Relationships>
</file>

<file path=ppt/slides/_rels/slide49.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
            <a:ext cx="4932040" cy="6597352"/>
          </a:xfrm>
          <a:prstGeom prst="rect">
            <a:avLst/>
          </a:prstGeom>
          <a:noFill/>
        </p:spPr>
        <p:txBody>
          <a:bodyPr wrap="square" lIns="540000" tIns="540000" rIns="540000" bIns="540000" rtlCol="0">
            <a:spAutoFit/>
          </a:bodyPr>
          <a:lstStyle/>
          <a:p>
            <a:pPr algn="just"/>
            <a:r>
              <a:rPr lang="en-GB" b="1" u="sng" dirty="0" smtClean="0"/>
              <a:t>AHHI5017 Week </a:t>
            </a:r>
            <a:r>
              <a:rPr lang="en-GB" b="1" u="sng" dirty="0"/>
              <a:t>4</a:t>
            </a:r>
            <a:r>
              <a:rPr lang="en-GB" b="1" u="sng" dirty="0" smtClean="0"/>
              <a:t>: </a:t>
            </a:r>
            <a:r>
              <a:rPr lang="en-GB" b="1" u="sng" dirty="0"/>
              <a:t>The </a:t>
            </a:r>
            <a:r>
              <a:rPr lang="en-GB" b="1" u="sng" dirty="0" smtClean="0"/>
              <a:t>Spanish-American War</a:t>
            </a:r>
          </a:p>
          <a:p>
            <a:pPr algn="just"/>
            <a:endParaRPr lang="en-GB" b="1" u="sng" dirty="0"/>
          </a:p>
          <a:p>
            <a:pPr algn="just"/>
            <a:r>
              <a:rPr lang="en-GB" b="1" dirty="0" smtClean="0"/>
              <a:t>PART ONE: Politics of the Spanish American War</a:t>
            </a:r>
          </a:p>
          <a:p>
            <a:pPr marL="285750" indent="-285750" algn="just">
              <a:buFont typeface="Arial" pitchFamily="34" charset="0"/>
              <a:buChar char="•"/>
            </a:pPr>
            <a:r>
              <a:rPr lang="en-GB" dirty="0" smtClean="0"/>
              <a:t>Overview of Span-Am War: Causes and Outcomes</a:t>
            </a:r>
          </a:p>
          <a:p>
            <a:pPr marL="285750" indent="-285750" algn="just">
              <a:buFont typeface="Arial" pitchFamily="34" charset="0"/>
              <a:buChar char="•"/>
            </a:pPr>
            <a:r>
              <a:rPr lang="en-GB" dirty="0" smtClean="0"/>
              <a:t>Reactions in the United States</a:t>
            </a:r>
          </a:p>
          <a:p>
            <a:pPr marL="285750" indent="-285750" algn="just">
              <a:buFont typeface="Arial" pitchFamily="34" charset="0"/>
              <a:buChar char="•"/>
            </a:pPr>
            <a:r>
              <a:rPr lang="en-GB" dirty="0" smtClean="0"/>
              <a:t>Sectional reconciliation</a:t>
            </a:r>
            <a:endParaRPr lang="en-GB" dirty="0"/>
          </a:p>
          <a:p>
            <a:pPr algn="just"/>
            <a:endParaRPr lang="en-GB" dirty="0" smtClean="0"/>
          </a:p>
          <a:p>
            <a:pPr algn="just"/>
            <a:r>
              <a:rPr lang="en-GB" b="1" dirty="0" smtClean="0"/>
              <a:t>PART TWO: Spanish-American War as Media ‘Event’</a:t>
            </a:r>
          </a:p>
          <a:p>
            <a:pPr marL="285750" indent="-285750" algn="just">
              <a:buFont typeface="Arial" panose="020B0604020202020204" pitchFamily="34" charset="0"/>
              <a:buChar char="•"/>
            </a:pPr>
            <a:r>
              <a:rPr lang="en-GB" dirty="0" smtClean="0"/>
              <a:t>‘Yellow Press’</a:t>
            </a:r>
          </a:p>
          <a:p>
            <a:pPr marL="285750" indent="-285750" algn="just">
              <a:buFont typeface="Arial" panose="020B0604020202020204" pitchFamily="34" charset="0"/>
              <a:buChar char="•"/>
            </a:pPr>
            <a:r>
              <a:rPr lang="en-GB" dirty="0"/>
              <a:t>Turn-of-Century Mass </a:t>
            </a:r>
            <a:r>
              <a:rPr lang="en-GB" dirty="0" smtClean="0"/>
              <a:t>Culture</a:t>
            </a:r>
          </a:p>
          <a:p>
            <a:pPr marL="285750" indent="-285750" algn="just">
              <a:buFont typeface="Arial" panose="020B0604020202020204" pitchFamily="34" charset="0"/>
              <a:buChar char="•"/>
            </a:pPr>
            <a:r>
              <a:rPr lang="en-GB" dirty="0" smtClean="0"/>
              <a:t>Buffalo Bill’s Wild West</a:t>
            </a:r>
          </a:p>
          <a:p>
            <a:pPr marL="285750" indent="-285750" algn="just">
              <a:buFont typeface="Arial" panose="020B0604020202020204" pitchFamily="34" charset="0"/>
              <a:buChar char="•"/>
            </a:pPr>
            <a:r>
              <a:rPr lang="en-GB" dirty="0" smtClean="0"/>
              <a:t>Cinema</a:t>
            </a:r>
          </a:p>
          <a:p>
            <a:pPr marL="285750" indent="-285750" algn="just">
              <a:buFont typeface="Arial" panose="020B0604020202020204" pitchFamily="34" charset="0"/>
              <a:buChar char="•"/>
            </a:pPr>
            <a:endParaRPr lang="en-GB" dirty="0"/>
          </a:p>
          <a:p>
            <a:pPr algn="just"/>
            <a:r>
              <a:rPr lang="en-GB" b="1" dirty="0" smtClean="0"/>
              <a:t>PART THREE: Representing American Empire</a:t>
            </a:r>
          </a:p>
          <a:p>
            <a:pPr marL="285750" indent="-285750" algn="just">
              <a:buFont typeface="Arial" panose="020B0604020202020204" pitchFamily="34" charset="0"/>
              <a:buChar char="•"/>
            </a:pPr>
            <a:r>
              <a:rPr lang="en-GB" dirty="0" smtClean="0"/>
              <a:t>Louisiana Purchase Exposition</a:t>
            </a:r>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4228884"/>
            <a:ext cx="2467449" cy="2639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2040" y="-7796"/>
            <a:ext cx="4238005" cy="34379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p:cNvPicPr>
            <a:picLocks noChangeAspect="1"/>
          </p:cNvPicPr>
          <p:nvPr/>
        </p:nvPicPr>
        <p:blipFill>
          <a:blip r:embed="rId5"/>
          <a:stretch>
            <a:fillRect/>
          </a:stretch>
        </p:blipFill>
        <p:spPr>
          <a:xfrm>
            <a:off x="4932040" y="3437904"/>
            <a:ext cx="4211960" cy="783184"/>
          </a:xfrm>
          <a:prstGeom prst="rect">
            <a:avLst/>
          </a:prstGeom>
        </p:spPr>
      </p:pic>
      <p:pic>
        <p:nvPicPr>
          <p:cNvPr id="8" name="Picture 7"/>
          <p:cNvPicPr>
            <a:picLocks noChangeAspect="1"/>
          </p:cNvPicPr>
          <p:nvPr/>
        </p:nvPicPr>
        <p:blipFill rotWithShape="1">
          <a:blip r:embed="rId6"/>
          <a:srcRect r="48472" b="1125"/>
          <a:stretch/>
        </p:blipFill>
        <p:spPr>
          <a:xfrm>
            <a:off x="5436096" y="4221087"/>
            <a:ext cx="1224135" cy="2643685"/>
          </a:xfrm>
          <a:prstGeom prst="rect">
            <a:avLst/>
          </a:prstGeom>
        </p:spPr>
      </p:pic>
    </p:spTree>
    <p:extLst>
      <p:ext uri="{BB962C8B-B14F-4D97-AF65-F5344CB8AC3E}">
        <p14:creationId xmlns:p14="http://schemas.microsoft.com/office/powerpoint/2010/main" val="13721747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4235684"/>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endParaRPr lang="en-GB" sz="2400" b="1" u="sng" dirty="0" smtClean="0"/>
          </a:p>
          <a:p>
            <a:pPr marL="285750" lvl="0" indent="-285750" algn="just">
              <a:buFont typeface="Arial" panose="020B0604020202020204" pitchFamily="34" charset="0"/>
              <a:buChar char="•"/>
            </a:pPr>
            <a:r>
              <a:rPr lang="en-GB" sz="2400" b="1" dirty="0" smtClean="0"/>
              <a:t>What </a:t>
            </a:r>
            <a:r>
              <a:rPr lang="en-GB" sz="2400" b="1" dirty="0"/>
              <a:t>was the Spanish-American War, and what are the historical significances of the conflict</a:t>
            </a:r>
            <a:r>
              <a:rPr lang="en-GB" sz="2400" b="1" dirty="0" smtClean="0"/>
              <a:t>?</a:t>
            </a:r>
          </a:p>
          <a:p>
            <a:pPr marL="742950" lvl="1" indent="-285750" algn="just">
              <a:buFontTx/>
              <a:buChar char="-"/>
            </a:pPr>
            <a:r>
              <a:rPr lang="en-GB" sz="2400" dirty="0" smtClean="0"/>
              <a:t>Who </a:t>
            </a:r>
            <a:r>
              <a:rPr lang="en-GB" sz="2400" dirty="0"/>
              <a:t>were the key belligerents in the war?</a:t>
            </a:r>
          </a:p>
          <a:p>
            <a:pPr marL="742950" lvl="1" indent="-285750" algn="just">
              <a:buFontTx/>
              <a:buChar char="-"/>
            </a:pPr>
            <a:r>
              <a:rPr lang="en-GB" sz="2400" dirty="0" smtClean="0"/>
              <a:t>What </a:t>
            </a:r>
            <a:r>
              <a:rPr lang="en-GB" sz="2400" dirty="0"/>
              <a:t>were the causes of the </a:t>
            </a:r>
            <a:r>
              <a:rPr lang="en-GB" sz="2400" dirty="0" smtClean="0"/>
              <a:t>war?</a:t>
            </a:r>
          </a:p>
          <a:p>
            <a:pPr marL="742950" lvl="1" indent="-285750" algn="just">
              <a:buFontTx/>
              <a:buChar char="-"/>
            </a:pPr>
            <a:r>
              <a:rPr lang="en-GB" sz="2400" i="1" dirty="0" smtClean="0"/>
              <a:t>What </a:t>
            </a:r>
            <a:r>
              <a:rPr lang="en-GB" sz="2400" i="1" dirty="0"/>
              <a:t>sort of combat did the war </a:t>
            </a:r>
            <a:r>
              <a:rPr lang="en-GB" sz="2400" i="1" dirty="0" smtClean="0"/>
              <a:t>involve?</a:t>
            </a:r>
          </a:p>
          <a:p>
            <a:pPr marL="742950" lvl="1" indent="-285750" algn="just">
              <a:buFontTx/>
              <a:buChar char="-"/>
            </a:pPr>
            <a:r>
              <a:rPr lang="en-GB" sz="2400" dirty="0" smtClean="0"/>
              <a:t>What </a:t>
            </a:r>
            <a:r>
              <a:rPr lang="en-GB" sz="2400" dirty="0"/>
              <a:t>were its key outcomes and </a:t>
            </a:r>
            <a:r>
              <a:rPr lang="en-GB" sz="2400" dirty="0" smtClean="0"/>
              <a:t>consequences?</a:t>
            </a:r>
          </a:p>
          <a:p>
            <a:pPr marL="742950" lvl="1" indent="-285750" algn="just">
              <a:buFontTx/>
              <a:buChar char="-"/>
            </a:pPr>
            <a:r>
              <a:rPr lang="en-GB" sz="2400" dirty="0" smtClean="0"/>
              <a:t>How </a:t>
            </a:r>
            <a:r>
              <a:rPr lang="en-GB" sz="2400" dirty="0"/>
              <a:t>was the war interpreted by the American public</a:t>
            </a:r>
            <a:r>
              <a:rPr lang="en-GB" dirty="0" smtClean="0"/>
              <a:t>?</a:t>
            </a:r>
          </a:p>
          <a:p>
            <a:pPr marL="742950" lvl="1" indent="-285750" algn="just">
              <a:buFontTx/>
              <a:buChar char="-"/>
            </a:pPr>
            <a:endParaRPr lang="en-GB" dirty="0"/>
          </a:p>
          <a:p>
            <a:endParaRPr lang="en-GB" b="1" dirty="0"/>
          </a:p>
        </p:txBody>
      </p:sp>
    </p:spTree>
    <p:extLst>
      <p:ext uri="{BB962C8B-B14F-4D97-AF65-F5344CB8AC3E}">
        <p14:creationId xmlns:p14="http://schemas.microsoft.com/office/powerpoint/2010/main" val="4154297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267009"/>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endParaRPr lang="en-GB" sz="2400" b="1" u="sng" dirty="0" smtClean="0"/>
          </a:p>
          <a:p>
            <a:pPr marL="285750" lvl="0" indent="-285750" algn="just">
              <a:buFont typeface="Arial" panose="020B0604020202020204" pitchFamily="34" charset="0"/>
              <a:buChar char="•"/>
            </a:pPr>
            <a:r>
              <a:rPr lang="en-GB" sz="2400" b="1" dirty="0" smtClean="0"/>
              <a:t>What </a:t>
            </a:r>
            <a:r>
              <a:rPr lang="en-GB" sz="2400" b="1" dirty="0"/>
              <a:t>was the Spanish-American War, and what are the historical significances of the conflict</a:t>
            </a:r>
            <a:r>
              <a:rPr lang="en-GB" sz="2400" b="1" dirty="0" smtClean="0"/>
              <a:t>?</a:t>
            </a:r>
          </a:p>
          <a:p>
            <a:pPr marL="742950" lvl="1" indent="-285750" algn="just">
              <a:buFontTx/>
              <a:buChar char="-"/>
            </a:pPr>
            <a:r>
              <a:rPr lang="en-GB" sz="2400" dirty="0" smtClean="0"/>
              <a:t>Who </a:t>
            </a:r>
            <a:r>
              <a:rPr lang="en-GB" sz="2400" dirty="0"/>
              <a:t>were the key belligerents in the war?</a:t>
            </a:r>
          </a:p>
          <a:p>
            <a:pPr marL="742950" lvl="1" indent="-285750" algn="just">
              <a:buFontTx/>
              <a:buChar char="-"/>
            </a:pPr>
            <a:r>
              <a:rPr lang="en-GB" sz="2400" dirty="0" smtClean="0"/>
              <a:t>What </a:t>
            </a:r>
            <a:r>
              <a:rPr lang="en-GB" sz="2400" dirty="0"/>
              <a:t>were the causes of the </a:t>
            </a:r>
            <a:r>
              <a:rPr lang="en-GB" sz="2400" dirty="0" smtClean="0"/>
              <a:t>war?</a:t>
            </a:r>
          </a:p>
          <a:p>
            <a:pPr marL="742950" lvl="1" indent="-285750" algn="just">
              <a:buFontTx/>
              <a:buChar char="-"/>
            </a:pPr>
            <a:r>
              <a:rPr lang="en-GB" sz="2400" i="1" dirty="0" smtClean="0"/>
              <a:t>What </a:t>
            </a:r>
            <a:r>
              <a:rPr lang="en-GB" sz="2400" i="1" dirty="0"/>
              <a:t>sort of combat did the war </a:t>
            </a:r>
            <a:r>
              <a:rPr lang="en-GB" sz="2400" i="1" dirty="0" smtClean="0"/>
              <a:t>involve?</a:t>
            </a:r>
          </a:p>
          <a:p>
            <a:pPr marL="742950" lvl="1" indent="-285750" algn="just">
              <a:buFontTx/>
              <a:buChar char="-"/>
            </a:pPr>
            <a:r>
              <a:rPr lang="en-GB" sz="2400" dirty="0" smtClean="0"/>
              <a:t>What </a:t>
            </a:r>
            <a:r>
              <a:rPr lang="en-GB" sz="2400" dirty="0"/>
              <a:t>were its key outcomes and </a:t>
            </a:r>
            <a:r>
              <a:rPr lang="en-GB" sz="2400" dirty="0" smtClean="0"/>
              <a:t>consequences?</a:t>
            </a:r>
          </a:p>
          <a:p>
            <a:pPr marL="742950" lvl="1" indent="-285750" algn="just">
              <a:buFontTx/>
              <a:buChar char="-"/>
            </a:pPr>
            <a:r>
              <a:rPr lang="en-GB" sz="2400" dirty="0" smtClean="0"/>
              <a:t>How </a:t>
            </a:r>
            <a:r>
              <a:rPr lang="en-GB" sz="2400" dirty="0"/>
              <a:t>was the war interpreted by the American public</a:t>
            </a:r>
            <a:r>
              <a:rPr lang="en-GB" dirty="0" smtClean="0"/>
              <a:t>?</a:t>
            </a:r>
          </a:p>
          <a:p>
            <a:pPr marL="742950" lvl="1" indent="-285750" algn="just">
              <a:buFontTx/>
              <a:buChar char="-"/>
            </a:pPr>
            <a:endParaRPr lang="en-GB" dirty="0"/>
          </a:p>
          <a:p>
            <a:endParaRPr lang="en-GB" b="1" dirty="0"/>
          </a:p>
          <a:p>
            <a:pPr algn="ctr"/>
            <a:r>
              <a:rPr lang="en-GB" sz="2400" b="1" u="sng" dirty="0"/>
              <a:t>Belligerents</a:t>
            </a:r>
          </a:p>
          <a:p>
            <a:pPr marL="457200" indent="-457200" algn="just">
              <a:buFont typeface="Arial" panose="020B0604020202020204" pitchFamily="34" charset="0"/>
              <a:buChar char="•"/>
            </a:pPr>
            <a:r>
              <a:rPr lang="en-GB" sz="2400" dirty="0"/>
              <a:t>United States</a:t>
            </a:r>
          </a:p>
          <a:p>
            <a:pPr marL="457200" indent="-457200" algn="just">
              <a:buFont typeface="Arial" panose="020B0604020202020204" pitchFamily="34" charset="0"/>
              <a:buChar char="•"/>
            </a:pPr>
            <a:r>
              <a:rPr lang="en-GB" sz="2400" dirty="0"/>
              <a:t>Spain</a:t>
            </a:r>
          </a:p>
          <a:p>
            <a:pPr marL="457200" indent="-457200" algn="just">
              <a:buFont typeface="Arial" panose="020B0604020202020204" pitchFamily="34" charset="0"/>
              <a:buChar char="•"/>
            </a:pPr>
            <a:r>
              <a:rPr lang="en-GB" sz="2400" dirty="0"/>
              <a:t>Independence movements in Cuba and the Philippines </a:t>
            </a:r>
          </a:p>
          <a:p>
            <a:pPr marL="742950" lvl="1" indent="-285750" algn="just">
              <a:buFontTx/>
              <a:buChar char="-"/>
            </a:pPr>
            <a:endParaRPr lang="en-GB" dirty="0"/>
          </a:p>
          <a:p>
            <a:pPr algn="ctr"/>
            <a:endParaRPr lang="en-GB" b="1" u="sng" dirty="0" smtClean="0"/>
          </a:p>
        </p:txBody>
      </p:sp>
    </p:spTree>
    <p:extLst>
      <p:ext uri="{BB962C8B-B14F-4D97-AF65-F5344CB8AC3E}">
        <p14:creationId xmlns:p14="http://schemas.microsoft.com/office/powerpoint/2010/main" val="17630324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map of magellan voyage southeast as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6244" y="3914178"/>
            <a:ext cx="5797756" cy="294382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187624" y="4797152"/>
            <a:ext cx="1298243" cy="923330"/>
          </a:xfrm>
          <a:prstGeom prst="rect">
            <a:avLst/>
          </a:prstGeom>
        </p:spPr>
        <p:txBody>
          <a:bodyPr wrap="square">
            <a:spAutoFit/>
          </a:bodyPr>
          <a:lstStyle/>
          <a:p>
            <a:r>
              <a:rPr lang="en-GB" sz="1350" i="1" dirty="0" smtClean="0">
                <a:solidFill>
                  <a:prstClr val="black"/>
                </a:solidFill>
              </a:rPr>
              <a:t>Map showing 16</a:t>
            </a:r>
            <a:r>
              <a:rPr lang="en-GB" sz="1350" i="1" baseline="30000" dirty="0" smtClean="0">
                <a:solidFill>
                  <a:prstClr val="black"/>
                </a:solidFill>
              </a:rPr>
              <a:t>th</a:t>
            </a:r>
            <a:r>
              <a:rPr lang="en-GB" sz="1350" i="1" dirty="0" smtClean="0">
                <a:solidFill>
                  <a:prstClr val="black"/>
                </a:solidFill>
              </a:rPr>
              <a:t>-century Spanish </a:t>
            </a:r>
            <a:r>
              <a:rPr lang="en-GB" sz="1350" i="1" dirty="0" smtClean="0">
                <a:solidFill>
                  <a:prstClr val="black"/>
                </a:solidFill>
              </a:rPr>
              <a:t>Asian </a:t>
            </a:r>
            <a:r>
              <a:rPr lang="en-GB" sz="1350" i="1" dirty="0" smtClean="0">
                <a:solidFill>
                  <a:prstClr val="black"/>
                </a:solidFill>
              </a:rPr>
              <a:t>Empire </a:t>
            </a:r>
            <a:endParaRPr lang="en-GB" sz="1350" dirty="0">
              <a:solidFill>
                <a:prstClr val="black"/>
              </a:solidFill>
            </a:endParaRPr>
          </a:p>
        </p:txBody>
      </p:sp>
      <p:pic>
        <p:nvPicPr>
          <p:cNvPr id="2" name="Picture 1"/>
          <p:cNvPicPr>
            <a:picLocks noChangeAspect="1"/>
          </p:cNvPicPr>
          <p:nvPr/>
        </p:nvPicPr>
        <p:blipFill>
          <a:blip r:embed="rId3"/>
          <a:stretch>
            <a:fillRect/>
          </a:stretch>
        </p:blipFill>
        <p:spPr>
          <a:xfrm>
            <a:off x="0" y="-9442"/>
            <a:ext cx="7236296" cy="3774167"/>
          </a:xfrm>
          <a:prstGeom prst="rect">
            <a:avLst/>
          </a:prstGeom>
        </p:spPr>
      </p:pic>
    </p:spTree>
    <p:extLst>
      <p:ext uri="{BB962C8B-B14F-4D97-AF65-F5344CB8AC3E}">
        <p14:creationId xmlns:p14="http://schemas.microsoft.com/office/powerpoint/2010/main" val="11933786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17421"/>
          <a:stretch/>
        </p:blipFill>
        <p:spPr bwMode="auto">
          <a:xfrm>
            <a:off x="683568" y="0"/>
            <a:ext cx="770350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80749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544008"/>
          </a:xfrm>
          <a:prstGeom prst="rect">
            <a:avLst/>
          </a:prstGeom>
          <a:noFill/>
        </p:spPr>
        <p:txBody>
          <a:bodyPr wrap="square" lIns="540000" tIns="360000" rIns="540000" bIns="360000" rtlCol="0">
            <a:spAutoFit/>
          </a:bodyPr>
          <a:lstStyle/>
          <a:p>
            <a:pPr algn="ctr"/>
            <a:r>
              <a:rPr lang="en-GB" b="1" u="sng" dirty="0" smtClean="0"/>
              <a:t>Causes</a:t>
            </a:r>
            <a:r>
              <a:rPr lang="en-GB" b="1" dirty="0" smtClean="0"/>
              <a:t> </a:t>
            </a:r>
          </a:p>
          <a:p>
            <a:endParaRPr lang="en-GB" b="1" dirty="0" smtClean="0"/>
          </a:p>
          <a:p>
            <a:pPr marL="457200" indent="-457200" algn="just">
              <a:buFont typeface="Arial" panose="020B0604020202020204" pitchFamily="34" charset="0"/>
              <a:buChar char="•"/>
            </a:pPr>
            <a:r>
              <a:rPr lang="en-GB" dirty="0" smtClean="0"/>
              <a:t>Long-term decline of Spanish Empire: had lost all its Central and South American colonies in early 19</a:t>
            </a:r>
            <a:r>
              <a:rPr lang="en-GB" baseline="30000" dirty="0" smtClean="0"/>
              <a:t>th</a:t>
            </a:r>
            <a:r>
              <a:rPr lang="en-GB" dirty="0" smtClean="0"/>
              <a:t> century</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smtClean="0"/>
              <a:t>Ideology of ‘Manifest Destiny’ and American Expansionism: annexation of Mexican territories in 1848 Treaty of Guadalupe Hidalgo; settlement of Western Frontier; construction of Transcontinental Railroad; desire to curry trade and influence in Far East</a:t>
            </a:r>
          </a:p>
          <a:p>
            <a:pPr algn="just"/>
            <a:r>
              <a:rPr lang="en-GB" dirty="0" smtClean="0"/>
              <a:t> </a:t>
            </a:r>
          </a:p>
          <a:p>
            <a:pPr marL="457200" indent="-457200" algn="just">
              <a:buFont typeface="Arial" panose="020B0604020202020204" pitchFamily="34" charset="0"/>
              <a:buChar char="•"/>
            </a:pPr>
            <a:r>
              <a:rPr lang="en-GB" dirty="0" smtClean="0"/>
              <a:t>Cuban War of Independence (1895–1898), last of three liberation wars Cubans fought against Spain, after Ten Years’ War (1868–1878) and Little War (1879–1880)</a:t>
            </a:r>
          </a:p>
          <a:p>
            <a:pPr marL="457200" indent="-457200" algn="just">
              <a:buFont typeface="Arial" panose="020B0604020202020204" pitchFamily="34" charset="0"/>
              <a:buChar char="•"/>
            </a:pPr>
            <a:endParaRPr lang="en-GB" dirty="0" smtClean="0"/>
          </a:p>
          <a:p>
            <a:pPr marL="457200" indent="-457200" algn="just">
              <a:buFont typeface="Arial" panose="020B0604020202020204" pitchFamily="34" charset="0"/>
              <a:buChar char="•"/>
            </a:pPr>
            <a:r>
              <a:rPr lang="en-GB" dirty="0" smtClean="0"/>
              <a:t>US public opinion favourable for intervention in support of Cuban nationalists</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smtClean="0"/>
              <a:t>Explosion of USS Maine in Havana harbour, February 1898; loss of 266 </a:t>
            </a:r>
            <a:r>
              <a:rPr lang="en-GB" dirty="0"/>
              <a:t>American </a:t>
            </a:r>
            <a:r>
              <a:rPr lang="en-GB" dirty="0" smtClean="0"/>
              <a:t>sailors</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smtClean="0"/>
              <a:t>President William McKinley demands Cuban independence; Spain refused and war broke out</a:t>
            </a:r>
          </a:p>
        </p:txBody>
      </p:sp>
    </p:spTree>
    <p:extLst>
      <p:ext uri="{BB962C8B-B14F-4D97-AF65-F5344CB8AC3E}">
        <p14:creationId xmlns:p14="http://schemas.microsoft.com/office/powerpoint/2010/main" val="14301372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2676"/>
          <a:stretch/>
        </p:blipFill>
        <p:spPr bwMode="auto">
          <a:xfrm>
            <a:off x="0" y="476672"/>
            <a:ext cx="9115012"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15040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893710"/>
          </a:xfrm>
          <a:prstGeom prst="rect">
            <a:avLst/>
          </a:prstGeom>
          <a:noFill/>
        </p:spPr>
        <p:txBody>
          <a:bodyPr wrap="square" lIns="540000" tIns="360000" rIns="540000" bIns="360000" rtlCol="0">
            <a:spAutoFit/>
          </a:bodyPr>
          <a:lstStyle/>
          <a:p>
            <a:pPr algn="ctr"/>
            <a:r>
              <a:rPr lang="en-GB" b="1" u="sng" dirty="0" smtClean="0"/>
              <a:t>Outcomes</a:t>
            </a:r>
          </a:p>
          <a:p>
            <a:pPr algn="ctr"/>
            <a:endParaRPr lang="en-GB" b="1" u="sng" dirty="0" smtClean="0"/>
          </a:p>
          <a:p>
            <a:pPr marL="457200" indent="-457200" algn="just">
              <a:buFont typeface="Arial" panose="020B0604020202020204" pitchFamily="34" charset="0"/>
              <a:buChar char="•"/>
            </a:pPr>
            <a:r>
              <a:rPr lang="en-GB" dirty="0" smtClean="0"/>
              <a:t>Victory for United States; break-up of remaining Spanish Empire in Americas and Asia</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smtClean="0"/>
              <a:t>Treaty of Paris </a:t>
            </a:r>
          </a:p>
          <a:p>
            <a:pPr marL="742950" lvl="1" indent="-285750" algn="just">
              <a:buFontTx/>
              <a:buChar char="-"/>
            </a:pPr>
            <a:r>
              <a:rPr lang="en-GB" dirty="0" smtClean="0"/>
              <a:t>Granted protection of Cuba to the United States</a:t>
            </a:r>
          </a:p>
          <a:p>
            <a:pPr marL="742950" lvl="1" indent="-285750" algn="just">
              <a:buFontTx/>
              <a:buChar char="-"/>
            </a:pPr>
            <a:r>
              <a:rPr lang="en-GB" dirty="0" smtClean="0"/>
              <a:t>Ceded Guam, Puerto Rico and the Philippines to the United States</a:t>
            </a:r>
          </a:p>
          <a:p>
            <a:pPr marL="742950" lvl="1" indent="-285750" algn="just">
              <a:buFontTx/>
              <a:buChar char="-"/>
            </a:pPr>
            <a:endParaRPr lang="en-GB" dirty="0"/>
          </a:p>
          <a:p>
            <a:pPr marL="285750" indent="-285750" algn="just">
              <a:buFont typeface="Arial" panose="020B0604020202020204" pitchFamily="34" charset="0"/>
              <a:buChar char="•"/>
            </a:pPr>
            <a:r>
              <a:rPr lang="en-GB" dirty="0" smtClean="0"/>
              <a:t>Beginning of United States era as a global power and intercontinental empire (note: US earlier had forcibly acquired territories in what became Western states  in wars against Native Americans, and the Mexican-American War, 1846–1848). Acquisition of Hawaii and American Samoa came shortly afterwards.</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United States conditionally withdraws from Cuba in 1902; Cuban government restricted in foreign policy and international commerce; 1903 Treaty grants US the port of Guantanamo Bay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By contrast, US retained other former colonies of Spain. In 1901 ‘Insular Cases,’ US Supreme Court rules acquisition of colonies legal, and that US Constitution did not automatically ‘follow the flag’ to unincorporated territories – i.e. Guam, Puerto Rico, the Philippines</a:t>
            </a:r>
            <a:endParaRPr lang="en-GB" b="1" dirty="0" smtClean="0"/>
          </a:p>
        </p:txBody>
      </p:sp>
    </p:spTree>
    <p:extLst>
      <p:ext uri="{BB962C8B-B14F-4D97-AF65-F5344CB8AC3E}">
        <p14:creationId xmlns:p14="http://schemas.microsoft.com/office/powerpoint/2010/main" val="25407574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1"/>
            <a:ext cx="6300192" cy="3653432"/>
          </a:xfrm>
          <a:prstGeom prst="rect">
            <a:avLst/>
          </a:prstGeom>
        </p:spPr>
      </p:pic>
      <p:pic>
        <p:nvPicPr>
          <p:cNvPr id="3" name="Picture 2"/>
          <p:cNvPicPr>
            <a:picLocks noChangeAspect="1"/>
          </p:cNvPicPr>
          <p:nvPr/>
        </p:nvPicPr>
        <p:blipFill>
          <a:blip r:embed="rId3"/>
          <a:stretch>
            <a:fillRect/>
          </a:stretch>
        </p:blipFill>
        <p:spPr>
          <a:xfrm>
            <a:off x="3249633" y="3068735"/>
            <a:ext cx="5925824" cy="3789265"/>
          </a:xfrm>
          <a:prstGeom prst="rect">
            <a:avLst/>
          </a:prstGeom>
        </p:spPr>
      </p:pic>
      <p:sp>
        <p:nvSpPr>
          <p:cNvPr id="4" name="Rectangle 3"/>
          <p:cNvSpPr/>
          <p:nvPr/>
        </p:nvSpPr>
        <p:spPr>
          <a:xfrm>
            <a:off x="539552" y="4142521"/>
            <a:ext cx="1298243" cy="2377574"/>
          </a:xfrm>
          <a:prstGeom prst="rect">
            <a:avLst/>
          </a:prstGeom>
        </p:spPr>
        <p:txBody>
          <a:bodyPr wrap="square">
            <a:spAutoFit/>
          </a:bodyPr>
          <a:lstStyle/>
          <a:p>
            <a:r>
              <a:rPr lang="en-GB" sz="1350" i="1" dirty="0" smtClean="0">
                <a:solidFill>
                  <a:prstClr val="black"/>
                </a:solidFill>
              </a:rPr>
              <a:t>Map showing US colonial expansion, late 19</a:t>
            </a:r>
            <a:r>
              <a:rPr lang="en-GB" sz="1350" i="1" baseline="30000" dirty="0" smtClean="0">
                <a:solidFill>
                  <a:prstClr val="black"/>
                </a:solidFill>
              </a:rPr>
              <a:t>th</a:t>
            </a:r>
            <a:r>
              <a:rPr lang="en-GB" sz="1350" i="1" dirty="0" smtClean="0">
                <a:solidFill>
                  <a:prstClr val="black"/>
                </a:solidFill>
              </a:rPr>
              <a:t> century; map showing US overseas intervention on Latin America and Caribbean, early 20</a:t>
            </a:r>
            <a:r>
              <a:rPr lang="en-GB" sz="1350" i="1" baseline="30000" dirty="0" smtClean="0">
                <a:solidFill>
                  <a:prstClr val="black"/>
                </a:solidFill>
              </a:rPr>
              <a:t>th</a:t>
            </a:r>
            <a:r>
              <a:rPr lang="en-GB" sz="1350" i="1" dirty="0" smtClean="0">
                <a:solidFill>
                  <a:prstClr val="black"/>
                </a:solidFill>
              </a:rPr>
              <a:t> century </a:t>
            </a:r>
            <a:endParaRPr lang="en-GB" sz="1350" dirty="0">
              <a:solidFill>
                <a:prstClr val="black"/>
              </a:solidFill>
            </a:endParaRPr>
          </a:p>
        </p:txBody>
      </p:sp>
      <p:sp>
        <p:nvSpPr>
          <p:cNvPr id="6" name="Rectangle 5"/>
          <p:cNvSpPr/>
          <p:nvPr/>
        </p:nvSpPr>
        <p:spPr>
          <a:xfrm>
            <a:off x="7110686" y="980728"/>
            <a:ext cx="1709786" cy="830997"/>
          </a:xfrm>
          <a:prstGeom prst="rect">
            <a:avLst/>
          </a:prstGeom>
        </p:spPr>
        <p:txBody>
          <a:bodyPr wrap="square">
            <a:spAutoFit/>
          </a:bodyPr>
          <a:lstStyle/>
          <a:p>
            <a:r>
              <a:rPr lang="en-GB" sz="2400" b="1" dirty="0" smtClean="0">
                <a:solidFill>
                  <a:prstClr val="black"/>
                </a:solidFill>
              </a:rPr>
              <a:t>American Empire</a:t>
            </a:r>
            <a:endParaRPr lang="en-GB" sz="2400" b="1" dirty="0">
              <a:solidFill>
                <a:prstClr val="black"/>
              </a:solidFill>
            </a:endParaRPr>
          </a:p>
        </p:txBody>
      </p:sp>
    </p:spTree>
    <p:extLst>
      <p:ext uri="{BB962C8B-B14F-4D97-AF65-F5344CB8AC3E}">
        <p14:creationId xmlns:p14="http://schemas.microsoft.com/office/powerpoint/2010/main" val="1679306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6" y="-7432"/>
            <a:ext cx="4303282" cy="6256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4424" y="6381328"/>
            <a:ext cx="9144000" cy="400110"/>
          </a:xfrm>
          <a:prstGeom prst="rect">
            <a:avLst/>
          </a:prstGeom>
        </p:spPr>
        <p:txBody>
          <a:bodyPr wrap="square" lIns="360000" rIns="360000">
            <a:spAutoFit/>
          </a:bodyPr>
          <a:lstStyle/>
          <a:p>
            <a:pPr algn="ctr"/>
            <a:r>
              <a:rPr lang="en-GB" sz="2000" i="1" dirty="0" smtClean="0"/>
              <a:t>Philadelphia Inquirer </a:t>
            </a:r>
            <a:r>
              <a:rPr lang="en-GB" sz="2000" dirty="0" smtClean="0"/>
              <a:t>cartoon, 1899; Winsor McKay cartoon, 1899</a:t>
            </a:r>
            <a:endParaRPr lang="en-GB" sz="2000" i="1" dirty="0" smtClean="0"/>
          </a:p>
        </p:txBody>
      </p:sp>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7576" y="0"/>
            <a:ext cx="4600104" cy="6241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3917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078" y="-49524"/>
            <a:ext cx="4455129" cy="6821007"/>
          </a:xfrm>
          <a:prstGeom prst="rect">
            <a:avLst/>
          </a:prstGeom>
          <a:noFill/>
        </p:spPr>
        <p:txBody>
          <a:bodyPr wrap="square" lIns="540000" tIns="360000" rIns="540000" bIns="360000" rtlCol="0">
            <a:spAutoFit/>
          </a:bodyPr>
          <a:lstStyle/>
          <a:p>
            <a:pPr algn="ctr"/>
            <a:r>
              <a:rPr lang="en-GB" b="1" u="sng" dirty="0" smtClean="0"/>
              <a:t>Outcomes</a:t>
            </a:r>
          </a:p>
          <a:p>
            <a:pPr algn="ctr"/>
            <a:r>
              <a:rPr lang="en-GB" b="1" dirty="0" smtClean="0"/>
              <a:t>The Philippine-American War (1899–1902)</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Struggle for Philippine Independence had begun 1896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Filipino nationalists declared independence from Spain in June 1898 (during Spanish-American War), basing the declaration on earlier US model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War between United States and Filipino revolutionaries</a:t>
            </a:r>
          </a:p>
          <a:p>
            <a:pPr marL="285750" indent="-285750">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Ongoing guerrilla conflict in aftermath; war-wariness in United States </a:t>
            </a:r>
          </a:p>
          <a:p>
            <a:pPr marL="285750" indent="-285750" algn="just">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Philippines ultimately granted full independence, 1946</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5129" y="3231211"/>
            <a:ext cx="4693233" cy="34436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1500" y="-12994"/>
            <a:ext cx="4762500" cy="3209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06703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697897"/>
          </a:xfrm>
          <a:prstGeom prst="rect">
            <a:avLst/>
          </a:prstGeom>
          <a:noFill/>
        </p:spPr>
        <p:txBody>
          <a:bodyPr wrap="square" lIns="540000" tIns="360000" rIns="540000" bIns="360000" rtlCol="0">
            <a:spAutoFit/>
          </a:bodyPr>
          <a:lstStyle/>
          <a:p>
            <a:pPr algn="ctr"/>
            <a:r>
              <a:rPr lang="en-GB" sz="2800" b="1" u="sng" dirty="0" smtClean="0"/>
              <a:t>Reactions in United States </a:t>
            </a:r>
          </a:p>
          <a:p>
            <a:pPr algn="ctr"/>
            <a:endParaRPr lang="en-GB" sz="1200" b="1" u="sng" dirty="0" smtClean="0"/>
          </a:p>
          <a:p>
            <a:pPr marL="285750" indent="-285750" algn="just">
              <a:buFont typeface="Arial" panose="020B0604020202020204" pitchFamily="34" charset="0"/>
              <a:buChar char="•"/>
            </a:pPr>
            <a:r>
              <a:rPr lang="en-GB" sz="2800" dirty="0" smtClean="0"/>
              <a:t>Initial popularity of war – embraced by those who favoured expansion and those who felt support of independence movements was consistent with the founding principles of the United States</a:t>
            </a:r>
          </a:p>
          <a:p>
            <a:pPr marL="285750" indent="-285750" algn="just">
              <a:buFont typeface="Arial" panose="020B0604020202020204" pitchFamily="34" charset="0"/>
              <a:buChar char="•"/>
            </a:pPr>
            <a:endParaRPr lang="en-GB" sz="1200" dirty="0"/>
          </a:p>
          <a:p>
            <a:pPr algn="just"/>
            <a:r>
              <a:rPr lang="en-GB" sz="2800" dirty="0" smtClean="0"/>
              <a:t>“I never enjoyed a war as much as this one ... for this is the worthiest one that was ever fought. It is a worthy thing to fight for one’s own freedom; another sight finer to fight for another man’s.” </a:t>
            </a:r>
          </a:p>
          <a:p>
            <a:pPr marL="285750" indent="-285750" algn="r">
              <a:buFontTx/>
              <a:buChar char="-"/>
            </a:pPr>
            <a:r>
              <a:rPr lang="en-GB" sz="1400" dirty="0" smtClean="0"/>
              <a:t>Mark Twain cited by Ron Powers, </a:t>
            </a:r>
            <a:r>
              <a:rPr lang="en-GB" sz="1400" i="1" dirty="0" smtClean="0"/>
              <a:t>Mark Twain: A Life </a:t>
            </a:r>
            <a:r>
              <a:rPr lang="en-GB" sz="1400" dirty="0" smtClean="0"/>
              <a:t>Pocket Books: London, 2006), p. 593</a:t>
            </a:r>
          </a:p>
          <a:p>
            <a:pPr marL="285750" indent="-285750" algn="just">
              <a:buFont typeface="Arial" panose="020B0604020202020204" pitchFamily="34" charset="0"/>
              <a:buChar char="•"/>
            </a:pPr>
            <a:endParaRPr lang="en-GB" sz="1000" dirty="0" smtClean="0"/>
          </a:p>
          <a:p>
            <a:endParaRPr lang="en-GB" sz="1600" dirty="0"/>
          </a:p>
          <a:p>
            <a:pPr algn="just"/>
            <a:endParaRPr lang="en-GB" dirty="0"/>
          </a:p>
          <a:p>
            <a:pPr algn="just"/>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p:txBody>
      </p:sp>
    </p:spTree>
    <p:extLst>
      <p:ext uri="{BB962C8B-B14F-4D97-AF65-F5344CB8AC3E}">
        <p14:creationId xmlns:p14="http://schemas.microsoft.com/office/powerpoint/2010/main" val="34350794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998253"/>
          </a:xfrm>
          <a:prstGeom prst="rect">
            <a:avLst/>
          </a:prstGeom>
          <a:noFill/>
        </p:spPr>
        <p:txBody>
          <a:bodyPr wrap="square" lIns="540000" tIns="360000" rIns="540000" bIns="360000" rtlCol="0">
            <a:spAutoFit/>
          </a:bodyPr>
          <a:lstStyle/>
          <a:p>
            <a:pPr algn="ctr"/>
            <a:r>
              <a:rPr lang="en-GB" b="1" u="sng" dirty="0" smtClean="0"/>
              <a:t>Reactions in United States </a:t>
            </a:r>
          </a:p>
          <a:p>
            <a:pPr algn="ctr"/>
            <a:endParaRPr lang="en-GB" sz="2200" b="1" u="sng" dirty="0" smtClean="0"/>
          </a:p>
          <a:p>
            <a:pPr algn="just"/>
            <a:r>
              <a:rPr lang="en-GB" sz="2200" b="1" i="1" dirty="0" smtClean="0"/>
              <a:t>BUT…</a:t>
            </a:r>
          </a:p>
          <a:p>
            <a:pPr marL="285750" indent="-285750" algn="just">
              <a:buFont typeface="Arial" panose="020B0604020202020204" pitchFamily="34" charset="0"/>
              <a:buChar char="•"/>
            </a:pPr>
            <a:r>
              <a:rPr lang="en-GB" sz="2200" dirty="0" smtClean="0"/>
              <a:t>Later opposition to incorporating Philippines and other ex-colonies as insular areas of US: founding of American Anti-Imperialist League – members </a:t>
            </a:r>
            <a:r>
              <a:rPr lang="en-GB" sz="2200" dirty="0" err="1" smtClean="0"/>
              <a:t>inc.</a:t>
            </a:r>
            <a:r>
              <a:rPr lang="en-GB" sz="2200" dirty="0" smtClean="0"/>
              <a:t> Mark Twain, Grover Cleveland</a:t>
            </a:r>
            <a:r>
              <a:rPr lang="en-GB" sz="2200" dirty="0"/>
              <a:t>, William Jennings </a:t>
            </a:r>
            <a:r>
              <a:rPr lang="en-GB" sz="2200" dirty="0" smtClean="0"/>
              <a:t>Bryan, Andrew Carnegie, William Dean Howells</a:t>
            </a:r>
          </a:p>
          <a:p>
            <a:pPr marL="285750" indent="-285750" algn="just">
              <a:buFont typeface="Arial" panose="020B0604020202020204" pitchFamily="34" charset="0"/>
              <a:buChar char="•"/>
            </a:pPr>
            <a:endParaRPr lang="en-GB" sz="2200" dirty="0" smtClean="0"/>
          </a:p>
          <a:p>
            <a:pPr algn="just"/>
            <a:r>
              <a:rPr lang="en-GB" sz="2200" dirty="0" smtClean="0"/>
              <a:t>“</a:t>
            </a:r>
            <a:r>
              <a:rPr lang="en-GB" sz="2200" dirty="0"/>
              <a:t>We were to relieve them from Spanish tyranny to enable them to set up a government of their </a:t>
            </a:r>
            <a:r>
              <a:rPr lang="en-GB" sz="2200" dirty="0" smtClean="0"/>
              <a:t>own ...</a:t>
            </a:r>
            <a:r>
              <a:rPr lang="en-GB" sz="2200" dirty="0"/>
              <a:t>it was not going to be a government on our ideas but according to Filipino ideas; that would have been a worthy mission.” </a:t>
            </a:r>
            <a:endParaRPr lang="en-GB" sz="2200" dirty="0" smtClean="0"/>
          </a:p>
          <a:p>
            <a:pPr marL="285750" indent="-285750" algn="r">
              <a:buFontTx/>
              <a:buChar char="-"/>
            </a:pPr>
            <a:r>
              <a:rPr lang="en-GB" sz="1600" dirty="0" smtClean="0"/>
              <a:t>Twain, cited by Powers, </a:t>
            </a:r>
            <a:r>
              <a:rPr lang="en-GB" sz="1600" i="1" dirty="0" smtClean="0"/>
              <a:t>Mark Twain, </a:t>
            </a:r>
            <a:r>
              <a:rPr lang="en-GB" sz="1600" dirty="0" smtClean="0"/>
              <a:t>pp. 603,606</a:t>
            </a:r>
          </a:p>
          <a:p>
            <a:pPr marL="285750" indent="-285750" algn="r">
              <a:buFontTx/>
              <a:buChar char="-"/>
            </a:pPr>
            <a:endParaRPr lang="en-GB" sz="1050" dirty="0" smtClean="0"/>
          </a:p>
          <a:p>
            <a:pPr algn="just"/>
            <a:r>
              <a:rPr lang="en-GB" sz="2200" dirty="0" smtClean="0"/>
              <a:t>“Americans </a:t>
            </a:r>
            <a:r>
              <a:rPr lang="en-GB" sz="2200" dirty="0"/>
              <a:t>before the war are not the Americans after it...we are conquerors like the rest; we have an imperial empire, with a constitution that does not cover that empire</a:t>
            </a:r>
            <a:r>
              <a:rPr lang="en-GB" sz="2200" dirty="0" smtClean="0"/>
              <a:t>.”</a:t>
            </a:r>
          </a:p>
          <a:p>
            <a:pPr marL="285750" indent="-285750" algn="r">
              <a:buFontTx/>
              <a:buChar char="-"/>
            </a:pPr>
            <a:r>
              <a:rPr lang="en-GB" sz="1600" dirty="0" smtClean="0"/>
              <a:t>William Dean Howells, cited </a:t>
            </a:r>
            <a:r>
              <a:rPr lang="en-GB" sz="1600" dirty="0"/>
              <a:t>by Edwin H Cady, </a:t>
            </a:r>
            <a:r>
              <a:rPr lang="en-GB" sz="1600" i="1" dirty="0"/>
              <a:t>The Realist at War: The Mature Years </a:t>
            </a:r>
            <a:r>
              <a:rPr lang="en-GB" sz="1600" i="1" dirty="0" smtClean="0"/>
              <a:t>of </a:t>
            </a:r>
            <a:r>
              <a:rPr lang="en-GB" sz="1600" i="1" dirty="0"/>
              <a:t>William Dean Howells, </a:t>
            </a:r>
            <a:r>
              <a:rPr lang="en-GB" sz="1600" i="1" dirty="0" smtClean="0"/>
              <a:t>1885–1920</a:t>
            </a:r>
            <a:r>
              <a:rPr lang="en-GB" sz="1600" dirty="0" smtClean="0"/>
              <a:t> (Syracuse </a:t>
            </a:r>
            <a:r>
              <a:rPr lang="en-GB" sz="1600" dirty="0"/>
              <a:t>University: </a:t>
            </a:r>
            <a:r>
              <a:rPr lang="en-GB" sz="1600" dirty="0" smtClean="0"/>
              <a:t>Syracuse, New York, 1958), p</a:t>
            </a:r>
            <a:r>
              <a:rPr lang="en-GB" sz="1600" dirty="0"/>
              <a:t>. </a:t>
            </a:r>
            <a:r>
              <a:rPr lang="en-GB" sz="1600" dirty="0" smtClean="0"/>
              <a:t>237.</a:t>
            </a:r>
          </a:p>
          <a:p>
            <a:endParaRPr lang="en-GB" sz="1600" dirty="0"/>
          </a:p>
          <a:p>
            <a:pPr algn="just"/>
            <a:endParaRPr lang="en-GB" dirty="0"/>
          </a:p>
          <a:p>
            <a:pPr algn="just"/>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p:txBody>
      </p:sp>
    </p:spTree>
    <p:extLst>
      <p:ext uri="{BB962C8B-B14F-4D97-AF65-F5344CB8AC3E}">
        <p14:creationId xmlns:p14="http://schemas.microsoft.com/office/powerpoint/2010/main" val="27383112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3220021"/>
          </a:xfrm>
          <a:prstGeom prst="rect">
            <a:avLst/>
          </a:prstGeom>
          <a:noFill/>
        </p:spPr>
        <p:txBody>
          <a:bodyPr wrap="square" lIns="540000" tIns="360000" rIns="540000" bIns="360000" rtlCol="0">
            <a:spAutoFit/>
          </a:bodyPr>
          <a:lstStyle/>
          <a:p>
            <a:pPr algn="ctr"/>
            <a:r>
              <a:rPr lang="en-GB" b="1" u="sng" dirty="0" smtClean="0"/>
              <a:t>Reactions in United States </a:t>
            </a:r>
          </a:p>
          <a:p>
            <a:pPr marL="285750" indent="-285750" algn="just">
              <a:buFont typeface="Arial" panose="020B0604020202020204" pitchFamily="34" charset="0"/>
              <a:buChar char="•"/>
            </a:pPr>
            <a:r>
              <a:rPr lang="en-GB" dirty="0" smtClean="0"/>
              <a:t>Consolidated power of Republican president William McKinley; created national profile for Theodore Roosevelt, commanding officer of a cavalry united in Cuba, and McKinley’s successor</a:t>
            </a:r>
            <a:r>
              <a:rPr lang="en-GB" dirty="0"/>
              <a:t>; ditto William Howard </a:t>
            </a:r>
            <a:r>
              <a:rPr lang="en-GB" dirty="0" smtClean="0"/>
              <a:t>Taft, who succeeded Roosevelt as President, was  Governor-General of the Philippines, 1901–1904</a:t>
            </a:r>
          </a:p>
          <a:p>
            <a:pPr marL="285750" indent="-285750" algn="just">
              <a:buFont typeface="Arial" panose="020B0604020202020204" pitchFamily="34" charset="0"/>
              <a:buChar char="•"/>
            </a:pPr>
            <a:endParaRPr lang="en-GB" dirty="0" smtClean="0"/>
          </a:p>
          <a:p>
            <a:pPr algn="just"/>
            <a:endParaRPr lang="en-GB" dirty="0"/>
          </a:p>
          <a:p>
            <a:pPr algn="just"/>
            <a:endParaRPr lang="en-GB" dirty="0" smtClean="0"/>
          </a:p>
          <a:p>
            <a:pPr algn="just"/>
            <a:r>
              <a:rPr lang="en-GB" dirty="0" smtClean="0"/>
              <a:t> </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1915983"/>
            <a:ext cx="6634935" cy="4934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69093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2666024"/>
          </a:xfrm>
          <a:prstGeom prst="rect">
            <a:avLst/>
          </a:prstGeom>
          <a:noFill/>
        </p:spPr>
        <p:txBody>
          <a:bodyPr wrap="square" lIns="540000" tIns="360000" rIns="540000" bIns="360000" rtlCol="0">
            <a:spAutoFit/>
          </a:bodyPr>
          <a:lstStyle/>
          <a:p>
            <a:pPr algn="ctr"/>
            <a:r>
              <a:rPr lang="en-GB" b="1" u="sng" dirty="0" smtClean="0"/>
              <a:t>Reactions in United States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Boosted post-Civil War sectional reconciliation</a:t>
            </a:r>
          </a:p>
          <a:p>
            <a:pPr marL="285750" indent="-285750" algn="just">
              <a:buFont typeface="Arial" panose="020B0604020202020204" pitchFamily="34" charset="0"/>
              <a:buChar char="•"/>
            </a:pPr>
            <a:endParaRPr lang="en-GB" dirty="0" smtClean="0"/>
          </a:p>
          <a:p>
            <a:pPr algn="just"/>
            <a:endParaRPr lang="en-GB" dirty="0"/>
          </a:p>
          <a:p>
            <a:pPr algn="just"/>
            <a:endParaRPr lang="en-GB" dirty="0" smtClean="0"/>
          </a:p>
          <a:p>
            <a:pPr algn="just"/>
            <a:r>
              <a:rPr lang="en-GB" dirty="0" smtClean="0"/>
              <a:t> </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11" y="1322065"/>
            <a:ext cx="2447925" cy="2466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t="2631" r="8852" b="4348"/>
          <a:stretch/>
        </p:blipFill>
        <p:spPr bwMode="auto">
          <a:xfrm>
            <a:off x="5109735" y="1484784"/>
            <a:ext cx="4059953" cy="53706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75439" y="3483018"/>
            <a:ext cx="3156601" cy="3374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2724553" y="1636387"/>
            <a:ext cx="2207487" cy="1007181"/>
          </a:xfrm>
          <a:prstGeom prst="rect">
            <a:avLst/>
          </a:prstGeom>
          <a:noFill/>
        </p:spPr>
        <p:txBody>
          <a:bodyPr wrap="square" lIns="72000" tIns="72000" rIns="72000" bIns="72000" rtlCol="0">
            <a:spAutoFit/>
          </a:bodyPr>
          <a:lstStyle/>
          <a:p>
            <a:pPr algn="r"/>
            <a:r>
              <a:rPr lang="en-GB" sz="1400" i="1" dirty="0" smtClean="0"/>
              <a:t>Milwaukee Sentinel </a:t>
            </a:r>
            <a:r>
              <a:rPr lang="en-GB" sz="1400" dirty="0" smtClean="0"/>
              <a:t>cartoon</a:t>
            </a:r>
            <a:r>
              <a:rPr lang="en-GB" sz="1400" i="1" dirty="0" smtClean="0"/>
              <a:t>, </a:t>
            </a:r>
            <a:r>
              <a:rPr lang="en-GB" sz="1400" dirty="0"/>
              <a:t>March 1898; Fritz </a:t>
            </a:r>
            <a:r>
              <a:rPr lang="en-GB" sz="1400" dirty="0" smtClean="0"/>
              <a:t>Guerin </a:t>
            </a:r>
            <a:r>
              <a:rPr lang="en-GB" sz="1400" dirty="0"/>
              <a:t>tableau </a:t>
            </a:r>
            <a:r>
              <a:rPr lang="en-GB" sz="1400" dirty="0" smtClean="0"/>
              <a:t>photograph, 1898; </a:t>
            </a:r>
            <a:r>
              <a:rPr lang="en-GB" sz="1400" i="1" dirty="0" smtClean="0"/>
              <a:t>Puck</a:t>
            </a:r>
            <a:r>
              <a:rPr lang="en-GB" sz="1400" dirty="0" smtClean="0"/>
              <a:t>, May 1899 </a:t>
            </a:r>
          </a:p>
        </p:txBody>
      </p:sp>
    </p:spTree>
    <p:extLst>
      <p:ext uri="{BB962C8B-B14F-4D97-AF65-F5344CB8AC3E}">
        <p14:creationId xmlns:p14="http://schemas.microsoft.com/office/powerpoint/2010/main" val="21481390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1096363"/>
          </a:xfrm>
          <a:prstGeom prst="rect">
            <a:avLst/>
          </a:prstGeom>
        </p:spPr>
        <p:txBody>
          <a:bodyPr wrap="square" lIns="540000" tIns="360000" rIns="540000" bIns="360000">
            <a:spAutoFit/>
          </a:bodyPr>
          <a:lstStyle/>
          <a:p>
            <a:r>
              <a:rPr lang="en-GB" sz="2400" b="1" u="sng" dirty="0" smtClean="0">
                <a:solidFill>
                  <a:prstClr val="black"/>
                </a:solidFill>
              </a:rPr>
              <a:t>Sectional Reconciliation</a:t>
            </a:r>
            <a:endParaRPr lang="en-GB" sz="24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Rectangle 2"/>
          <p:cNvSpPr/>
          <p:nvPr/>
        </p:nvSpPr>
        <p:spPr>
          <a:xfrm>
            <a:off x="3206662" y="764704"/>
            <a:ext cx="5908175" cy="1477328"/>
          </a:xfrm>
          <a:prstGeom prst="rect">
            <a:avLst/>
          </a:prstGeom>
        </p:spPr>
        <p:txBody>
          <a:bodyPr wrap="square">
            <a:spAutoFit/>
          </a:bodyPr>
          <a:lstStyle/>
          <a:p>
            <a:r>
              <a:rPr lang="en-US" dirty="0" smtClean="0"/>
              <a:t>Theodore Roosevelt (1858–1919) visit to his ancestral home of </a:t>
            </a:r>
            <a:r>
              <a:rPr lang="en-US" dirty="0"/>
              <a:t>Bulloch Hall in Roswell, </a:t>
            </a:r>
            <a:r>
              <a:rPr lang="en-US" dirty="0" smtClean="0"/>
              <a:t>Georgia,</a:t>
            </a:r>
            <a:r>
              <a:rPr lang="en-US" dirty="0"/>
              <a:t> </a:t>
            </a:r>
            <a:r>
              <a:rPr lang="en-US" dirty="0" smtClean="0"/>
              <a:t>during </a:t>
            </a:r>
            <a:r>
              <a:rPr lang="en-US" dirty="0"/>
              <a:t>a presidential tour of the </a:t>
            </a:r>
            <a:r>
              <a:rPr lang="en-US" dirty="0" smtClean="0"/>
              <a:t>South. </a:t>
            </a:r>
            <a:r>
              <a:rPr lang="en-US" i="1" dirty="0" smtClean="0"/>
              <a:t>The </a:t>
            </a:r>
            <a:r>
              <a:rPr lang="en-US" i="1" dirty="0"/>
              <a:t>New York Times</a:t>
            </a:r>
            <a:r>
              <a:rPr lang="en-US" dirty="0"/>
              <a:t>, October 20 1905</a:t>
            </a:r>
          </a:p>
          <a:p>
            <a:pPr>
              <a:buNone/>
            </a:pPr>
            <a:endParaRPr lang="en-US" dirty="0"/>
          </a:p>
          <a:p>
            <a:pPr>
              <a:buNone/>
            </a:pPr>
            <a:endParaRPr lang="en-US" dirty="0" smtClean="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6901" y="1730285"/>
            <a:ext cx="6457099" cy="5130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822" y="794678"/>
            <a:ext cx="3057018" cy="2022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497372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1096363"/>
          </a:xfrm>
          <a:prstGeom prst="rect">
            <a:avLst/>
          </a:prstGeom>
        </p:spPr>
        <p:txBody>
          <a:bodyPr wrap="square" lIns="540000" tIns="360000" rIns="540000" bIns="360000">
            <a:spAutoFit/>
          </a:bodyPr>
          <a:lstStyle/>
          <a:p>
            <a:r>
              <a:rPr lang="en-GB" sz="2400" b="1" u="sng" dirty="0" smtClean="0">
                <a:solidFill>
                  <a:prstClr val="black"/>
                </a:solidFill>
              </a:rPr>
              <a:t>Sectional Reconciliation</a:t>
            </a:r>
            <a:endParaRPr lang="en-GB" sz="24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Rectangle 2"/>
          <p:cNvSpPr/>
          <p:nvPr/>
        </p:nvSpPr>
        <p:spPr>
          <a:xfrm>
            <a:off x="3206662" y="764704"/>
            <a:ext cx="5908175" cy="1477328"/>
          </a:xfrm>
          <a:prstGeom prst="rect">
            <a:avLst/>
          </a:prstGeom>
        </p:spPr>
        <p:txBody>
          <a:bodyPr wrap="square">
            <a:spAutoFit/>
          </a:bodyPr>
          <a:lstStyle/>
          <a:p>
            <a:r>
              <a:rPr lang="en-US" dirty="0" smtClean="0"/>
              <a:t>Theodore Roosevelt (1858–1919) visit to his ancestral home of </a:t>
            </a:r>
            <a:r>
              <a:rPr lang="en-US" dirty="0"/>
              <a:t>Bulloch Hall in Roswell, </a:t>
            </a:r>
            <a:r>
              <a:rPr lang="en-US" dirty="0" smtClean="0"/>
              <a:t>Georgia,</a:t>
            </a:r>
            <a:r>
              <a:rPr lang="en-US" dirty="0"/>
              <a:t> </a:t>
            </a:r>
            <a:r>
              <a:rPr lang="en-US" dirty="0" smtClean="0"/>
              <a:t>during </a:t>
            </a:r>
            <a:r>
              <a:rPr lang="en-US" dirty="0"/>
              <a:t>a presidential tour of the </a:t>
            </a:r>
            <a:r>
              <a:rPr lang="en-US" dirty="0" smtClean="0"/>
              <a:t>South. </a:t>
            </a:r>
            <a:r>
              <a:rPr lang="en-US" i="1" dirty="0" smtClean="0"/>
              <a:t>The </a:t>
            </a:r>
            <a:r>
              <a:rPr lang="en-US" i="1" dirty="0"/>
              <a:t>New York Times</a:t>
            </a:r>
            <a:r>
              <a:rPr lang="en-US" dirty="0"/>
              <a:t>, October 20 1905</a:t>
            </a:r>
          </a:p>
          <a:p>
            <a:pPr>
              <a:buNone/>
            </a:pPr>
            <a:endParaRPr lang="en-US" dirty="0"/>
          </a:p>
          <a:p>
            <a:pPr>
              <a:buNone/>
            </a:pPr>
            <a:endParaRPr lang="en-US" dirty="0" smtClean="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6901" y="1730285"/>
            <a:ext cx="6457099" cy="5130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822" y="794678"/>
            <a:ext cx="3057018" cy="2022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a:blip r:embed="rId5"/>
          <a:stretch>
            <a:fillRect/>
          </a:stretch>
        </p:blipFill>
        <p:spPr>
          <a:xfrm>
            <a:off x="0" y="2864971"/>
            <a:ext cx="5000625" cy="3048000"/>
          </a:xfrm>
          <a:prstGeom prst="rect">
            <a:avLst/>
          </a:prstGeom>
        </p:spPr>
      </p:pic>
    </p:spTree>
    <p:extLst>
      <p:ext uri="{BB962C8B-B14F-4D97-AF65-F5344CB8AC3E}">
        <p14:creationId xmlns:p14="http://schemas.microsoft.com/office/powerpoint/2010/main" val="23386641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1096363"/>
          </a:xfrm>
          <a:prstGeom prst="rect">
            <a:avLst/>
          </a:prstGeom>
        </p:spPr>
        <p:txBody>
          <a:bodyPr wrap="square" lIns="540000" tIns="360000" rIns="540000" bIns="360000">
            <a:spAutoFit/>
          </a:bodyPr>
          <a:lstStyle/>
          <a:p>
            <a:r>
              <a:rPr lang="en-GB" sz="2400" b="1" u="sng" dirty="0" smtClean="0">
                <a:solidFill>
                  <a:prstClr val="black"/>
                </a:solidFill>
              </a:rPr>
              <a:t>Sectional Reconciliation</a:t>
            </a:r>
            <a:endParaRPr lang="en-GB" sz="24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93558" y="52617"/>
            <a:ext cx="4050442" cy="32181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64232" y="2217665"/>
            <a:ext cx="3057018" cy="2022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a:blip r:embed="rId5"/>
          <a:stretch>
            <a:fillRect/>
          </a:stretch>
        </p:blipFill>
        <p:spPr>
          <a:xfrm>
            <a:off x="74821" y="764704"/>
            <a:ext cx="4714590" cy="6093295"/>
          </a:xfrm>
          <a:prstGeom prst="rect">
            <a:avLst/>
          </a:prstGeom>
        </p:spPr>
      </p:pic>
      <p:sp>
        <p:nvSpPr>
          <p:cNvPr id="8" name="Rectangle 7"/>
          <p:cNvSpPr/>
          <p:nvPr/>
        </p:nvSpPr>
        <p:spPr>
          <a:xfrm>
            <a:off x="74821" y="894443"/>
            <a:ext cx="2840993" cy="738664"/>
          </a:xfrm>
          <a:prstGeom prst="rect">
            <a:avLst/>
          </a:prstGeom>
        </p:spPr>
        <p:txBody>
          <a:bodyPr wrap="square">
            <a:spAutoFit/>
          </a:bodyPr>
          <a:lstStyle/>
          <a:p>
            <a:pPr algn="r"/>
            <a:r>
              <a:rPr lang="en-GB" sz="1400" dirty="0" smtClean="0">
                <a:solidFill>
                  <a:srgbClr val="FF0000"/>
                </a:solidFill>
                <a:effectLst>
                  <a:outerShdw blurRad="38100" dist="38100" dir="2700000" algn="tl">
                    <a:srgbClr val="000000">
                      <a:alpha val="43137"/>
                    </a:srgbClr>
                  </a:outerShdw>
                </a:effectLst>
              </a:rPr>
              <a:t>Roosevelt’s uncles James Dunwoody </a:t>
            </a:r>
            <a:r>
              <a:rPr lang="en-GB" sz="1400" dirty="0" err="1" smtClean="0">
                <a:solidFill>
                  <a:srgbClr val="FF0000"/>
                </a:solidFill>
                <a:effectLst>
                  <a:outerShdw blurRad="38100" dist="38100" dir="2700000" algn="tl">
                    <a:srgbClr val="000000">
                      <a:alpha val="43137"/>
                    </a:srgbClr>
                  </a:outerShdw>
                </a:effectLst>
              </a:rPr>
              <a:t>Bulloch</a:t>
            </a:r>
            <a:r>
              <a:rPr lang="en-GB" sz="1400" dirty="0" smtClean="0">
                <a:solidFill>
                  <a:srgbClr val="FF0000"/>
                </a:solidFill>
                <a:effectLst>
                  <a:outerShdw blurRad="38100" dist="38100" dir="2700000" algn="tl">
                    <a:srgbClr val="000000">
                      <a:alpha val="43137"/>
                    </a:srgbClr>
                  </a:outerShdw>
                </a:effectLst>
              </a:rPr>
              <a:t> (1823–1901)</a:t>
            </a:r>
            <a:r>
              <a:rPr lang="en-US" sz="1400" dirty="0" smtClean="0">
                <a:solidFill>
                  <a:srgbClr val="FF0000"/>
                </a:solidFill>
                <a:effectLst>
                  <a:outerShdw blurRad="38100" dist="38100" dir="2700000" algn="tl">
                    <a:srgbClr val="000000">
                      <a:alpha val="43137"/>
                    </a:srgbClr>
                  </a:outerShdw>
                </a:effectLst>
              </a:rPr>
              <a:t>, left, and Irvine Bulloch (1842–1898</a:t>
            </a:r>
            <a:r>
              <a:rPr lang="en-US" sz="1400" b="1" dirty="0" smtClean="0">
                <a:solidFill>
                  <a:srgbClr val="FF0000"/>
                </a:solidFill>
                <a:effectLst>
                  <a:outerShdw blurRad="38100" dist="38100" dir="2700000" algn="tl">
                    <a:srgbClr val="000000">
                      <a:alpha val="43137"/>
                    </a:srgbClr>
                  </a:outerShdw>
                </a:effectLst>
              </a:rPr>
              <a:t>)</a:t>
            </a:r>
            <a:endParaRPr lang="en-GB" sz="1400" b="1" dirty="0">
              <a:solidFill>
                <a:srgbClr val="FF0000"/>
              </a:solidFill>
              <a:effectLst>
                <a:outerShdw blurRad="38100" dist="38100" dir="2700000" algn="tl">
                  <a:srgbClr val="000000">
                    <a:alpha val="43137"/>
                  </a:srgbClr>
                </a:outerShdw>
              </a:effectLst>
            </a:endParaRPr>
          </a:p>
        </p:txBody>
      </p:sp>
      <p:pic>
        <p:nvPicPr>
          <p:cNvPr id="6" name="Picture 5"/>
          <p:cNvPicPr>
            <a:picLocks noChangeAspect="1"/>
          </p:cNvPicPr>
          <p:nvPr/>
        </p:nvPicPr>
        <p:blipFill>
          <a:blip r:embed="rId6"/>
          <a:stretch>
            <a:fillRect/>
          </a:stretch>
        </p:blipFill>
        <p:spPr>
          <a:xfrm>
            <a:off x="4789410" y="4240132"/>
            <a:ext cx="2711625" cy="1925172"/>
          </a:xfrm>
          <a:prstGeom prst="rect">
            <a:avLst/>
          </a:prstGeom>
        </p:spPr>
      </p:pic>
      <p:sp>
        <p:nvSpPr>
          <p:cNvPr id="10" name="Rectangle 9"/>
          <p:cNvSpPr/>
          <p:nvPr/>
        </p:nvSpPr>
        <p:spPr>
          <a:xfrm>
            <a:off x="7524328" y="4363792"/>
            <a:ext cx="1547664" cy="2246769"/>
          </a:xfrm>
          <a:prstGeom prst="rect">
            <a:avLst/>
          </a:prstGeom>
        </p:spPr>
        <p:txBody>
          <a:bodyPr wrap="square">
            <a:spAutoFit/>
          </a:bodyPr>
          <a:lstStyle/>
          <a:p>
            <a:r>
              <a:rPr lang="en-GB" sz="1400" dirty="0" smtClean="0">
                <a:solidFill>
                  <a:srgbClr val="0000FF"/>
                </a:solidFill>
              </a:rPr>
              <a:t>Theodore Roosevelt </a:t>
            </a:r>
            <a:r>
              <a:rPr lang="en-GB" sz="1400" dirty="0" err="1" smtClean="0">
                <a:solidFill>
                  <a:srgbClr val="0000FF"/>
                </a:solidFill>
              </a:rPr>
              <a:t>snr</a:t>
            </a:r>
            <a:r>
              <a:rPr lang="en-GB" sz="1400" dirty="0" smtClean="0">
                <a:solidFill>
                  <a:srgbClr val="0000FF"/>
                </a:solidFill>
              </a:rPr>
              <a:t> (1831–1878) Union supporter </a:t>
            </a:r>
            <a:r>
              <a:rPr lang="en-GB" sz="1400" dirty="0" smtClean="0">
                <a:solidFill>
                  <a:srgbClr val="FF0000"/>
                </a:solidFill>
              </a:rPr>
              <a:t>and his </a:t>
            </a:r>
            <a:r>
              <a:rPr lang="en-GB" sz="1400" dirty="0">
                <a:solidFill>
                  <a:srgbClr val="FF0000"/>
                </a:solidFill>
              </a:rPr>
              <a:t>wife Martha </a:t>
            </a:r>
            <a:r>
              <a:rPr lang="en-GB" sz="1400" dirty="0" err="1">
                <a:solidFill>
                  <a:srgbClr val="FF0000"/>
                </a:solidFill>
              </a:rPr>
              <a:t>Bulloch</a:t>
            </a:r>
            <a:r>
              <a:rPr lang="en-GB" sz="1400" dirty="0">
                <a:solidFill>
                  <a:srgbClr val="FF0000"/>
                </a:solidFill>
              </a:rPr>
              <a:t> </a:t>
            </a:r>
            <a:r>
              <a:rPr lang="en-GB" sz="1400" dirty="0" smtClean="0">
                <a:solidFill>
                  <a:srgbClr val="FF0000"/>
                </a:solidFill>
              </a:rPr>
              <a:t>Roosevelt (1835 –</a:t>
            </a:r>
          </a:p>
          <a:p>
            <a:r>
              <a:rPr lang="en-GB" sz="1400" dirty="0" smtClean="0">
                <a:solidFill>
                  <a:srgbClr val="FF0000"/>
                </a:solidFill>
              </a:rPr>
              <a:t>1884) Confederate sympathiser</a:t>
            </a:r>
          </a:p>
          <a:p>
            <a:endParaRPr lang="en-GB" sz="1400" dirty="0">
              <a:solidFill>
                <a:srgbClr val="FF0000"/>
              </a:solidFill>
            </a:endParaRPr>
          </a:p>
        </p:txBody>
      </p:sp>
    </p:spTree>
    <p:extLst>
      <p:ext uri="{BB962C8B-B14F-4D97-AF65-F5344CB8AC3E}">
        <p14:creationId xmlns:p14="http://schemas.microsoft.com/office/powerpoint/2010/main" val="26141616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1096363"/>
          </a:xfrm>
          <a:prstGeom prst="rect">
            <a:avLst/>
          </a:prstGeom>
        </p:spPr>
        <p:txBody>
          <a:bodyPr wrap="square" lIns="540000" tIns="360000" rIns="540000" bIns="360000">
            <a:spAutoFit/>
          </a:bodyPr>
          <a:lstStyle/>
          <a:p>
            <a:r>
              <a:rPr lang="en-GB" sz="2400" b="1" u="sng" dirty="0" smtClean="0">
                <a:solidFill>
                  <a:prstClr val="black"/>
                </a:solidFill>
              </a:rPr>
              <a:t>Sectional Reconciliation</a:t>
            </a:r>
            <a:endParaRPr lang="en-GB" sz="24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Rectangle 2"/>
          <p:cNvSpPr/>
          <p:nvPr/>
        </p:nvSpPr>
        <p:spPr>
          <a:xfrm>
            <a:off x="0" y="764704"/>
            <a:ext cx="5220072" cy="6186309"/>
          </a:xfrm>
          <a:prstGeom prst="rect">
            <a:avLst/>
          </a:prstGeom>
        </p:spPr>
        <p:txBody>
          <a:bodyPr wrap="square" lIns="360000" rIns="360000">
            <a:spAutoFit/>
          </a:bodyPr>
          <a:lstStyle/>
          <a:p>
            <a:pPr algn="just">
              <a:buNone/>
            </a:pPr>
            <a:r>
              <a:rPr lang="en-US" dirty="0"/>
              <a:t>“It has been my very great good fortune to have the right to claim </a:t>
            </a:r>
            <a:r>
              <a:rPr lang="en-US" b="1" dirty="0">
                <a:solidFill>
                  <a:srgbClr val="FF0000"/>
                </a:solidFill>
              </a:rPr>
              <a:t>my blood is half southern and half northern</a:t>
            </a:r>
            <a:r>
              <a:rPr lang="en-US" dirty="0"/>
              <a:t>, and </a:t>
            </a:r>
            <a:r>
              <a:rPr lang="en-US" b="1" dirty="0">
                <a:solidFill>
                  <a:srgbClr val="FF0000"/>
                </a:solidFill>
              </a:rPr>
              <a:t>I would deny the right of any man here to feel a greater pride in the deeds of every southerner than </a:t>
            </a:r>
            <a:r>
              <a:rPr lang="en-US" b="1" dirty="0" smtClean="0">
                <a:solidFill>
                  <a:srgbClr val="FF0000"/>
                </a:solidFill>
              </a:rPr>
              <a:t>I</a:t>
            </a:r>
            <a:r>
              <a:rPr lang="en-US" dirty="0" smtClean="0"/>
              <a:t>. </a:t>
            </a:r>
            <a:r>
              <a:rPr lang="en-US" dirty="0"/>
              <a:t>Of all the children, the brothers and sisters of my mother who were born and brought up in that house on the hill there, my two uncles </a:t>
            </a:r>
            <a:r>
              <a:rPr lang="en-US" dirty="0" smtClean="0"/>
              <a:t>afterward … served </a:t>
            </a:r>
            <a:r>
              <a:rPr lang="en-US" dirty="0"/>
              <a:t>with the Confederate Navy. </a:t>
            </a:r>
          </a:p>
          <a:p>
            <a:pPr algn="just">
              <a:buNone/>
            </a:pPr>
            <a:r>
              <a:rPr lang="en-US" dirty="0" smtClean="0"/>
              <a:t>	“ … </a:t>
            </a:r>
            <a:r>
              <a:rPr lang="en-US" b="1" dirty="0" smtClean="0">
                <a:solidFill>
                  <a:srgbClr val="FF0000"/>
                </a:solidFill>
              </a:rPr>
              <a:t>Men </a:t>
            </a:r>
            <a:r>
              <a:rPr lang="en-US" b="1" dirty="0">
                <a:solidFill>
                  <a:srgbClr val="FF0000"/>
                </a:solidFill>
              </a:rPr>
              <a:t>and women, don’t you think I have the ancestral right to claim a proud kinship with those who showed their devotion to duty as they saw the duty, whether they wore the grey or whether they wore the blue? </a:t>
            </a:r>
            <a:r>
              <a:rPr lang="en-US" dirty="0"/>
              <a:t>All Americans who are worthy the name feel an </a:t>
            </a:r>
            <a:r>
              <a:rPr lang="en-US" b="1" dirty="0">
                <a:solidFill>
                  <a:srgbClr val="FF0000"/>
                </a:solidFill>
              </a:rPr>
              <a:t>equal pride </a:t>
            </a:r>
            <a:r>
              <a:rPr lang="en-US" dirty="0"/>
              <a:t>in the valor of those who fought on one side or the other, provided only that each did with all his strength and soul and mind his duty as it was given to him to see his duty.” </a:t>
            </a:r>
            <a:endParaRPr lang="en-US" dirty="0" smtClean="0"/>
          </a:p>
          <a:p>
            <a:pPr marL="285750" indent="-285750" algn="just">
              <a:buFontTx/>
              <a:buChar char="-"/>
            </a:pPr>
            <a:r>
              <a:rPr lang="en-US" i="1" dirty="0" smtClean="0"/>
              <a:t>The </a:t>
            </a:r>
            <a:r>
              <a:rPr lang="en-US" i="1" dirty="0"/>
              <a:t>New York Times</a:t>
            </a:r>
            <a:r>
              <a:rPr lang="en-US" dirty="0"/>
              <a:t>, October 20 </a:t>
            </a:r>
            <a:r>
              <a:rPr lang="en-US" dirty="0" smtClean="0"/>
              <a:t>1905</a:t>
            </a:r>
          </a:p>
          <a:p>
            <a:pPr algn="just"/>
            <a:endParaRPr lang="en-US" dirty="0"/>
          </a:p>
          <a:p>
            <a:pPr algn="just">
              <a:buNone/>
            </a:pPr>
            <a:endParaRPr lang="en-US" dirty="0"/>
          </a:p>
        </p:txBody>
      </p:sp>
      <p:pic>
        <p:nvPicPr>
          <p:cNvPr id="7" name="Picture 2"/>
          <p:cNvPicPr>
            <a:picLocks noChangeAspect="1" noChangeArrowheads="1"/>
          </p:cNvPicPr>
          <p:nvPr/>
        </p:nvPicPr>
        <p:blipFill>
          <a:blip r:embed="rId3" cstate="print"/>
          <a:srcRect/>
          <a:stretch>
            <a:fillRect/>
          </a:stretch>
        </p:blipFill>
        <p:spPr bwMode="auto">
          <a:xfrm>
            <a:off x="6163410" y="31151"/>
            <a:ext cx="2980590" cy="3851278"/>
          </a:xfrm>
          <a:prstGeom prst="rect">
            <a:avLst/>
          </a:prstGeom>
          <a:noFill/>
          <a:ln w="9525">
            <a:noFill/>
            <a:miter lim="800000"/>
            <a:headEnd/>
            <a:tailEnd/>
          </a:ln>
        </p:spPr>
      </p:pic>
      <p:pic>
        <p:nvPicPr>
          <p:cNvPr id="9" name="Picture 2"/>
          <p:cNvPicPr>
            <a:picLocks noChangeAspect="1" noChangeArrowheads="1"/>
          </p:cNvPicPr>
          <p:nvPr/>
        </p:nvPicPr>
        <p:blipFill>
          <a:blip r:embed="rId4" cstate="print"/>
          <a:srcRect/>
          <a:stretch>
            <a:fillRect/>
          </a:stretch>
        </p:blipFill>
        <p:spPr bwMode="auto">
          <a:xfrm>
            <a:off x="5220072" y="3661143"/>
            <a:ext cx="3984462" cy="3167648"/>
          </a:xfrm>
          <a:prstGeom prst="rect">
            <a:avLst/>
          </a:prstGeom>
          <a:noFill/>
          <a:ln w="9525">
            <a:noFill/>
            <a:miter lim="800000"/>
            <a:headEnd/>
            <a:tailEnd/>
          </a:ln>
        </p:spPr>
      </p:pic>
      <p:pic>
        <p:nvPicPr>
          <p:cNvPr id="5" name="Picture 4"/>
          <p:cNvPicPr>
            <a:picLocks noChangeAspect="1"/>
          </p:cNvPicPr>
          <p:nvPr/>
        </p:nvPicPr>
        <p:blipFill>
          <a:blip r:embed="rId5"/>
          <a:stretch>
            <a:fillRect/>
          </a:stretch>
        </p:blipFill>
        <p:spPr>
          <a:xfrm>
            <a:off x="5220072" y="2263467"/>
            <a:ext cx="2017951" cy="1432684"/>
          </a:xfrm>
          <a:prstGeom prst="rect">
            <a:avLst/>
          </a:prstGeom>
        </p:spPr>
      </p:pic>
    </p:spTree>
    <p:extLst>
      <p:ext uri="{BB962C8B-B14F-4D97-AF65-F5344CB8AC3E}">
        <p14:creationId xmlns:p14="http://schemas.microsoft.com/office/powerpoint/2010/main" val="16675726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096363"/>
          </a:xfrm>
          <a:prstGeom prst="rect">
            <a:avLst/>
          </a:prstGeom>
        </p:spPr>
        <p:txBody>
          <a:bodyPr wrap="square" lIns="540000" tIns="360000" rIns="540000" bIns="360000">
            <a:spAutoFit/>
          </a:bodyPr>
          <a:lstStyle/>
          <a:p>
            <a:r>
              <a:rPr lang="en-US" sz="2400" b="1" u="sng" dirty="0" smtClean="0">
                <a:solidFill>
                  <a:prstClr val="black"/>
                </a:solidFill>
              </a:rPr>
              <a:t>Sectional </a:t>
            </a:r>
            <a:r>
              <a:rPr lang="en-US" sz="2400" b="1" u="sng" dirty="0">
                <a:solidFill>
                  <a:prstClr val="black"/>
                </a:solidFill>
              </a:rPr>
              <a:t>Reconciliation</a:t>
            </a:r>
            <a:r>
              <a:rPr lang="en-GB" sz="2400" b="1" u="sng" dirty="0" smtClean="0">
                <a:solidFill>
                  <a:prstClr val="black"/>
                </a:solidFill>
              </a:rPr>
              <a:t> </a:t>
            </a:r>
            <a:endParaRPr lang="en-GB" sz="2000" b="1" u="sng"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historymartinez.files.wordpress.com/2011/08/transcontinental-railroad.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5" name="Picture 4"/>
          <p:cNvPicPr>
            <a:picLocks noChangeAspect="1"/>
          </p:cNvPicPr>
          <p:nvPr/>
        </p:nvPicPr>
        <p:blipFill>
          <a:blip r:embed="rId3"/>
          <a:stretch>
            <a:fillRect/>
          </a:stretch>
        </p:blipFill>
        <p:spPr>
          <a:xfrm>
            <a:off x="5922442" y="7937"/>
            <a:ext cx="3211958" cy="4184535"/>
          </a:xfrm>
          <a:prstGeom prst="rect">
            <a:avLst/>
          </a:prstGeom>
        </p:spPr>
      </p:pic>
      <p:sp>
        <p:nvSpPr>
          <p:cNvPr id="7" name="Rectangle 6"/>
          <p:cNvSpPr/>
          <p:nvPr/>
        </p:nvSpPr>
        <p:spPr>
          <a:xfrm>
            <a:off x="6015375" y="213196"/>
            <a:ext cx="3114957" cy="923330"/>
          </a:xfrm>
          <a:prstGeom prst="rect">
            <a:avLst/>
          </a:prstGeom>
        </p:spPr>
        <p:txBody>
          <a:bodyPr wrap="square">
            <a:spAutoFit/>
          </a:bodyPr>
          <a:lstStyle/>
          <a:p>
            <a:pPr algn="r"/>
            <a:r>
              <a:rPr lang="en-US" b="1" dirty="0" smtClean="0">
                <a:solidFill>
                  <a:srgbClr val="FF0000"/>
                </a:solidFill>
              </a:rPr>
              <a:t>“</a:t>
            </a:r>
            <a:r>
              <a:rPr lang="en-US" b="1" dirty="0" err="1">
                <a:solidFill>
                  <a:srgbClr val="FF0000"/>
                </a:solidFill>
              </a:rPr>
              <a:t>Fightin</a:t>
            </a:r>
            <a:r>
              <a:rPr lang="en-US" b="1" dirty="0">
                <a:solidFill>
                  <a:srgbClr val="FF0000"/>
                </a:solidFill>
              </a:rPr>
              <a:t> Joe” </a:t>
            </a:r>
            <a:r>
              <a:rPr lang="en-US" b="1" dirty="0" smtClean="0">
                <a:solidFill>
                  <a:srgbClr val="FF0000"/>
                </a:solidFill>
              </a:rPr>
              <a:t>Wheeler, Confederate general, with </a:t>
            </a:r>
            <a:r>
              <a:rPr lang="en-US" b="1" dirty="0" err="1" smtClean="0">
                <a:solidFill>
                  <a:srgbClr val="FF0000"/>
                </a:solidFill>
              </a:rPr>
              <a:t>Roosevlet</a:t>
            </a:r>
            <a:r>
              <a:rPr lang="en-US" b="1" dirty="0" smtClean="0">
                <a:solidFill>
                  <a:srgbClr val="FF0000"/>
                </a:solidFill>
              </a:rPr>
              <a:t>, San Juan, 1898</a:t>
            </a:r>
            <a:endParaRPr lang="en-US" b="1" dirty="0">
              <a:solidFill>
                <a:srgbClr val="FF0000"/>
              </a:solidFill>
            </a:endParaRPr>
          </a:p>
        </p:txBody>
      </p:sp>
      <p:pic>
        <p:nvPicPr>
          <p:cNvPr id="10" name="Picture 9"/>
          <p:cNvPicPr>
            <a:picLocks noChangeAspect="1"/>
          </p:cNvPicPr>
          <p:nvPr/>
        </p:nvPicPr>
        <p:blipFill>
          <a:blip r:embed="rId4"/>
          <a:stretch>
            <a:fillRect/>
          </a:stretch>
        </p:blipFill>
        <p:spPr>
          <a:xfrm>
            <a:off x="155575" y="853939"/>
            <a:ext cx="2095500" cy="2562225"/>
          </a:xfrm>
          <a:prstGeom prst="rect">
            <a:avLst/>
          </a:prstGeom>
        </p:spPr>
      </p:pic>
      <p:sp>
        <p:nvSpPr>
          <p:cNvPr id="12" name="Rectangle 11"/>
          <p:cNvSpPr/>
          <p:nvPr/>
        </p:nvSpPr>
        <p:spPr>
          <a:xfrm>
            <a:off x="2651553" y="825103"/>
            <a:ext cx="2870411" cy="2862322"/>
          </a:xfrm>
          <a:prstGeom prst="rect">
            <a:avLst/>
          </a:prstGeom>
        </p:spPr>
        <p:txBody>
          <a:bodyPr wrap="square">
            <a:spAutoFit/>
          </a:bodyPr>
          <a:lstStyle/>
          <a:p>
            <a:pPr algn="just"/>
            <a:r>
              <a:rPr lang="en-US" dirty="0" smtClean="0">
                <a:solidFill>
                  <a:prstClr val="black"/>
                </a:solidFill>
              </a:rPr>
              <a:t>“</a:t>
            </a:r>
            <a:r>
              <a:rPr lang="en-US" b="1" dirty="0" smtClean="0">
                <a:solidFill>
                  <a:prstClr val="black"/>
                </a:solidFill>
              </a:rPr>
              <a:t>I have sometimes </a:t>
            </a:r>
            <a:r>
              <a:rPr lang="en-US" b="1" dirty="0">
                <a:solidFill>
                  <a:prstClr val="black"/>
                </a:solidFill>
              </a:rPr>
              <a:t>thought that I would be willing to </a:t>
            </a:r>
            <a:r>
              <a:rPr lang="en-US" b="1" dirty="0" smtClean="0">
                <a:solidFill>
                  <a:prstClr val="black"/>
                </a:solidFill>
              </a:rPr>
              <a:t>see </a:t>
            </a:r>
            <a:r>
              <a:rPr lang="en-US" b="1" dirty="0">
                <a:solidFill>
                  <a:prstClr val="black"/>
                </a:solidFill>
              </a:rPr>
              <a:t>one more war, that we </a:t>
            </a:r>
            <a:r>
              <a:rPr lang="en-US" b="1" dirty="0" smtClean="0">
                <a:solidFill>
                  <a:prstClr val="black"/>
                </a:solidFill>
              </a:rPr>
              <a:t>might march under </a:t>
            </a:r>
            <a:r>
              <a:rPr lang="en-US" b="1" dirty="0">
                <a:solidFill>
                  <a:prstClr val="black"/>
                </a:solidFill>
              </a:rPr>
              <a:t>the stars and stripes, </a:t>
            </a:r>
            <a:r>
              <a:rPr lang="en-US" b="1" dirty="0" smtClean="0">
                <a:solidFill>
                  <a:prstClr val="black"/>
                </a:solidFill>
              </a:rPr>
              <a:t>shoulder </a:t>
            </a:r>
            <a:r>
              <a:rPr lang="en-US" b="1" dirty="0">
                <a:solidFill>
                  <a:prstClr val="black"/>
                </a:solidFill>
              </a:rPr>
              <a:t>to </a:t>
            </a:r>
            <a:r>
              <a:rPr lang="en-US" b="1" dirty="0" smtClean="0">
                <a:solidFill>
                  <a:prstClr val="black"/>
                </a:solidFill>
              </a:rPr>
              <a:t>shoulder</a:t>
            </a:r>
            <a:r>
              <a:rPr lang="en-US" b="1" dirty="0">
                <a:solidFill>
                  <a:prstClr val="black"/>
                </a:solidFill>
              </a:rPr>
              <a:t>, against a common foe</a:t>
            </a:r>
            <a:r>
              <a:rPr lang="en-US" dirty="0" smtClean="0">
                <a:solidFill>
                  <a:prstClr val="black"/>
                </a:solidFill>
              </a:rPr>
              <a:t>.”</a:t>
            </a:r>
          </a:p>
          <a:p>
            <a:pPr marL="285750" indent="-285750" algn="r">
              <a:buFontTx/>
              <a:buChar char="-"/>
            </a:pPr>
            <a:r>
              <a:rPr lang="en-GB" sz="1600" dirty="0" smtClean="0">
                <a:solidFill>
                  <a:prstClr val="black"/>
                </a:solidFill>
              </a:rPr>
              <a:t>John B Gordon (1832–1904), Confederate general, Cleveland, 1888</a:t>
            </a:r>
            <a:endParaRPr lang="en-US" sz="1600" dirty="0">
              <a:solidFill>
                <a:prstClr val="black"/>
              </a:solidFill>
            </a:endParaRPr>
          </a:p>
        </p:txBody>
      </p:sp>
      <p:sp>
        <p:nvSpPr>
          <p:cNvPr id="14" name="Rectangle 13"/>
          <p:cNvSpPr/>
          <p:nvPr/>
        </p:nvSpPr>
        <p:spPr>
          <a:xfrm>
            <a:off x="133734" y="3716261"/>
            <a:ext cx="5806513" cy="3077766"/>
          </a:xfrm>
          <a:prstGeom prst="rect">
            <a:avLst/>
          </a:prstGeom>
        </p:spPr>
        <p:txBody>
          <a:bodyPr wrap="square">
            <a:spAutoFit/>
          </a:bodyPr>
          <a:lstStyle/>
          <a:p>
            <a:pPr algn="just"/>
            <a:r>
              <a:rPr lang="en-US" dirty="0" smtClean="0">
                <a:solidFill>
                  <a:prstClr val="black"/>
                </a:solidFill>
              </a:rPr>
              <a:t>“Once more the </a:t>
            </a:r>
            <a:r>
              <a:rPr lang="en-US" b="1" dirty="0" smtClean="0">
                <a:solidFill>
                  <a:srgbClr val="FF0000"/>
                </a:solidFill>
              </a:rPr>
              <a:t>blood</a:t>
            </a:r>
            <a:r>
              <a:rPr lang="en-US" b="1" dirty="0" smtClean="0">
                <a:solidFill>
                  <a:prstClr val="black"/>
                </a:solidFill>
              </a:rPr>
              <a:t> of North and South has been poured out together</a:t>
            </a:r>
            <a:r>
              <a:rPr lang="en-US" dirty="0" smtClean="0">
                <a:solidFill>
                  <a:prstClr val="black"/>
                </a:solidFill>
              </a:rPr>
              <a:t> – no longer beneath contending standards in the bitterness of the war between the States, but </a:t>
            </a:r>
            <a:r>
              <a:rPr lang="en-US" b="1" dirty="0" smtClean="0">
                <a:solidFill>
                  <a:prstClr val="black"/>
                </a:solidFill>
              </a:rPr>
              <a:t>beneath one flag, to the glory of one country</a:t>
            </a:r>
            <a:r>
              <a:rPr lang="en-US" dirty="0" smtClean="0">
                <a:solidFill>
                  <a:prstClr val="black"/>
                </a:solidFill>
              </a:rPr>
              <a:t> … </a:t>
            </a:r>
            <a:r>
              <a:rPr lang="en-US" b="1" dirty="0" smtClean="0">
                <a:solidFill>
                  <a:srgbClr val="FF0000"/>
                </a:solidFill>
              </a:rPr>
              <a:t>These dead, at least, belong to us all.</a:t>
            </a:r>
            <a:r>
              <a:rPr lang="en-US" dirty="0" smtClean="0">
                <a:solidFill>
                  <a:prstClr val="black"/>
                </a:solidFill>
              </a:rPr>
              <a:t> </a:t>
            </a:r>
            <a:r>
              <a:rPr lang="en-US" b="1" dirty="0" smtClean="0">
                <a:solidFill>
                  <a:srgbClr val="7030A0"/>
                </a:solidFill>
              </a:rPr>
              <a:t>The last hateful memory that could divide our country is </a:t>
            </a:r>
            <a:r>
              <a:rPr lang="en-US" b="1" dirty="0">
                <a:solidFill>
                  <a:srgbClr val="7030A0"/>
                </a:solidFill>
              </a:rPr>
              <a:t>buried with them</a:t>
            </a:r>
            <a:r>
              <a:rPr lang="en-US" dirty="0">
                <a:solidFill>
                  <a:prstClr val="black"/>
                </a:solidFill>
              </a:rPr>
              <a:t>. About their graves kneels a new nation, loving all </a:t>
            </a:r>
            <a:r>
              <a:rPr lang="en-US" dirty="0" smtClean="0">
                <a:solidFill>
                  <a:prstClr val="black"/>
                </a:solidFill>
              </a:rPr>
              <a:t>her children </a:t>
            </a:r>
            <a:r>
              <a:rPr lang="en-US" dirty="0">
                <a:solidFill>
                  <a:prstClr val="black"/>
                </a:solidFill>
              </a:rPr>
              <a:t>everywhere the same</a:t>
            </a:r>
            <a:r>
              <a:rPr lang="en-US" dirty="0" smtClean="0">
                <a:solidFill>
                  <a:prstClr val="black"/>
                </a:solidFill>
              </a:rPr>
              <a:t>.”</a:t>
            </a:r>
          </a:p>
          <a:p>
            <a:pPr marL="285750" indent="-285750" algn="r">
              <a:buFontTx/>
              <a:buChar char="-"/>
            </a:pPr>
            <a:r>
              <a:rPr lang="en-GB" dirty="0" smtClean="0">
                <a:solidFill>
                  <a:prstClr val="black"/>
                </a:solidFill>
              </a:rPr>
              <a:t>United </a:t>
            </a:r>
            <a:r>
              <a:rPr lang="en-GB" dirty="0">
                <a:solidFill>
                  <a:prstClr val="black"/>
                </a:solidFill>
              </a:rPr>
              <a:t>Confederate </a:t>
            </a:r>
            <a:r>
              <a:rPr lang="en-GB" dirty="0" smtClean="0">
                <a:solidFill>
                  <a:prstClr val="black"/>
                </a:solidFill>
              </a:rPr>
              <a:t>Veterans statement, 1899</a:t>
            </a:r>
          </a:p>
          <a:p>
            <a:pPr algn="just"/>
            <a:endParaRPr lang="en-GB" sz="800" dirty="0">
              <a:solidFill>
                <a:prstClr val="black"/>
              </a:solidFill>
            </a:endParaRPr>
          </a:p>
          <a:p>
            <a:pPr algn="just"/>
            <a:r>
              <a:rPr lang="en-GB" sz="1400" dirty="0" smtClean="0">
                <a:solidFill>
                  <a:prstClr val="black"/>
                </a:solidFill>
              </a:rPr>
              <a:t>Quotes </a:t>
            </a:r>
            <a:r>
              <a:rPr lang="en-GB" sz="1400" dirty="0">
                <a:solidFill>
                  <a:prstClr val="black"/>
                </a:solidFill>
              </a:rPr>
              <a:t>from Gaines Foster, ‘The South Vindicated’ in </a:t>
            </a:r>
            <a:r>
              <a:rPr lang="en-GB" sz="1400" i="1" dirty="0">
                <a:solidFill>
                  <a:prstClr val="black"/>
                </a:solidFill>
              </a:rPr>
              <a:t>Ghosts of the Confederacy:  Defeat, the Lost Cause, and the Emergence of the New South, 1865 to 1913</a:t>
            </a:r>
            <a:r>
              <a:rPr lang="en-GB" sz="1400" dirty="0">
                <a:solidFill>
                  <a:prstClr val="black"/>
                </a:solidFill>
              </a:rPr>
              <a:t> (Oxford University: Oxford, 1987), pp. 145–159</a:t>
            </a:r>
            <a:endParaRPr lang="en-US" sz="1400" dirty="0">
              <a:solidFill>
                <a:prstClr val="black"/>
              </a:solidFill>
            </a:endParaRPr>
          </a:p>
        </p:txBody>
      </p:sp>
      <p:sp>
        <p:nvSpPr>
          <p:cNvPr id="15" name="Rectangle 14"/>
          <p:cNvSpPr/>
          <p:nvPr/>
        </p:nvSpPr>
        <p:spPr>
          <a:xfrm>
            <a:off x="5971688" y="4982869"/>
            <a:ext cx="2992800" cy="584775"/>
          </a:xfrm>
          <a:prstGeom prst="rect">
            <a:avLst/>
          </a:prstGeom>
        </p:spPr>
        <p:txBody>
          <a:bodyPr wrap="square">
            <a:spAutoFit/>
          </a:bodyPr>
          <a:lstStyle/>
          <a:p>
            <a:pPr algn="just"/>
            <a:endParaRPr lang="en-GB" sz="1400" dirty="0">
              <a:solidFill>
                <a:prstClr val="black"/>
              </a:solidFill>
            </a:endParaRPr>
          </a:p>
          <a:p>
            <a:pPr algn="just"/>
            <a:endParaRPr lang="en-US" dirty="0">
              <a:solidFill>
                <a:prstClr val="black"/>
              </a:solidFill>
            </a:endParaRPr>
          </a:p>
        </p:txBody>
      </p:sp>
      <p:pic>
        <p:nvPicPr>
          <p:cNvPr id="16" name="Picture 15"/>
          <p:cNvPicPr>
            <a:picLocks noChangeAspect="1"/>
          </p:cNvPicPr>
          <p:nvPr/>
        </p:nvPicPr>
        <p:blipFill>
          <a:blip r:embed="rId5"/>
          <a:stretch>
            <a:fillRect/>
          </a:stretch>
        </p:blipFill>
        <p:spPr>
          <a:xfrm>
            <a:off x="7366960" y="4293096"/>
            <a:ext cx="1763372" cy="2564904"/>
          </a:xfrm>
          <a:prstGeom prst="rect">
            <a:avLst/>
          </a:prstGeom>
        </p:spPr>
      </p:pic>
      <p:sp>
        <p:nvSpPr>
          <p:cNvPr id="17" name="Rectangle 16"/>
          <p:cNvSpPr/>
          <p:nvPr/>
        </p:nvSpPr>
        <p:spPr>
          <a:xfrm>
            <a:off x="6268751" y="4982869"/>
            <a:ext cx="1066768" cy="1754326"/>
          </a:xfrm>
          <a:prstGeom prst="rect">
            <a:avLst/>
          </a:prstGeom>
        </p:spPr>
        <p:txBody>
          <a:bodyPr wrap="square">
            <a:spAutoFit/>
          </a:bodyPr>
          <a:lstStyle/>
          <a:p>
            <a:r>
              <a:rPr lang="en-US" dirty="0">
                <a:solidFill>
                  <a:prstClr val="black"/>
                </a:solidFill>
              </a:rPr>
              <a:t>Joseph "Fighting Joe" Wheeler </a:t>
            </a:r>
            <a:r>
              <a:rPr lang="en-US" dirty="0" smtClean="0">
                <a:solidFill>
                  <a:prstClr val="black"/>
                </a:solidFill>
              </a:rPr>
              <a:t>(1836– 1906</a:t>
            </a:r>
            <a:r>
              <a:rPr lang="en-US" dirty="0">
                <a:solidFill>
                  <a:prstClr val="black"/>
                </a:solidFill>
              </a:rPr>
              <a:t>) </a:t>
            </a:r>
          </a:p>
        </p:txBody>
      </p:sp>
    </p:spTree>
    <p:extLst>
      <p:ext uri="{BB962C8B-B14F-4D97-AF65-F5344CB8AC3E}">
        <p14:creationId xmlns:p14="http://schemas.microsoft.com/office/powerpoint/2010/main" val="6680323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4631" y="646331"/>
            <a:ext cx="4282196" cy="2943023"/>
          </a:xfrm>
          <a:prstGeom prst="rect">
            <a:avLst/>
          </a:prstGeom>
          <a:noFill/>
        </p:spPr>
        <p:txBody>
          <a:bodyPr wrap="square" lIns="540000" tIns="360000" rIns="540000" bIns="360000" rtlCol="0">
            <a:spAutoFit/>
          </a:bodyPr>
          <a:lstStyle/>
          <a:p>
            <a:pPr algn="just"/>
            <a:r>
              <a:rPr lang="en-GB" dirty="0" smtClean="0"/>
              <a:t>“Yellow Press” mongered for war under the cause of ‘Remember the Maine’ in newspapers owned by Joseph Pulitzer (e.g. </a:t>
            </a:r>
            <a:r>
              <a:rPr lang="en-GB" i="1" dirty="0" smtClean="0"/>
              <a:t>New York World</a:t>
            </a:r>
            <a:r>
              <a:rPr lang="en-GB" dirty="0"/>
              <a:t>)</a:t>
            </a:r>
            <a:r>
              <a:rPr lang="en-GB" dirty="0" smtClean="0"/>
              <a:t> and William Randolph Hearst (e.g. </a:t>
            </a:r>
            <a:r>
              <a:rPr lang="en-GB" i="1" dirty="0" smtClean="0"/>
              <a:t>New York Journal</a:t>
            </a:r>
            <a:r>
              <a:rPr lang="en-GB" dirty="0" smtClean="0"/>
              <a:t>)</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p:txBody>
      </p:sp>
      <p:pic>
        <p:nvPicPr>
          <p:cNvPr id="71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5101" y="786433"/>
            <a:ext cx="5257520"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504" y="3063989"/>
            <a:ext cx="3677926" cy="3706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23528" y="0"/>
            <a:ext cx="6984776" cy="677108"/>
          </a:xfrm>
          <a:prstGeom prst="rect">
            <a:avLst/>
          </a:prstGeom>
        </p:spPr>
        <p:txBody>
          <a:bodyPr wrap="square">
            <a:spAutoFit/>
          </a:bodyPr>
          <a:lstStyle/>
          <a:p>
            <a:pPr algn="just"/>
            <a:endParaRPr lang="en-GB" dirty="0"/>
          </a:p>
          <a:p>
            <a:pPr algn="just"/>
            <a:r>
              <a:rPr lang="en-GB" sz="2000" b="1" dirty="0">
                <a:solidFill>
                  <a:srgbClr val="FF0000"/>
                </a:solidFill>
              </a:rPr>
              <a:t>PART TWO: Spanish-American War as Media ‘Event’</a:t>
            </a:r>
          </a:p>
        </p:txBody>
      </p:sp>
    </p:spTree>
    <p:extLst>
      <p:ext uri="{BB962C8B-B14F-4D97-AF65-F5344CB8AC3E}">
        <p14:creationId xmlns:p14="http://schemas.microsoft.com/office/powerpoint/2010/main" val="21322316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625" y="404664"/>
            <a:ext cx="2762250"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308799"/>
            <a:ext cx="381000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38375" y="2195364"/>
            <a:ext cx="3485753" cy="460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917859" y="4985982"/>
            <a:ext cx="2986052" cy="1558028"/>
          </a:xfrm>
          <a:prstGeom prst="rect">
            <a:avLst/>
          </a:prstGeom>
          <a:noFill/>
        </p:spPr>
        <p:txBody>
          <a:bodyPr wrap="square" lIns="540000" tIns="360000" rIns="540000" bIns="360000" rtlCol="0">
            <a:spAutoFit/>
          </a:bodyPr>
          <a:lstStyle/>
          <a:p>
            <a:pPr algn="ctr"/>
            <a:r>
              <a:rPr lang="en-GB" b="1" u="sng" dirty="0" smtClean="0"/>
              <a:t>Spanish-American War as a Media Event</a:t>
            </a:r>
          </a:p>
        </p:txBody>
      </p:sp>
    </p:spTree>
    <p:extLst>
      <p:ext uri="{BB962C8B-B14F-4D97-AF65-F5344CB8AC3E}">
        <p14:creationId xmlns:p14="http://schemas.microsoft.com/office/powerpoint/2010/main" val="39248379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2112026"/>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dirty="0" smtClean="0"/>
              <a:t>Hearst had sent correspondent Richard Harding Davis  and the artist Fredric Remington to cover Cuban independence struggle, 1897</a:t>
            </a:r>
          </a:p>
          <a:p>
            <a:pPr marL="285750" indent="-285750" algn="just">
              <a:buFont typeface="Arial" panose="020B0604020202020204" pitchFamily="34" charset="0"/>
              <a:buChar char="•"/>
            </a:pPr>
            <a:endParaRPr lang="en-GB" dirty="0" smtClean="0"/>
          </a:p>
          <a:p>
            <a:pPr algn="ctr"/>
            <a:r>
              <a:rPr lang="en-GB" b="1" u="sng" dirty="0" smtClean="0"/>
              <a:t> </a:t>
            </a:r>
          </a:p>
          <a:p>
            <a:pPr marL="285750" indent="-285750">
              <a:buFontTx/>
              <a:buChar char="-"/>
            </a:pPr>
            <a:endParaRPr lang="en-GB"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821" y="918842"/>
            <a:ext cx="3636270" cy="4665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11069" y="918842"/>
            <a:ext cx="4505742" cy="4242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205" name="Picture 1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44898" y="3302224"/>
            <a:ext cx="2699102" cy="3546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Box 20"/>
          <p:cNvSpPr txBox="1"/>
          <p:nvPr/>
        </p:nvSpPr>
        <p:spPr>
          <a:xfrm>
            <a:off x="3779912" y="5262367"/>
            <a:ext cx="2986052" cy="1558028"/>
          </a:xfrm>
          <a:prstGeom prst="rect">
            <a:avLst/>
          </a:prstGeom>
          <a:noFill/>
        </p:spPr>
        <p:txBody>
          <a:bodyPr wrap="square" lIns="540000" tIns="360000" rIns="540000" bIns="360000" rtlCol="0">
            <a:spAutoFit/>
          </a:bodyPr>
          <a:lstStyle/>
          <a:p>
            <a:pPr algn="ctr"/>
            <a:r>
              <a:rPr lang="en-GB" b="1" u="sng" dirty="0" smtClean="0"/>
              <a:t>Spanish-American War as a Media Event</a:t>
            </a:r>
          </a:p>
        </p:txBody>
      </p:sp>
      <p:sp>
        <p:nvSpPr>
          <p:cNvPr id="7" name="TextBox 6"/>
          <p:cNvSpPr txBox="1"/>
          <p:nvPr/>
        </p:nvSpPr>
        <p:spPr>
          <a:xfrm>
            <a:off x="-180528" y="5509599"/>
            <a:ext cx="4592988" cy="2696801"/>
          </a:xfrm>
          <a:prstGeom prst="rect">
            <a:avLst/>
          </a:prstGeom>
          <a:noFill/>
        </p:spPr>
        <p:txBody>
          <a:bodyPr wrap="square" lIns="540000" tIns="360000" rIns="540000" bIns="360000" rtlCol="0">
            <a:spAutoFit/>
          </a:bodyPr>
          <a:lstStyle/>
          <a:p>
            <a:r>
              <a:rPr lang="en-GB" sz="1400" dirty="0" smtClean="0"/>
              <a:t>(see </a:t>
            </a:r>
            <a:r>
              <a:rPr lang="en-GB" sz="1400" i="1" dirty="0" smtClean="0"/>
              <a:t>Citizen Kane</a:t>
            </a:r>
            <a:r>
              <a:rPr lang="en-GB" sz="1400" dirty="0" smtClean="0"/>
              <a:t>: </a:t>
            </a:r>
            <a:r>
              <a:rPr lang="en-GB" sz="1400" dirty="0" smtClean="0">
                <a:hlinkClick r:id="rId6"/>
              </a:rPr>
              <a:t>http://www.tcm.com/mediaroom/video/499398/Citizen-Kane-Movie-Clip-I-ll-Provide-The-War.html</a:t>
            </a:r>
            <a:r>
              <a:rPr lang="en-GB" sz="1400" dirty="0" smtClean="0"/>
              <a:t>; 0:40–2:30)</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p:txBody>
      </p:sp>
    </p:spTree>
    <p:extLst>
      <p:ext uri="{BB962C8B-B14F-4D97-AF65-F5344CB8AC3E}">
        <p14:creationId xmlns:p14="http://schemas.microsoft.com/office/powerpoint/2010/main" val="253963894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6156176" cy="7528893"/>
          </a:xfrm>
          <a:prstGeom prst="rect">
            <a:avLst/>
          </a:prstGeom>
          <a:noFill/>
        </p:spPr>
        <p:txBody>
          <a:bodyPr wrap="square" lIns="540000" tIns="360000" rIns="540000" bIns="360000" rtlCol="0">
            <a:spAutoFit/>
          </a:bodyPr>
          <a:lstStyle/>
          <a:p>
            <a:pPr algn="just"/>
            <a:r>
              <a:rPr lang="en-GB" b="1" u="sng" dirty="0" smtClean="0"/>
              <a:t>Turn-of-Century Mass Culture: Coney Island</a:t>
            </a:r>
          </a:p>
          <a:p>
            <a:pPr algn="just"/>
            <a:r>
              <a:rPr lang="en-GB" sz="1400" i="1" dirty="0" smtClean="0"/>
              <a:t>New York and Coney Island Cycle March Two Step</a:t>
            </a:r>
            <a:r>
              <a:rPr lang="en-GB" sz="1400" dirty="0" smtClean="0"/>
              <a:t> sheet music</a:t>
            </a:r>
            <a:r>
              <a:rPr lang="en-GB" sz="1400" i="1" dirty="0" smtClean="0"/>
              <a:t> </a:t>
            </a:r>
            <a:r>
              <a:rPr lang="en-GB" sz="1400" dirty="0" smtClean="0"/>
              <a:t>1896, and postcards</a:t>
            </a:r>
            <a:endParaRPr lang="en-GB" sz="1400"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algn="just"/>
            <a:endParaRPr lang="en-GB" b="1" u="sng" dirty="0" smtClean="0"/>
          </a:p>
          <a:p>
            <a:pPr algn="just"/>
            <a:endParaRPr lang="en-GB" b="1" u="sng" dirty="0" smtClean="0"/>
          </a:p>
          <a:p>
            <a:pPr algn="just"/>
            <a:endParaRPr lang="en-GB" b="1" u="sng"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endParaRPr lang="en-GB" dirty="0" smtClean="0"/>
          </a:p>
          <a:p>
            <a:r>
              <a:rPr lang="en-GB" dirty="0" smtClean="0"/>
              <a:t> </a:t>
            </a:r>
            <a:endParaRPr lang="en-GB" dirty="0"/>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6704" y="0"/>
            <a:ext cx="2981131" cy="38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254" y="1052736"/>
            <a:ext cx="5086350" cy="3267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80570" y="3850956"/>
            <a:ext cx="4680520" cy="30161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627116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7092280" cy="7375005"/>
          </a:xfrm>
          <a:prstGeom prst="rect">
            <a:avLst/>
          </a:prstGeom>
          <a:noFill/>
        </p:spPr>
        <p:txBody>
          <a:bodyPr wrap="square" lIns="540000" tIns="360000" rIns="540000" bIns="360000" rtlCol="0">
            <a:spAutoFit/>
          </a:bodyPr>
          <a:lstStyle/>
          <a:p>
            <a:pPr algn="just"/>
            <a:r>
              <a:rPr lang="en-GB" b="1" u="sng" dirty="0" smtClean="0"/>
              <a:t>Turn-of-Century Mass Culture: World’s Fairs</a:t>
            </a:r>
            <a:endParaRPr lang="en-GB" sz="1400"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algn="just"/>
            <a:endParaRPr lang="en-GB" b="1" u="sng" dirty="0" smtClean="0"/>
          </a:p>
          <a:p>
            <a:pPr algn="just"/>
            <a:endParaRPr lang="en-GB" b="1" u="sng" dirty="0" smtClean="0"/>
          </a:p>
          <a:p>
            <a:pPr algn="just"/>
            <a:endParaRPr lang="en-GB" b="1" u="sng"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endParaRPr lang="en-GB" dirty="0" smtClean="0"/>
          </a:p>
          <a:p>
            <a:r>
              <a:rPr lang="en-GB" dirty="0" smtClean="0"/>
              <a:t> </a:t>
            </a: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3332580435"/>
              </p:ext>
            </p:extLst>
          </p:nvPr>
        </p:nvGraphicFramePr>
        <p:xfrm>
          <a:off x="3887416" y="620688"/>
          <a:ext cx="5256584" cy="3505200"/>
        </p:xfrm>
        <a:graphic>
          <a:graphicData uri="http://schemas.openxmlformats.org/drawingml/2006/table">
            <a:tbl>
              <a:tblPr>
                <a:tableStyleId>{5C22544A-7EE6-4342-B048-85BDC9FD1C3A}</a:tableStyleId>
              </a:tblPr>
              <a:tblGrid>
                <a:gridCol w="700878"/>
                <a:gridCol w="1279220"/>
                <a:gridCol w="3276486"/>
              </a:tblGrid>
              <a:tr h="155208">
                <a:tc>
                  <a:txBody>
                    <a:bodyPr/>
                    <a:lstStyle/>
                    <a:p>
                      <a:pPr>
                        <a:lnSpc>
                          <a:spcPct val="115000"/>
                        </a:lnSpc>
                        <a:spcAft>
                          <a:spcPts val="0"/>
                        </a:spcAft>
                      </a:pPr>
                      <a:r>
                        <a:rPr lang="en-GB" sz="1000" b="1" dirty="0">
                          <a:effectLst/>
                        </a:rPr>
                        <a:t>Year</a:t>
                      </a:r>
                      <a:endParaRPr lang="en-GB" sz="1000" b="1" dirty="0">
                        <a:effectLst/>
                        <a:latin typeface="Calibri"/>
                        <a:ea typeface="Calibri"/>
                        <a:cs typeface="Times New Roman"/>
                      </a:endParaRPr>
                    </a:p>
                  </a:txBody>
                  <a:tcPr marL="78200" marR="78200" marT="0" marB="0"/>
                </a:tc>
                <a:tc>
                  <a:txBody>
                    <a:bodyPr/>
                    <a:lstStyle/>
                    <a:p>
                      <a:pPr>
                        <a:lnSpc>
                          <a:spcPct val="115000"/>
                        </a:lnSpc>
                        <a:spcAft>
                          <a:spcPts val="0"/>
                        </a:spcAft>
                      </a:pPr>
                      <a:r>
                        <a:rPr lang="en-GB" sz="1000" b="1" dirty="0">
                          <a:effectLst/>
                        </a:rPr>
                        <a:t>City</a:t>
                      </a:r>
                      <a:endParaRPr lang="en-GB" sz="1000" b="1" dirty="0">
                        <a:effectLst/>
                        <a:latin typeface="Calibri"/>
                        <a:ea typeface="Calibri"/>
                        <a:cs typeface="Times New Roman"/>
                      </a:endParaRPr>
                    </a:p>
                  </a:txBody>
                  <a:tcPr marL="78200" marR="78200" marT="0" marB="0"/>
                </a:tc>
                <a:tc>
                  <a:txBody>
                    <a:bodyPr/>
                    <a:lstStyle/>
                    <a:p>
                      <a:pPr>
                        <a:lnSpc>
                          <a:spcPct val="115000"/>
                        </a:lnSpc>
                        <a:spcAft>
                          <a:spcPts val="0"/>
                        </a:spcAft>
                      </a:pPr>
                      <a:r>
                        <a:rPr lang="en-GB" sz="1000" b="1" dirty="0">
                          <a:effectLst/>
                        </a:rPr>
                        <a:t>Exposition Title</a:t>
                      </a:r>
                      <a:endParaRPr lang="en-GB" sz="1000" b="1" dirty="0">
                        <a:effectLst/>
                        <a:latin typeface="Calibri"/>
                        <a:ea typeface="Calibri"/>
                        <a:cs typeface="Times New Roman"/>
                      </a:endParaRPr>
                    </a:p>
                  </a:txBody>
                  <a:tcPr marL="78200" marR="78200" marT="0" marB="0"/>
                </a:tc>
              </a:tr>
              <a:tr h="3301176">
                <a:tc>
                  <a:txBody>
                    <a:bodyPr/>
                    <a:lstStyle/>
                    <a:p>
                      <a:pPr>
                        <a:lnSpc>
                          <a:spcPct val="115000"/>
                        </a:lnSpc>
                        <a:spcAft>
                          <a:spcPts val="0"/>
                        </a:spcAft>
                      </a:pPr>
                      <a:r>
                        <a:rPr lang="en-GB" sz="1000" dirty="0">
                          <a:effectLst/>
                        </a:rPr>
                        <a:t>1853</a:t>
                      </a:r>
                    </a:p>
                    <a:p>
                      <a:pPr>
                        <a:lnSpc>
                          <a:spcPct val="115000"/>
                        </a:lnSpc>
                        <a:spcAft>
                          <a:spcPts val="0"/>
                        </a:spcAft>
                      </a:pPr>
                      <a:r>
                        <a:rPr lang="en-GB" sz="1000" dirty="0">
                          <a:effectLst/>
                        </a:rPr>
                        <a:t>1876</a:t>
                      </a:r>
                    </a:p>
                    <a:p>
                      <a:pPr>
                        <a:lnSpc>
                          <a:spcPct val="115000"/>
                        </a:lnSpc>
                        <a:spcAft>
                          <a:spcPts val="0"/>
                        </a:spcAft>
                      </a:pPr>
                      <a:r>
                        <a:rPr lang="en-GB" sz="1000" dirty="0">
                          <a:effectLst/>
                        </a:rPr>
                        <a:t>1883</a:t>
                      </a:r>
                    </a:p>
                    <a:p>
                      <a:pPr>
                        <a:lnSpc>
                          <a:spcPct val="115000"/>
                        </a:lnSpc>
                        <a:spcAft>
                          <a:spcPts val="0"/>
                        </a:spcAft>
                      </a:pPr>
                      <a:r>
                        <a:rPr lang="en-GB" sz="1000" dirty="0">
                          <a:effectLst/>
                        </a:rPr>
                        <a:t>1884-85</a:t>
                      </a:r>
                    </a:p>
                    <a:p>
                      <a:pPr>
                        <a:lnSpc>
                          <a:spcPct val="115000"/>
                        </a:lnSpc>
                        <a:spcAft>
                          <a:spcPts val="0"/>
                        </a:spcAft>
                      </a:pPr>
                      <a:r>
                        <a:rPr lang="en-GB" sz="1000" dirty="0">
                          <a:effectLst/>
                        </a:rPr>
                        <a:t>1893</a:t>
                      </a:r>
                    </a:p>
                    <a:p>
                      <a:pPr>
                        <a:lnSpc>
                          <a:spcPct val="115000"/>
                        </a:lnSpc>
                        <a:spcAft>
                          <a:spcPts val="0"/>
                        </a:spcAft>
                      </a:pPr>
                      <a:r>
                        <a:rPr lang="en-GB" sz="1000" dirty="0">
                          <a:effectLst/>
                        </a:rPr>
                        <a:t>1894</a:t>
                      </a:r>
                    </a:p>
                    <a:p>
                      <a:pPr>
                        <a:lnSpc>
                          <a:spcPct val="115000"/>
                        </a:lnSpc>
                        <a:spcAft>
                          <a:spcPts val="0"/>
                        </a:spcAft>
                      </a:pPr>
                      <a:r>
                        <a:rPr lang="en-GB" sz="1000" dirty="0">
                          <a:effectLst/>
                        </a:rPr>
                        <a:t>1895</a:t>
                      </a:r>
                    </a:p>
                    <a:p>
                      <a:pPr>
                        <a:lnSpc>
                          <a:spcPct val="115000"/>
                        </a:lnSpc>
                        <a:spcAft>
                          <a:spcPts val="0"/>
                        </a:spcAft>
                      </a:pPr>
                      <a:r>
                        <a:rPr lang="en-GB" sz="1000" dirty="0">
                          <a:effectLst/>
                        </a:rPr>
                        <a:t>1897</a:t>
                      </a:r>
                    </a:p>
                    <a:p>
                      <a:pPr>
                        <a:lnSpc>
                          <a:spcPct val="115000"/>
                        </a:lnSpc>
                        <a:spcAft>
                          <a:spcPts val="0"/>
                        </a:spcAft>
                      </a:pPr>
                      <a:r>
                        <a:rPr lang="en-GB" sz="1000" dirty="0">
                          <a:effectLst/>
                        </a:rPr>
                        <a:t>1898</a:t>
                      </a:r>
                    </a:p>
                    <a:p>
                      <a:pPr>
                        <a:lnSpc>
                          <a:spcPct val="115000"/>
                        </a:lnSpc>
                        <a:spcAft>
                          <a:spcPts val="0"/>
                        </a:spcAft>
                      </a:pPr>
                      <a:r>
                        <a:rPr lang="en-GB" sz="1000" dirty="0">
                          <a:effectLst/>
                        </a:rPr>
                        <a:t>1901</a:t>
                      </a:r>
                    </a:p>
                    <a:p>
                      <a:pPr>
                        <a:lnSpc>
                          <a:spcPct val="115000"/>
                        </a:lnSpc>
                        <a:spcAft>
                          <a:spcPts val="0"/>
                        </a:spcAft>
                      </a:pPr>
                      <a:r>
                        <a:rPr lang="en-GB" sz="1000" dirty="0">
                          <a:effectLst/>
                        </a:rPr>
                        <a:t>1901-02</a:t>
                      </a:r>
                    </a:p>
                    <a:p>
                      <a:pPr>
                        <a:lnSpc>
                          <a:spcPct val="115000"/>
                        </a:lnSpc>
                        <a:spcAft>
                          <a:spcPts val="0"/>
                        </a:spcAft>
                      </a:pPr>
                      <a:r>
                        <a:rPr lang="en-GB" sz="1000" dirty="0">
                          <a:effectLst/>
                        </a:rPr>
                        <a:t>1904</a:t>
                      </a:r>
                    </a:p>
                    <a:p>
                      <a:pPr>
                        <a:lnSpc>
                          <a:spcPct val="115000"/>
                        </a:lnSpc>
                        <a:spcAft>
                          <a:spcPts val="0"/>
                        </a:spcAft>
                      </a:pPr>
                      <a:r>
                        <a:rPr lang="en-GB" sz="1000" dirty="0">
                          <a:effectLst/>
                        </a:rPr>
                        <a:t>1905</a:t>
                      </a:r>
                    </a:p>
                    <a:p>
                      <a:pPr>
                        <a:lnSpc>
                          <a:spcPct val="115000"/>
                        </a:lnSpc>
                        <a:spcAft>
                          <a:spcPts val="0"/>
                        </a:spcAft>
                      </a:pPr>
                      <a:r>
                        <a:rPr lang="en-GB" sz="1000" dirty="0">
                          <a:effectLst/>
                        </a:rPr>
                        <a:t> </a:t>
                      </a:r>
                    </a:p>
                    <a:p>
                      <a:pPr>
                        <a:lnSpc>
                          <a:spcPct val="115000"/>
                        </a:lnSpc>
                        <a:spcAft>
                          <a:spcPts val="0"/>
                        </a:spcAft>
                      </a:pPr>
                      <a:r>
                        <a:rPr lang="en-GB" sz="1000" dirty="0">
                          <a:effectLst/>
                        </a:rPr>
                        <a:t>1907</a:t>
                      </a:r>
                    </a:p>
                    <a:p>
                      <a:pPr>
                        <a:lnSpc>
                          <a:spcPct val="115000"/>
                        </a:lnSpc>
                        <a:spcAft>
                          <a:spcPts val="0"/>
                        </a:spcAft>
                      </a:pPr>
                      <a:r>
                        <a:rPr lang="en-GB" sz="1000" dirty="0">
                          <a:effectLst/>
                        </a:rPr>
                        <a:t>1915</a:t>
                      </a:r>
                    </a:p>
                    <a:p>
                      <a:pPr>
                        <a:lnSpc>
                          <a:spcPct val="115000"/>
                        </a:lnSpc>
                        <a:spcAft>
                          <a:spcPts val="0"/>
                        </a:spcAft>
                      </a:pPr>
                      <a:r>
                        <a:rPr lang="en-GB" sz="1000" dirty="0" smtClean="0">
                          <a:effectLst/>
                        </a:rPr>
                        <a:t>1915-16</a:t>
                      </a:r>
                      <a:endParaRPr lang="en-GB" sz="1000" dirty="0">
                        <a:effectLst/>
                      </a:endParaRPr>
                    </a:p>
                  </a:txBody>
                  <a:tcPr marL="78200" marR="78200" marT="0" marB="0"/>
                </a:tc>
                <a:tc>
                  <a:txBody>
                    <a:bodyPr/>
                    <a:lstStyle/>
                    <a:p>
                      <a:pPr>
                        <a:lnSpc>
                          <a:spcPct val="115000"/>
                        </a:lnSpc>
                        <a:spcAft>
                          <a:spcPts val="0"/>
                        </a:spcAft>
                      </a:pPr>
                      <a:r>
                        <a:rPr lang="en-GB" sz="1000" dirty="0">
                          <a:effectLst/>
                        </a:rPr>
                        <a:t>New York, NY</a:t>
                      </a:r>
                    </a:p>
                    <a:p>
                      <a:pPr>
                        <a:lnSpc>
                          <a:spcPct val="115000"/>
                        </a:lnSpc>
                        <a:spcAft>
                          <a:spcPts val="0"/>
                        </a:spcAft>
                      </a:pPr>
                      <a:r>
                        <a:rPr lang="en-GB" sz="1000" dirty="0">
                          <a:effectLst/>
                        </a:rPr>
                        <a:t>Philadelphia, PA</a:t>
                      </a:r>
                    </a:p>
                    <a:p>
                      <a:pPr>
                        <a:lnSpc>
                          <a:spcPct val="115000"/>
                        </a:lnSpc>
                        <a:spcAft>
                          <a:spcPts val="0"/>
                        </a:spcAft>
                      </a:pPr>
                      <a:r>
                        <a:rPr lang="en-GB" sz="1000" dirty="0">
                          <a:effectLst/>
                        </a:rPr>
                        <a:t>Louisville, KY</a:t>
                      </a:r>
                    </a:p>
                    <a:p>
                      <a:pPr>
                        <a:lnSpc>
                          <a:spcPct val="115000"/>
                        </a:lnSpc>
                        <a:spcAft>
                          <a:spcPts val="0"/>
                        </a:spcAft>
                      </a:pPr>
                      <a:r>
                        <a:rPr lang="en-GB" sz="1000" dirty="0">
                          <a:effectLst/>
                        </a:rPr>
                        <a:t>New Orleans, LA</a:t>
                      </a:r>
                    </a:p>
                    <a:p>
                      <a:pPr>
                        <a:lnSpc>
                          <a:spcPct val="115000"/>
                        </a:lnSpc>
                        <a:spcAft>
                          <a:spcPts val="0"/>
                        </a:spcAft>
                      </a:pPr>
                      <a:r>
                        <a:rPr lang="en-GB" sz="1000" dirty="0">
                          <a:effectLst/>
                        </a:rPr>
                        <a:t>Chicago, IL</a:t>
                      </a:r>
                    </a:p>
                    <a:p>
                      <a:pPr>
                        <a:lnSpc>
                          <a:spcPct val="115000"/>
                        </a:lnSpc>
                        <a:spcAft>
                          <a:spcPts val="0"/>
                        </a:spcAft>
                      </a:pPr>
                      <a:r>
                        <a:rPr lang="en-GB" sz="1000" dirty="0">
                          <a:effectLst/>
                        </a:rPr>
                        <a:t>San Francisco, CA</a:t>
                      </a:r>
                    </a:p>
                    <a:p>
                      <a:pPr>
                        <a:lnSpc>
                          <a:spcPct val="115000"/>
                        </a:lnSpc>
                        <a:spcAft>
                          <a:spcPts val="0"/>
                        </a:spcAft>
                      </a:pPr>
                      <a:r>
                        <a:rPr lang="en-GB" sz="1000" dirty="0">
                          <a:effectLst/>
                        </a:rPr>
                        <a:t>Atlanta, GA</a:t>
                      </a:r>
                    </a:p>
                    <a:p>
                      <a:pPr>
                        <a:lnSpc>
                          <a:spcPct val="115000"/>
                        </a:lnSpc>
                        <a:spcAft>
                          <a:spcPts val="0"/>
                        </a:spcAft>
                      </a:pPr>
                      <a:r>
                        <a:rPr lang="en-GB" sz="1000" dirty="0">
                          <a:effectLst/>
                        </a:rPr>
                        <a:t>Nashville, TN</a:t>
                      </a:r>
                    </a:p>
                    <a:p>
                      <a:pPr>
                        <a:lnSpc>
                          <a:spcPct val="115000"/>
                        </a:lnSpc>
                        <a:spcAft>
                          <a:spcPts val="0"/>
                        </a:spcAft>
                      </a:pPr>
                      <a:r>
                        <a:rPr lang="en-GB" sz="1000" dirty="0">
                          <a:effectLst/>
                        </a:rPr>
                        <a:t>Omaha, NE</a:t>
                      </a:r>
                    </a:p>
                    <a:p>
                      <a:pPr>
                        <a:lnSpc>
                          <a:spcPct val="115000"/>
                        </a:lnSpc>
                        <a:spcAft>
                          <a:spcPts val="0"/>
                        </a:spcAft>
                      </a:pPr>
                      <a:r>
                        <a:rPr lang="en-GB" sz="1000" dirty="0">
                          <a:effectLst/>
                        </a:rPr>
                        <a:t>Buffalo, NY</a:t>
                      </a:r>
                    </a:p>
                    <a:p>
                      <a:pPr>
                        <a:lnSpc>
                          <a:spcPct val="115000"/>
                        </a:lnSpc>
                        <a:spcAft>
                          <a:spcPts val="0"/>
                        </a:spcAft>
                      </a:pPr>
                      <a:r>
                        <a:rPr lang="en-GB" sz="1000" dirty="0">
                          <a:effectLst/>
                        </a:rPr>
                        <a:t>Charleston, SC</a:t>
                      </a:r>
                    </a:p>
                    <a:p>
                      <a:pPr>
                        <a:lnSpc>
                          <a:spcPct val="115000"/>
                        </a:lnSpc>
                        <a:spcAft>
                          <a:spcPts val="0"/>
                        </a:spcAft>
                      </a:pPr>
                      <a:r>
                        <a:rPr lang="en-GB" sz="1000" dirty="0">
                          <a:effectLst/>
                        </a:rPr>
                        <a:t>St. Louis, MO</a:t>
                      </a:r>
                    </a:p>
                    <a:p>
                      <a:pPr>
                        <a:lnSpc>
                          <a:spcPct val="115000"/>
                        </a:lnSpc>
                        <a:spcAft>
                          <a:spcPts val="0"/>
                        </a:spcAft>
                      </a:pPr>
                      <a:r>
                        <a:rPr lang="en-GB" sz="1000" dirty="0">
                          <a:effectLst/>
                        </a:rPr>
                        <a:t>Portland, OR</a:t>
                      </a:r>
                    </a:p>
                    <a:p>
                      <a:pPr>
                        <a:lnSpc>
                          <a:spcPct val="115000"/>
                        </a:lnSpc>
                        <a:spcAft>
                          <a:spcPts val="0"/>
                        </a:spcAft>
                      </a:pPr>
                      <a:r>
                        <a:rPr lang="en-GB" sz="1000" dirty="0">
                          <a:effectLst/>
                        </a:rPr>
                        <a:t> </a:t>
                      </a:r>
                    </a:p>
                    <a:p>
                      <a:pPr>
                        <a:lnSpc>
                          <a:spcPct val="115000"/>
                        </a:lnSpc>
                        <a:spcAft>
                          <a:spcPts val="0"/>
                        </a:spcAft>
                      </a:pPr>
                      <a:r>
                        <a:rPr lang="en-GB" sz="1000" dirty="0">
                          <a:effectLst/>
                        </a:rPr>
                        <a:t>Norfolk, VA</a:t>
                      </a:r>
                    </a:p>
                    <a:p>
                      <a:pPr>
                        <a:lnSpc>
                          <a:spcPct val="115000"/>
                        </a:lnSpc>
                        <a:spcAft>
                          <a:spcPts val="0"/>
                        </a:spcAft>
                      </a:pPr>
                      <a:r>
                        <a:rPr lang="en-GB" sz="1000" dirty="0">
                          <a:effectLst/>
                        </a:rPr>
                        <a:t>San Francisco, CA</a:t>
                      </a:r>
                    </a:p>
                    <a:p>
                      <a:pPr>
                        <a:lnSpc>
                          <a:spcPct val="115000"/>
                        </a:lnSpc>
                        <a:spcAft>
                          <a:spcPts val="0"/>
                        </a:spcAft>
                      </a:pPr>
                      <a:r>
                        <a:rPr lang="en-GB" sz="1000" dirty="0">
                          <a:effectLst/>
                        </a:rPr>
                        <a:t>San Diego, CA</a:t>
                      </a:r>
                    </a:p>
                    <a:p>
                      <a:pPr>
                        <a:lnSpc>
                          <a:spcPct val="115000"/>
                        </a:lnSpc>
                        <a:spcAft>
                          <a:spcPts val="0"/>
                        </a:spcAft>
                      </a:pPr>
                      <a:endParaRPr lang="en-GB" sz="1000" dirty="0">
                        <a:effectLst/>
                      </a:endParaRPr>
                    </a:p>
                    <a:p>
                      <a:pPr>
                        <a:lnSpc>
                          <a:spcPct val="115000"/>
                        </a:lnSpc>
                        <a:spcAft>
                          <a:spcPts val="0"/>
                        </a:spcAft>
                      </a:pPr>
                      <a:r>
                        <a:rPr lang="en-GB" sz="1000" dirty="0">
                          <a:effectLst/>
                        </a:rPr>
                        <a:t> </a:t>
                      </a:r>
                      <a:endParaRPr lang="en-GB" sz="1000" dirty="0">
                        <a:effectLst/>
                        <a:latin typeface="Calibri"/>
                        <a:ea typeface="Calibri"/>
                        <a:cs typeface="Times New Roman"/>
                      </a:endParaRPr>
                    </a:p>
                  </a:txBody>
                  <a:tcPr marL="78200" marR="78200" marT="0" marB="0"/>
                </a:tc>
                <a:tc>
                  <a:txBody>
                    <a:bodyPr/>
                    <a:lstStyle/>
                    <a:p>
                      <a:pPr>
                        <a:lnSpc>
                          <a:spcPct val="115000"/>
                        </a:lnSpc>
                        <a:spcAft>
                          <a:spcPts val="0"/>
                        </a:spcAft>
                      </a:pPr>
                      <a:r>
                        <a:rPr lang="en-GB" sz="1000" dirty="0">
                          <a:effectLst/>
                        </a:rPr>
                        <a:t>Crystal Palace Exposition</a:t>
                      </a:r>
                    </a:p>
                    <a:p>
                      <a:pPr>
                        <a:lnSpc>
                          <a:spcPct val="115000"/>
                        </a:lnSpc>
                        <a:spcAft>
                          <a:spcPts val="0"/>
                        </a:spcAft>
                      </a:pPr>
                      <a:r>
                        <a:rPr lang="en-GB" sz="1000" dirty="0">
                          <a:effectLst/>
                        </a:rPr>
                        <a:t>Philadelphia Centennial International Exposition</a:t>
                      </a:r>
                    </a:p>
                    <a:p>
                      <a:pPr>
                        <a:lnSpc>
                          <a:spcPct val="115000"/>
                        </a:lnSpc>
                        <a:spcAft>
                          <a:spcPts val="0"/>
                        </a:spcAft>
                      </a:pPr>
                      <a:r>
                        <a:rPr lang="en-GB" sz="1000" dirty="0">
                          <a:effectLst/>
                        </a:rPr>
                        <a:t>Southern Exposition</a:t>
                      </a:r>
                    </a:p>
                    <a:p>
                      <a:pPr>
                        <a:lnSpc>
                          <a:spcPct val="115000"/>
                        </a:lnSpc>
                        <a:spcAft>
                          <a:spcPts val="0"/>
                        </a:spcAft>
                      </a:pPr>
                      <a:r>
                        <a:rPr lang="en-GB" sz="1000" dirty="0">
                          <a:effectLst/>
                        </a:rPr>
                        <a:t>World’s Industrial and Cotton Centennial Exposition</a:t>
                      </a:r>
                    </a:p>
                    <a:p>
                      <a:pPr>
                        <a:lnSpc>
                          <a:spcPct val="115000"/>
                        </a:lnSpc>
                        <a:spcAft>
                          <a:spcPts val="0"/>
                        </a:spcAft>
                      </a:pPr>
                      <a:r>
                        <a:rPr lang="en-GB" sz="1000" dirty="0">
                          <a:effectLst/>
                        </a:rPr>
                        <a:t>World’s Columbian Exposition</a:t>
                      </a:r>
                    </a:p>
                    <a:p>
                      <a:pPr>
                        <a:lnSpc>
                          <a:spcPct val="115000"/>
                        </a:lnSpc>
                        <a:spcAft>
                          <a:spcPts val="0"/>
                        </a:spcAft>
                      </a:pPr>
                      <a:r>
                        <a:rPr lang="en-GB" sz="1000" dirty="0">
                          <a:effectLst/>
                        </a:rPr>
                        <a:t>California Midwinter International Exposition</a:t>
                      </a:r>
                    </a:p>
                    <a:p>
                      <a:pPr>
                        <a:lnSpc>
                          <a:spcPct val="115000"/>
                        </a:lnSpc>
                        <a:spcAft>
                          <a:spcPts val="0"/>
                        </a:spcAft>
                      </a:pPr>
                      <a:r>
                        <a:rPr lang="en-GB" sz="1000" dirty="0">
                          <a:effectLst/>
                        </a:rPr>
                        <a:t>Cotton States and International Exposition</a:t>
                      </a:r>
                    </a:p>
                    <a:p>
                      <a:pPr>
                        <a:lnSpc>
                          <a:spcPct val="115000"/>
                        </a:lnSpc>
                        <a:spcAft>
                          <a:spcPts val="0"/>
                        </a:spcAft>
                      </a:pPr>
                      <a:r>
                        <a:rPr lang="en-GB" sz="1000" dirty="0">
                          <a:effectLst/>
                        </a:rPr>
                        <a:t>Tennessee Centennial Exposition</a:t>
                      </a:r>
                    </a:p>
                    <a:p>
                      <a:pPr>
                        <a:lnSpc>
                          <a:spcPct val="115000"/>
                        </a:lnSpc>
                        <a:spcAft>
                          <a:spcPts val="0"/>
                        </a:spcAft>
                        <a:tabLst>
                          <a:tab pos="1114425" algn="l"/>
                        </a:tabLst>
                      </a:pPr>
                      <a:r>
                        <a:rPr lang="en-GB" sz="1000" dirty="0">
                          <a:effectLst/>
                        </a:rPr>
                        <a:t>Trans-Mississippi and International Exposition</a:t>
                      </a:r>
                    </a:p>
                    <a:p>
                      <a:pPr>
                        <a:lnSpc>
                          <a:spcPct val="115000"/>
                        </a:lnSpc>
                        <a:spcAft>
                          <a:spcPts val="0"/>
                        </a:spcAft>
                      </a:pPr>
                      <a:r>
                        <a:rPr lang="en-GB" sz="1000" dirty="0">
                          <a:effectLst/>
                        </a:rPr>
                        <a:t>Pan-American Exposition</a:t>
                      </a:r>
                    </a:p>
                    <a:p>
                      <a:pPr>
                        <a:lnSpc>
                          <a:spcPct val="115000"/>
                        </a:lnSpc>
                        <a:spcAft>
                          <a:spcPts val="0"/>
                        </a:spcAft>
                      </a:pPr>
                      <a:r>
                        <a:rPr lang="en-GB" sz="1000" dirty="0">
                          <a:effectLst/>
                        </a:rPr>
                        <a:t>South Carolina and West Indian Exposition</a:t>
                      </a:r>
                    </a:p>
                    <a:p>
                      <a:pPr>
                        <a:lnSpc>
                          <a:spcPct val="115000"/>
                        </a:lnSpc>
                        <a:spcAft>
                          <a:spcPts val="0"/>
                        </a:spcAft>
                      </a:pPr>
                      <a:r>
                        <a:rPr lang="en-GB" sz="1000" dirty="0">
                          <a:effectLst/>
                        </a:rPr>
                        <a:t>Louisiana Purchase Exposition</a:t>
                      </a:r>
                    </a:p>
                    <a:p>
                      <a:pPr>
                        <a:lnSpc>
                          <a:spcPct val="115000"/>
                        </a:lnSpc>
                        <a:spcAft>
                          <a:spcPts val="0"/>
                        </a:spcAft>
                      </a:pPr>
                      <a:r>
                        <a:rPr lang="en-GB" sz="1000" dirty="0">
                          <a:effectLst/>
                        </a:rPr>
                        <a:t>Lewis and Clark Centennial and American Pacific Exposition and Oriental Fair</a:t>
                      </a:r>
                    </a:p>
                    <a:p>
                      <a:pPr>
                        <a:lnSpc>
                          <a:spcPct val="115000"/>
                        </a:lnSpc>
                        <a:spcAft>
                          <a:spcPts val="0"/>
                        </a:spcAft>
                      </a:pPr>
                      <a:r>
                        <a:rPr lang="en-GB" sz="1000" dirty="0">
                          <a:effectLst/>
                        </a:rPr>
                        <a:t>Jamestown Tercentenary Exposition</a:t>
                      </a:r>
                    </a:p>
                    <a:p>
                      <a:pPr>
                        <a:lnSpc>
                          <a:spcPct val="115000"/>
                        </a:lnSpc>
                        <a:spcAft>
                          <a:spcPts val="0"/>
                        </a:spcAft>
                      </a:pPr>
                      <a:r>
                        <a:rPr lang="en-GB" sz="1000" dirty="0">
                          <a:effectLst/>
                        </a:rPr>
                        <a:t>Panama-Pacific International Exposition </a:t>
                      </a:r>
                    </a:p>
                    <a:p>
                      <a:pPr>
                        <a:lnSpc>
                          <a:spcPct val="115000"/>
                        </a:lnSpc>
                        <a:spcAft>
                          <a:spcPts val="0"/>
                        </a:spcAft>
                      </a:pPr>
                      <a:r>
                        <a:rPr lang="en-GB" sz="1000" dirty="0">
                          <a:effectLst/>
                        </a:rPr>
                        <a:t>Panama California </a:t>
                      </a:r>
                      <a:r>
                        <a:rPr lang="en-GB" sz="1000" dirty="0" smtClean="0">
                          <a:effectLst/>
                        </a:rPr>
                        <a:t>Exposition</a:t>
                      </a:r>
                      <a:endParaRPr lang="en-GB" sz="1000" dirty="0">
                        <a:effectLst/>
                      </a:endParaRPr>
                    </a:p>
                  </a:txBody>
                  <a:tcPr marL="78200" marR="78200" marT="0" marB="0"/>
                </a:tc>
              </a:tr>
            </a:tbl>
          </a:graphicData>
        </a:graphic>
      </p:graphicFrame>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36712"/>
            <a:ext cx="348615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29449" y="3844774"/>
            <a:ext cx="2314551" cy="30436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34082" y="3844774"/>
            <a:ext cx="2195367" cy="30284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9"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94533" y="4956373"/>
            <a:ext cx="3439549" cy="1916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32816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8436834"/>
          </a:xfrm>
          <a:prstGeom prst="rect">
            <a:avLst/>
          </a:prstGeom>
          <a:noFill/>
        </p:spPr>
        <p:txBody>
          <a:bodyPr wrap="square" lIns="540000" tIns="360000" rIns="540000" bIns="360000" rtlCol="0">
            <a:spAutoFit/>
          </a:bodyPr>
          <a:lstStyle/>
          <a:p>
            <a:pPr lvl="0" algn="just"/>
            <a:r>
              <a:rPr lang="en-GB" sz="1500" dirty="0"/>
              <a:t>Kristen </a:t>
            </a:r>
            <a:r>
              <a:rPr lang="en-GB" sz="1500" dirty="0" err="1"/>
              <a:t>Whissel</a:t>
            </a:r>
            <a:r>
              <a:rPr lang="en-GB" sz="1500" dirty="0"/>
              <a:t>, ‘Placing the Spectator on the Scene of History: The Battle Re-enactment at the Turn of the Century, from Buffalo Bill’s Wild West to the Early Cinema,’ </a:t>
            </a:r>
            <a:r>
              <a:rPr lang="en-GB" sz="1500" i="1" dirty="0"/>
              <a:t>Historical Journal of Film, Radio and Television</a:t>
            </a:r>
            <a:r>
              <a:rPr lang="en-GB" sz="1500" dirty="0"/>
              <a:t> (Vol. 22, No. 3, 2002), pp.225–243.</a:t>
            </a:r>
          </a:p>
          <a:p>
            <a:pPr lvl="0" algn="just"/>
            <a:endParaRPr lang="en-GB" sz="1500" dirty="0"/>
          </a:p>
          <a:p>
            <a:pPr marL="342900" lvl="0" indent="-342900" algn="just">
              <a:spcAft>
                <a:spcPts val="0"/>
              </a:spcAft>
              <a:buFont typeface="Symbol"/>
              <a:buChar char=""/>
            </a:pPr>
            <a:r>
              <a:rPr lang="en-GB" sz="1500" b="1" dirty="0">
                <a:ea typeface="Calibri"/>
                <a:cs typeface="Times New Roman"/>
              </a:rPr>
              <a:t>Who was William ‘Buffalo Bill’ Cody and what made his Wild West so popular?</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What was the appeal of the Buffalo Bill persona?</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What were notable and attractive features of his Wild West?</a:t>
            </a:r>
            <a:endParaRPr lang="en-GB" sz="1500" dirty="0">
              <a:latin typeface="Times New Roman"/>
              <a:ea typeface="Calibri"/>
              <a:cs typeface="Times New Roman"/>
            </a:endParaRPr>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algn="just"/>
            <a:endParaRPr lang="en-GB" b="1" u="sng" dirty="0" smtClean="0"/>
          </a:p>
          <a:p>
            <a:pPr algn="just"/>
            <a:endParaRPr lang="en-GB" b="1" u="sng" dirty="0" smtClean="0"/>
          </a:p>
          <a:p>
            <a:pPr algn="just"/>
            <a:endParaRPr lang="en-GB" b="1" u="sng"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endParaRPr lang="en-GB" dirty="0" smtClean="0"/>
          </a:p>
          <a:p>
            <a:r>
              <a:rPr lang="en-GB" dirty="0" smtClean="0"/>
              <a:t> </a:t>
            </a:r>
            <a:endParaRPr lang="en-GB" dirty="0"/>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3846" y="2007846"/>
            <a:ext cx="6156307" cy="33462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44" y="3247628"/>
            <a:ext cx="2404507" cy="3610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63577" y="3661964"/>
            <a:ext cx="2468938" cy="3196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286000" y="3105835"/>
            <a:ext cx="4572000" cy="369332"/>
          </a:xfrm>
          <a:prstGeom prst="rect">
            <a:avLst/>
          </a:prstGeom>
        </p:spPr>
        <p:txBody>
          <a:bodyPr>
            <a:spAutoFit/>
          </a:bodyPr>
          <a:lstStyle/>
          <a:p>
            <a:endParaRPr lang="en-GB" dirty="0"/>
          </a:p>
        </p:txBody>
      </p:sp>
      <p:sp>
        <p:nvSpPr>
          <p:cNvPr id="7" name="Rectangle 6"/>
          <p:cNvSpPr/>
          <p:nvPr/>
        </p:nvSpPr>
        <p:spPr>
          <a:xfrm>
            <a:off x="2627784" y="5517232"/>
            <a:ext cx="3154697" cy="1077218"/>
          </a:xfrm>
          <a:prstGeom prst="rect">
            <a:avLst/>
          </a:prstGeom>
        </p:spPr>
        <p:txBody>
          <a:bodyPr wrap="square">
            <a:spAutoFit/>
          </a:bodyPr>
          <a:lstStyle/>
          <a:p>
            <a:r>
              <a:rPr lang="en-GB" sz="1600" dirty="0" smtClean="0"/>
              <a:t>Footage of Buffalo Bill’s Wild West:</a:t>
            </a:r>
          </a:p>
          <a:p>
            <a:r>
              <a:rPr lang="en-GB" sz="1600" dirty="0">
                <a:hlinkClick r:id="rId6"/>
              </a:rPr>
              <a:t>https://www.loc.gov/item/00694397</a:t>
            </a:r>
            <a:r>
              <a:rPr lang="en-GB" sz="1600" dirty="0" smtClean="0">
                <a:hlinkClick r:id="rId6"/>
              </a:rPr>
              <a:t>/</a:t>
            </a:r>
            <a:endParaRPr lang="en-GB" sz="1600" dirty="0" smtClean="0"/>
          </a:p>
          <a:p>
            <a:endParaRPr lang="en-GB" sz="1600" dirty="0" smtClean="0"/>
          </a:p>
        </p:txBody>
      </p:sp>
    </p:spTree>
    <p:extLst>
      <p:ext uri="{BB962C8B-B14F-4D97-AF65-F5344CB8AC3E}">
        <p14:creationId xmlns:p14="http://schemas.microsoft.com/office/powerpoint/2010/main" val="406308842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6516216" cy="2065859"/>
          </a:xfrm>
          <a:prstGeom prst="rect">
            <a:avLst/>
          </a:prstGeom>
          <a:noFill/>
        </p:spPr>
        <p:txBody>
          <a:bodyPr wrap="square" lIns="540000" tIns="360000" rIns="540000" bIns="360000" rtlCol="0">
            <a:spAutoFit/>
          </a:bodyPr>
          <a:lstStyle/>
          <a:p>
            <a:pPr marL="800100" lvl="1" indent="-342900" algn="just">
              <a:buFont typeface="Calibri"/>
              <a:buChar char="-"/>
            </a:pPr>
            <a:endParaRPr lang="en-GB" sz="1500" dirty="0">
              <a:latin typeface="Times New Roman"/>
              <a:ea typeface="Calibri"/>
              <a:cs typeface="Times New Roman"/>
            </a:endParaRPr>
          </a:p>
          <a:p>
            <a:pPr marL="342900" lvl="0" indent="-342900" algn="just">
              <a:spcAft>
                <a:spcPts val="0"/>
              </a:spcAft>
              <a:buFont typeface="Symbol"/>
              <a:buChar char=""/>
            </a:pPr>
            <a:endParaRPr lang="en-GB" sz="1500" b="1" dirty="0" smtClean="0">
              <a:ea typeface="Calibri"/>
              <a:cs typeface="Times New Roman"/>
            </a:endParaRPr>
          </a:p>
          <a:p>
            <a:pPr marL="342900" lvl="0" indent="-342900" algn="just">
              <a:spcAft>
                <a:spcPts val="0"/>
              </a:spcAft>
              <a:buFont typeface="Symbol"/>
              <a:buChar char=""/>
            </a:pPr>
            <a:endParaRPr lang="en-GB" sz="1500" b="1" dirty="0" smtClean="0">
              <a:ea typeface="Calibri"/>
              <a:cs typeface="Times New Roman"/>
            </a:endParaRPr>
          </a:p>
          <a:p>
            <a:pPr marL="342900" lvl="0" indent="-342900" algn="just">
              <a:spcAft>
                <a:spcPts val="0"/>
              </a:spcAft>
              <a:buFont typeface="Symbol"/>
              <a:buChar char=""/>
            </a:pPr>
            <a:endParaRPr lang="en-GB" sz="1400" b="1" dirty="0" smtClean="0">
              <a:ea typeface="Calibri"/>
              <a:cs typeface="Times New Roman"/>
            </a:endParaRPr>
          </a:p>
          <a:p>
            <a:pPr marL="342900" lvl="0" indent="-342900" algn="just">
              <a:spcAft>
                <a:spcPts val="0"/>
              </a:spcAft>
              <a:buFont typeface="Symbol"/>
              <a:buChar char=""/>
            </a:pPr>
            <a:endParaRPr lang="en-GB" sz="1400" b="1" dirty="0">
              <a:ea typeface="Calibri"/>
              <a:cs typeface="Times New Roman"/>
            </a:endParaRPr>
          </a:p>
          <a:p>
            <a:pPr marL="342900" lvl="0" indent="-342900" algn="just">
              <a:spcAft>
                <a:spcPts val="0"/>
              </a:spcAft>
              <a:buFont typeface="Symbol"/>
              <a:buChar char=""/>
            </a:pPr>
            <a:endParaRPr lang="en-GB" sz="1400" b="1" dirty="0" smtClean="0">
              <a:ea typeface="Calibri"/>
              <a:cs typeface="Times New Roman"/>
            </a:endParaRPr>
          </a:p>
        </p:txBody>
      </p:sp>
      <p:sp>
        <p:nvSpPr>
          <p:cNvPr id="4" name="TextBox 3"/>
          <p:cNvSpPr txBox="1"/>
          <p:nvPr/>
        </p:nvSpPr>
        <p:spPr>
          <a:xfrm>
            <a:off x="4374698" y="5254"/>
            <a:ext cx="4769302" cy="7190339"/>
          </a:xfrm>
          <a:prstGeom prst="rect">
            <a:avLst/>
          </a:prstGeom>
          <a:noFill/>
        </p:spPr>
        <p:txBody>
          <a:bodyPr wrap="square" lIns="360000" tIns="360000" rIns="360000" bIns="360000" rtlCol="0">
            <a:spAutoFit/>
          </a:bodyPr>
          <a:lstStyle/>
          <a:p>
            <a:pPr marL="342900" indent="-342900" algn="just">
              <a:buFont typeface="Symbol"/>
              <a:buChar char=""/>
            </a:pPr>
            <a:r>
              <a:rPr lang="en-GB" sz="1500" b="1" dirty="0" smtClean="0">
                <a:ea typeface="Calibri"/>
                <a:cs typeface="Times New Roman"/>
              </a:rPr>
              <a:t>How </a:t>
            </a:r>
            <a:r>
              <a:rPr lang="en-GB" sz="1500" b="1" dirty="0">
                <a:ea typeface="Calibri"/>
                <a:cs typeface="Times New Roman"/>
              </a:rPr>
              <a:t>were the Spanish-American War and other conflicts represented in Buffalo Bill’s Wild West?</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Besides the Spanish-American War, what other conflicts did the Wild West enterprise focus on?</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Is there anything significant about the particular conflicts which were selected?</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What sociocultural ‘messages’ or presumptions were conveyed by the Wild West performances?</a:t>
            </a:r>
            <a:endParaRPr lang="en-GB" sz="1500" dirty="0">
              <a:latin typeface="Times New Roman"/>
              <a:ea typeface="Calibri"/>
              <a:cs typeface="Times New Roman"/>
            </a:endParaRPr>
          </a:p>
          <a:p>
            <a:pPr marL="2171700" lvl="4" indent="-342900" algn="just">
              <a:buFont typeface="Calibri"/>
              <a:buChar char="-"/>
            </a:pPr>
            <a:endParaRPr lang="en-GB" sz="1500" dirty="0">
              <a:latin typeface="Times New Roman"/>
              <a:ea typeface="Calibri"/>
              <a:cs typeface="Times New Roman"/>
            </a:endParaRPr>
          </a:p>
          <a:p>
            <a:pPr marL="342900" lvl="0" indent="-342900" algn="just">
              <a:spcAft>
                <a:spcPts val="0"/>
              </a:spcAft>
              <a:buFont typeface="Symbol"/>
              <a:buChar char=""/>
            </a:pPr>
            <a:r>
              <a:rPr lang="en-GB" sz="1500" b="1" dirty="0" smtClean="0">
                <a:ea typeface="Calibri"/>
                <a:cs typeface="Times New Roman"/>
              </a:rPr>
              <a:t>What </a:t>
            </a:r>
            <a:r>
              <a:rPr lang="en-GB" sz="1500" b="1" dirty="0">
                <a:ea typeface="Calibri"/>
                <a:cs typeface="Times New Roman"/>
              </a:rPr>
              <a:t>were the key features and characteristics of battle re-enactments staged as part of the Wild West, and how were the re-enactments received by audiences?</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Were the re-enactments understood as escapism or as having educational value?</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Were the re-enactment understood as fictitious or as having historical, documentary value?</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According to </a:t>
            </a:r>
            <a:r>
              <a:rPr lang="en-GB" sz="1500" dirty="0" err="1">
                <a:ea typeface="Calibri"/>
                <a:cs typeface="Times New Roman"/>
              </a:rPr>
              <a:t>Whissel</a:t>
            </a:r>
            <a:r>
              <a:rPr lang="en-GB" sz="1500" dirty="0">
                <a:ea typeface="Calibri"/>
                <a:cs typeface="Times New Roman"/>
              </a:rPr>
              <a:t>, how did the demands placed upon re-enactment spectators compare and contrast with the sorts of audience interaction and responses engendered by PT Barnum’s </a:t>
            </a:r>
            <a:r>
              <a:rPr lang="en-GB" sz="1500" dirty="0" smtClean="0">
                <a:ea typeface="Calibri"/>
                <a:cs typeface="Times New Roman"/>
              </a:rPr>
              <a:t>show </a:t>
            </a:r>
            <a:r>
              <a:rPr lang="en-GB" sz="1400" dirty="0" smtClean="0">
                <a:ea typeface="Calibri"/>
                <a:cs typeface="Times New Roman"/>
              </a:rPr>
              <a:t>(e.g. images of Barnum Museum, NY)</a:t>
            </a:r>
            <a:r>
              <a:rPr lang="en-GB" sz="1500" dirty="0" smtClean="0">
                <a:ea typeface="Calibri"/>
                <a:cs typeface="Times New Roman"/>
              </a:rPr>
              <a:t>?</a:t>
            </a:r>
            <a:endParaRPr lang="en-GB" sz="1500" dirty="0"/>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928" y="5254"/>
            <a:ext cx="4679392" cy="31735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4701318"/>
            <a:ext cx="3659360" cy="21566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189785"/>
            <a:ext cx="2474913" cy="2219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47095" y="3178808"/>
            <a:ext cx="1572632" cy="2227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78692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historymartinez.files.wordpress.com/2011/08/transcontinental-railroad.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8" name="Picture 7"/>
          <p:cNvPicPr>
            <a:picLocks noChangeAspect="1"/>
          </p:cNvPicPr>
          <p:nvPr/>
        </p:nvPicPr>
        <p:blipFill>
          <a:blip r:embed="rId3"/>
          <a:stretch>
            <a:fillRect/>
          </a:stretch>
        </p:blipFill>
        <p:spPr>
          <a:xfrm>
            <a:off x="-18969" y="7937"/>
            <a:ext cx="5090601" cy="4115157"/>
          </a:xfrm>
          <a:prstGeom prst="rect">
            <a:avLst/>
          </a:prstGeom>
        </p:spPr>
      </p:pic>
      <p:sp>
        <p:nvSpPr>
          <p:cNvPr id="11" name="TextBox 10"/>
          <p:cNvSpPr txBox="1"/>
          <p:nvPr/>
        </p:nvSpPr>
        <p:spPr>
          <a:xfrm>
            <a:off x="-53711" y="7937"/>
            <a:ext cx="1614041" cy="1384995"/>
          </a:xfrm>
          <a:prstGeom prst="rect">
            <a:avLst/>
          </a:prstGeom>
          <a:noFill/>
        </p:spPr>
        <p:txBody>
          <a:bodyPr wrap="square" rtlCol="0">
            <a:spAutoFit/>
          </a:bodyPr>
          <a:lstStyle/>
          <a:p>
            <a:pPr algn="just"/>
            <a:r>
              <a:rPr lang="en-US" sz="1200" b="1" dirty="0" smtClean="0">
                <a:solidFill>
                  <a:srgbClr val="FF0000"/>
                </a:solidFill>
              </a:rPr>
              <a:t>Col Theodore Roosevelt on San Juan Hill, Cuba after his "Rough Riders" captured this hill during the Spanish American War </a:t>
            </a:r>
            <a:endParaRPr lang="en-US" sz="1200" b="1" dirty="0">
              <a:solidFill>
                <a:srgbClr val="FF0000"/>
              </a:solidFill>
            </a:endParaRPr>
          </a:p>
        </p:txBody>
      </p:sp>
      <p:pic>
        <p:nvPicPr>
          <p:cNvPr id="7" name="Picture 6"/>
          <p:cNvPicPr>
            <a:picLocks noChangeAspect="1"/>
          </p:cNvPicPr>
          <p:nvPr/>
        </p:nvPicPr>
        <p:blipFill>
          <a:blip r:embed="rId4"/>
          <a:stretch>
            <a:fillRect/>
          </a:stretch>
        </p:blipFill>
        <p:spPr>
          <a:xfrm>
            <a:off x="2727101" y="3817106"/>
            <a:ext cx="2017960" cy="3029970"/>
          </a:xfrm>
          <a:prstGeom prst="rect">
            <a:avLst/>
          </a:prstGeom>
        </p:spPr>
      </p:pic>
      <p:pic>
        <p:nvPicPr>
          <p:cNvPr id="12" name="Picture 11"/>
          <p:cNvPicPr>
            <a:picLocks noChangeAspect="1"/>
          </p:cNvPicPr>
          <p:nvPr/>
        </p:nvPicPr>
        <p:blipFill>
          <a:blip r:embed="rId5"/>
          <a:stretch>
            <a:fillRect/>
          </a:stretch>
        </p:blipFill>
        <p:spPr>
          <a:xfrm>
            <a:off x="701752" y="3817106"/>
            <a:ext cx="2014488" cy="3021732"/>
          </a:xfrm>
          <a:prstGeom prst="rect">
            <a:avLst/>
          </a:prstGeom>
        </p:spPr>
      </p:pic>
      <p:pic>
        <p:nvPicPr>
          <p:cNvPr id="4" name="Picture 3"/>
          <p:cNvPicPr>
            <a:picLocks noChangeAspect="1"/>
          </p:cNvPicPr>
          <p:nvPr/>
        </p:nvPicPr>
        <p:blipFill>
          <a:blip r:embed="rId6"/>
          <a:stretch>
            <a:fillRect/>
          </a:stretch>
        </p:blipFill>
        <p:spPr>
          <a:xfrm>
            <a:off x="4992790" y="-1"/>
            <a:ext cx="4151210" cy="2256449"/>
          </a:xfrm>
          <a:prstGeom prst="rect">
            <a:avLst/>
          </a:prstGeom>
        </p:spPr>
      </p:pic>
      <p:pic>
        <p:nvPicPr>
          <p:cNvPr id="6" name="Picture 5"/>
          <p:cNvPicPr>
            <a:picLocks noChangeAspect="1"/>
          </p:cNvPicPr>
          <p:nvPr/>
        </p:nvPicPr>
        <p:blipFill>
          <a:blip r:embed="rId7"/>
          <a:stretch>
            <a:fillRect/>
          </a:stretch>
        </p:blipFill>
        <p:spPr>
          <a:xfrm>
            <a:off x="4978064" y="2256448"/>
            <a:ext cx="4151210" cy="2810715"/>
          </a:xfrm>
          <a:prstGeom prst="rect">
            <a:avLst/>
          </a:prstGeom>
        </p:spPr>
      </p:pic>
    </p:spTree>
    <p:extLst>
      <p:ext uri="{BB962C8B-B14F-4D97-AF65-F5344CB8AC3E}">
        <p14:creationId xmlns:p14="http://schemas.microsoft.com/office/powerpoint/2010/main" val="139265771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727075"/>
            <a:ext cx="6142038" cy="1828800"/>
          </a:xfrm>
          <a:prstGeom prst="rect">
            <a:avLst/>
          </a:prstGeom>
        </p:spPr>
        <p:txBody>
          <a:bodyPr lIns="540000" tIns="540000" rIns="540000" bIns="540000">
            <a:spAutoFit/>
          </a:bodyPr>
          <a:lstStyle/>
          <a:p>
            <a:pPr marL="342900" indent="-342900" fontAlgn="auto">
              <a:spcBef>
                <a:spcPts val="0"/>
              </a:spcBef>
              <a:spcAft>
                <a:spcPts val="0"/>
              </a:spcAft>
              <a:buFontTx/>
              <a:buChar char="-"/>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7172" name="Rectangle 9"/>
          <p:cNvSpPr>
            <a:spLocks noChangeArrowheads="1"/>
          </p:cNvSpPr>
          <p:nvPr/>
        </p:nvSpPr>
        <p:spPr bwMode="auto">
          <a:xfrm>
            <a:off x="-23813"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717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6522" y="-21580"/>
            <a:ext cx="6529400" cy="43866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4"/>
          <p:cNvPicPr>
            <a:picLocks noChangeAspect="1" noChangeArrowheads="1"/>
          </p:cNvPicPr>
          <p:nvPr/>
        </p:nvPicPr>
        <p:blipFill>
          <a:blip r:embed="rId4">
            <a:extLst>
              <a:ext uri="{28A0092B-C50C-407E-A947-70E740481C1C}">
                <a14:useLocalDpi xmlns:a14="http://schemas.microsoft.com/office/drawing/2010/main" val="0"/>
              </a:ext>
            </a:extLst>
          </a:blip>
          <a:srcRect l="3596" t="2844" r="47769" b="54486"/>
          <a:stretch>
            <a:fillRect/>
          </a:stretch>
        </p:blipFill>
        <p:spPr bwMode="auto">
          <a:xfrm>
            <a:off x="-39747" y="-21580"/>
            <a:ext cx="2597669" cy="2663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522" y="-21061"/>
            <a:ext cx="9144000" cy="1157918"/>
          </a:xfrm>
          <a:prstGeom prst="rect">
            <a:avLst/>
          </a:prstGeom>
        </p:spPr>
        <p:txBody>
          <a:bodyPr wrap="square" lIns="360000" tIns="360000" rIns="360000" bIns="360000">
            <a:spAutoFit/>
          </a:bodyPr>
          <a:lstStyle/>
          <a:p>
            <a:pPr fontAlgn="auto">
              <a:spcBef>
                <a:spcPts val="0"/>
              </a:spcBef>
              <a:spcAft>
                <a:spcPts val="0"/>
              </a:spcAft>
              <a:defRPr/>
            </a:pPr>
            <a:endParaRPr lang="en-GB" sz="800" b="1" dirty="0">
              <a:solidFill>
                <a:prstClr val="white"/>
              </a:solidFill>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a:solidFill>
                <a:srgbClr val="FF0000"/>
              </a:solidFill>
              <a:effectLst>
                <a:outerShdw blurRad="38100" dist="38100" dir="2700000" algn="tl">
                  <a:srgbClr val="000000">
                    <a:alpha val="43137"/>
                  </a:srgbClr>
                </a:outerShdw>
              </a:effectLst>
              <a:latin typeface="+mn-lt"/>
              <a:cs typeface="+mn-cs"/>
            </a:endParaRPr>
          </a:p>
        </p:txBody>
      </p:sp>
      <p:pic>
        <p:nvPicPr>
          <p:cNvPr id="2" name="Picture 1"/>
          <p:cNvPicPr>
            <a:picLocks noChangeAspect="1"/>
          </p:cNvPicPr>
          <p:nvPr/>
        </p:nvPicPr>
        <p:blipFill>
          <a:blip r:embed="rId5"/>
          <a:stretch>
            <a:fillRect/>
          </a:stretch>
        </p:blipFill>
        <p:spPr>
          <a:xfrm>
            <a:off x="0" y="4005065"/>
            <a:ext cx="4032418" cy="2852936"/>
          </a:xfrm>
          <a:prstGeom prst="rect">
            <a:avLst/>
          </a:prstGeom>
        </p:spPr>
      </p:pic>
      <p:pic>
        <p:nvPicPr>
          <p:cNvPr id="3" name="Picture 2"/>
          <p:cNvPicPr>
            <a:picLocks noChangeAspect="1"/>
          </p:cNvPicPr>
          <p:nvPr/>
        </p:nvPicPr>
        <p:blipFill>
          <a:blip r:embed="rId6"/>
          <a:stretch>
            <a:fillRect/>
          </a:stretch>
        </p:blipFill>
        <p:spPr>
          <a:xfrm>
            <a:off x="4032418" y="4365104"/>
            <a:ext cx="3293537" cy="2492898"/>
          </a:xfrm>
          <a:prstGeom prst="rect">
            <a:avLst/>
          </a:prstGeom>
        </p:spPr>
      </p:pic>
      <p:sp>
        <p:nvSpPr>
          <p:cNvPr id="4" name="Rectangle 3"/>
          <p:cNvSpPr/>
          <p:nvPr/>
        </p:nvSpPr>
        <p:spPr>
          <a:xfrm>
            <a:off x="7325955" y="4823362"/>
            <a:ext cx="1656184" cy="2031325"/>
          </a:xfrm>
          <a:prstGeom prst="rect">
            <a:avLst/>
          </a:prstGeom>
        </p:spPr>
        <p:txBody>
          <a:bodyPr wrap="square">
            <a:spAutoFit/>
          </a:bodyPr>
          <a:lstStyle/>
          <a:p>
            <a:r>
              <a:rPr lang="en-US" dirty="0" smtClean="0"/>
              <a:t>Charles </a:t>
            </a:r>
            <a:r>
              <a:rPr lang="en-US" dirty="0" err="1" smtClean="0"/>
              <a:t>Schreyvogel</a:t>
            </a:r>
            <a:r>
              <a:rPr lang="en-US" dirty="0" smtClean="0"/>
              <a:t> painting on the roof of his </a:t>
            </a:r>
          </a:p>
          <a:p>
            <a:r>
              <a:rPr lang="en-US" dirty="0" smtClean="0"/>
              <a:t>Hoboken</a:t>
            </a:r>
            <a:r>
              <a:rPr lang="en-US" dirty="0"/>
              <a:t>, New Jersey studio, </a:t>
            </a:r>
            <a:r>
              <a:rPr lang="en-US" dirty="0" smtClean="0"/>
              <a:t>c. 1903s</a:t>
            </a:r>
            <a:endParaRPr lang="en-US" dirty="0"/>
          </a:p>
        </p:txBody>
      </p:sp>
    </p:spTree>
    <p:extLst>
      <p:ext uri="{BB962C8B-B14F-4D97-AF65-F5344CB8AC3E}">
        <p14:creationId xmlns:p14="http://schemas.microsoft.com/office/powerpoint/2010/main" val="16460707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525130"/>
          </a:xfrm>
          <a:prstGeom prst="rect">
            <a:avLst/>
          </a:prstGeom>
          <a:noFill/>
        </p:spPr>
        <p:txBody>
          <a:bodyPr wrap="square" lIns="360000" tIns="360000" rIns="360000" bIns="360000" rtlCol="0">
            <a:spAutoFit/>
          </a:bodyPr>
          <a:lstStyle/>
          <a:p>
            <a:pPr algn="r"/>
            <a:r>
              <a:rPr lang="en-GB" b="1" dirty="0" smtClean="0">
                <a:solidFill>
                  <a:prstClr val="black"/>
                </a:solidFill>
                <a:effectLst>
                  <a:outerShdw blurRad="38100" dist="38100" dir="2700000" algn="tl">
                    <a:srgbClr val="000000">
                      <a:alpha val="43137"/>
                    </a:srgbClr>
                  </a:outerShdw>
                </a:effectLst>
              </a:rPr>
              <a:t>Turn-of-20</a:t>
            </a:r>
            <a:r>
              <a:rPr lang="en-GB" b="1" baseline="30000" dirty="0" smtClean="0">
                <a:solidFill>
                  <a:prstClr val="black"/>
                </a:solidFill>
                <a:effectLst>
                  <a:outerShdw blurRad="38100" dist="38100" dir="2700000" algn="tl">
                    <a:srgbClr val="000000">
                      <a:alpha val="43137"/>
                    </a:srgbClr>
                  </a:outerShdw>
                </a:effectLst>
              </a:rPr>
              <a:t>th</a:t>
            </a:r>
            <a:r>
              <a:rPr lang="en-GB" b="1" dirty="0" smtClean="0">
                <a:solidFill>
                  <a:prstClr val="black"/>
                </a:solidFill>
                <a:effectLst>
                  <a:outerShdw blurRad="38100" dist="38100" dir="2700000" algn="tl">
                    <a:srgbClr val="000000">
                      <a:alpha val="43137"/>
                    </a:srgbClr>
                  </a:outerShdw>
                </a:effectLst>
              </a:rPr>
              <a:t>-Century Mass Media/Culture</a:t>
            </a:r>
          </a:p>
          <a:p>
            <a:pPr algn="just"/>
            <a:endParaRPr lang="en-GB" b="1" dirty="0">
              <a:solidFill>
                <a:prstClr val="black"/>
              </a:solidFill>
              <a:effectLst>
                <a:outerShdw blurRad="38100" dist="38100" dir="2700000" algn="tl">
                  <a:srgbClr val="000000">
                    <a:alpha val="43137"/>
                  </a:srgbClr>
                </a:outerShdw>
              </a:effectLst>
            </a:endParaRPr>
          </a:p>
          <a:p>
            <a:pPr algn="just"/>
            <a:endParaRPr lang="en-GB" sz="1650" dirty="0" smtClean="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245" y="762564"/>
            <a:ext cx="3597755" cy="264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1" y="0"/>
            <a:ext cx="4139952" cy="26566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7670" y="4653641"/>
            <a:ext cx="9224258" cy="2450580"/>
          </a:xfrm>
          <a:prstGeom prst="rect">
            <a:avLst/>
          </a:prstGeom>
        </p:spPr>
        <p:txBody>
          <a:bodyPr wrap="square" lIns="360000" tIns="360000" rIns="360000" bIns="360000">
            <a:spAutoFit/>
          </a:bodyPr>
          <a:lstStyle/>
          <a:p>
            <a:pPr marL="285750" indent="-285750">
              <a:buFont typeface="Arial" panose="020B0604020202020204" pitchFamily="34" charset="0"/>
              <a:buChar char="•"/>
            </a:pPr>
            <a:r>
              <a:rPr lang="en-GB" sz="1600" dirty="0" smtClean="0">
                <a:solidFill>
                  <a:prstClr val="black"/>
                </a:solidFill>
              </a:rPr>
              <a:t>Cinema’s symbiosis with other mass media,  mass entertainment: e.g. Thomas </a:t>
            </a:r>
            <a:r>
              <a:rPr lang="en-GB" sz="1600" dirty="0">
                <a:solidFill>
                  <a:prstClr val="black"/>
                </a:solidFill>
              </a:rPr>
              <a:t>Edison’s </a:t>
            </a:r>
            <a:r>
              <a:rPr lang="en-GB" sz="1600" i="1" dirty="0" smtClean="0">
                <a:solidFill>
                  <a:prstClr val="black"/>
                </a:solidFill>
              </a:rPr>
              <a:t>Leonard-Cushing fight</a:t>
            </a:r>
            <a:r>
              <a:rPr lang="en-GB" sz="1600" dirty="0" smtClean="0">
                <a:solidFill>
                  <a:prstClr val="black"/>
                </a:solidFill>
              </a:rPr>
              <a:t> </a:t>
            </a:r>
            <a:r>
              <a:rPr lang="en-GB" sz="1600" dirty="0">
                <a:solidFill>
                  <a:prstClr val="black"/>
                </a:solidFill>
              </a:rPr>
              <a:t>(</a:t>
            </a:r>
            <a:r>
              <a:rPr lang="en-GB" sz="1600" dirty="0">
                <a:solidFill>
                  <a:prstClr val="black"/>
                </a:solidFill>
                <a:hlinkClick r:id="rId5"/>
              </a:rPr>
              <a:t>https://www.loc.gov/item/00694127</a:t>
            </a:r>
            <a:r>
              <a:rPr lang="en-GB" sz="1600" dirty="0" smtClean="0">
                <a:solidFill>
                  <a:prstClr val="black"/>
                </a:solidFill>
              </a:rPr>
              <a:t>); American </a:t>
            </a:r>
            <a:r>
              <a:rPr lang="en-GB" sz="1600" dirty="0" err="1">
                <a:solidFill>
                  <a:prstClr val="black"/>
                </a:solidFill>
              </a:rPr>
              <a:t>Mutoscope</a:t>
            </a:r>
            <a:r>
              <a:rPr lang="en-GB" sz="1600" dirty="0">
                <a:solidFill>
                  <a:prstClr val="black"/>
                </a:solidFill>
              </a:rPr>
              <a:t> </a:t>
            </a:r>
            <a:r>
              <a:rPr lang="en-GB" sz="1600" dirty="0" smtClean="0">
                <a:solidFill>
                  <a:prstClr val="black"/>
                </a:solidFill>
              </a:rPr>
              <a:t> &amp; Biograph, </a:t>
            </a:r>
            <a:r>
              <a:rPr lang="en-GB" sz="1600" i="1" dirty="0" smtClean="0">
                <a:solidFill>
                  <a:prstClr val="black"/>
                </a:solidFill>
              </a:rPr>
              <a:t>Shooting </a:t>
            </a:r>
            <a:r>
              <a:rPr lang="en-GB" sz="1600" i="1" dirty="0">
                <a:solidFill>
                  <a:prstClr val="black"/>
                </a:solidFill>
              </a:rPr>
              <a:t>the </a:t>
            </a:r>
            <a:r>
              <a:rPr lang="en-GB" sz="1600" i="1" dirty="0" smtClean="0">
                <a:solidFill>
                  <a:prstClr val="black"/>
                </a:solidFill>
              </a:rPr>
              <a:t>Chutes</a:t>
            </a:r>
            <a:r>
              <a:rPr lang="en-GB" sz="1600" dirty="0" smtClean="0">
                <a:solidFill>
                  <a:prstClr val="black"/>
                </a:solidFill>
              </a:rPr>
              <a:t> </a:t>
            </a:r>
            <a:r>
              <a:rPr lang="en-GB" sz="1600" dirty="0">
                <a:solidFill>
                  <a:prstClr val="black"/>
                </a:solidFill>
              </a:rPr>
              <a:t>(</a:t>
            </a:r>
            <a:r>
              <a:rPr lang="en-GB" sz="1600" dirty="0">
                <a:solidFill>
                  <a:prstClr val="black"/>
                </a:solidFill>
                <a:hlinkClick r:id="rId6"/>
              </a:rPr>
              <a:t>https://www.loc.gov/item/00563608</a:t>
            </a:r>
            <a:r>
              <a:rPr lang="en-GB" sz="1600" dirty="0" smtClean="0">
                <a:solidFill>
                  <a:prstClr val="black"/>
                </a:solidFill>
                <a:hlinkClick r:id="rId6"/>
              </a:rPr>
              <a:t>/</a:t>
            </a:r>
            <a:r>
              <a:rPr lang="en-GB" sz="1600" dirty="0" smtClean="0">
                <a:solidFill>
                  <a:prstClr val="black"/>
                </a:solidFill>
              </a:rPr>
              <a:t>)</a:t>
            </a:r>
          </a:p>
          <a:p>
            <a:pPr marL="285750" indent="-285750">
              <a:buFont typeface="Arial" panose="020B0604020202020204" pitchFamily="34" charset="0"/>
              <a:buChar char="•"/>
            </a:pPr>
            <a:r>
              <a:rPr lang="en-GB" sz="1600" dirty="0" smtClean="0">
                <a:solidFill>
                  <a:prstClr val="black"/>
                </a:solidFill>
              </a:rPr>
              <a:t>Cinema a modern technological innovation, and a medium for representing and dramatizing  technological modernity itself: e.g. Lumière Brothers, </a:t>
            </a:r>
            <a:r>
              <a:rPr lang="en-GB" sz="1600" i="1" dirty="0" smtClean="0">
                <a:solidFill>
                  <a:prstClr val="black"/>
                </a:solidFill>
              </a:rPr>
              <a:t>Arrival </a:t>
            </a:r>
            <a:r>
              <a:rPr lang="en-GB" sz="1600" i="1" dirty="0">
                <a:solidFill>
                  <a:prstClr val="black"/>
                </a:solidFill>
              </a:rPr>
              <a:t>of a Train at La </a:t>
            </a:r>
            <a:r>
              <a:rPr lang="en-GB" sz="1600" i="1" dirty="0" err="1">
                <a:solidFill>
                  <a:prstClr val="black"/>
                </a:solidFill>
              </a:rPr>
              <a:t>Ciotat</a:t>
            </a:r>
            <a:r>
              <a:rPr lang="en-GB" sz="1600" dirty="0" smtClean="0">
                <a:solidFill>
                  <a:prstClr val="black"/>
                </a:solidFill>
              </a:rPr>
              <a:t>’(</a:t>
            </a:r>
            <a:r>
              <a:rPr lang="en-GB" sz="1600" dirty="0">
                <a:solidFill>
                  <a:prstClr val="black"/>
                </a:solidFill>
                <a:hlinkClick r:id="rId7"/>
              </a:rPr>
              <a:t>https://www.youtube.com/watch?v=1dgLEDdFddk</a:t>
            </a:r>
            <a:r>
              <a:rPr lang="en-GB" sz="1600" dirty="0">
                <a:solidFill>
                  <a:prstClr val="black"/>
                </a:solidFill>
              </a:rPr>
              <a:t>) </a:t>
            </a:r>
            <a:r>
              <a:rPr lang="en-GB" sz="1600" i="1" dirty="0" smtClean="0">
                <a:solidFill>
                  <a:prstClr val="black"/>
                </a:solidFill>
              </a:rPr>
              <a:t>Workers </a:t>
            </a:r>
            <a:r>
              <a:rPr lang="en-GB" sz="1600" i="1" dirty="0">
                <a:solidFill>
                  <a:prstClr val="black"/>
                </a:solidFill>
              </a:rPr>
              <a:t>Leaving </a:t>
            </a:r>
            <a:r>
              <a:rPr lang="en-GB" sz="1600" i="1" dirty="0" smtClean="0">
                <a:solidFill>
                  <a:prstClr val="black"/>
                </a:solidFill>
              </a:rPr>
              <a:t>Factory</a:t>
            </a:r>
            <a:r>
              <a:rPr lang="en-GB" sz="1600" dirty="0" smtClean="0">
                <a:solidFill>
                  <a:prstClr val="black"/>
                </a:solidFill>
              </a:rPr>
              <a:t>(</a:t>
            </a:r>
            <a:r>
              <a:rPr lang="en-GB" sz="1600" dirty="0" smtClean="0">
                <a:solidFill>
                  <a:prstClr val="black"/>
                </a:solidFill>
                <a:hlinkClick r:id="rId8"/>
              </a:rPr>
              <a:t>https</a:t>
            </a:r>
            <a:r>
              <a:rPr lang="en-GB" sz="1600" dirty="0">
                <a:solidFill>
                  <a:prstClr val="black"/>
                </a:solidFill>
                <a:hlinkClick r:id="rId8"/>
              </a:rPr>
              <a:t>://</a:t>
            </a:r>
            <a:r>
              <a:rPr lang="en-GB" sz="1600" dirty="0" smtClean="0">
                <a:solidFill>
                  <a:prstClr val="black"/>
                </a:solidFill>
                <a:hlinkClick r:id="rId8"/>
              </a:rPr>
              <a:t>www.youtube.com/watch?v=DEQeIRLxaM4</a:t>
            </a:r>
            <a:r>
              <a:rPr lang="en-GB" sz="1600" dirty="0" smtClean="0">
                <a:solidFill>
                  <a:prstClr val="black"/>
                </a:solidFill>
              </a:rPr>
              <a:t>)</a:t>
            </a:r>
            <a:endParaRPr lang="en-GB" sz="1600" dirty="0">
              <a:solidFill>
                <a:prstClr val="black"/>
              </a:solidFill>
            </a:endParaRPr>
          </a:p>
        </p:txBody>
      </p:sp>
      <p:pic>
        <p:nvPicPr>
          <p:cNvPr id="1026"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11221" y="3375322"/>
            <a:ext cx="5501141" cy="14302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016" y="2340413"/>
            <a:ext cx="1803549" cy="246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821565" y="2341870"/>
            <a:ext cx="1889656" cy="246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223076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5436013"/>
          </a:xfrm>
          <a:prstGeom prst="rect">
            <a:avLst/>
          </a:prstGeom>
          <a:noFill/>
        </p:spPr>
        <p:txBody>
          <a:bodyPr wrap="square" lIns="540000" tIns="360000" rIns="540000" bIns="360000" rtlCol="0">
            <a:spAutoFit/>
          </a:bodyPr>
          <a:lstStyle/>
          <a:p>
            <a:pPr algn="just"/>
            <a:r>
              <a:rPr lang="en-GB" b="1" u="sng" dirty="0" smtClean="0">
                <a:solidFill>
                  <a:prstClr val="black"/>
                </a:solidFill>
              </a:rPr>
              <a:t>Spanish-American War as a Media Event: Cinema</a:t>
            </a:r>
          </a:p>
          <a:p>
            <a:pPr algn="just"/>
            <a:endParaRPr lang="en-GB" b="1" u="sng" dirty="0">
              <a:solidFill>
                <a:prstClr val="black"/>
              </a:solidFill>
            </a:endParaRPr>
          </a:p>
          <a:p>
            <a:pPr algn="just"/>
            <a:r>
              <a:rPr lang="en-GB" dirty="0">
                <a:solidFill>
                  <a:prstClr val="black"/>
                </a:solidFill>
              </a:rPr>
              <a:t>US Library of Congress, 'The Motion Picture Camera Goes to War' (</a:t>
            </a:r>
            <a:r>
              <a:rPr lang="en-GB" u="sng" dirty="0">
                <a:solidFill>
                  <a:prstClr val="black"/>
                </a:solidFill>
                <a:hlinkClick r:id="rId3"/>
              </a:rPr>
              <a:t>http://www.loc.gov/collections/spanish-american-war-in-motion-pictures/articles-and-essays/the-motion-picture-camera-goes-to-war/</a:t>
            </a:r>
            <a:r>
              <a:rPr lang="en-GB" dirty="0">
                <a:solidFill>
                  <a:prstClr val="black"/>
                </a:solidFill>
              </a:rPr>
              <a:t>) </a:t>
            </a:r>
            <a:endParaRPr lang="en-GB" dirty="0" smtClean="0">
              <a:solidFill>
                <a:prstClr val="black"/>
              </a:solidFill>
            </a:endParaRPr>
          </a:p>
          <a:p>
            <a:pPr marL="285750" indent="-285750">
              <a:buFontTx/>
              <a:buChar char="-"/>
            </a:pPr>
            <a:endParaRPr lang="en-GB" dirty="0">
              <a:solidFill>
                <a:prstClr val="black"/>
              </a:solidFill>
            </a:endParaRPr>
          </a:p>
          <a:p>
            <a:pPr marL="285750" indent="-285750">
              <a:buFontTx/>
              <a:buChar char="-"/>
            </a:pPr>
            <a:endParaRPr lang="en-GB" dirty="0" smtClean="0">
              <a:solidFill>
                <a:prstClr val="black"/>
              </a:solidFill>
            </a:endParaRPr>
          </a:p>
          <a:p>
            <a:pPr marL="285750" indent="-285750">
              <a:buFont typeface="Arial" panose="020B0604020202020204" pitchFamily="34" charset="0"/>
              <a:buChar char="•"/>
            </a:pPr>
            <a:r>
              <a:rPr lang="en-GB" i="1" dirty="0" smtClean="0">
                <a:solidFill>
                  <a:prstClr val="black"/>
                </a:solidFill>
              </a:rPr>
              <a:t>War </a:t>
            </a:r>
            <a:r>
              <a:rPr lang="en-GB" i="1" dirty="0" smtClean="0">
                <a:solidFill>
                  <a:prstClr val="black"/>
                </a:solidFill>
              </a:rPr>
              <a:t>Correspondents</a:t>
            </a:r>
            <a:r>
              <a:rPr lang="en-GB" dirty="0" smtClean="0">
                <a:solidFill>
                  <a:prstClr val="black"/>
                </a:solidFill>
              </a:rPr>
              <a:t>, </a:t>
            </a:r>
            <a:r>
              <a:rPr lang="en-GB" dirty="0" smtClean="0">
                <a:solidFill>
                  <a:prstClr val="black"/>
                </a:solidFill>
              </a:rPr>
              <a:t>Edison company (1898):</a:t>
            </a:r>
          </a:p>
          <a:p>
            <a:pPr marL="285750" indent="-285750">
              <a:buFont typeface="Arial" panose="020B0604020202020204" pitchFamily="34" charset="0"/>
              <a:buChar char="•"/>
            </a:pPr>
            <a:endParaRPr lang="en-GB" dirty="0">
              <a:solidFill>
                <a:prstClr val="black"/>
              </a:solidFill>
            </a:endParaRPr>
          </a:p>
          <a:p>
            <a:r>
              <a:rPr lang="en-GB" dirty="0" smtClean="0">
                <a:solidFill>
                  <a:prstClr val="black"/>
                </a:solidFill>
                <a:hlinkClick r:id="rId4"/>
              </a:rPr>
              <a:t>https://www.loc.gov/item/98500967/</a:t>
            </a:r>
            <a:endParaRPr lang="en-GB" dirty="0" smtClean="0">
              <a:solidFill>
                <a:prstClr val="black"/>
              </a:solidFill>
            </a:endParaRPr>
          </a:p>
          <a:p>
            <a:endParaRPr lang="en-GB" dirty="0" smtClean="0">
              <a:solidFill>
                <a:prstClr val="black"/>
              </a:solidFill>
            </a:endParaRPr>
          </a:p>
          <a:p>
            <a:pPr marL="285750" indent="-285750">
              <a:buFont typeface="Arial" panose="020B0604020202020204" pitchFamily="34" charset="0"/>
              <a:buChar char="•"/>
            </a:pPr>
            <a:r>
              <a:rPr lang="en-GB" dirty="0" smtClean="0">
                <a:solidFill>
                  <a:prstClr val="black"/>
                </a:solidFill>
              </a:rPr>
              <a:t>New </a:t>
            </a:r>
            <a:r>
              <a:rPr lang="en-GB" dirty="0" smtClean="0">
                <a:solidFill>
                  <a:prstClr val="black"/>
                </a:solidFill>
              </a:rPr>
              <a:t>York Journal </a:t>
            </a:r>
            <a:r>
              <a:rPr lang="en-GB" i="1" dirty="0" smtClean="0">
                <a:solidFill>
                  <a:prstClr val="black"/>
                </a:solidFill>
              </a:rPr>
              <a:t>despatch yacht </a:t>
            </a:r>
            <a:r>
              <a:rPr lang="en-GB" i="1" dirty="0" smtClean="0">
                <a:solidFill>
                  <a:prstClr val="black"/>
                </a:solidFill>
              </a:rPr>
              <a:t>Buccaneer</a:t>
            </a:r>
            <a:r>
              <a:rPr lang="en-GB" dirty="0" smtClean="0">
                <a:solidFill>
                  <a:prstClr val="black"/>
                </a:solidFill>
              </a:rPr>
              <a:t> </a:t>
            </a:r>
            <a:r>
              <a:rPr lang="en-GB" dirty="0" smtClean="0">
                <a:solidFill>
                  <a:prstClr val="black"/>
                </a:solidFill>
              </a:rPr>
              <a:t>(1898): </a:t>
            </a:r>
          </a:p>
          <a:p>
            <a:endParaRPr lang="en-GB" dirty="0">
              <a:solidFill>
                <a:prstClr val="black"/>
              </a:solidFill>
            </a:endParaRPr>
          </a:p>
          <a:p>
            <a:r>
              <a:rPr lang="en-GB" dirty="0" smtClean="0">
                <a:solidFill>
                  <a:prstClr val="black"/>
                </a:solidFill>
                <a:hlinkClick r:id="rId5"/>
              </a:rPr>
              <a:t>https://www.loc.gov/item/98500969/</a:t>
            </a:r>
            <a:endParaRPr lang="en-GB" dirty="0" smtClean="0">
              <a:solidFill>
                <a:prstClr val="black"/>
              </a:solidFill>
            </a:endParaRPr>
          </a:p>
          <a:p>
            <a:endParaRPr lang="en-GB" dirty="0" smtClean="0">
              <a:solidFill>
                <a:prstClr val="black"/>
              </a:solidFill>
            </a:endParaRPr>
          </a:p>
          <a:p>
            <a:pPr marL="285750" indent="-285750">
              <a:buFont typeface="Arial" panose="020B0604020202020204" pitchFamily="34" charset="0"/>
              <a:buChar char="•"/>
            </a:pPr>
            <a:endParaRPr lang="en-GB" dirty="0">
              <a:solidFill>
                <a:prstClr val="black"/>
              </a:solidFill>
            </a:endParaRPr>
          </a:p>
          <a:p>
            <a:r>
              <a:rPr lang="en-GB" dirty="0" smtClean="0">
                <a:solidFill>
                  <a:prstClr val="black"/>
                </a:solidFill>
              </a:rPr>
              <a:t> </a:t>
            </a:r>
            <a:endParaRPr lang="en-GB" dirty="0">
              <a:solidFill>
                <a:prstClr val="black"/>
              </a:solidFill>
            </a:endParaRPr>
          </a:p>
        </p:txBody>
      </p:sp>
      <p:pic>
        <p:nvPicPr>
          <p:cNvPr id="3" name="Picture 2"/>
          <p:cNvPicPr>
            <a:picLocks noChangeAspect="1"/>
          </p:cNvPicPr>
          <p:nvPr/>
        </p:nvPicPr>
        <p:blipFill>
          <a:blip r:embed="rId6"/>
          <a:stretch>
            <a:fillRect/>
          </a:stretch>
        </p:blipFill>
        <p:spPr>
          <a:xfrm>
            <a:off x="0" y="4797152"/>
            <a:ext cx="9144000" cy="1731264"/>
          </a:xfrm>
          <a:prstGeom prst="rect">
            <a:avLst/>
          </a:prstGeom>
        </p:spPr>
      </p:pic>
    </p:spTree>
    <p:extLst>
      <p:ext uri="{BB962C8B-B14F-4D97-AF65-F5344CB8AC3E}">
        <p14:creationId xmlns:p14="http://schemas.microsoft.com/office/powerpoint/2010/main" val="15904202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8329112"/>
          </a:xfrm>
          <a:prstGeom prst="rect">
            <a:avLst/>
          </a:prstGeom>
          <a:noFill/>
        </p:spPr>
        <p:txBody>
          <a:bodyPr wrap="square" lIns="540000" tIns="360000" rIns="540000" bIns="360000" rtlCol="0">
            <a:spAutoFit/>
          </a:bodyPr>
          <a:lstStyle/>
          <a:p>
            <a:pPr algn="just"/>
            <a:endParaRPr lang="en-GB" sz="1600" b="1" dirty="0">
              <a:solidFill>
                <a:prstClr val="black"/>
              </a:solidFill>
            </a:endParaRPr>
          </a:p>
          <a:p>
            <a:pPr algn="just"/>
            <a:endParaRPr lang="en-GB" sz="1600" b="1" dirty="0" smtClean="0">
              <a:solidFill>
                <a:prstClr val="black"/>
              </a:solidFill>
            </a:endParaRPr>
          </a:p>
          <a:p>
            <a:pPr algn="just"/>
            <a:r>
              <a:rPr lang="en-GB" sz="1600" i="1" dirty="0" smtClean="0">
                <a:solidFill>
                  <a:prstClr val="black"/>
                </a:solidFill>
              </a:rPr>
              <a:t>Roosevelt and the Rough Riders,</a:t>
            </a:r>
          </a:p>
          <a:p>
            <a:pPr algn="just"/>
            <a:r>
              <a:rPr lang="en-GB" sz="1600" i="1" dirty="0" smtClean="0">
                <a:solidFill>
                  <a:prstClr val="black"/>
                </a:solidFill>
              </a:rPr>
              <a:t>San Juan Hill, Cuba, July 1898</a:t>
            </a:r>
          </a:p>
          <a:p>
            <a:pPr algn="just"/>
            <a:r>
              <a:rPr lang="en-GB" sz="1600" b="1" dirty="0" smtClean="0">
                <a:solidFill>
                  <a:prstClr val="black"/>
                </a:solidFill>
              </a:rPr>
              <a:t> </a:t>
            </a:r>
            <a:endParaRPr lang="en-GB" sz="1600" b="1" dirty="0">
              <a:solidFill>
                <a:prstClr val="black"/>
              </a:solidFill>
            </a:endParaRPr>
          </a:p>
          <a:p>
            <a:pPr marL="800100" lvl="1" indent="-342900" algn="just">
              <a:buFont typeface="Calibri"/>
              <a:buChar char="-"/>
            </a:pPr>
            <a:endParaRPr lang="en-GB" sz="1600" i="1" dirty="0" smtClean="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smtClean="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smtClean="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smtClean="0">
              <a:solidFill>
                <a:prstClr val="black"/>
              </a:solidFill>
              <a:ea typeface="Calibri"/>
              <a:cs typeface="Times New Roman"/>
            </a:endParaRPr>
          </a:p>
          <a:p>
            <a:pPr algn="just"/>
            <a:endParaRPr lang="en-GB" sz="1700" b="1" dirty="0" smtClean="0">
              <a:solidFill>
                <a:prstClr val="black"/>
              </a:solidFill>
            </a:endParaRPr>
          </a:p>
          <a:p>
            <a:pPr algn="just"/>
            <a:endParaRPr lang="en-GB" sz="1700" b="1" dirty="0">
              <a:solidFill>
                <a:prstClr val="black"/>
              </a:solidFill>
            </a:endParaRPr>
          </a:p>
          <a:p>
            <a:pPr algn="just"/>
            <a:endParaRPr lang="en-GB" sz="1700" b="1" dirty="0" smtClean="0">
              <a:solidFill>
                <a:prstClr val="black"/>
              </a:solidFill>
            </a:endParaRPr>
          </a:p>
          <a:p>
            <a:pPr algn="just"/>
            <a:endParaRPr lang="en-GB" sz="1700" b="1" dirty="0">
              <a:solidFill>
                <a:prstClr val="black"/>
              </a:solidFill>
            </a:endParaRPr>
          </a:p>
          <a:p>
            <a:pPr algn="just"/>
            <a:r>
              <a:rPr lang="en-GB" sz="1600" b="1" i="1" dirty="0" smtClean="0">
                <a:solidFill>
                  <a:prstClr val="black"/>
                </a:solidFill>
              </a:rPr>
              <a:t>Roosevelt's </a:t>
            </a:r>
            <a:r>
              <a:rPr lang="en-GB" sz="1600" b="1" i="1" dirty="0">
                <a:solidFill>
                  <a:prstClr val="black"/>
                </a:solidFill>
              </a:rPr>
              <a:t>Rough Riders embarking for </a:t>
            </a:r>
            <a:r>
              <a:rPr lang="en-GB" sz="1600" b="1" i="1" dirty="0" smtClean="0">
                <a:solidFill>
                  <a:prstClr val="black"/>
                </a:solidFill>
              </a:rPr>
              <a:t>Santiago</a:t>
            </a:r>
            <a:r>
              <a:rPr lang="en-GB" sz="1600" b="1" dirty="0" smtClean="0">
                <a:solidFill>
                  <a:prstClr val="black"/>
                </a:solidFill>
              </a:rPr>
              <a:t> </a:t>
            </a:r>
            <a:r>
              <a:rPr lang="en-GB" sz="1600" b="1" dirty="0">
                <a:solidFill>
                  <a:prstClr val="black"/>
                </a:solidFill>
              </a:rPr>
              <a:t>(</a:t>
            </a:r>
            <a:r>
              <a:rPr lang="en-GB" sz="1600" b="1" dirty="0">
                <a:solidFill>
                  <a:prstClr val="black"/>
                </a:solidFill>
                <a:hlinkClick r:id="rId3"/>
              </a:rPr>
              <a:t>http://www.loc.gov/item/98501035/</a:t>
            </a:r>
            <a:r>
              <a:rPr lang="en-GB" sz="1600" b="1" dirty="0">
                <a:solidFill>
                  <a:prstClr val="black"/>
                </a:solidFill>
              </a:rPr>
              <a:t>), June 1898</a:t>
            </a:r>
          </a:p>
          <a:p>
            <a:pPr algn="just"/>
            <a:endParaRPr lang="en-GB" sz="1600" b="1" dirty="0">
              <a:solidFill>
                <a:prstClr val="black"/>
              </a:solidFill>
            </a:endParaRPr>
          </a:p>
          <a:p>
            <a:pPr algn="just"/>
            <a:r>
              <a:rPr lang="en-GB" sz="1600" b="1" i="1" dirty="0" smtClean="0">
                <a:solidFill>
                  <a:prstClr val="black"/>
                </a:solidFill>
              </a:rPr>
              <a:t>Roosevelt’s </a:t>
            </a:r>
            <a:r>
              <a:rPr lang="en-GB" sz="1600" b="1" i="1" dirty="0">
                <a:solidFill>
                  <a:prstClr val="black"/>
                </a:solidFill>
              </a:rPr>
              <a:t>Rough </a:t>
            </a:r>
            <a:r>
              <a:rPr lang="en-GB" sz="1600" b="1" i="1" dirty="0" smtClean="0">
                <a:solidFill>
                  <a:prstClr val="black"/>
                </a:solidFill>
              </a:rPr>
              <a:t>Riders</a:t>
            </a:r>
            <a:r>
              <a:rPr lang="en-GB" sz="1600" b="1" dirty="0" smtClean="0">
                <a:solidFill>
                  <a:prstClr val="black"/>
                </a:solidFill>
              </a:rPr>
              <a:t> </a:t>
            </a:r>
            <a:r>
              <a:rPr lang="en-GB" sz="1600" b="1" dirty="0">
                <a:solidFill>
                  <a:prstClr val="black"/>
                </a:solidFill>
              </a:rPr>
              <a:t>(</a:t>
            </a:r>
            <a:r>
              <a:rPr lang="en-GB" sz="1600" b="1" dirty="0">
                <a:solidFill>
                  <a:prstClr val="black"/>
                </a:solidFill>
                <a:hlinkClick r:id="rId4"/>
              </a:rPr>
              <a:t>http://www.loc.gov/item/98500909/</a:t>
            </a:r>
            <a:r>
              <a:rPr lang="en-GB" sz="1600" b="1" dirty="0">
                <a:solidFill>
                  <a:prstClr val="black"/>
                </a:solidFill>
              </a:rPr>
              <a:t>), c. April 1898 </a:t>
            </a:r>
            <a:r>
              <a:rPr lang="en-GB" sz="1600" dirty="0">
                <a:solidFill>
                  <a:prstClr val="black"/>
                </a:solidFill>
              </a:rPr>
              <a:t>(see </a:t>
            </a:r>
            <a:r>
              <a:rPr lang="en-GB" sz="1600" dirty="0" err="1">
                <a:solidFill>
                  <a:prstClr val="black"/>
                </a:solidFill>
              </a:rPr>
              <a:t>Whissel</a:t>
            </a:r>
            <a:r>
              <a:rPr lang="en-GB" sz="1600" dirty="0">
                <a:solidFill>
                  <a:prstClr val="black"/>
                </a:solidFill>
              </a:rPr>
              <a:t>, ‘Placing the Spectator on the Scene of History,’ p. </a:t>
            </a:r>
            <a:r>
              <a:rPr lang="en-GB" sz="1600" dirty="0" smtClean="0">
                <a:solidFill>
                  <a:prstClr val="black"/>
                </a:solidFill>
              </a:rPr>
              <a:t>234)</a:t>
            </a:r>
            <a:endParaRPr lang="en-GB" sz="1600" dirty="0">
              <a:solidFill>
                <a:prstClr val="black"/>
              </a:solidFill>
            </a:endParaRPr>
          </a:p>
          <a:p>
            <a:pPr algn="just"/>
            <a:endParaRPr lang="en-GB" sz="1600" b="1" dirty="0">
              <a:solidFill>
                <a:prstClr val="black"/>
              </a:solidFill>
            </a:endParaRPr>
          </a:p>
          <a:p>
            <a:pPr algn="just"/>
            <a:r>
              <a:rPr lang="en-GB" sz="1600" b="1" i="1" dirty="0" smtClean="0">
                <a:solidFill>
                  <a:prstClr val="black"/>
                </a:solidFill>
              </a:rPr>
              <a:t>Skirmish </a:t>
            </a:r>
            <a:r>
              <a:rPr lang="en-GB" sz="1600" b="1" i="1" dirty="0">
                <a:solidFill>
                  <a:prstClr val="black"/>
                </a:solidFill>
              </a:rPr>
              <a:t>of the Rough </a:t>
            </a:r>
            <a:r>
              <a:rPr lang="en-GB" sz="1600" b="1" i="1" dirty="0" smtClean="0">
                <a:solidFill>
                  <a:prstClr val="black"/>
                </a:solidFill>
              </a:rPr>
              <a:t>Riders </a:t>
            </a:r>
            <a:r>
              <a:rPr lang="en-GB" sz="1600" b="1" dirty="0">
                <a:solidFill>
                  <a:prstClr val="black"/>
                </a:solidFill>
              </a:rPr>
              <a:t>(</a:t>
            </a:r>
            <a:r>
              <a:rPr lang="en-GB" sz="1600" b="1" dirty="0">
                <a:solidFill>
                  <a:prstClr val="black"/>
                </a:solidFill>
                <a:hlinkClick r:id="rId5"/>
              </a:rPr>
              <a:t>http://www.loc.gov/item/98501105/</a:t>
            </a:r>
            <a:r>
              <a:rPr lang="en-GB" sz="1600" b="1" dirty="0">
                <a:solidFill>
                  <a:prstClr val="black"/>
                </a:solidFill>
              </a:rPr>
              <a:t>), May 1899</a:t>
            </a:r>
          </a:p>
          <a:p>
            <a:pPr algn="just">
              <a:lnSpc>
                <a:spcPct val="150000"/>
              </a:lnSpc>
            </a:pPr>
            <a:endParaRPr lang="en-GB" sz="1600" i="1" dirty="0" smtClean="0">
              <a:solidFill>
                <a:prstClr val="black"/>
              </a:solidFill>
              <a:ea typeface="Calibri"/>
              <a:cs typeface="Times New Roman"/>
            </a:endParaRPr>
          </a:p>
          <a:p>
            <a:pPr marL="800100" lvl="1" indent="-342900" algn="just">
              <a:lnSpc>
                <a:spcPct val="150000"/>
              </a:lnSpc>
              <a:buFont typeface="Calibri"/>
              <a:buChar char="-"/>
            </a:pPr>
            <a:endParaRPr lang="en-GB" sz="1600" i="1" dirty="0">
              <a:solidFill>
                <a:prstClr val="black"/>
              </a:solidFill>
              <a:ea typeface="Calibri"/>
              <a:cs typeface="Times New Roman"/>
            </a:endParaRPr>
          </a:p>
          <a:p>
            <a:pPr marL="800100" lvl="1" indent="-342900" algn="just">
              <a:lnSpc>
                <a:spcPct val="150000"/>
              </a:lnSpc>
              <a:buFont typeface="Calibri"/>
              <a:buChar char="-"/>
            </a:pPr>
            <a:endParaRPr lang="en-GB" sz="1600" i="1" dirty="0">
              <a:solidFill>
                <a:prstClr val="black"/>
              </a:solidFill>
              <a:ea typeface="Calibri"/>
              <a:cs typeface="Times New Roman"/>
            </a:endParaRPr>
          </a:p>
          <a:p>
            <a:pPr algn="just"/>
            <a:endParaRPr lang="en-GB" sz="1700" dirty="0">
              <a:solidFill>
                <a:prstClr val="black"/>
              </a:solidFill>
            </a:endParaRPr>
          </a:p>
        </p:txBody>
      </p:sp>
      <p:pic>
        <p:nvPicPr>
          <p:cNvPr id="307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07904" y="1279"/>
            <a:ext cx="5436096" cy="4409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7"/>
          <a:stretch>
            <a:fillRect/>
          </a:stretch>
        </p:blipFill>
        <p:spPr>
          <a:xfrm>
            <a:off x="1" y="1628596"/>
            <a:ext cx="3707904" cy="2780928"/>
          </a:xfrm>
          <a:prstGeom prst="rect">
            <a:avLst/>
          </a:prstGeom>
        </p:spPr>
      </p:pic>
    </p:spTree>
    <p:extLst>
      <p:ext uri="{BB962C8B-B14F-4D97-AF65-F5344CB8AC3E}">
        <p14:creationId xmlns:p14="http://schemas.microsoft.com/office/powerpoint/2010/main" val="378637359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7944392"/>
          </a:xfrm>
          <a:prstGeom prst="rect">
            <a:avLst/>
          </a:prstGeom>
          <a:noFill/>
        </p:spPr>
        <p:txBody>
          <a:bodyPr wrap="square" lIns="540000" tIns="360000" rIns="540000" bIns="360000" rtlCol="0">
            <a:spAutoFit/>
          </a:bodyPr>
          <a:lstStyle/>
          <a:p>
            <a:pPr lvl="0" algn="just"/>
            <a:r>
              <a:rPr lang="en-GB" sz="2000" dirty="0"/>
              <a:t>Kristen </a:t>
            </a:r>
            <a:r>
              <a:rPr lang="en-GB" sz="2000" dirty="0" err="1"/>
              <a:t>Whissel</a:t>
            </a:r>
            <a:r>
              <a:rPr lang="en-GB" sz="2000" dirty="0"/>
              <a:t>, ‘Placing the Spectator on the Scene of History: The Battle Re-enactment at the Turn of the Century, from Buffalo Bill’s Wild West to the Early Cinema,’ </a:t>
            </a:r>
            <a:r>
              <a:rPr lang="en-GB" sz="2000" i="1" dirty="0"/>
              <a:t>Historical Journal of Film, Radio and Television</a:t>
            </a:r>
            <a:r>
              <a:rPr lang="en-GB" sz="2000" dirty="0"/>
              <a:t> (Vol. 22, No. 3, 2002), pp.225–243</a:t>
            </a:r>
            <a:r>
              <a:rPr lang="en-GB" sz="2000" dirty="0" smtClean="0"/>
              <a:t>.</a:t>
            </a:r>
          </a:p>
          <a:p>
            <a:pPr lvl="0" algn="just"/>
            <a:endParaRPr lang="en-GB" sz="2000" dirty="0" smtClean="0"/>
          </a:p>
          <a:p>
            <a:pPr marL="342900" lvl="0" indent="-342900" algn="just">
              <a:spcAft>
                <a:spcPts val="0"/>
              </a:spcAft>
              <a:buFont typeface="Symbol"/>
              <a:buChar char=""/>
            </a:pPr>
            <a:r>
              <a:rPr lang="en-GB" sz="2400" b="1" dirty="0" smtClean="0">
                <a:ea typeface="Calibri"/>
                <a:cs typeface="Times New Roman"/>
              </a:rPr>
              <a:t>What </a:t>
            </a:r>
            <a:r>
              <a:rPr lang="en-GB" sz="2400" b="1" dirty="0">
                <a:ea typeface="Calibri"/>
                <a:cs typeface="Times New Roman"/>
              </a:rPr>
              <a:t>were some of the key features and characteristics of Spanish-American War-themed motion pictures?</a:t>
            </a:r>
            <a:endParaRPr lang="en-GB" sz="2400" dirty="0">
              <a:latin typeface="Times New Roman"/>
              <a:ea typeface="Calibri"/>
              <a:cs typeface="Times New Roman"/>
            </a:endParaRPr>
          </a:p>
          <a:p>
            <a:pPr marL="800100" lvl="1" indent="-342900" algn="just">
              <a:buFont typeface="Calibri"/>
              <a:buChar char="-"/>
            </a:pPr>
            <a:r>
              <a:rPr lang="en-GB" sz="2400" dirty="0">
                <a:ea typeface="Calibri"/>
                <a:cs typeface="Times New Roman"/>
              </a:rPr>
              <a:t>Were there uniform or varying ways of representing the war on film?</a:t>
            </a:r>
            <a:endParaRPr lang="en-GB" sz="2400" dirty="0">
              <a:latin typeface="Times New Roman"/>
              <a:ea typeface="Calibri"/>
              <a:cs typeface="Times New Roman"/>
            </a:endParaRPr>
          </a:p>
          <a:p>
            <a:pPr marL="800100" lvl="1" indent="-342900" algn="just">
              <a:buFont typeface="Calibri"/>
              <a:buChar char="-"/>
            </a:pPr>
            <a:r>
              <a:rPr lang="en-GB" sz="2400" dirty="0">
                <a:ea typeface="Calibri"/>
                <a:cs typeface="Times New Roman"/>
              </a:rPr>
              <a:t>What cinematic ‘genres’ emerged for representing the war on film?</a:t>
            </a:r>
            <a:endParaRPr lang="en-GB" sz="2400" dirty="0">
              <a:latin typeface="Times New Roman"/>
              <a:ea typeface="Calibri"/>
              <a:cs typeface="Times New Roman"/>
            </a:endParaRPr>
          </a:p>
          <a:p>
            <a:pPr marL="800100" lvl="1" indent="-342900" algn="just">
              <a:buFont typeface="Calibri"/>
              <a:buChar char="-"/>
            </a:pPr>
            <a:r>
              <a:rPr lang="en-GB" sz="2400" dirty="0">
                <a:ea typeface="Calibri"/>
                <a:cs typeface="Times New Roman"/>
              </a:rPr>
              <a:t>What sort of audience reaction do you think motion pictures of the war might have engendered</a:t>
            </a:r>
            <a:r>
              <a:rPr lang="en-GB" sz="2400" dirty="0" smtClean="0">
                <a:ea typeface="Calibri"/>
                <a:cs typeface="Times New Roman"/>
              </a:rPr>
              <a:t>?</a:t>
            </a:r>
          </a:p>
          <a:p>
            <a:pPr marL="800100" lvl="1" indent="-342900" algn="just">
              <a:buFont typeface="Calibri"/>
              <a:buChar char="-"/>
            </a:pPr>
            <a:r>
              <a:rPr lang="en-GB" sz="2400" i="1" dirty="0" smtClean="0">
                <a:ea typeface="Calibri"/>
                <a:cs typeface="Times New Roman"/>
              </a:rPr>
              <a:t>And how did the appeal of cinema compare and contrast with that of Buffalo Bill’s Wild West?</a:t>
            </a: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smtClean="0">
              <a:ea typeface="Calibri"/>
              <a:cs typeface="Times New Roman"/>
            </a:endParaRPr>
          </a:p>
          <a:p>
            <a:pPr lvl="0" algn="just"/>
            <a:endParaRPr lang="en-GB" sz="1600" i="1" dirty="0" smtClean="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lvl="0" algn="just"/>
            <a:endParaRPr lang="en-GB" sz="1700" dirty="0"/>
          </a:p>
        </p:txBody>
      </p:sp>
    </p:spTree>
    <p:extLst>
      <p:ext uri="{BB962C8B-B14F-4D97-AF65-F5344CB8AC3E}">
        <p14:creationId xmlns:p14="http://schemas.microsoft.com/office/powerpoint/2010/main" val="428137072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8052113"/>
          </a:xfrm>
          <a:prstGeom prst="rect">
            <a:avLst/>
          </a:prstGeom>
          <a:noFill/>
        </p:spPr>
        <p:txBody>
          <a:bodyPr wrap="square" lIns="540000" tIns="360000" rIns="540000" bIns="360000" rtlCol="0">
            <a:spAutoFit/>
          </a:bodyPr>
          <a:lstStyle/>
          <a:p>
            <a:pPr lvl="0" algn="just"/>
            <a:endParaRPr lang="en-GB" sz="1600" b="1" dirty="0"/>
          </a:p>
          <a:p>
            <a:pPr lvl="0" algn="just"/>
            <a:endParaRPr lang="en-GB" sz="1600" b="1" dirty="0" smtClean="0"/>
          </a:p>
          <a:p>
            <a:pPr lvl="0" algn="just"/>
            <a:endParaRPr lang="en-GB" sz="1600" b="1" dirty="0" smtClean="0"/>
          </a:p>
          <a:p>
            <a:pPr lvl="0" algn="just"/>
            <a:endParaRPr lang="en-GB" sz="1600" b="1" dirty="0"/>
          </a:p>
          <a:p>
            <a:pPr lvl="0" algn="just"/>
            <a:r>
              <a:rPr lang="en-GB" sz="1600" b="1" dirty="0" smtClean="0"/>
              <a:t> </a:t>
            </a:r>
            <a:endParaRPr lang="en-GB" sz="1600" b="1" dirty="0"/>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lvl="0" algn="just"/>
            <a:endParaRPr lang="en-GB" sz="1700" b="1" dirty="0" smtClean="0"/>
          </a:p>
          <a:p>
            <a:pPr lvl="0" algn="just"/>
            <a:endParaRPr lang="en-GB" sz="1700" b="1" dirty="0"/>
          </a:p>
          <a:p>
            <a:pPr lvl="0" algn="just"/>
            <a:endParaRPr lang="en-GB" sz="1700" b="1" dirty="0" smtClean="0"/>
          </a:p>
          <a:p>
            <a:pPr marL="285750" lvl="0" indent="-285750" algn="just">
              <a:buFont typeface="Arial" panose="020B0604020202020204" pitchFamily="34" charset="0"/>
              <a:buChar char="•"/>
            </a:pPr>
            <a:r>
              <a:rPr lang="en-GB" sz="1600" b="1" i="1" dirty="0" smtClean="0"/>
              <a:t>Advance </a:t>
            </a:r>
            <a:r>
              <a:rPr lang="en-GB" sz="1600" b="1" i="1" dirty="0"/>
              <a:t>of Kansas Volunteers at </a:t>
            </a:r>
            <a:r>
              <a:rPr lang="en-GB" sz="1600" b="1" i="1" dirty="0" smtClean="0"/>
              <a:t>Caloocan</a:t>
            </a:r>
            <a:r>
              <a:rPr lang="en-GB" sz="1600" b="1" dirty="0" smtClean="0"/>
              <a:t> </a:t>
            </a:r>
            <a:r>
              <a:rPr lang="en-GB" sz="1600" b="1" dirty="0"/>
              <a:t>(</a:t>
            </a:r>
            <a:r>
              <a:rPr lang="en-GB" sz="1600" b="1" dirty="0">
                <a:hlinkClick r:id="rId3"/>
              </a:rPr>
              <a:t>http://www.loc.gov/item/98501192</a:t>
            </a:r>
            <a:r>
              <a:rPr lang="en-GB" sz="1600" b="1" dirty="0" smtClean="0">
                <a:hlinkClick r:id="rId3"/>
              </a:rPr>
              <a:t>/</a:t>
            </a:r>
            <a:r>
              <a:rPr lang="en-GB" sz="1600" b="1" dirty="0" smtClean="0"/>
              <a:t>), </a:t>
            </a:r>
            <a:r>
              <a:rPr lang="en-GB" sz="1600" b="1" dirty="0" smtClean="0"/>
              <a:t>Edison </a:t>
            </a:r>
            <a:r>
              <a:rPr lang="en-GB" sz="1600" b="1" dirty="0"/>
              <a:t>Company, re-enacted </a:t>
            </a:r>
            <a:r>
              <a:rPr lang="en-GB" sz="1600" b="1" dirty="0" smtClean="0"/>
              <a:t>May </a:t>
            </a:r>
            <a:r>
              <a:rPr lang="en-GB" sz="1600" b="1" dirty="0" smtClean="0"/>
              <a:t>1899</a:t>
            </a:r>
          </a:p>
          <a:p>
            <a:pPr marL="285750" lvl="0" indent="-285750" algn="just">
              <a:buFont typeface="Arial" panose="020B0604020202020204" pitchFamily="34" charset="0"/>
              <a:buChar char="•"/>
            </a:pPr>
            <a:endParaRPr lang="en-GB" sz="1600" b="1" dirty="0" smtClean="0"/>
          </a:p>
          <a:p>
            <a:pPr marL="285750" lvl="0" indent="-285750" algn="just">
              <a:buFont typeface="Arial" panose="020B0604020202020204" pitchFamily="34" charset="0"/>
              <a:buChar char="•"/>
            </a:pPr>
            <a:r>
              <a:rPr lang="en-GB" sz="1600" b="1" i="1" dirty="0" smtClean="0"/>
              <a:t>Filipinos </a:t>
            </a:r>
            <a:r>
              <a:rPr lang="en-GB" sz="1600" b="1" i="1" dirty="0"/>
              <a:t>Retreat from </a:t>
            </a:r>
            <a:r>
              <a:rPr lang="en-GB" sz="1600" b="1" i="1" dirty="0" smtClean="0"/>
              <a:t>Trenches </a:t>
            </a:r>
            <a:r>
              <a:rPr lang="en-GB" sz="1600" b="1" dirty="0"/>
              <a:t>(</a:t>
            </a:r>
            <a:r>
              <a:rPr lang="en-GB" sz="1600" b="1" dirty="0">
                <a:hlinkClick r:id="rId4"/>
              </a:rPr>
              <a:t>http://www.loc.gov/item/98501198</a:t>
            </a:r>
            <a:r>
              <a:rPr lang="en-GB" sz="1600" b="1" dirty="0" smtClean="0">
                <a:hlinkClick r:id="rId4"/>
              </a:rPr>
              <a:t>/</a:t>
            </a:r>
            <a:r>
              <a:rPr lang="en-GB" sz="1600" b="1" dirty="0" smtClean="0"/>
              <a:t>), </a:t>
            </a:r>
            <a:r>
              <a:rPr lang="en-GB" sz="1600" b="1" dirty="0"/>
              <a:t>Edison Company, May </a:t>
            </a:r>
            <a:r>
              <a:rPr lang="en-GB" sz="1600" b="1" dirty="0"/>
              <a:t>1899</a:t>
            </a:r>
          </a:p>
          <a:p>
            <a:pPr marL="285750" lvl="0" indent="-285750" algn="just">
              <a:buFont typeface="Arial" panose="020B0604020202020204" pitchFamily="34" charset="0"/>
              <a:buChar char="•"/>
            </a:pPr>
            <a:endParaRPr lang="en-GB" sz="1600" b="1" i="1" dirty="0" smtClean="0"/>
          </a:p>
          <a:p>
            <a:pPr marL="285750" lvl="0" indent="-285750" algn="just">
              <a:buFont typeface="Arial" panose="020B0604020202020204" pitchFamily="34" charset="0"/>
              <a:buChar char="•"/>
            </a:pPr>
            <a:r>
              <a:rPr lang="en-GB" sz="1600" b="1" i="1" dirty="0" smtClean="0"/>
              <a:t>Capture </a:t>
            </a:r>
            <a:r>
              <a:rPr lang="en-GB" sz="1600" b="1" i="1" dirty="0"/>
              <a:t>of Trenches at </a:t>
            </a:r>
            <a:r>
              <a:rPr lang="en-GB" sz="1600" b="1" i="1" dirty="0" err="1" smtClean="0"/>
              <a:t>Candaba</a:t>
            </a:r>
            <a:r>
              <a:rPr lang="en-GB" sz="1600" b="1" i="1" dirty="0" smtClean="0"/>
              <a:t> </a:t>
            </a:r>
            <a:r>
              <a:rPr lang="en-GB" sz="1600" b="1" dirty="0"/>
              <a:t>(</a:t>
            </a:r>
            <a:r>
              <a:rPr lang="en-GB" sz="1600" b="1" dirty="0">
                <a:hlinkClick r:id="rId5"/>
              </a:rPr>
              <a:t>http://www.loc.gov/item/98501201</a:t>
            </a:r>
            <a:r>
              <a:rPr lang="en-GB" sz="1600" b="1" dirty="0" smtClean="0">
                <a:hlinkClick r:id="rId5"/>
              </a:rPr>
              <a:t>/</a:t>
            </a:r>
            <a:r>
              <a:rPr lang="en-GB" sz="1600" b="1" dirty="0" smtClean="0"/>
              <a:t>), </a:t>
            </a:r>
            <a:r>
              <a:rPr lang="en-GB" sz="1600" b="1" dirty="0" smtClean="0"/>
              <a:t>Edison Company, May 1899</a:t>
            </a:r>
            <a:endParaRPr lang="en-GB" sz="1600" b="1" dirty="0"/>
          </a:p>
          <a:p>
            <a:pPr algn="just">
              <a:lnSpc>
                <a:spcPct val="150000"/>
              </a:lnSpc>
            </a:pPr>
            <a:endParaRPr lang="en-GB" sz="1600" i="1" dirty="0" smtClean="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lvl="0" algn="just"/>
            <a:endParaRPr lang="en-GB" sz="1700" dirty="0"/>
          </a:p>
        </p:txBody>
      </p:sp>
      <p:pic>
        <p:nvPicPr>
          <p:cNvPr id="921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75028" y="764704"/>
            <a:ext cx="4572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4279980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90956"/>
            <a:ext cx="9144000" cy="5276088"/>
          </a:xfrm>
          <a:prstGeom prst="rect">
            <a:avLst/>
          </a:prstGeom>
        </p:spPr>
      </p:pic>
      <p:sp>
        <p:nvSpPr>
          <p:cNvPr id="3" name="Rectangle 2"/>
          <p:cNvSpPr/>
          <p:nvPr/>
        </p:nvSpPr>
        <p:spPr>
          <a:xfrm>
            <a:off x="1187624" y="128862"/>
            <a:ext cx="6768752" cy="369332"/>
          </a:xfrm>
          <a:prstGeom prst="rect">
            <a:avLst/>
          </a:prstGeom>
        </p:spPr>
        <p:txBody>
          <a:bodyPr wrap="square">
            <a:spAutoFit/>
          </a:bodyPr>
          <a:lstStyle/>
          <a:p>
            <a:r>
              <a:rPr lang="en-US" dirty="0"/>
              <a:t>Frederic </a:t>
            </a:r>
            <a:r>
              <a:rPr lang="en-US" dirty="0" smtClean="0"/>
              <a:t>Remington, </a:t>
            </a:r>
            <a:r>
              <a:rPr lang="en-US" i="1" dirty="0" smtClean="0"/>
              <a:t>The </a:t>
            </a:r>
            <a:r>
              <a:rPr lang="en-US" i="1" dirty="0"/>
              <a:t>Scream of Shrapnel at San Juan Hill </a:t>
            </a:r>
            <a:r>
              <a:rPr lang="en-US" dirty="0" smtClean="0"/>
              <a:t>(1898)</a:t>
            </a:r>
            <a:endParaRPr lang="en-US" dirty="0"/>
          </a:p>
        </p:txBody>
      </p:sp>
    </p:spTree>
    <p:extLst>
      <p:ext uri="{BB962C8B-B14F-4D97-AF65-F5344CB8AC3E}">
        <p14:creationId xmlns:p14="http://schemas.microsoft.com/office/powerpoint/2010/main" val="10680264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dirty="0"/>
          </a:p>
        </p:txBody>
      </p:sp>
      <p:sp>
        <p:nvSpPr>
          <p:cNvPr id="4" name="Rectangle 3"/>
          <p:cNvSpPr/>
          <p:nvPr/>
        </p:nvSpPr>
        <p:spPr>
          <a:xfrm>
            <a:off x="1084998" y="5631942"/>
            <a:ext cx="6817057" cy="507831"/>
          </a:xfrm>
          <a:prstGeom prst="rect">
            <a:avLst/>
          </a:prstGeom>
        </p:spPr>
        <p:txBody>
          <a:bodyPr wrap="square">
            <a:spAutoFit/>
          </a:bodyPr>
          <a:lstStyle/>
          <a:p>
            <a:r>
              <a:rPr lang="en-GB" sz="1350" i="1" dirty="0">
                <a:solidFill>
                  <a:prstClr val="black"/>
                </a:solidFill>
              </a:rPr>
              <a:t>Terrible Teddy, the Grizzly King  </a:t>
            </a:r>
            <a:r>
              <a:rPr lang="en-GB" sz="1350" dirty="0">
                <a:solidFill>
                  <a:prstClr val="black"/>
                </a:solidFill>
              </a:rPr>
              <a:t>(1901) </a:t>
            </a:r>
            <a:r>
              <a:rPr lang="en-GB" sz="1350" dirty="0">
                <a:solidFill>
                  <a:prstClr val="black"/>
                </a:solidFill>
                <a:hlinkClick r:id="rId3"/>
              </a:rPr>
              <a:t>https://</a:t>
            </a:r>
            <a:r>
              <a:rPr lang="en-GB" sz="1350" dirty="0" smtClean="0">
                <a:solidFill>
                  <a:prstClr val="black"/>
                </a:solidFill>
                <a:hlinkClick r:id="rId3"/>
              </a:rPr>
              <a:t>www.youtube.com/watch?v=cfCfjcleO-Q</a:t>
            </a:r>
            <a:endParaRPr lang="en-GB" sz="1350" dirty="0" smtClean="0">
              <a:solidFill>
                <a:prstClr val="black"/>
              </a:solidFill>
            </a:endParaRPr>
          </a:p>
          <a:p>
            <a:endParaRPr lang="en-GB" sz="1350" dirty="0">
              <a:solidFill>
                <a:prstClr val="black"/>
              </a:solidFill>
            </a:endParaRPr>
          </a:p>
        </p:txBody>
      </p:sp>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9752" y="609007"/>
            <a:ext cx="4985321" cy="48287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36328" y="3419225"/>
            <a:ext cx="1298243" cy="715581"/>
          </a:xfrm>
          <a:prstGeom prst="rect">
            <a:avLst/>
          </a:prstGeom>
        </p:spPr>
        <p:txBody>
          <a:bodyPr wrap="square">
            <a:spAutoFit/>
          </a:bodyPr>
          <a:lstStyle/>
          <a:p>
            <a:r>
              <a:rPr lang="en-GB" sz="1350" i="1" dirty="0">
                <a:solidFill>
                  <a:prstClr val="black"/>
                </a:solidFill>
              </a:rPr>
              <a:t>Washington Post </a:t>
            </a:r>
            <a:r>
              <a:rPr lang="en-GB" sz="1350" dirty="0">
                <a:solidFill>
                  <a:prstClr val="black"/>
                </a:solidFill>
              </a:rPr>
              <a:t>cartoon (1902)</a:t>
            </a:r>
          </a:p>
        </p:txBody>
      </p:sp>
    </p:spTree>
    <p:extLst>
      <p:ext uri="{BB962C8B-B14F-4D97-AF65-F5344CB8AC3E}">
        <p14:creationId xmlns:p14="http://schemas.microsoft.com/office/powerpoint/2010/main" val="32129511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3930954" y="0"/>
            <a:ext cx="5213045" cy="4293096"/>
          </a:xfrm>
          <a:prstGeom prst="rect">
            <a:avLst/>
          </a:prstGeom>
        </p:spPr>
      </p:pic>
      <p:pic>
        <p:nvPicPr>
          <p:cNvPr id="9" name="Picture 8"/>
          <p:cNvPicPr>
            <a:picLocks noChangeAspect="1"/>
          </p:cNvPicPr>
          <p:nvPr/>
        </p:nvPicPr>
        <p:blipFill>
          <a:blip r:embed="rId4"/>
          <a:stretch>
            <a:fillRect/>
          </a:stretch>
        </p:blipFill>
        <p:spPr>
          <a:xfrm>
            <a:off x="-16264" y="1"/>
            <a:ext cx="4156216" cy="3422766"/>
          </a:xfrm>
          <a:prstGeom prst="rect">
            <a:avLst/>
          </a:prstGeom>
        </p:spPr>
      </p:pic>
      <p:pic>
        <p:nvPicPr>
          <p:cNvPr id="10" name="Picture 9"/>
          <p:cNvPicPr>
            <a:picLocks noChangeAspect="1"/>
          </p:cNvPicPr>
          <p:nvPr/>
        </p:nvPicPr>
        <p:blipFill rotWithShape="1">
          <a:blip r:embed="rId5"/>
          <a:srcRect l="7535" r="6553" b="5153"/>
          <a:stretch/>
        </p:blipFill>
        <p:spPr>
          <a:xfrm>
            <a:off x="9616" y="3126792"/>
            <a:ext cx="4104456" cy="3731709"/>
          </a:xfrm>
          <a:prstGeom prst="rect">
            <a:avLst/>
          </a:prstGeom>
        </p:spPr>
      </p:pic>
      <p:sp>
        <p:nvSpPr>
          <p:cNvPr id="2" name="Rectangle 1"/>
          <p:cNvSpPr/>
          <p:nvPr/>
        </p:nvSpPr>
        <p:spPr>
          <a:xfrm>
            <a:off x="4343035" y="4359407"/>
            <a:ext cx="4572000" cy="2308324"/>
          </a:xfrm>
          <a:prstGeom prst="rect">
            <a:avLst/>
          </a:prstGeom>
        </p:spPr>
        <p:txBody>
          <a:bodyPr>
            <a:spAutoFit/>
          </a:bodyPr>
          <a:lstStyle/>
          <a:p>
            <a:pPr marL="285750" indent="-285750">
              <a:buFont typeface="Arial" panose="020B0604020202020204" pitchFamily="34" charset="0"/>
              <a:buChar char="•"/>
            </a:pPr>
            <a:r>
              <a:rPr lang="en-US" dirty="0" smtClean="0"/>
              <a:t>What images and ideas did the Louisiana Purchase Exposition convey about American Empire?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What images and ideas </a:t>
            </a:r>
            <a:r>
              <a:rPr lang="en-US" dirty="0"/>
              <a:t>id the Louisiana Purchase Exposition convey about </a:t>
            </a:r>
            <a:r>
              <a:rPr lang="en-US" dirty="0" smtClean="0"/>
              <a:t>the Spanish-American War and the American-Philippine War?</a:t>
            </a:r>
            <a:endParaRPr lang="en-US" dirty="0"/>
          </a:p>
        </p:txBody>
      </p:sp>
      <p:sp>
        <p:nvSpPr>
          <p:cNvPr id="3" name="Rectangle 2"/>
          <p:cNvSpPr/>
          <p:nvPr/>
        </p:nvSpPr>
        <p:spPr>
          <a:xfrm>
            <a:off x="4343035" y="116632"/>
            <a:ext cx="4572000" cy="646331"/>
          </a:xfrm>
          <a:prstGeom prst="rect">
            <a:avLst/>
          </a:prstGeom>
        </p:spPr>
        <p:txBody>
          <a:bodyPr>
            <a:spAutoFit/>
          </a:bodyPr>
          <a:lstStyle/>
          <a:p>
            <a:pPr algn="just"/>
            <a:r>
              <a:rPr lang="en-GB" b="1" dirty="0">
                <a:solidFill>
                  <a:srgbClr val="FF0000"/>
                </a:solidFill>
              </a:rPr>
              <a:t>PART THREE: Representing American Empire</a:t>
            </a:r>
          </a:p>
          <a:p>
            <a:pPr algn="just"/>
            <a:r>
              <a:rPr lang="en-GB" b="1" dirty="0">
                <a:solidFill>
                  <a:srgbClr val="FF0000"/>
                </a:solidFill>
              </a:rPr>
              <a:t>Louisiana Purchase </a:t>
            </a:r>
            <a:r>
              <a:rPr lang="en-GB" b="1" dirty="0" smtClean="0">
                <a:solidFill>
                  <a:srgbClr val="FF0000"/>
                </a:solidFill>
              </a:rPr>
              <a:t>Exposition (1904)</a:t>
            </a:r>
            <a:endParaRPr lang="en-GB" b="1" dirty="0">
              <a:solidFill>
                <a:srgbClr val="FF0000"/>
              </a:solidFill>
            </a:endParaRPr>
          </a:p>
        </p:txBody>
      </p:sp>
    </p:spTree>
    <p:extLst>
      <p:ext uri="{BB962C8B-B14F-4D97-AF65-F5344CB8AC3E}">
        <p14:creationId xmlns:p14="http://schemas.microsoft.com/office/powerpoint/2010/main" val="103189182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3803" t="14839" r="3747" b="12326"/>
          <a:stretch/>
        </p:blipFill>
        <p:spPr>
          <a:xfrm>
            <a:off x="-39426" y="116632"/>
            <a:ext cx="9164387" cy="6667210"/>
          </a:xfrm>
          <a:prstGeom prst="rect">
            <a:avLst/>
          </a:prstGeom>
        </p:spPr>
      </p:pic>
    </p:spTree>
    <p:extLst>
      <p:ext uri="{BB962C8B-B14F-4D97-AF65-F5344CB8AC3E}">
        <p14:creationId xmlns:p14="http://schemas.microsoft.com/office/powerpoint/2010/main" val="242722212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538" t="4880" r="3538" b="2769"/>
          <a:stretch/>
        </p:blipFill>
        <p:spPr bwMode="auto">
          <a:xfrm>
            <a:off x="323528" y="-19597"/>
            <a:ext cx="8568952" cy="6890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45112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327" r="3525" b="9110"/>
          <a:stretch/>
        </p:blipFill>
        <p:spPr bwMode="auto">
          <a:xfrm>
            <a:off x="395536" y="15050"/>
            <a:ext cx="8515671" cy="6842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8485716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3506" t="5900" r="3976" b="-131"/>
          <a:stretch/>
        </p:blipFill>
        <p:spPr>
          <a:xfrm>
            <a:off x="467545" y="0"/>
            <a:ext cx="8208912" cy="6885384"/>
          </a:xfrm>
          <a:prstGeom prst="rect">
            <a:avLst/>
          </a:prstGeom>
        </p:spPr>
      </p:pic>
    </p:spTree>
    <p:extLst>
      <p:ext uri="{BB962C8B-B14F-4D97-AF65-F5344CB8AC3E}">
        <p14:creationId xmlns:p14="http://schemas.microsoft.com/office/powerpoint/2010/main" val="376900720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3677003"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3" y="357083"/>
            <a:ext cx="4711679" cy="5304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31415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584" t="7887" r="3589" b="969"/>
          <a:stretch/>
        </p:blipFill>
        <p:spPr bwMode="auto">
          <a:xfrm>
            <a:off x="323528" y="0"/>
            <a:ext cx="8424936" cy="68864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367886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99" b="3959"/>
          <a:stretch/>
        </p:blipFill>
        <p:spPr bwMode="auto">
          <a:xfrm>
            <a:off x="136410" y="32150"/>
            <a:ext cx="8794825" cy="6825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123397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049"/>
          <a:stretch/>
        </p:blipFill>
        <p:spPr bwMode="auto">
          <a:xfrm>
            <a:off x="323527" y="-27384"/>
            <a:ext cx="8535701" cy="6885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5939316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90" y="1"/>
            <a:ext cx="8448262"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702996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657" b="3937"/>
          <a:stretch/>
        </p:blipFill>
        <p:spPr bwMode="auto">
          <a:xfrm>
            <a:off x="107504" y="0"/>
            <a:ext cx="8928992" cy="68684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5379356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0"/>
            <a:ext cx="6072496" cy="68849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5819379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6360"/>
          <a:stretch/>
        </p:blipFill>
        <p:spPr bwMode="auto">
          <a:xfrm>
            <a:off x="179512" y="61103"/>
            <a:ext cx="8814010" cy="67968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130114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494</TotalTime>
  <Words>2358</Words>
  <Application>Microsoft Office PowerPoint</Application>
  <PresentationFormat>On-screen Show (4:3)</PresentationFormat>
  <Paragraphs>415</Paragraphs>
  <Slides>49</Slides>
  <Notes>36</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49</vt:i4>
      </vt:variant>
    </vt:vector>
  </HeadingPairs>
  <TitlesOfParts>
    <vt:vector size="57" baseType="lpstr">
      <vt:lpstr>Arial</vt:lpstr>
      <vt:lpstr>Calibri</vt:lpstr>
      <vt:lpstr>Symbol</vt:lpstr>
      <vt:lpstr>Times New Roman</vt:lpstr>
      <vt:lpstr>Office Theme</vt:lpstr>
      <vt:lpstr>1_Office Theme</vt:lpstr>
      <vt:lpstr>2_Office Theme</vt:lpstr>
      <vt:lpstr>3_Office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41</cp:revision>
  <cp:lastPrinted>2018-02-21T09:28:39Z</cp:lastPrinted>
  <dcterms:created xsi:type="dcterms:W3CDTF">2015-10-18T17:45:34Z</dcterms:created>
  <dcterms:modified xsi:type="dcterms:W3CDTF">2018-02-21T09:44:11Z</dcterms:modified>
</cp:coreProperties>
</file>