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8527D48-A655-46B9-8D95-EACFB2F5D0F7}" v="1" dt="2022-01-27T12:33:15.83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5" autoAdjust="0"/>
    <p:restoredTop sz="94660"/>
  </p:normalViewPr>
  <p:slideViewPr>
    <p:cSldViewPr snapToGrid="0">
      <p:cViewPr varScale="1">
        <p:scale>
          <a:sx n="58" d="100"/>
          <a:sy n="58" d="100"/>
        </p:scale>
        <p:origin x="45" y="59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ke Roach" userId="3c173453-1e89-4ab7-a897-c035ad6940d7" providerId="ADAL" clId="{58527D48-A655-46B9-8D95-EACFB2F5D0F7}"/>
    <pc:docChg chg="custSel modSld">
      <pc:chgData name="Luke Roach" userId="3c173453-1e89-4ab7-a897-c035ad6940d7" providerId="ADAL" clId="{58527D48-A655-46B9-8D95-EACFB2F5D0F7}" dt="2022-01-27T12:33:23.538" v="1" actId="26606"/>
      <pc:docMkLst>
        <pc:docMk/>
      </pc:docMkLst>
      <pc:sldChg chg="addSp modSp mod setBg">
        <pc:chgData name="Luke Roach" userId="3c173453-1e89-4ab7-a897-c035ad6940d7" providerId="ADAL" clId="{58527D48-A655-46B9-8D95-EACFB2F5D0F7}" dt="2022-01-27T12:33:23.538" v="1" actId="26606"/>
        <pc:sldMkLst>
          <pc:docMk/>
          <pc:sldMk cId="1583557698" sldId="257"/>
        </pc:sldMkLst>
        <pc:spChg chg="mod">
          <ac:chgData name="Luke Roach" userId="3c173453-1e89-4ab7-a897-c035ad6940d7" providerId="ADAL" clId="{58527D48-A655-46B9-8D95-EACFB2F5D0F7}" dt="2022-01-27T12:33:23.538" v="1" actId="26606"/>
          <ac:spMkLst>
            <pc:docMk/>
            <pc:sldMk cId="1583557698" sldId="257"/>
            <ac:spMk id="2" creationId="{7B39B3D0-D3E4-4830-8C7E-A03C08956968}"/>
          </ac:spMkLst>
        </pc:spChg>
        <pc:spChg chg="mod">
          <ac:chgData name="Luke Roach" userId="3c173453-1e89-4ab7-a897-c035ad6940d7" providerId="ADAL" clId="{58527D48-A655-46B9-8D95-EACFB2F5D0F7}" dt="2022-01-27T12:33:23.538" v="1" actId="26606"/>
          <ac:spMkLst>
            <pc:docMk/>
            <pc:sldMk cId="1583557698" sldId="257"/>
            <ac:spMk id="3" creationId="{C15C8037-61E1-4C7C-86EC-42FD893D493E}"/>
          </ac:spMkLst>
        </pc:spChg>
        <pc:spChg chg="add">
          <ac:chgData name="Luke Roach" userId="3c173453-1e89-4ab7-a897-c035ad6940d7" providerId="ADAL" clId="{58527D48-A655-46B9-8D95-EACFB2F5D0F7}" dt="2022-01-27T12:33:23.538" v="1" actId="26606"/>
          <ac:spMkLst>
            <pc:docMk/>
            <pc:sldMk cId="1583557698" sldId="257"/>
            <ac:spMk id="9" creationId="{099405E2-1A96-4DBA-A9DC-4C2A1B421CA9}"/>
          </ac:spMkLst>
        </pc:spChg>
        <pc:spChg chg="add">
          <ac:chgData name="Luke Roach" userId="3c173453-1e89-4ab7-a897-c035ad6940d7" providerId="ADAL" clId="{58527D48-A655-46B9-8D95-EACFB2F5D0F7}" dt="2022-01-27T12:33:23.538" v="1" actId="26606"/>
          <ac:spMkLst>
            <pc:docMk/>
            <pc:sldMk cId="1583557698" sldId="257"/>
            <ac:spMk id="11" creationId="{932FF329-3A87-4F66-BA01-91CD63C8119F}"/>
          </ac:spMkLst>
        </pc:spChg>
        <pc:spChg chg="add">
          <ac:chgData name="Luke Roach" userId="3c173453-1e89-4ab7-a897-c035ad6940d7" providerId="ADAL" clId="{58527D48-A655-46B9-8D95-EACFB2F5D0F7}" dt="2022-01-27T12:33:23.538" v="1" actId="26606"/>
          <ac:spMkLst>
            <pc:docMk/>
            <pc:sldMk cId="1583557698" sldId="257"/>
            <ac:spMk id="13" creationId="{BCF4857D-F003-4CA1-82AB-00900B1008BA}"/>
          </ac:spMkLst>
        </pc:spChg>
        <pc:spChg chg="add">
          <ac:chgData name="Luke Roach" userId="3c173453-1e89-4ab7-a897-c035ad6940d7" providerId="ADAL" clId="{58527D48-A655-46B9-8D95-EACFB2F5D0F7}" dt="2022-01-27T12:33:23.538" v="1" actId="26606"/>
          <ac:spMkLst>
            <pc:docMk/>
            <pc:sldMk cId="1583557698" sldId="257"/>
            <ac:spMk id="15" creationId="{79855050-A75B-4DD0-9B56-8B1C7722D884}"/>
          </ac:spMkLst>
        </pc:spChg>
        <pc:spChg chg="add">
          <ac:chgData name="Luke Roach" userId="3c173453-1e89-4ab7-a897-c035ad6940d7" providerId="ADAL" clId="{58527D48-A655-46B9-8D95-EACFB2F5D0F7}" dt="2022-01-27T12:33:23.538" v="1" actId="26606"/>
          <ac:spMkLst>
            <pc:docMk/>
            <pc:sldMk cId="1583557698" sldId="257"/>
            <ac:spMk id="17" creationId="{5E6738EB-6FF0-4AF9-8462-57F4494B88B2}"/>
          </ac:spMkLst>
        </pc:spChg>
        <pc:spChg chg="add">
          <ac:chgData name="Luke Roach" userId="3c173453-1e89-4ab7-a897-c035ad6940d7" providerId="ADAL" clId="{58527D48-A655-46B9-8D95-EACFB2F5D0F7}" dt="2022-01-27T12:33:23.538" v="1" actId="26606"/>
          <ac:spMkLst>
            <pc:docMk/>
            <pc:sldMk cId="1583557698" sldId="257"/>
            <ac:spMk id="19" creationId="{DB791336-FCAA-4174-9303-B3F374861110}"/>
          </ac:spMkLst>
        </pc:spChg>
        <pc:spChg chg="add">
          <ac:chgData name="Luke Roach" userId="3c173453-1e89-4ab7-a897-c035ad6940d7" providerId="ADAL" clId="{58527D48-A655-46B9-8D95-EACFB2F5D0F7}" dt="2022-01-27T12:33:23.538" v="1" actId="26606"/>
          <ac:spMkLst>
            <pc:docMk/>
            <pc:sldMk cId="1583557698" sldId="257"/>
            <ac:spMk id="21" creationId="{CA212158-300D-44D0-9CCE-472C3F669EE1}"/>
          </ac:spMkLst>
        </pc:spChg>
        <pc:spChg chg="add">
          <ac:chgData name="Luke Roach" userId="3c173453-1e89-4ab7-a897-c035ad6940d7" providerId="ADAL" clId="{58527D48-A655-46B9-8D95-EACFB2F5D0F7}" dt="2022-01-27T12:33:23.538" v="1" actId="26606"/>
          <ac:spMkLst>
            <pc:docMk/>
            <pc:sldMk cId="1583557698" sldId="257"/>
            <ac:spMk id="23" creationId="{988521F4-D44A-42C5-9BDB-5CA25554098B}"/>
          </ac:spMkLst>
        </pc:spChg>
        <pc:picChg chg="add mod ord">
          <ac:chgData name="Luke Roach" userId="3c173453-1e89-4ab7-a897-c035ad6940d7" providerId="ADAL" clId="{58527D48-A655-46B9-8D95-EACFB2F5D0F7}" dt="2022-01-27T12:33:23.538" v="1" actId="26606"/>
          <ac:picMkLst>
            <pc:docMk/>
            <pc:sldMk cId="1583557698" sldId="257"/>
            <ac:picMk id="4" creationId="{201323B6-B34D-42D0-9D5A-BA1D355CCA45}"/>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ED69555-EE48-4B19-812B-4E1068DBF976}"/>
              </a:ext>
            </a:extLst>
          </p:cNvPr>
          <p:cNvSpPr/>
          <p:nvPr/>
        </p:nvSpPr>
        <p:spPr>
          <a:xfrm>
            <a:off x="7573754" y="0"/>
            <a:ext cx="4618246"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57">
            <a:extLst>
              <a:ext uri="{FF2B5EF4-FFF2-40B4-BE49-F238E27FC236}">
                <a16:creationId xmlns:a16="http://schemas.microsoft.com/office/drawing/2014/main" id="{57AEB73D-F521-4B19-820F-12DB6BCC8406}"/>
              </a:ext>
            </a:extLst>
          </p:cNvPr>
          <p:cNvSpPr/>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sp>
        <p:nvSpPr>
          <p:cNvPr id="2" name="Title 1"/>
          <p:cNvSpPr>
            <a:spLocks noGrp="1"/>
          </p:cNvSpPr>
          <p:nvPr>
            <p:ph type="ctrTitle"/>
          </p:nvPr>
        </p:nvSpPr>
        <p:spPr>
          <a:xfrm>
            <a:off x="855388" y="863068"/>
            <a:ext cx="6007691" cy="4985916"/>
          </a:xfrm>
        </p:spPr>
        <p:txBody>
          <a:bodyPr anchor="ctr">
            <a:noAutofit/>
          </a:bodyPr>
          <a:lstStyle>
            <a:lvl1pPr algn="l">
              <a:lnSpc>
                <a:spcPct val="125000"/>
              </a:lnSpc>
              <a:defRPr sz="6000" b="0" cap="all" spc="150" baseline="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197352" y="863068"/>
            <a:ext cx="3351729" cy="5120069"/>
          </a:xfrm>
        </p:spPr>
        <p:txBody>
          <a:bodyPr anchor="ctr">
            <a:normAutofit/>
          </a:bodyPr>
          <a:lstStyle>
            <a:lvl1pPr marL="0" indent="0" algn="l">
              <a:lnSpc>
                <a:spcPct val="150000"/>
              </a:lnSpc>
              <a:buNone/>
              <a:defRPr sz="2400" b="0" cap="none"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Rectangle 6">
            <a:extLst>
              <a:ext uri="{FF2B5EF4-FFF2-40B4-BE49-F238E27FC236}">
                <a16:creationId xmlns:a16="http://schemas.microsoft.com/office/drawing/2014/main" id="{6B72EEBA-3A5D-41CE-8465-A45A0F65674E}"/>
              </a:ext>
            </a:extLst>
          </p:cNvPr>
          <p:cNvSpPr/>
          <p:nvPr/>
        </p:nvSpPr>
        <p:spPr>
          <a:xfrm rot="5400000">
            <a:off x="410121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Date Placeholder 12">
            <a:extLst>
              <a:ext uri="{FF2B5EF4-FFF2-40B4-BE49-F238E27FC236}">
                <a16:creationId xmlns:a16="http://schemas.microsoft.com/office/drawing/2014/main" id="{79F4CF2F-CDFA-4A37-837C-819D5238EAB4}"/>
              </a:ext>
            </a:extLst>
          </p:cNvPr>
          <p:cNvSpPr>
            <a:spLocks noGrp="1"/>
          </p:cNvSpPr>
          <p:nvPr>
            <p:ph type="dt" sz="half" idx="10"/>
          </p:nvPr>
        </p:nvSpPr>
        <p:spPr>
          <a:xfrm>
            <a:off x="8197353" y="6309360"/>
            <a:ext cx="2151134" cy="457200"/>
          </a:xfrm>
        </p:spPr>
        <p:txBody>
          <a:bodyPr/>
          <a:lstStyle/>
          <a:p>
            <a:pPr algn="l"/>
            <a:fld id="{0DCFB061-4267-4D9F-8017-6F550D3068DF}" type="datetime1">
              <a:rPr lang="en-US" smtClean="0"/>
              <a:t>1/27/2022</a:t>
            </a:fld>
            <a:endParaRPr lang="en-US" dirty="0"/>
          </a:p>
        </p:txBody>
      </p:sp>
      <p:sp>
        <p:nvSpPr>
          <p:cNvPr id="15" name="Footer Placeholder 14">
            <a:extLst>
              <a:ext uri="{FF2B5EF4-FFF2-40B4-BE49-F238E27FC236}">
                <a16:creationId xmlns:a16="http://schemas.microsoft.com/office/drawing/2014/main" id="{CFECE62A-61A4-407D-8F0B-D459CD977C75}"/>
              </a:ext>
            </a:extLst>
          </p:cNvPr>
          <p:cNvSpPr>
            <a:spLocks noGrp="1"/>
          </p:cNvSpPr>
          <p:nvPr>
            <p:ph type="ftr" sz="quarter" idx="11"/>
          </p:nvPr>
        </p:nvSpPr>
        <p:spPr>
          <a:xfrm>
            <a:off x="855388" y="6309360"/>
            <a:ext cx="6007691" cy="457200"/>
          </a:xfrm>
        </p:spPr>
        <p:txBody>
          <a:bodyPr/>
          <a:lstStyle>
            <a:lvl1pPr algn="r">
              <a:defRPr/>
            </a:lvl1pPr>
          </a:lstStyle>
          <a:p>
            <a:pPr algn="l"/>
            <a:endParaRPr lang="en-US" dirty="0"/>
          </a:p>
        </p:txBody>
      </p:sp>
      <p:sp>
        <p:nvSpPr>
          <p:cNvPr id="27" name="Slide Number Placeholder 26">
            <a:extLst>
              <a:ext uri="{FF2B5EF4-FFF2-40B4-BE49-F238E27FC236}">
                <a16:creationId xmlns:a16="http://schemas.microsoft.com/office/drawing/2014/main" id="{99FE60A9-FE2A-451F-9244-60FCE7FE9AD7}"/>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37660209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A4ED5C-5A53-433E-8A55-46F54CE81DA5}" type="datetime1">
              <a:rPr lang="en-US" smtClean="0"/>
              <a:t>1/27/2022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29724134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BFD12B6-57DE-4B63-A723-500B050FB7DD}"/>
              </a:ext>
            </a:extLst>
          </p:cNvPr>
          <p:cNvSpPr/>
          <p:nvPr/>
        </p:nvSpPr>
        <p:spPr>
          <a:xfrm>
            <a:off x="0" y="4215384"/>
            <a:ext cx="12192000" cy="2642616"/>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95316" y="1406284"/>
            <a:ext cx="10593694" cy="2597841"/>
          </a:xfrm>
        </p:spPr>
        <p:txBody>
          <a:bodyPr anchor="b">
            <a:normAutofit/>
          </a:bodyPr>
          <a:lstStyle>
            <a:lvl1pPr algn="ctr">
              <a:lnSpc>
                <a:spcPct val="125000"/>
              </a:lnSpc>
              <a:defRPr sz="4400" baseline="0">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2818312" y="4527856"/>
            <a:ext cx="6559018" cy="1570245"/>
          </a:xfrm>
        </p:spPr>
        <p:txBody>
          <a:bodyPr anchor="t">
            <a:normAutofit/>
          </a:bodyPr>
          <a:lstStyle>
            <a:lvl1pPr marL="0" indent="0" algn="ctr">
              <a:lnSpc>
                <a:spcPct val="130000"/>
              </a:lnSpc>
              <a:spcBef>
                <a:spcPts val="0"/>
              </a:spcBef>
              <a:buNone/>
              <a:defRPr sz="2400" b="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5F1E2E75-4758-4930-8024-39287C962987}"/>
              </a:ext>
            </a:extLst>
          </p:cNvPr>
          <p:cNvSpPr>
            <a:spLocks noGrp="1"/>
          </p:cNvSpPr>
          <p:nvPr>
            <p:ph type="dt" sz="half" idx="10"/>
          </p:nvPr>
        </p:nvSpPr>
        <p:spPr/>
        <p:txBody>
          <a:bodyPr/>
          <a:lstStyle/>
          <a:p>
            <a:fld id="{29CABC0C-B6DF-45E9-B954-11C99AA62C3E}" type="datetime1">
              <a:rPr lang="en-US" smtClean="0"/>
              <a:t>1/27/2022</a:t>
            </a:fld>
            <a:endParaRPr lang="en-US" dirty="0"/>
          </a:p>
        </p:txBody>
      </p:sp>
      <p:sp>
        <p:nvSpPr>
          <p:cNvPr id="8" name="Footer Placeholder 7">
            <a:extLst>
              <a:ext uri="{FF2B5EF4-FFF2-40B4-BE49-F238E27FC236}">
                <a16:creationId xmlns:a16="http://schemas.microsoft.com/office/drawing/2014/main" id="{488B9949-402C-42C2-9A94-16590FC0C592}"/>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39D83F6-DAF4-4876-AA41-F246EC970F7D}"/>
              </a:ext>
            </a:extLst>
          </p:cNvPr>
          <p:cNvSpPr>
            <a:spLocks noGrp="1"/>
          </p:cNvSpPr>
          <p:nvPr>
            <p:ph type="sldNum" sz="quarter" idx="12"/>
          </p:nvPr>
        </p:nvSpPr>
        <p:spPr/>
        <p:txBody>
          <a:bodyPr/>
          <a:lstStyle/>
          <a:p>
            <a:fld id="{FAEF9944-A4F6-4C59-AEBD-678D6480B8EA}" type="slidenum">
              <a:rPr lang="en-US" smtClean="0"/>
              <a:pPr/>
              <a:t>‹#›</a:t>
            </a:fld>
            <a:endParaRPr lang="en-US" dirty="0"/>
          </a:p>
        </p:txBody>
      </p:sp>
      <p:sp>
        <p:nvSpPr>
          <p:cNvPr id="11" name="Rectangle 10">
            <a:extLst>
              <a:ext uri="{FF2B5EF4-FFF2-40B4-BE49-F238E27FC236}">
                <a16:creationId xmlns:a16="http://schemas.microsoft.com/office/drawing/2014/main" id="{91613A19-DDA2-44F6-9ED4-F87771C684B8}"/>
              </a:ext>
            </a:extLst>
          </p:cNvPr>
          <p:cNvSpPr/>
          <p:nvPr/>
        </p:nvSpPr>
        <p:spPr>
          <a:xfrm>
            <a:off x="0" y="4215384"/>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113666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hasCustomPrompt="1"/>
          </p:nvPr>
        </p:nvSpPr>
        <p:spPr>
          <a:xfrm>
            <a:off x="5376670" y="705114"/>
            <a:ext cx="6172412" cy="2403846"/>
          </a:xfrm>
        </p:spPr>
        <p:txBody>
          <a:bodyPr anchor="b"/>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376670" y="3749040"/>
            <a:ext cx="6172411" cy="2346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4AB71B9-2624-4F21-93EE-35A78B1A0DAD}" type="datetime1">
              <a:rPr lang="en-US" smtClean="0"/>
              <a:t>1/27/2022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AEF9944-A4F6-4C59-AEBD-678D6480B8EA}" type="slidenum">
              <a:rPr lang="en-US" dirty="0"/>
              <a:t>‹#›</a:t>
            </a:fld>
            <a:endParaRPr lang="en-US" dirty="0"/>
          </a:p>
        </p:txBody>
      </p:sp>
      <p:sp>
        <p:nvSpPr>
          <p:cNvPr id="10" name="Rectangle 9">
            <a:extLst>
              <a:ext uri="{FF2B5EF4-FFF2-40B4-BE49-F238E27FC236}">
                <a16:creationId xmlns:a16="http://schemas.microsoft.com/office/drawing/2014/main" id="{5CE6B9B5-A5D1-4099-B52B-78F39AB0AFCB}"/>
              </a:ext>
            </a:extLst>
          </p:cNvPr>
          <p:cNvSpPr/>
          <p:nvPr/>
        </p:nvSpPr>
        <p:spPr>
          <a:xfrm rot="10800000">
            <a:off x="4693920" y="3396997"/>
            <a:ext cx="749808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7655733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5376667" y="658999"/>
            <a:ext cx="6166422" cy="457200"/>
          </a:xfrm>
        </p:spPr>
        <p:txBody>
          <a:bodyPr anchor="b">
            <a:normAutofit/>
          </a:bodyPr>
          <a:lstStyle>
            <a:lvl1pPr marL="0" indent="0">
              <a:lnSpc>
                <a:spcPct val="130000"/>
              </a:lnSpc>
              <a:buNone/>
              <a:defRPr sz="18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376668" y="1116199"/>
            <a:ext cx="6166422" cy="206212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376668" y="3623098"/>
            <a:ext cx="6166421" cy="457200"/>
          </a:xfrm>
        </p:spPr>
        <p:txBody>
          <a:bodyPr anchor="b">
            <a:normAutofit/>
          </a:bodyPr>
          <a:lstStyle>
            <a:lvl1pPr marL="0" indent="0">
              <a:lnSpc>
                <a:spcPct val="99000"/>
              </a:lnSpc>
              <a:buNone/>
              <a:defRPr lang="en-US" sz="1800" b="1" kern="1200" cap="all" spc="150"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30000"/>
              </a:lnSpc>
              <a:spcBef>
                <a:spcPts val="930"/>
              </a:spcBef>
              <a:buFont typeface="Corbel" panose="020B0503020204020204" pitchFamily="34" charset="0"/>
              <a:buNone/>
            </a:pPr>
            <a:r>
              <a:rPr lang="en-US"/>
              <a:t>Click to edit Master text styles</a:t>
            </a:r>
          </a:p>
        </p:txBody>
      </p:sp>
      <p:sp>
        <p:nvSpPr>
          <p:cNvPr id="6" name="Content Placeholder 5"/>
          <p:cNvSpPr>
            <a:spLocks noGrp="1"/>
          </p:cNvSpPr>
          <p:nvPr>
            <p:ph sz="quarter" idx="4"/>
          </p:nvPr>
        </p:nvSpPr>
        <p:spPr>
          <a:xfrm>
            <a:off x="5376670" y="4102370"/>
            <a:ext cx="6166419" cy="20665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6D37C2A-BE2E-4840-A907-3254E2916C96}" type="datetime1">
              <a:rPr lang="en-US" smtClean="0"/>
              <a:t>1/27/2022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FAEF9944-A4F6-4C59-AEBD-678D6480B8EA}" type="slidenum">
              <a:rPr lang="en-US" dirty="0"/>
              <a:t>‹#›</a:t>
            </a:fld>
            <a:endParaRPr lang="en-US" dirty="0"/>
          </a:p>
        </p:txBody>
      </p:sp>
      <p:sp>
        <p:nvSpPr>
          <p:cNvPr id="10" name="Title 9">
            <a:extLst>
              <a:ext uri="{FF2B5EF4-FFF2-40B4-BE49-F238E27FC236}">
                <a16:creationId xmlns:a16="http://schemas.microsoft.com/office/drawing/2014/main" id="{D26B370B-8381-431F-9492-0EA1205113EE}"/>
              </a:ext>
            </a:extLst>
          </p:cNvPr>
          <p:cNvSpPr>
            <a:spLocks noGrp="1"/>
          </p:cNvSpPr>
          <p:nvPr>
            <p:ph type="title"/>
          </p:nvPr>
        </p:nvSpPr>
        <p:spPr/>
        <p:txBody>
          <a:bodyPr/>
          <a:lstStyle/>
          <a:p>
            <a:r>
              <a:rPr lang="en-US"/>
              <a:t>Click to edit Master title style</a:t>
            </a:r>
          </a:p>
        </p:txBody>
      </p:sp>
      <p:sp>
        <p:nvSpPr>
          <p:cNvPr id="12" name="Rectangle 11">
            <a:extLst>
              <a:ext uri="{FF2B5EF4-FFF2-40B4-BE49-F238E27FC236}">
                <a16:creationId xmlns:a16="http://schemas.microsoft.com/office/drawing/2014/main" id="{DCA89085-2231-4A9C-B23C-B199A9DD26C5}"/>
              </a:ext>
            </a:extLst>
          </p:cNvPr>
          <p:cNvSpPr/>
          <p:nvPr/>
        </p:nvSpPr>
        <p:spPr>
          <a:xfrm rot="10800000">
            <a:off x="4693920" y="3396997"/>
            <a:ext cx="749808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635214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05CD215-1C45-48A0-8534-39FFE8A7C95A}" type="datetime1">
              <a:rPr lang="en-US" smtClean="0"/>
              <a:t>1/27/2022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16141880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C7CF41D3-C6B9-4E99-9321-87C4E2168F46}"/>
              </a:ext>
            </a:extLst>
          </p:cNvPr>
          <p:cNvSpPr>
            <a:spLocks noGrp="1"/>
          </p:cNvSpPr>
          <p:nvPr>
            <p:ph type="dt" sz="half" idx="10"/>
          </p:nvPr>
        </p:nvSpPr>
        <p:spPr/>
        <p:txBody>
          <a:bodyPr/>
          <a:lstStyle/>
          <a:p>
            <a:fld id="{D3363A0F-DEF3-4134-98D0-2E1276938A8B}" type="datetime1">
              <a:rPr lang="en-US" smtClean="0"/>
              <a:t>1/27/2022</a:t>
            </a:fld>
            <a:endParaRPr lang="en-US" dirty="0"/>
          </a:p>
        </p:txBody>
      </p:sp>
      <p:sp>
        <p:nvSpPr>
          <p:cNvPr id="6" name="Footer Placeholder 5">
            <a:extLst>
              <a:ext uri="{FF2B5EF4-FFF2-40B4-BE49-F238E27FC236}">
                <a16:creationId xmlns:a16="http://schemas.microsoft.com/office/drawing/2014/main" id="{8B5BC6EB-07B1-46AF-AC33-E998BC6AA43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3E3A0C1-6562-4819-9E88-4C1378FD5DE4}"/>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20669019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ACA29BA-0143-49FF-8608-DB1623D99537}"/>
              </a:ext>
            </a:extLst>
          </p:cNvPr>
          <p:cNvSpPr/>
          <p:nvPr/>
        </p:nvSpPr>
        <p:spPr>
          <a:xfrm>
            <a:off x="0" y="0"/>
            <a:ext cx="8248592"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753015" y="640079"/>
            <a:ext cx="2796066" cy="2551751"/>
          </a:xfrm>
        </p:spPr>
        <p:txBody>
          <a:bodyPr anchor="b">
            <a:normAutofit/>
          </a:bodyPr>
          <a:lstStyle>
            <a:lvl1pPr algn="l">
              <a:lnSpc>
                <a:spcPct val="135000"/>
              </a:lnSpc>
              <a:defRPr sz="3200"/>
            </a:lvl1pPr>
          </a:lstStyle>
          <a:p>
            <a:r>
              <a:rPr lang="en-US"/>
              <a:t>Click to edit Master title style</a:t>
            </a:r>
            <a:endParaRPr lang="en-US" dirty="0"/>
          </a:p>
        </p:txBody>
      </p:sp>
      <p:sp>
        <p:nvSpPr>
          <p:cNvPr id="3" name="Content Placeholder 2"/>
          <p:cNvSpPr>
            <a:spLocks noGrp="1"/>
          </p:cNvSpPr>
          <p:nvPr>
            <p:ph idx="1"/>
          </p:nvPr>
        </p:nvSpPr>
        <p:spPr>
          <a:xfrm>
            <a:off x="638818" y="640078"/>
            <a:ext cx="6969693" cy="5455921"/>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hasCustomPrompt="1"/>
          </p:nvPr>
        </p:nvSpPr>
        <p:spPr>
          <a:xfrm>
            <a:off x="8753015" y="3223803"/>
            <a:ext cx="2796066" cy="2872197"/>
          </a:xfrm>
        </p:spPr>
        <p:txBody>
          <a:bodyPr anchor="t">
            <a:normAutofit/>
          </a:bodyPr>
          <a:lstStyle>
            <a:lvl1pPr marL="0" indent="0">
              <a:spcBef>
                <a:spcPts val="1400"/>
              </a:spcBef>
              <a:buNone/>
              <a:defRPr sz="1800" b="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9" name="Rectangle 8">
            <a:extLst>
              <a:ext uri="{FF2B5EF4-FFF2-40B4-BE49-F238E27FC236}">
                <a16:creationId xmlns:a16="http://schemas.microsoft.com/office/drawing/2014/main" id="{3010CF18-370D-4E80-AE4C-396FFDFCAE5D}"/>
              </a:ext>
            </a:extLst>
          </p:cNvPr>
          <p:cNvSpPr/>
          <p:nvPr/>
        </p:nvSpPr>
        <p:spPr>
          <a:xfrm rot="5400000">
            <a:off x="485159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Date Placeholder 9">
            <a:extLst>
              <a:ext uri="{FF2B5EF4-FFF2-40B4-BE49-F238E27FC236}">
                <a16:creationId xmlns:a16="http://schemas.microsoft.com/office/drawing/2014/main" id="{C5EBFE9C-5A22-4462-9C51-E00C03F55C3D}"/>
              </a:ext>
            </a:extLst>
          </p:cNvPr>
          <p:cNvSpPr>
            <a:spLocks noGrp="1"/>
          </p:cNvSpPr>
          <p:nvPr>
            <p:ph type="dt" sz="half" idx="10"/>
          </p:nvPr>
        </p:nvSpPr>
        <p:spPr>
          <a:xfrm>
            <a:off x="8753015" y="6309360"/>
            <a:ext cx="1734207" cy="457200"/>
          </a:xfrm>
        </p:spPr>
        <p:txBody>
          <a:bodyPr/>
          <a:lstStyle>
            <a:lvl1pPr algn="l">
              <a:defRPr/>
            </a:lvl1pPr>
          </a:lstStyle>
          <a:p>
            <a:fld id="{61A2E4C8-2960-4ADD-862C-4D9643CB15AC}" type="datetime1">
              <a:rPr lang="en-US" smtClean="0"/>
              <a:t>1/27/2022</a:t>
            </a:fld>
            <a:endParaRPr lang="en-US" dirty="0"/>
          </a:p>
        </p:txBody>
      </p:sp>
      <p:sp>
        <p:nvSpPr>
          <p:cNvPr id="11" name="Footer Placeholder 10">
            <a:extLst>
              <a:ext uri="{FF2B5EF4-FFF2-40B4-BE49-F238E27FC236}">
                <a16:creationId xmlns:a16="http://schemas.microsoft.com/office/drawing/2014/main" id="{2EBBFF2E-AA66-4B76-9139-CB000B5A45D5}"/>
              </a:ext>
            </a:extLst>
          </p:cNvPr>
          <p:cNvSpPr>
            <a:spLocks noGrp="1"/>
          </p:cNvSpPr>
          <p:nvPr>
            <p:ph type="ftr" sz="quarter" idx="11"/>
          </p:nvPr>
        </p:nvSpPr>
        <p:spPr>
          <a:xfrm>
            <a:off x="638818" y="6309360"/>
            <a:ext cx="6993867" cy="457200"/>
          </a:xfrm>
        </p:spPr>
        <p:txBody>
          <a:bodyPr/>
          <a:lstStyle/>
          <a:p>
            <a:endParaRPr lang="en-US" dirty="0"/>
          </a:p>
        </p:txBody>
      </p:sp>
      <p:sp>
        <p:nvSpPr>
          <p:cNvPr id="12" name="Slide Number Placeholder 11">
            <a:extLst>
              <a:ext uri="{FF2B5EF4-FFF2-40B4-BE49-F238E27FC236}">
                <a16:creationId xmlns:a16="http://schemas.microsoft.com/office/drawing/2014/main" id="{A44F64C4-BF20-4F6B-B650-57C71C828A68}"/>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10817682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34996" y="640079"/>
            <a:ext cx="2714085" cy="2695903"/>
          </a:xfrm>
        </p:spPr>
        <p:txBody>
          <a:bodyPr anchor="b">
            <a:noAutofit/>
          </a:bodyPr>
          <a:lstStyle>
            <a:lvl1pPr algn="l">
              <a:lnSpc>
                <a:spcPct val="104000"/>
              </a:lnSpc>
              <a:defRPr sz="3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248592" cy="6857999"/>
          </a:xfrm>
          <a:solidFill>
            <a:schemeClr val="bg2">
              <a:lumMod val="9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hasCustomPrompt="1"/>
          </p:nvPr>
        </p:nvSpPr>
        <p:spPr>
          <a:xfrm>
            <a:off x="8834996" y="3429000"/>
            <a:ext cx="2714085" cy="2508026"/>
          </a:xfrm>
        </p:spPr>
        <p:txBody>
          <a:bodyPr anchor="t">
            <a:normAutofit/>
          </a:bodyPr>
          <a:lstStyle>
            <a:lvl1pPr marL="0" indent="0">
              <a:spcBef>
                <a:spcPts val="1400"/>
              </a:spcBef>
              <a:buNone/>
              <a:defRPr sz="1800" b="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9" name="Rectangle 8">
            <a:extLst>
              <a:ext uri="{FF2B5EF4-FFF2-40B4-BE49-F238E27FC236}">
                <a16:creationId xmlns:a16="http://schemas.microsoft.com/office/drawing/2014/main" id="{90949BC8-9ABF-49F6-851C-5DB0B86CA70D}"/>
              </a:ext>
            </a:extLst>
          </p:cNvPr>
          <p:cNvSpPr/>
          <p:nvPr/>
        </p:nvSpPr>
        <p:spPr>
          <a:xfrm rot="5400000">
            <a:off x="485159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a:extLst>
              <a:ext uri="{FF2B5EF4-FFF2-40B4-BE49-F238E27FC236}">
                <a16:creationId xmlns:a16="http://schemas.microsoft.com/office/drawing/2014/main" id="{04E1EE21-E3FA-4D43-B224-C664959637B0}"/>
              </a:ext>
            </a:extLst>
          </p:cNvPr>
          <p:cNvSpPr>
            <a:spLocks noGrp="1"/>
          </p:cNvSpPr>
          <p:nvPr>
            <p:ph type="dt" sz="half" idx="10"/>
          </p:nvPr>
        </p:nvSpPr>
        <p:spPr>
          <a:xfrm>
            <a:off x="8834997" y="6309360"/>
            <a:ext cx="1645920" cy="457200"/>
          </a:xfrm>
        </p:spPr>
        <p:txBody>
          <a:bodyPr/>
          <a:lstStyle/>
          <a:p>
            <a:fld id="{48BDEA15-09CD-4275-A8E0-385C965F48B0}" type="datetime1">
              <a:rPr lang="en-US" smtClean="0"/>
              <a:t>1/27/2022</a:t>
            </a:fld>
            <a:endParaRPr lang="en-US" dirty="0"/>
          </a:p>
        </p:txBody>
      </p:sp>
      <p:sp>
        <p:nvSpPr>
          <p:cNvPr id="7" name="Slide Number Placeholder 6">
            <a:extLst>
              <a:ext uri="{FF2B5EF4-FFF2-40B4-BE49-F238E27FC236}">
                <a16:creationId xmlns:a16="http://schemas.microsoft.com/office/drawing/2014/main" id="{A32D7F83-8993-4ED4-9F02-663CC085052F}"/>
              </a:ext>
            </a:extLst>
          </p:cNvPr>
          <p:cNvSpPr>
            <a:spLocks noGrp="1"/>
          </p:cNvSpPr>
          <p:nvPr>
            <p:ph type="sldNum" sz="quarter" idx="12"/>
          </p:nvPr>
        </p:nvSpPr>
        <p:spPr/>
        <p:txBody>
          <a:bodyPr/>
          <a:lstStyle/>
          <a:p>
            <a:fld id="{FAEF9944-A4F6-4C59-AEBD-678D6480B8EA}" type="slidenum">
              <a:rPr lang="en-US" smtClean="0"/>
              <a:pPr/>
              <a:t>‹#›</a:t>
            </a:fld>
            <a:endParaRPr lang="en-US" dirty="0"/>
          </a:p>
        </p:txBody>
      </p:sp>
      <p:sp>
        <p:nvSpPr>
          <p:cNvPr id="6" name="Footer Placeholder 5">
            <a:extLst>
              <a:ext uri="{FF2B5EF4-FFF2-40B4-BE49-F238E27FC236}">
                <a16:creationId xmlns:a16="http://schemas.microsoft.com/office/drawing/2014/main" id="{8E3678B7-E511-4CE1-BEE5-89E959B9BFD6}"/>
              </a:ext>
            </a:extLst>
          </p:cNvPr>
          <p:cNvSpPr>
            <a:spLocks noGrp="1"/>
          </p:cNvSpPr>
          <p:nvPr>
            <p:ph type="ftr" sz="quarter" idx="11"/>
          </p:nvPr>
        </p:nvSpPr>
        <p:spPr>
          <a:xfrm>
            <a:off x="640080" y="6309360"/>
            <a:ext cx="4946592" cy="457200"/>
          </a:xfrm>
        </p:spPr>
        <p:txBody>
          <a:bodyPr/>
          <a:lstStyle>
            <a:lvl1pPr>
              <a:defRPr>
                <a:solidFill>
                  <a:srgbClr val="FFFFFF"/>
                </a:solidFill>
                <a:effectLst>
                  <a:outerShdw blurRad="50800" dist="38100" dir="2700000" algn="tl" rotWithShape="0">
                    <a:prstClr val="black">
                      <a:alpha val="43000"/>
                    </a:prstClr>
                  </a:outerShdw>
                </a:effectLst>
              </a:defRPr>
            </a:lvl1pPr>
          </a:lstStyle>
          <a:p>
            <a:endParaRPr lang="en-US" dirty="0"/>
          </a:p>
        </p:txBody>
      </p:sp>
    </p:spTree>
    <p:extLst>
      <p:ext uri="{BB962C8B-B14F-4D97-AF65-F5344CB8AC3E}">
        <p14:creationId xmlns:p14="http://schemas.microsoft.com/office/powerpoint/2010/main" val="20256260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141BC61-5547-4A60-8DA1-6699760D9972}" type="datetime1">
              <a:rPr lang="en-US" smtClean="0"/>
              <a:t>1/27/2022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36040685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24B9D1C6-60D0-4CD1-8F31-F912522EB041}" type="datetime1">
              <a:rPr lang="en-US" smtClean="0"/>
              <a:t>1/27/2022</a:t>
            </a:fld>
            <a:endParaRPr lang="en-US" dirty="0"/>
          </a:p>
        </p:txBody>
      </p:sp>
      <p:sp>
        <p:nvSpPr>
          <p:cNvPr id="5" name="Footer Placeholder 4"/>
          <p:cNvSpPr>
            <a:spLocks noGrp="1"/>
          </p:cNvSpPr>
          <p:nvPr>
            <p:ph type="ftr" sz="quarter" idx="11"/>
          </p:nvPr>
        </p:nvSpPr>
        <p:spPr>
          <a:xfrm>
            <a:off x="2933699" y="6296615"/>
            <a:ext cx="5959577" cy="365125"/>
          </a:xfrm>
        </p:spPr>
        <p:txBody>
          <a:bodyPr/>
          <a:lstStyle/>
          <a:p>
            <a:endParaRPr lang="en-US" dirty="0"/>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dirty="0"/>
              <a:pPr/>
              <a:t>‹#›</a:t>
            </a:fld>
            <a:endParaRPr lang="en-US" dirty="0"/>
          </a:p>
        </p:txBody>
      </p:sp>
      <p:cxnSp>
        <p:nvCxnSpPr>
          <p:cNvPr id="7" name="Straight Connector 6" title="Rule Line">
            <a:extLst>
              <a:ext uri="{FF2B5EF4-FFF2-40B4-BE49-F238E27FC236}">
                <a16:creationId xmlns:a16="http://schemas.microsoft.com/office/drawing/2014/main" id="{A1005B08-D2D4-455C-AA62-1200E43E7AF9}"/>
              </a:ext>
            </a:extLst>
          </p:cNvPr>
          <p:cNvCxnSpPr/>
          <p:nvPr/>
        </p:nvCxnSpPr>
        <p:spPr>
          <a:xfrm>
            <a:off x="9111582" y="571502"/>
            <a:ext cx="0" cy="5275467"/>
          </a:xfrm>
          <a:prstGeom prst="line">
            <a:avLst/>
          </a:prstGeom>
          <a:ln w="381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764447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786F82F-1B47-46ED-8EAE-53EF71E59E9A}"/>
              </a:ext>
            </a:extLst>
          </p:cNvPr>
          <p:cNvSpPr/>
          <p:nvPr/>
        </p:nvSpPr>
        <p:spPr>
          <a:xfrm>
            <a:off x="4718302" y="0"/>
            <a:ext cx="747369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642918" y="705113"/>
            <a:ext cx="3411973" cy="5197498"/>
          </a:xfrm>
          <a:prstGeom prst="rect">
            <a:avLst/>
          </a:prstGeom>
        </p:spPr>
        <p:txBody>
          <a:bodyPr vert="horz" lIns="109728" tIns="109728" rIns="109728" bIns="9144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376671" y="705113"/>
            <a:ext cx="6172412" cy="5197497"/>
          </a:xfrm>
          <a:prstGeom prst="rect">
            <a:avLst/>
          </a:prstGeom>
        </p:spPr>
        <p:txBody>
          <a:bodyPr vert="horz" lIns="109728" tIns="109728" rIns="109728" bIns="9144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42917" y="6309360"/>
            <a:ext cx="3411973" cy="457200"/>
          </a:xfrm>
          <a:prstGeom prst="rect">
            <a:avLst/>
          </a:prstGeom>
        </p:spPr>
        <p:txBody>
          <a:bodyPr vert="horz" lIns="109728" tIns="109728" rIns="109728" bIns="91440" rtlCol="0" anchor="ctr"/>
          <a:lstStyle>
            <a:lvl1pPr algn="l">
              <a:defRPr sz="1200" spc="150" baseline="0">
                <a:solidFill>
                  <a:schemeClr val="tx1">
                    <a:lumMod val="75000"/>
                    <a:lumOff val="25000"/>
                  </a:schemeClr>
                </a:solidFill>
                <a:latin typeface="+mj-lt"/>
              </a:defRPr>
            </a:lvl1pPr>
          </a:lstStyle>
          <a:p>
            <a:fld id="{4AF8082C-0922-4249-A612-B415F5231620}" type="datetime1">
              <a:rPr lang="en-US" smtClean="0"/>
              <a:t>1/27/2022</a:t>
            </a:fld>
            <a:endParaRPr lang="en-US" dirty="0"/>
          </a:p>
        </p:txBody>
      </p:sp>
      <p:sp>
        <p:nvSpPr>
          <p:cNvPr id="5" name="Footer Placeholder 4"/>
          <p:cNvSpPr>
            <a:spLocks noGrp="1"/>
          </p:cNvSpPr>
          <p:nvPr>
            <p:ph type="ftr" sz="quarter" idx="3"/>
          </p:nvPr>
        </p:nvSpPr>
        <p:spPr>
          <a:xfrm>
            <a:off x="5376670" y="6309360"/>
            <a:ext cx="4946592" cy="457200"/>
          </a:xfrm>
          <a:prstGeom prst="rect">
            <a:avLst/>
          </a:prstGeom>
        </p:spPr>
        <p:txBody>
          <a:bodyPr vert="horz" lIns="109728" tIns="109728" rIns="109728" bIns="91440" rtlCol="0" anchor="ctr"/>
          <a:lstStyle>
            <a:lvl1pPr algn="l">
              <a:defRPr sz="1200" spc="150" baseline="0">
                <a:solidFill>
                  <a:schemeClr val="tx1">
                    <a:lumMod val="75000"/>
                    <a:lumOff val="25000"/>
                  </a:schemeClr>
                </a:solidFill>
                <a:latin typeface="+mj-lt"/>
              </a:defRPr>
            </a:lvl1pPr>
          </a:lstStyle>
          <a:p>
            <a:endParaRPr lang="en-US" dirty="0"/>
          </a:p>
        </p:txBody>
      </p:sp>
      <p:sp>
        <p:nvSpPr>
          <p:cNvPr id="6" name="Slide Number Placeholder 5"/>
          <p:cNvSpPr>
            <a:spLocks noGrp="1"/>
          </p:cNvSpPr>
          <p:nvPr>
            <p:ph type="sldNum" sz="quarter" idx="4"/>
          </p:nvPr>
        </p:nvSpPr>
        <p:spPr>
          <a:xfrm>
            <a:off x="10569202" y="6309360"/>
            <a:ext cx="979879" cy="457200"/>
          </a:xfrm>
          <a:prstGeom prst="rect">
            <a:avLst/>
          </a:prstGeom>
        </p:spPr>
        <p:txBody>
          <a:bodyPr vert="horz" lIns="109728" tIns="109728" rIns="109728" bIns="91440" rtlCol="0" anchor="b"/>
          <a:lstStyle>
            <a:lvl1pPr algn="r">
              <a:defRPr sz="1600" b="1" spc="150" baseline="0">
                <a:solidFill>
                  <a:schemeClr val="tx1">
                    <a:lumMod val="75000"/>
                    <a:lumOff val="25000"/>
                  </a:schemeClr>
                </a:solidFill>
                <a:latin typeface="+mj-lt"/>
              </a:defRPr>
            </a:lvl1pPr>
          </a:lstStyle>
          <a:p>
            <a:fld id="{FAEF9944-A4F6-4C59-AEBD-678D6480B8EA}" type="slidenum">
              <a:rPr lang="en-US" smtClean="0"/>
              <a:pPr/>
              <a:t>‹#›</a:t>
            </a:fld>
            <a:endParaRPr lang="en-US" dirty="0"/>
          </a:p>
        </p:txBody>
      </p:sp>
      <p:sp>
        <p:nvSpPr>
          <p:cNvPr id="21" name="Rectangle 20">
            <a:extLst>
              <a:ext uri="{FF2B5EF4-FFF2-40B4-BE49-F238E27FC236}">
                <a16:creationId xmlns:a16="http://schemas.microsoft.com/office/drawing/2014/main" id="{EF1BAF6F-6275-4646-9C59-331B29B9550F}"/>
              </a:ext>
            </a:extLst>
          </p:cNvPr>
          <p:cNvSpPr/>
          <p:nvPr/>
        </p:nvSpPr>
        <p:spPr>
          <a:xfrm rot="5400000">
            <a:off x="1257298"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19897418"/>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37" r:id="rId4"/>
    <p:sldLayoutId id="2147483738" r:id="rId5"/>
    <p:sldLayoutId id="2147483743" r:id="rId6"/>
    <p:sldLayoutId id="2147483739" r:id="rId7"/>
    <p:sldLayoutId id="2147483740" r:id="rId8"/>
    <p:sldLayoutId id="2147483741" r:id="rId9"/>
    <p:sldLayoutId id="2147483742" r:id="rId10"/>
    <p:sldLayoutId id="2147483744" r:id="rId11"/>
  </p:sldLayoutIdLst>
  <p:hf sldNum="0" hdr="0" ftr="0" dt="0"/>
  <p:txStyles>
    <p:titleStyle>
      <a:lvl1pPr algn="l" defTabSz="914400" rtl="0" eaLnBrk="1" latinLnBrk="0" hangingPunct="1">
        <a:lnSpc>
          <a:spcPct val="150000"/>
        </a:lnSpc>
        <a:spcBef>
          <a:spcPct val="0"/>
        </a:spcBef>
        <a:buNone/>
        <a:defRPr sz="36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1"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725BC23-E0DD-4037-B2B8-7B6FA64543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199EE120-2D35-4A48-BAAE-238F986A13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6072" cy="180407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Full frame view of crumpled white paper">
            <a:extLst>
              <a:ext uri="{FF2B5EF4-FFF2-40B4-BE49-F238E27FC236}">
                <a16:creationId xmlns:a16="http://schemas.microsoft.com/office/drawing/2014/main" id="{69AFD25F-09E4-4088-9921-41ECA2D81474}"/>
              </a:ext>
            </a:extLst>
          </p:cNvPr>
          <p:cNvPicPr>
            <a:picLocks noChangeAspect="1"/>
          </p:cNvPicPr>
          <p:nvPr/>
        </p:nvPicPr>
        <p:blipFill rotWithShape="1">
          <a:blip r:embed="rId2"/>
          <a:srcRect l="19766" r="23354" b="2"/>
          <a:stretch/>
        </p:blipFill>
        <p:spPr>
          <a:xfrm>
            <a:off x="20" y="1804072"/>
            <a:ext cx="4458058" cy="4349801"/>
          </a:xfrm>
          <a:prstGeom prst="rect">
            <a:avLst/>
          </a:prstGeom>
        </p:spPr>
      </p:pic>
      <p:sp>
        <p:nvSpPr>
          <p:cNvPr id="13" name="Rectangle 12">
            <a:extLst>
              <a:ext uri="{FF2B5EF4-FFF2-40B4-BE49-F238E27FC236}">
                <a16:creationId xmlns:a16="http://schemas.microsoft.com/office/drawing/2014/main" id="{552F9EAC-0C70-441C-AC78-65174C285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426076" y="1740090"/>
            <a:ext cx="7765922" cy="442752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E40EBA-50DD-4065-B662-F830C858E508}"/>
              </a:ext>
            </a:extLst>
          </p:cNvPr>
          <p:cNvSpPr>
            <a:spLocks noGrp="1"/>
          </p:cNvSpPr>
          <p:nvPr>
            <p:ph type="ctrTitle"/>
          </p:nvPr>
        </p:nvSpPr>
        <p:spPr>
          <a:xfrm>
            <a:off x="4882101" y="2146851"/>
            <a:ext cx="6666980" cy="2658269"/>
          </a:xfrm>
        </p:spPr>
        <p:txBody>
          <a:bodyPr anchor="b">
            <a:normAutofit fontScale="90000"/>
          </a:bodyPr>
          <a:lstStyle/>
          <a:p>
            <a:r>
              <a:rPr lang="en-GB" dirty="0"/>
              <a:t>Evidence Based Policing – Workshop 1</a:t>
            </a:r>
          </a:p>
        </p:txBody>
      </p:sp>
      <p:sp>
        <p:nvSpPr>
          <p:cNvPr id="3" name="Subtitle 2">
            <a:extLst>
              <a:ext uri="{FF2B5EF4-FFF2-40B4-BE49-F238E27FC236}">
                <a16:creationId xmlns:a16="http://schemas.microsoft.com/office/drawing/2014/main" id="{B3EE6406-4D7E-425D-A2B7-105F121A73DD}"/>
              </a:ext>
            </a:extLst>
          </p:cNvPr>
          <p:cNvSpPr>
            <a:spLocks noGrp="1"/>
          </p:cNvSpPr>
          <p:nvPr>
            <p:ph type="subTitle" idx="1"/>
          </p:nvPr>
        </p:nvSpPr>
        <p:spPr>
          <a:xfrm>
            <a:off x="4882102" y="4810937"/>
            <a:ext cx="6666980" cy="1172200"/>
          </a:xfrm>
        </p:spPr>
        <p:txBody>
          <a:bodyPr anchor="t">
            <a:noAutofit/>
          </a:bodyPr>
          <a:lstStyle/>
          <a:p>
            <a:r>
              <a:rPr lang="en-GB" sz="1600" dirty="0"/>
              <a:t>Dr Luke Roach</a:t>
            </a:r>
          </a:p>
          <a:p>
            <a:r>
              <a:rPr lang="en-GB" sz="1600" dirty="0"/>
              <a:t>L.Roach@UWTSD.ac.uk</a:t>
            </a:r>
          </a:p>
        </p:txBody>
      </p:sp>
      <p:sp>
        <p:nvSpPr>
          <p:cNvPr id="15" name="Rectangle 14">
            <a:extLst>
              <a:ext uri="{FF2B5EF4-FFF2-40B4-BE49-F238E27FC236}">
                <a16:creationId xmlns:a16="http://schemas.microsoft.com/office/drawing/2014/main" id="{0D48F6B8-EF56-4340-982E-F4D6F5DC2F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1753806"/>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C596C40-FEA6-4867-853D-CF37DE3B6B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49" y="6167615"/>
            <a:ext cx="12192001"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9DC7C5E2-274E-49A3-A8E0-46A5B8CAC3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6CF8D2C-9E01-48EC-8DDF-8A1FF60AED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4070"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471964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932FF329-3A87-4F66-BA01-91CD63C81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4420926" cy="68381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Homer, I Hardly Knew Me | Simpsons Wiki | Fandom">
            <a:extLst>
              <a:ext uri="{FF2B5EF4-FFF2-40B4-BE49-F238E27FC236}">
                <a16:creationId xmlns:a16="http://schemas.microsoft.com/office/drawing/2014/main" id="{201323B6-B34D-42D0-9D5A-BA1D355CCA4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8810" r="19155" b="2"/>
          <a:stretch/>
        </p:blipFill>
        <p:spPr bwMode="auto">
          <a:xfrm>
            <a:off x="20" y="719747"/>
            <a:ext cx="4458058" cy="5389675"/>
          </a:xfrm>
          <a:prstGeom prst="rect">
            <a:avLst/>
          </a:prstGeom>
          <a:noFill/>
          <a:extLst>
            <a:ext uri="{909E8E84-426E-40DD-AFC4-6F175D3DCCD1}">
              <a14:hiddenFill xmlns:a14="http://schemas.microsoft.com/office/drawing/2010/main">
                <a:solidFill>
                  <a:srgbClr val="FFFFFF"/>
                </a:solidFill>
              </a14:hiddenFill>
            </a:ext>
          </a:extLst>
        </p:spPr>
      </p:pic>
      <p:sp>
        <p:nvSpPr>
          <p:cNvPr id="13" name="Rectangle 12">
            <a:extLst>
              <a:ext uri="{FF2B5EF4-FFF2-40B4-BE49-F238E27FC236}">
                <a16:creationId xmlns:a16="http://schemas.microsoft.com/office/drawing/2014/main" id="{BCF4857D-F003-4CA1-82AB-00900B100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146359"/>
            <a:ext cx="4426072" cy="711642"/>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426076" y="748578"/>
            <a:ext cx="7765922" cy="541903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39B3D0-D3E4-4830-8C7E-A03C08956968}"/>
              </a:ext>
            </a:extLst>
          </p:cNvPr>
          <p:cNvSpPr>
            <a:spLocks noGrp="1"/>
          </p:cNvSpPr>
          <p:nvPr>
            <p:ph type="title"/>
          </p:nvPr>
        </p:nvSpPr>
        <p:spPr>
          <a:xfrm>
            <a:off x="4919472" y="1056362"/>
            <a:ext cx="6627226" cy="1154102"/>
          </a:xfrm>
        </p:spPr>
        <p:txBody>
          <a:bodyPr>
            <a:normAutofit/>
          </a:bodyPr>
          <a:lstStyle/>
          <a:p>
            <a:r>
              <a:rPr lang="en-GB" dirty="0"/>
              <a:t>About Me</a:t>
            </a:r>
          </a:p>
        </p:txBody>
      </p:sp>
      <p:sp>
        <p:nvSpPr>
          <p:cNvPr id="17" name="Rectangle 16">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8774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15C8037-61E1-4C7C-86EC-42FD893D493E}"/>
              </a:ext>
            </a:extLst>
          </p:cNvPr>
          <p:cNvSpPr>
            <a:spLocks noGrp="1"/>
          </p:cNvSpPr>
          <p:nvPr>
            <p:ph idx="1"/>
          </p:nvPr>
        </p:nvSpPr>
        <p:spPr>
          <a:xfrm>
            <a:off x="4921857" y="2268656"/>
            <a:ext cx="6627226" cy="3505938"/>
          </a:xfrm>
        </p:spPr>
        <p:txBody>
          <a:bodyPr anchor="t">
            <a:normAutofit/>
          </a:bodyPr>
          <a:lstStyle/>
          <a:p>
            <a:pPr>
              <a:lnSpc>
                <a:spcPct val="130000"/>
              </a:lnSpc>
            </a:pPr>
            <a:r>
              <a:rPr lang="en-GB" dirty="0"/>
              <a:t>I recently got my PhD from Cardiff University</a:t>
            </a:r>
            <a:endParaRPr lang="en-GB"/>
          </a:p>
          <a:p>
            <a:pPr>
              <a:lnSpc>
                <a:spcPct val="130000"/>
              </a:lnSpc>
            </a:pPr>
            <a:endParaRPr lang="en-GB"/>
          </a:p>
          <a:p>
            <a:pPr>
              <a:lnSpc>
                <a:spcPct val="130000"/>
              </a:lnSpc>
            </a:pPr>
            <a:r>
              <a:rPr lang="en-GB" dirty="0"/>
              <a:t>My research is in hate speech online</a:t>
            </a:r>
            <a:endParaRPr lang="en-GB"/>
          </a:p>
          <a:p>
            <a:pPr>
              <a:lnSpc>
                <a:spcPct val="130000"/>
              </a:lnSpc>
            </a:pPr>
            <a:endParaRPr lang="en-GB"/>
          </a:p>
          <a:p>
            <a:pPr>
              <a:lnSpc>
                <a:spcPct val="130000"/>
              </a:lnSpc>
            </a:pPr>
            <a:r>
              <a:rPr lang="en-GB" dirty="0"/>
              <a:t>I’m a big fan of The Simpsons</a:t>
            </a:r>
            <a:endParaRPr lang="en-GB"/>
          </a:p>
          <a:p>
            <a:pPr>
              <a:lnSpc>
                <a:spcPct val="130000"/>
              </a:lnSpc>
            </a:pPr>
            <a:endParaRPr lang="en-GB"/>
          </a:p>
          <a:p>
            <a:pPr>
              <a:lnSpc>
                <a:spcPct val="130000"/>
              </a:lnSpc>
            </a:pPr>
            <a:r>
              <a:rPr lang="en-GB" dirty="0"/>
              <a:t>I think pineapple on pizza is great</a:t>
            </a:r>
            <a:endParaRPr lang="en-GB"/>
          </a:p>
        </p:txBody>
      </p:sp>
      <p:sp>
        <p:nvSpPr>
          <p:cNvPr id="19" name="Rectangle 18">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94069" y="6167615"/>
            <a:ext cx="7794882"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4070"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835576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D57CDD-E1E0-4746-8DAA-C8FD398CE838}"/>
              </a:ext>
            </a:extLst>
          </p:cNvPr>
          <p:cNvSpPr>
            <a:spLocks noGrp="1"/>
          </p:cNvSpPr>
          <p:nvPr>
            <p:ph type="title"/>
          </p:nvPr>
        </p:nvSpPr>
        <p:spPr/>
        <p:txBody>
          <a:bodyPr/>
          <a:lstStyle/>
          <a:p>
            <a:r>
              <a:rPr lang="en-GB" dirty="0"/>
              <a:t>General Information</a:t>
            </a:r>
          </a:p>
        </p:txBody>
      </p:sp>
      <p:sp>
        <p:nvSpPr>
          <p:cNvPr id="3" name="Content Placeholder 2">
            <a:extLst>
              <a:ext uri="{FF2B5EF4-FFF2-40B4-BE49-F238E27FC236}">
                <a16:creationId xmlns:a16="http://schemas.microsoft.com/office/drawing/2014/main" id="{3E851E0D-244C-44E4-968F-84ACDBCADC10}"/>
              </a:ext>
            </a:extLst>
          </p:cNvPr>
          <p:cNvSpPr>
            <a:spLocks noGrp="1"/>
          </p:cNvSpPr>
          <p:nvPr>
            <p:ph idx="1"/>
          </p:nvPr>
        </p:nvSpPr>
        <p:spPr/>
        <p:txBody>
          <a:bodyPr/>
          <a:lstStyle/>
          <a:p>
            <a:r>
              <a:rPr lang="en-GB" dirty="0"/>
              <a:t>Lectures are online every week. They will be split into two Panopto videos about half an hour in length each</a:t>
            </a:r>
          </a:p>
          <a:p>
            <a:endParaRPr lang="en-GB" dirty="0"/>
          </a:p>
          <a:p>
            <a:r>
              <a:rPr lang="en-GB" dirty="0"/>
              <a:t>Lectures will go live on Moodle every Friday before midday.</a:t>
            </a:r>
          </a:p>
          <a:p>
            <a:endParaRPr lang="en-GB" dirty="0"/>
          </a:p>
          <a:p>
            <a:r>
              <a:rPr lang="en-GB" dirty="0"/>
              <a:t>You will be expected to watch those lectures in advance of work shops and take appropriate notes.</a:t>
            </a:r>
          </a:p>
        </p:txBody>
      </p:sp>
    </p:spTree>
    <p:extLst>
      <p:ext uri="{BB962C8B-B14F-4D97-AF65-F5344CB8AC3E}">
        <p14:creationId xmlns:p14="http://schemas.microsoft.com/office/powerpoint/2010/main" val="2363013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E9D72D-3EB7-49D4-A680-15FF04546530}"/>
              </a:ext>
            </a:extLst>
          </p:cNvPr>
          <p:cNvSpPr>
            <a:spLocks noGrp="1"/>
          </p:cNvSpPr>
          <p:nvPr>
            <p:ph type="title"/>
          </p:nvPr>
        </p:nvSpPr>
        <p:spPr/>
        <p:txBody>
          <a:bodyPr/>
          <a:lstStyle/>
          <a:p>
            <a:r>
              <a:rPr lang="en-GB" dirty="0"/>
              <a:t>General Information</a:t>
            </a:r>
          </a:p>
        </p:txBody>
      </p:sp>
      <p:sp>
        <p:nvSpPr>
          <p:cNvPr id="3" name="Content Placeholder 2">
            <a:extLst>
              <a:ext uri="{FF2B5EF4-FFF2-40B4-BE49-F238E27FC236}">
                <a16:creationId xmlns:a16="http://schemas.microsoft.com/office/drawing/2014/main" id="{845ACE15-72FE-479A-8FAE-ABA986D613F2}"/>
              </a:ext>
            </a:extLst>
          </p:cNvPr>
          <p:cNvSpPr>
            <a:spLocks noGrp="1"/>
          </p:cNvSpPr>
          <p:nvPr>
            <p:ph idx="1"/>
          </p:nvPr>
        </p:nvSpPr>
        <p:spPr/>
        <p:txBody>
          <a:bodyPr>
            <a:normAutofit fontScale="85000" lnSpcReduction="20000"/>
          </a:bodyPr>
          <a:lstStyle/>
          <a:p>
            <a:r>
              <a:rPr lang="en-GB" dirty="0"/>
              <a:t>Workshops are face to face on campus. You are expected to come every week, unless you are isolating from COVID in which case there will be a Teams meeting to join from home.</a:t>
            </a:r>
          </a:p>
          <a:p>
            <a:endParaRPr lang="en-GB" dirty="0"/>
          </a:p>
          <a:p>
            <a:r>
              <a:rPr lang="en-GB" dirty="0"/>
              <a:t>The work shops are about your ideas and your discussion.</a:t>
            </a:r>
          </a:p>
          <a:p>
            <a:endParaRPr lang="en-GB" dirty="0"/>
          </a:p>
          <a:p>
            <a:r>
              <a:rPr lang="en-GB" dirty="0"/>
              <a:t>There may be prep work to do before a work shop. I will let you know at the end of the pre-recorded lecture if there is anything to do. I will also make it let you know on Teams and moodle.</a:t>
            </a:r>
          </a:p>
          <a:p>
            <a:endParaRPr lang="en-GB" dirty="0"/>
          </a:p>
          <a:p>
            <a:r>
              <a:rPr lang="en-GB" dirty="0"/>
              <a:t>There is also a Q&amp;A/drop in/support session on Teams each week.</a:t>
            </a:r>
          </a:p>
        </p:txBody>
      </p:sp>
    </p:spTree>
    <p:extLst>
      <p:ext uri="{BB962C8B-B14F-4D97-AF65-F5344CB8AC3E}">
        <p14:creationId xmlns:p14="http://schemas.microsoft.com/office/powerpoint/2010/main" val="19018859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10016-F197-42CF-9156-65C983485C90}"/>
              </a:ext>
            </a:extLst>
          </p:cNvPr>
          <p:cNvSpPr>
            <a:spLocks noGrp="1"/>
          </p:cNvSpPr>
          <p:nvPr>
            <p:ph type="title"/>
          </p:nvPr>
        </p:nvSpPr>
        <p:spPr/>
        <p:txBody>
          <a:bodyPr/>
          <a:lstStyle/>
          <a:p>
            <a:r>
              <a:rPr lang="en-GB" dirty="0"/>
              <a:t>General Information</a:t>
            </a:r>
          </a:p>
        </p:txBody>
      </p:sp>
      <p:sp>
        <p:nvSpPr>
          <p:cNvPr id="3" name="Content Placeholder 2">
            <a:extLst>
              <a:ext uri="{FF2B5EF4-FFF2-40B4-BE49-F238E27FC236}">
                <a16:creationId xmlns:a16="http://schemas.microsoft.com/office/drawing/2014/main" id="{1C558E70-4843-41F1-AA9C-87E0CBC6258D}"/>
              </a:ext>
            </a:extLst>
          </p:cNvPr>
          <p:cNvSpPr>
            <a:spLocks noGrp="1"/>
          </p:cNvSpPr>
          <p:nvPr>
            <p:ph idx="1"/>
          </p:nvPr>
        </p:nvSpPr>
        <p:spPr/>
        <p:txBody>
          <a:bodyPr/>
          <a:lstStyle/>
          <a:p>
            <a:r>
              <a:rPr lang="en-GB" dirty="0"/>
              <a:t>Power-Point slides for each lecture, as well as reading lists and other learning materials will be available on Moodle.</a:t>
            </a:r>
          </a:p>
          <a:p>
            <a:endParaRPr lang="en-GB" dirty="0"/>
          </a:p>
          <a:p>
            <a:r>
              <a:rPr lang="en-GB" dirty="0"/>
              <a:t>If you have any difficulty finding anything, please let me know as early as possible and I’ll do my best to help.</a:t>
            </a:r>
          </a:p>
        </p:txBody>
      </p:sp>
    </p:spTree>
    <p:extLst>
      <p:ext uri="{BB962C8B-B14F-4D97-AF65-F5344CB8AC3E}">
        <p14:creationId xmlns:p14="http://schemas.microsoft.com/office/powerpoint/2010/main" val="5808918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79E315-759C-4896-AE01-58B79C3862DD}"/>
              </a:ext>
            </a:extLst>
          </p:cNvPr>
          <p:cNvSpPr>
            <a:spLocks noGrp="1"/>
          </p:cNvSpPr>
          <p:nvPr>
            <p:ph type="title"/>
          </p:nvPr>
        </p:nvSpPr>
        <p:spPr>
          <a:xfrm>
            <a:off x="1535371" y="1044054"/>
            <a:ext cx="10013709" cy="1030360"/>
          </a:xfrm>
        </p:spPr>
        <p:txBody>
          <a:bodyPr>
            <a:normAutofit/>
          </a:bodyPr>
          <a:lstStyle/>
          <a:p>
            <a:r>
              <a:rPr lang="en-GB" dirty="0">
                <a:solidFill>
                  <a:schemeClr val="bg1"/>
                </a:solidFill>
              </a:rPr>
              <a:t>My availability</a:t>
            </a:r>
          </a:p>
        </p:txBody>
      </p:sp>
      <p:sp>
        <p:nvSpPr>
          <p:cNvPr id="14" name="Rectangle 13">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6D6E4EB-B4F9-4E2F-98A8-765750308C7F}"/>
              </a:ext>
            </a:extLst>
          </p:cNvPr>
          <p:cNvSpPr>
            <a:spLocks noGrp="1"/>
          </p:cNvSpPr>
          <p:nvPr>
            <p:ph idx="1"/>
          </p:nvPr>
        </p:nvSpPr>
        <p:spPr>
          <a:xfrm>
            <a:off x="1535371" y="2702257"/>
            <a:ext cx="9935571" cy="3426158"/>
          </a:xfrm>
        </p:spPr>
        <p:txBody>
          <a:bodyPr anchor="t">
            <a:normAutofit fontScale="85000" lnSpcReduction="10000"/>
          </a:bodyPr>
          <a:lstStyle/>
          <a:p>
            <a:r>
              <a:rPr lang="en-GB" dirty="0"/>
              <a:t>I’m here to help with your learning and university experience in any way I can.</a:t>
            </a:r>
          </a:p>
          <a:p>
            <a:endParaRPr lang="en-GB" dirty="0"/>
          </a:p>
          <a:p>
            <a:r>
              <a:rPr lang="en-GB" dirty="0"/>
              <a:t>If you have a question feel free to contact me by email and ask any time. I’ll do my best to return your email ASAP (within 2 working days) but I am not available 24/7.</a:t>
            </a:r>
          </a:p>
          <a:p>
            <a:endParaRPr lang="en-GB" dirty="0"/>
          </a:p>
          <a:p>
            <a:r>
              <a:rPr lang="en-GB" dirty="0"/>
              <a:t>Always ask the question if you have one. We’re here to learn together, not struggle on our own.</a:t>
            </a:r>
          </a:p>
        </p:txBody>
      </p:sp>
    </p:spTree>
    <p:extLst>
      <p:ext uri="{BB962C8B-B14F-4D97-AF65-F5344CB8AC3E}">
        <p14:creationId xmlns:p14="http://schemas.microsoft.com/office/powerpoint/2010/main" val="11576745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2A6417-52FA-40C4-8C29-BBAD49E11CBA}"/>
              </a:ext>
            </a:extLst>
          </p:cNvPr>
          <p:cNvSpPr>
            <a:spLocks noGrp="1"/>
          </p:cNvSpPr>
          <p:nvPr>
            <p:ph type="title"/>
          </p:nvPr>
        </p:nvSpPr>
        <p:spPr/>
        <p:txBody>
          <a:bodyPr/>
          <a:lstStyle/>
          <a:p>
            <a:r>
              <a:rPr lang="en-GB" dirty="0"/>
              <a:t>Assessment 1</a:t>
            </a:r>
          </a:p>
        </p:txBody>
      </p:sp>
      <p:sp>
        <p:nvSpPr>
          <p:cNvPr id="3" name="Content Placeholder 2">
            <a:extLst>
              <a:ext uri="{FF2B5EF4-FFF2-40B4-BE49-F238E27FC236}">
                <a16:creationId xmlns:a16="http://schemas.microsoft.com/office/drawing/2014/main" id="{5757C69D-4A18-4F8A-8EB4-F68F0B9649C6}"/>
              </a:ext>
            </a:extLst>
          </p:cNvPr>
          <p:cNvSpPr>
            <a:spLocks noGrp="1"/>
          </p:cNvSpPr>
          <p:nvPr>
            <p:ph idx="1"/>
          </p:nvPr>
        </p:nvSpPr>
        <p:spPr/>
        <p:txBody>
          <a:bodyPr>
            <a:normAutofit fontScale="92500" lnSpcReduction="10000"/>
          </a:bodyPr>
          <a:lstStyle/>
          <a:p>
            <a:pPr marL="0" indent="0">
              <a:buNone/>
            </a:pPr>
            <a:r>
              <a:rPr lang="en-GB" b="1" dirty="0">
                <a:solidFill>
                  <a:srgbClr val="FF0000"/>
                </a:solidFill>
                <a:cs typeface="Calibri"/>
              </a:rPr>
              <a:t>Title:</a:t>
            </a:r>
            <a:endParaRPr lang="en-US" dirty="0">
              <a:solidFill>
                <a:srgbClr val="FF0000"/>
              </a:solidFill>
            </a:endParaRPr>
          </a:p>
          <a:p>
            <a:endParaRPr lang="en-GB" dirty="0">
              <a:cs typeface="Calibri" panose="020F0502020204030204"/>
            </a:endParaRPr>
          </a:p>
          <a:p>
            <a:r>
              <a:rPr lang="en-GB" b="1" dirty="0">
                <a:ea typeface="+mn-lt"/>
                <a:cs typeface="+mn-lt"/>
              </a:rPr>
              <a:t>Evidence Based Policing &amp; Applications</a:t>
            </a:r>
          </a:p>
          <a:p>
            <a:endParaRPr lang="en-GB" b="1" dirty="0">
              <a:ea typeface="+mn-lt"/>
              <a:cs typeface="+mn-lt"/>
            </a:endParaRPr>
          </a:p>
          <a:p>
            <a:pPr marL="0" indent="0">
              <a:buNone/>
            </a:pPr>
            <a:r>
              <a:rPr lang="en-GB" b="1" dirty="0">
                <a:solidFill>
                  <a:srgbClr val="FF0000"/>
                </a:solidFill>
                <a:ea typeface="+mn-lt"/>
                <a:cs typeface="+mn-lt"/>
              </a:rPr>
              <a:t>Deadline:</a:t>
            </a:r>
          </a:p>
          <a:p>
            <a:endParaRPr lang="en-GB" b="1" dirty="0">
              <a:ea typeface="+mn-lt"/>
              <a:cs typeface="+mn-lt"/>
            </a:endParaRPr>
          </a:p>
          <a:p>
            <a:r>
              <a:rPr lang="en-GB" sz="1800" b="1" dirty="0">
                <a:effectLst/>
                <a:latin typeface="Arial" panose="020B0604020202020204" pitchFamily="34" charset="0"/>
                <a:ea typeface="Times New Roman" panose="02020603050405020304" pitchFamily="18" charset="0"/>
              </a:rPr>
              <a:t>23.59hrs Friday 4th March 2022</a:t>
            </a:r>
            <a:endParaRPr lang="en-GB" sz="1800" dirty="0">
              <a:effectLst/>
              <a:latin typeface="Arial" panose="020B0604020202020204" pitchFamily="34" charset="0"/>
              <a:ea typeface="+mn-lt"/>
              <a:cs typeface="+mn-lt"/>
            </a:endParaRPr>
          </a:p>
          <a:p>
            <a:endParaRPr lang="en-GB" dirty="0">
              <a:latin typeface="Arial" panose="020B0604020202020204" pitchFamily="34" charset="0"/>
              <a:ea typeface="+mn-lt"/>
              <a:cs typeface="+mn-lt"/>
            </a:endParaRPr>
          </a:p>
          <a:p>
            <a:r>
              <a:rPr lang="en-GB" dirty="0">
                <a:solidFill>
                  <a:srgbClr val="FF0000"/>
                </a:solidFill>
                <a:latin typeface="Arial" panose="020B0604020202020204" pitchFamily="34" charset="0"/>
                <a:ea typeface="+mn-lt"/>
                <a:cs typeface="+mn-lt"/>
              </a:rPr>
              <a:t>Marks Returned:</a:t>
            </a:r>
          </a:p>
          <a:p>
            <a:endParaRPr lang="en-GB" dirty="0">
              <a:latin typeface="Arial" panose="020B0604020202020204" pitchFamily="34" charset="0"/>
              <a:ea typeface="+mn-lt"/>
              <a:cs typeface="+mn-lt"/>
            </a:endParaRPr>
          </a:p>
          <a:p>
            <a:r>
              <a:rPr lang="en-GB" sz="1800" b="1" dirty="0">
                <a:effectLst/>
                <a:latin typeface="Arial" panose="020B0604020202020204" pitchFamily="34" charset="0"/>
                <a:ea typeface="Times New Roman" panose="02020603050405020304" pitchFamily="18" charset="0"/>
              </a:rPr>
              <a:t>10am Monday 4</a:t>
            </a:r>
            <a:r>
              <a:rPr lang="en-GB" sz="1800" b="1" baseline="30000" dirty="0">
                <a:effectLst/>
                <a:latin typeface="Arial" panose="020B0604020202020204" pitchFamily="34" charset="0"/>
                <a:ea typeface="Times New Roman" panose="02020603050405020304" pitchFamily="18" charset="0"/>
              </a:rPr>
              <a:t>th</a:t>
            </a:r>
            <a:r>
              <a:rPr lang="en-GB" sz="1800" b="1" dirty="0">
                <a:effectLst/>
                <a:latin typeface="Arial" panose="020B0604020202020204" pitchFamily="34" charset="0"/>
                <a:ea typeface="Times New Roman" panose="02020603050405020304" pitchFamily="18" charset="0"/>
              </a:rPr>
              <a:t> April, 2022</a:t>
            </a:r>
            <a:endParaRPr lang="en-GB" dirty="0">
              <a:ea typeface="+mn-lt"/>
              <a:cs typeface="+mn-lt"/>
            </a:endParaRPr>
          </a:p>
          <a:p>
            <a:endParaRPr lang="en-GB" dirty="0"/>
          </a:p>
        </p:txBody>
      </p:sp>
    </p:spTree>
    <p:extLst>
      <p:ext uri="{BB962C8B-B14F-4D97-AF65-F5344CB8AC3E}">
        <p14:creationId xmlns:p14="http://schemas.microsoft.com/office/powerpoint/2010/main" val="23935999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4B000-4EB1-4C5D-A606-6506AAA270C8}"/>
              </a:ext>
            </a:extLst>
          </p:cNvPr>
          <p:cNvSpPr>
            <a:spLocks noGrp="1"/>
          </p:cNvSpPr>
          <p:nvPr>
            <p:ph type="title"/>
          </p:nvPr>
        </p:nvSpPr>
        <p:spPr/>
        <p:txBody>
          <a:bodyPr/>
          <a:lstStyle/>
          <a:p>
            <a:r>
              <a:rPr lang="en-GB" dirty="0"/>
              <a:t>Assessment Question</a:t>
            </a:r>
          </a:p>
        </p:txBody>
      </p:sp>
      <p:sp>
        <p:nvSpPr>
          <p:cNvPr id="3" name="Content Placeholder 2">
            <a:extLst>
              <a:ext uri="{FF2B5EF4-FFF2-40B4-BE49-F238E27FC236}">
                <a16:creationId xmlns:a16="http://schemas.microsoft.com/office/drawing/2014/main" id="{52AEA31C-5830-48E8-A36D-5A568DC2B530}"/>
              </a:ext>
            </a:extLst>
          </p:cNvPr>
          <p:cNvSpPr>
            <a:spLocks noGrp="1"/>
          </p:cNvSpPr>
          <p:nvPr>
            <p:ph idx="1"/>
          </p:nvPr>
        </p:nvSpPr>
        <p:spPr/>
        <p:txBody>
          <a:bodyPr>
            <a:normAutofit fontScale="85000" lnSpcReduction="10000"/>
          </a:bodyPr>
          <a:lstStyle/>
          <a:p>
            <a:pPr marL="0" indent="0">
              <a:buNone/>
            </a:pPr>
            <a:r>
              <a:rPr lang="en-GB" b="1" dirty="0">
                <a:ea typeface="+mn-lt"/>
                <a:cs typeface="+mn-lt"/>
              </a:rPr>
              <a:t>N.B. - It is crucial to read and understand the guidance for students contained within this document including the assessment criteria upon which assessments are marked.</a:t>
            </a:r>
            <a:endParaRPr lang="en-GB" dirty="0">
              <a:ea typeface="+mn-lt"/>
              <a:cs typeface="+mn-lt"/>
            </a:endParaRPr>
          </a:p>
          <a:p>
            <a:endParaRPr lang="en-GB" dirty="0">
              <a:ea typeface="+mn-lt"/>
              <a:cs typeface="+mn-lt"/>
            </a:endParaRPr>
          </a:p>
          <a:p>
            <a:pPr marL="0" indent="0" algn="ctr">
              <a:buNone/>
            </a:pPr>
            <a:r>
              <a:rPr lang="en-GB" b="1" dirty="0">
                <a:solidFill>
                  <a:srgbClr val="FF0000"/>
                </a:solidFill>
                <a:ea typeface="+mn-lt"/>
                <a:cs typeface="+mn-lt"/>
              </a:rPr>
              <a:t>Prepare a 2000 word ‘Report’ on the following question</a:t>
            </a:r>
            <a:endParaRPr lang="en-GB" dirty="0">
              <a:solidFill>
                <a:srgbClr val="FF0000"/>
              </a:solidFill>
              <a:ea typeface="+mn-lt"/>
              <a:cs typeface="+mn-lt"/>
            </a:endParaRPr>
          </a:p>
          <a:p>
            <a:pPr marL="0" indent="0">
              <a:buNone/>
            </a:pPr>
            <a:endParaRPr lang="en-GB" dirty="0">
              <a:solidFill>
                <a:srgbClr val="FF0000"/>
              </a:solidFill>
              <a:ea typeface="+mn-lt"/>
              <a:cs typeface="+mn-lt"/>
            </a:endParaRPr>
          </a:p>
          <a:p>
            <a:pPr marL="742950" lvl="1" indent="-285750" rtl="0">
              <a:buFont typeface="+mj-lt"/>
              <a:buAutoNum type="arabicPeriod"/>
            </a:pPr>
            <a:r>
              <a:rPr lang="en-GB" sz="1800" b="1" dirty="0">
                <a:solidFill>
                  <a:srgbClr val="FF0000"/>
                </a:solidFill>
                <a:effectLst/>
                <a:latin typeface="Arial" panose="020B0604020202020204" pitchFamily="34" charset="0"/>
                <a:ea typeface="Times New Roman" panose="02020603050405020304" pitchFamily="18" charset="0"/>
              </a:rPr>
              <a:t>Describe and assess the strengths and weaknesses of one or two key Evidence-Based Policing models (Critical Incident Decision-Making, SARA, POP, Hotspot etc.) and apply them to a real life case of your choice.</a:t>
            </a:r>
            <a:endParaRPr lang="en-GB" dirty="0">
              <a:solidFill>
                <a:srgbClr val="FF0000"/>
              </a:solidFill>
              <a:ea typeface="+mn-lt"/>
              <a:cs typeface="+mn-lt"/>
            </a:endParaRPr>
          </a:p>
          <a:p>
            <a:endParaRPr lang="en-GB" dirty="0"/>
          </a:p>
        </p:txBody>
      </p:sp>
    </p:spTree>
    <p:extLst>
      <p:ext uri="{BB962C8B-B14F-4D97-AF65-F5344CB8AC3E}">
        <p14:creationId xmlns:p14="http://schemas.microsoft.com/office/powerpoint/2010/main" val="40390777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4B7CD-314E-49D0-94C5-0962F05CEDB9}"/>
              </a:ext>
            </a:extLst>
          </p:cNvPr>
          <p:cNvSpPr>
            <a:spLocks noGrp="1"/>
          </p:cNvSpPr>
          <p:nvPr>
            <p:ph type="title"/>
          </p:nvPr>
        </p:nvSpPr>
        <p:spPr/>
        <p:txBody>
          <a:bodyPr/>
          <a:lstStyle/>
          <a:p>
            <a:r>
              <a:rPr lang="en-GB" dirty="0"/>
              <a:t>Submission Rules</a:t>
            </a:r>
          </a:p>
        </p:txBody>
      </p:sp>
      <p:sp>
        <p:nvSpPr>
          <p:cNvPr id="3" name="Content Placeholder 2">
            <a:extLst>
              <a:ext uri="{FF2B5EF4-FFF2-40B4-BE49-F238E27FC236}">
                <a16:creationId xmlns:a16="http://schemas.microsoft.com/office/drawing/2014/main" id="{96A35663-041E-444C-9567-BDCE874811D3}"/>
              </a:ext>
            </a:extLst>
          </p:cNvPr>
          <p:cNvSpPr>
            <a:spLocks noGrp="1"/>
          </p:cNvSpPr>
          <p:nvPr>
            <p:ph idx="1"/>
          </p:nvPr>
        </p:nvSpPr>
        <p:spPr/>
        <p:txBody>
          <a:bodyPr>
            <a:normAutofit fontScale="85000" lnSpcReduction="10000"/>
          </a:bodyPr>
          <a:lstStyle/>
          <a:p>
            <a:r>
              <a:rPr lang="en-GB" dirty="0">
                <a:ea typeface="+mn-lt"/>
                <a:cs typeface="+mn-lt"/>
              </a:rPr>
              <a:t>All written assessments, where practical and possible, must be submitted via Turnitin unless otherwise instructed by the Lecturer. (Please DO NOT put this assessment specification into Turnitin or it will match many similarities with other students’ submissions.)</a:t>
            </a:r>
          </a:p>
          <a:p>
            <a:pPr algn="just"/>
            <a:endParaRPr lang="en-GB" b="1" dirty="0">
              <a:ea typeface="+mn-lt"/>
              <a:cs typeface="+mn-lt"/>
            </a:endParaRPr>
          </a:p>
          <a:p>
            <a:pPr marL="0" indent="0" algn="just">
              <a:buNone/>
            </a:pPr>
            <a:endParaRPr lang="en-GB" b="1" dirty="0">
              <a:ea typeface="+mn-lt"/>
              <a:cs typeface="+mn-lt"/>
            </a:endParaRPr>
          </a:p>
          <a:p>
            <a:pPr algn="just"/>
            <a:r>
              <a:rPr lang="en-GB" b="1" dirty="0">
                <a:ea typeface="+mn-lt"/>
                <a:cs typeface="+mn-lt"/>
              </a:rPr>
              <a:t>Late submission of the assessment will result in a late penalty mark.  </a:t>
            </a:r>
            <a:r>
              <a:rPr lang="en-GB" dirty="0">
                <a:ea typeface="+mn-lt"/>
                <a:cs typeface="+mn-lt"/>
              </a:rPr>
              <a:t>Penalties for late submission: Up to one week late, maximum mark of 40%.  Over one week late, 0%.  Only the Extenuating Circumstances Panel may approve a change to submission dates.</a:t>
            </a:r>
            <a:endParaRPr lang="en-GB" dirty="0"/>
          </a:p>
          <a:p>
            <a:endParaRPr lang="en-GB" dirty="0"/>
          </a:p>
        </p:txBody>
      </p:sp>
    </p:spTree>
    <p:extLst>
      <p:ext uri="{BB962C8B-B14F-4D97-AF65-F5344CB8AC3E}">
        <p14:creationId xmlns:p14="http://schemas.microsoft.com/office/powerpoint/2010/main" val="22536465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0FAC44-DA32-4FA9-924D-1E4196C6DDD7}"/>
              </a:ext>
            </a:extLst>
          </p:cNvPr>
          <p:cNvSpPr>
            <a:spLocks noGrp="1"/>
          </p:cNvSpPr>
          <p:nvPr>
            <p:ph type="title"/>
          </p:nvPr>
        </p:nvSpPr>
        <p:spPr/>
        <p:txBody>
          <a:bodyPr>
            <a:normAutofit fontScale="90000"/>
          </a:bodyPr>
          <a:lstStyle/>
          <a:p>
            <a:r>
              <a:rPr lang="en-GB" dirty="0"/>
              <a:t>Module Outcomes (What we are trying to find in your assignment)</a:t>
            </a:r>
          </a:p>
        </p:txBody>
      </p:sp>
      <p:sp>
        <p:nvSpPr>
          <p:cNvPr id="3" name="Content Placeholder 2">
            <a:extLst>
              <a:ext uri="{FF2B5EF4-FFF2-40B4-BE49-F238E27FC236}">
                <a16:creationId xmlns:a16="http://schemas.microsoft.com/office/drawing/2014/main" id="{CB15FD7C-2664-45A1-A5C9-599C39693694}"/>
              </a:ext>
            </a:extLst>
          </p:cNvPr>
          <p:cNvSpPr>
            <a:spLocks noGrp="1"/>
          </p:cNvSpPr>
          <p:nvPr>
            <p:ph idx="1"/>
          </p:nvPr>
        </p:nvSpPr>
        <p:spPr/>
        <p:txBody>
          <a:bodyPr>
            <a:normAutofit fontScale="70000" lnSpcReduction="20000"/>
          </a:bodyPr>
          <a:lstStyle/>
          <a:p>
            <a:r>
              <a:rPr lang="en-GB" b="1" dirty="0">
                <a:ea typeface="+mn-lt"/>
                <a:cs typeface="+mn-lt"/>
              </a:rPr>
              <a:t>Upon successful completion of the module, students should be able to;</a:t>
            </a:r>
            <a:endParaRPr lang="en-GB" dirty="0">
              <a:ea typeface="+mn-lt"/>
              <a:cs typeface="+mn-lt"/>
            </a:endParaRPr>
          </a:p>
          <a:p>
            <a:endParaRPr lang="en-GB" dirty="0">
              <a:ea typeface="+mn-lt"/>
              <a:cs typeface="+mn-lt"/>
            </a:endParaRPr>
          </a:p>
          <a:p>
            <a:r>
              <a:rPr lang="en-GB" b="1" dirty="0">
                <a:ea typeface="+mn-lt"/>
                <a:cs typeface="+mn-lt"/>
              </a:rPr>
              <a:t>Understand the purpose, powers and organisational structure of the police service.</a:t>
            </a:r>
            <a:endParaRPr lang="en-GB" dirty="0">
              <a:ea typeface="+mn-lt"/>
              <a:cs typeface="+mn-lt"/>
            </a:endParaRPr>
          </a:p>
          <a:p>
            <a:r>
              <a:rPr lang="en-GB" b="1" dirty="0">
                <a:ea typeface="+mn-lt"/>
                <a:cs typeface="+mn-lt"/>
              </a:rPr>
              <a:t>Understand the role of a police officer in uniform, and the concept of policing by public consent.</a:t>
            </a:r>
            <a:endParaRPr lang="en-GB" dirty="0">
              <a:ea typeface="+mn-lt"/>
              <a:cs typeface="+mn-lt"/>
            </a:endParaRPr>
          </a:p>
          <a:p>
            <a:r>
              <a:rPr lang="en-GB" b="1" dirty="0">
                <a:ea typeface="+mn-lt"/>
                <a:cs typeface="+mn-lt"/>
              </a:rPr>
              <a:t>Understand the importance of the code of ethics, decision making and the maintenance of professional standards</a:t>
            </a:r>
            <a:endParaRPr lang="en-GB" dirty="0">
              <a:ea typeface="+mn-lt"/>
              <a:cs typeface="+mn-lt"/>
            </a:endParaRPr>
          </a:p>
          <a:p>
            <a:r>
              <a:rPr lang="en-GB" b="1" dirty="0">
                <a:ea typeface="+mn-lt"/>
                <a:cs typeface="+mn-lt"/>
              </a:rPr>
              <a:t>Understand the responsibility and importance of exercising police powers fairly, with integrity whilst respecting the diverse communities served by the police service.</a:t>
            </a:r>
            <a:endParaRPr lang="en-GB" dirty="0">
              <a:ea typeface="+mn-lt"/>
              <a:cs typeface="+mn-lt"/>
            </a:endParaRPr>
          </a:p>
          <a:p>
            <a:r>
              <a:rPr lang="en-GB" b="1" dirty="0">
                <a:ea typeface="+mn-lt"/>
                <a:cs typeface="+mn-lt"/>
              </a:rPr>
              <a:t>To prepare the student to apply the relevant evidence-based policing models to decision making and problem solving in a professional police context.</a:t>
            </a:r>
            <a:endParaRPr lang="en-GB" dirty="0">
              <a:ea typeface="+mn-lt"/>
              <a:cs typeface="+mn-lt"/>
            </a:endParaRPr>
          </a:p>
          <a:p>
            <a:endParaRPr lang="en-GB" dirty="0"/>
          </a:p>
        </p:txBody>
      </p:sp>
    </p:spTree>
    <p:extLst>
      <p:ext uri="{BB962C8B-B14F-4D97-AF65-F5344CB8AC3E}">
        <p14:creationId xmlns:p14="http://schemas.microsoft.com/office/powerpoint/2010/main" val="30634139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F2409D-A28F-4DAA-86B9-3EF7DA88A352}"/>
              </a:ext>
            </a:extLst>
          </p:cNvPr>
          <p:cNvSpPr>
            <a:spLocks noGrp="1"/>
          </p:cNvSpPr>
          <p:nvPr>
            <p:ph type="title"/>
          </p:nvPr>
        </p:nvSpPr>
        <p:spPr/>
        <p:txBody>
          <a:bodyPr/>
          <a:lstStyle/>
          <a:p>
            <a:r>
              <a:rPr lang="en-GB" dirty="0"/>
              <a:t>Learning Outcomes</a:t>
            </a:r>
          </a:p>
        </p:txBody>
      </p:sp>
      <p:sp>
        <p:nvSpPr>
          <p:cNvPr id="3" name="Content Placeholder 2">
            <a:extLst>
              <a:ext uri="{FF2B5EF4-FFF2-40B4-BE49-F238E27FC236}">
                <a16:creationId xmlns:a16="http://schemas.microsoft.com/office/drawing/2014/main" id="{7CC3EB6F-AABB-4913-BAE1-7333F1ED838A}"/>
              </a:ext>
            </a:extLst>
          </p:cNvPr>
          <p:cNvSpPr>
            <a:spLocks noGrp="1"/>
          </p:cNvSpPr>
          <p:nvPr>
            <p:ph idx="1"/>
          </p:nvPr>
        </p:nvSpPr>
        <p:spPr/>
        <p:txBody>
          <a:bodyPr/>
          <a:lstStyle/>
          <a:p>
            <a:r>
              <a:rPr lang="en-GB" b="1" dirty="0">
                <a:ea typeface="+mn-lt"/>
                <a:cs typeface="+mn-lt"/>
              </a:rPr>
              <a:t>Upon the successful completion of this module, the student should be able to:</a:t>
            </a:r>
            <a:endParaRPr lang="en-GB" dirty="0">
              <a:ea typeface="+mn-lt"/>
              <a:cs typeface="+mn-lt"/>
            </a:endParaRPr>
          </a:p>
          <a:p>
            <a:r>
              <a:rPr lang="en-GB" b="1" dirty="0">
                <a:ea typeface="+mn-lt"/>
                <a:cs typeface="+mn-lt"/>
              </a:rPr>
              <a:t>Explain the principles of and engage in effective problem-solving techniques and evidence-based policing and apply to policing practice. </a:t>
            </a:r>
            <a:endParaRPr lang="en-GB" dirty="0">
              <a:ea typeface="+mn-lt"/>
              <a:cs typeface="+mn-lt"/>
            </a:endParaRPr>
          </a:p>
          <a:p>
            <a:r>
              <a:rPr lang="en-GB" b="1" dirty="0">
                <a:ea typeface="+mn-lt"/>
                <a:cs typeface="+mn-lt"/>
              </a:rPr>
              <a:t>Understand the rationale behind and the application of the National Decision-Making Model (NDM), the National Intelligence Model and how it is applied to policing practice.</a:t>
            </a:r>
            <a:endParaRPr lang="en-GB" dirty="0">
              <a:ea typeface="+mn-lt"/>
              <a:cs typeface="+mn-lt"/>
            </a:endParaRPr>
          </a:p>
          <a:p>
            <a:endParaRPr lang="en-GB" dirty="0"/>
          </a:p>
        </p:txBody>
      </p:sp>
    </p:spTree>
    <p:extLst>
      <p:ext uri="{BB962C8B-B14F-4D97-AF65-F5344CB8AC3E}">
        <p14:creationId xmlns:p14="http://schemas.microsoft.com/office/powerpoint/2010/main" val="25476712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1DE937-F3A0-44AB-84F4-CFC0279B389E}"/>
              </a:ext>
            </a:extLst>
          </p:cNvPr>
          <p:cNvSpPr>
            <a:spLocks noGrp="1"/>
          </p:cNvSpPr>
          <p:nvPr>
            <p:ph type="title"/>
          </p:nvPr>
        </p:nvSpPr>
        <p:spPr/>
        <p:txBody>
          <a:bodyPr/>
          <a:lstStyle/>
          <a:p>
            <a:r>
              <a:rPr lang="en-GB" dirty="0"/>
              <a:t>Submitting a draft</a:t>
            </a:r>
          </a:p>
        </p:txBody>
      </p:sp>
      <p:sp>
        <p:nvSpPr>
          <p:cNvPr id="3" name="Content Placeholder 2">
            <a:extLst>
              <a:ext uri="{FF2B5EF4-FFF2-40B4-BE49-F238E27FC236}">
                <a16:creationId xmlns:a16="http://schemas.microsoft.com/office/drawing/2014/main" id="{6429B409-768D-44B3-893E-EF68288FD8B0}"/>
              </a:ext>
            </a:extLst>
          </p:cNvPr>
          <p:cNvSpPr>
            <a:spLocks noGrp="1"/>
          </p:cNvSpPr>
          <p:nvPr>
            <p:ph idx="1"/>
          </p:nvPr>
        </p:nvSpPr>
        <p:spPr/>
        <p:txBody>
          <a:bodyPr/>
          <a:lstStyle/>
          <a:p>
            <a:pPr marL="457200" indent="-457200"/>
            <a:r>
              <a:rPr lang="en-GB" dirty="0">
                <a:cs typeface="Calibri"/>
              </a:rPr>
              <a:t>Drafts are meant to be your outline plan?</a:t>
            </a:r>
          </a:p>
          <a:p>
            <a:pPr marL="457200" indent="-457200"/>
            <a:endParaRPr lang="en-GB" dirty="0">
              <a:cs typeface="Calibri"/>
            </a:endParaRPr>
          </a:p>
          <a:p>
            <a:pPr marL="457200" indent="-457200"/>
            <a:r>
              <a:rPr lang="en-GB" dirty="0">
                <a:cs typeface="Calibri"/>
              </a:rPr>
              <a:t>Do not submit concluded papers as drafts.</a:t>
            </a:r>
          </a:p>
          <a:p>
            <a:pPr marL="457200" indent="-457200"/>
            <a:endParaRPr lang="en-GB" dirty="0">
              <a:cs typeface="Calibri"/>
            </a:endParaRPr>
          </a:p>
          <a:p>
            <a:pPr marL="457200" indent="-457200"/>
            <a:r>
              <a:rPr lang="en-GB" dirty="0">
                <a:cs typeface="Calibri"/>
              </a:rPr>
              <a:t>Look to plan early and get feedback on that plan.</a:t>
            </a:r>
          </a:p>
          <a:p>
            <a:endParaRPr lang="en-GB" dirty="0"/>
          </a:p>
        </p:txBody>
      </p:sp>
    </p:spTree>
    <p:extLst>
      <p:ext uri="{BB962C8B-B14F-4D97-AF65-F5344CB8AC3E}">
        <p14:creationId xmlns:p14="http://schemas.microsoft.com/office/powerpoint/2010/main" val="42936123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6DE2C4-26BE-4F25-8304-1F67D423ED12}"/>
              </a:ext>
            </a:extLst>
          </p:cNvPr>
          <p:cNvSpPr>
            <a:spLocks noGrp="1"/>
          </p:cNvSpPr>
          <p:nvPr>
            <p:ph type="title"/>
          </p:nvPr>
        </p:nvSpPr>
        <p:spPr/>
        <p:txBody>
          <a:bodyPr/>
          <a:lstStyle/>
          <a:p>
            <a:r>
              <a:rPr lang="en-GB" dirty="0"/>
              <a:t>What is included in this module?</a:t>
            </a:r>
          </a:p>
        </p:txBody>
      </p:sp>
      <p:sp>
        <p:nvSpPr>
          <p:cNvPr id="3" name="Content Placeholder 2">
            <a:extLst>
              <a:ext uri="{FF2B5EF4-FFF2-40B4-BE49-F238E27FC236}">
                <a16:creationId xmlns:a16="http://schemas.microsoft.com/office/drawing/2014/main" id="{AC868682-9586-4F97-A389-032CC5A73E6A}"/>
              </a:ext>
            </a:extLst>
          </p:cNvPr>
          <p:cNvSpPr>
            <a:spLocks noGrp="1"/>
          </p:cNvSpPr>
          <p:nvPr>
            <p:ph idx="1"/>
          </p:nvPr>
        </p:nvSpPr>
        <p:spPr/>
        <p:txBody>
          <a:bodyPr>
            <a:normAutofit lnSpcReduction="10000"/>
          </a:bodyPr>
          <a:lstStyle/>
          <a:p>
            <a:r>
              <a:rPr lang="en-GB" dirty="0"/>
              <a:t>To explain the concept of Evidence Based Policing (EBP)</a:t>
            </a:r>
          </a:p>
          <a:p>
            <a:r>
              <a:rPr lang="en-GB" dirty="0"/>
              <a:t>Understand the limitations </a:t>
            </a:r>
          </a:p>
          <a:p>
            <a:r>
              <a:rPr lang="en-GB" dirty="0"/>
              <a:t>Evaluate the application of EBP</a:t>
            </a:r>
          </a:p>
          <a:p>
            <a:r>
              <a:rPr lang="en-GB" dirty="0"/>
              <a:t>Learn how to review/evaluate EBP</a:t>
            </a:r>
          </a:p>
          <a:p>
            <a:r>
              <a:rPr lang="en-GB" dirty="0"/>
              <a:t>Identify sources for EBP</a:t>
            </a:r>
          </a:p>
          <a:p>
            <a:r>
              <a:rPr lang="en-GB" dirty="0"/>
              <a:t>Examine what happens on the ground</a:t>
            </a:r>
          </a:p>
          <a:p>
            <a:r>
              <a:rPr lang="en-GB" dirty="0"/>
              <a:t>Look at ‘</a:t>
            </a:r>
            <a:r>
              <a:rPr lang="en-GB" dirty="0" err="1"/>
              <a:t>whats</a:t>
            </a:r>
            <a:r>
              <a:rPr lang="en-GB" dirty="0"/>
              <a:t> the problem – </a:t>
            </a:r>
            <a:r>
              <a:rPr lang="en-GB" dirty="0" err="1"/>
              <a:t>whats</a:t>
            </a:r>
            <a:r>
              <a:rPr lang="en-GB" dirty="0"/>
              <a:t> the solution’</a:t>
            </a:r>
          </a:p>
          <a:p>
            <a:r>
              <a:rPr lang="en-GB" dirty="0"/>
              <a:t>Problem solving techniques</a:t>
            </a:r>
          </a:p>
          <a:p>
            <a:r>
              <a:rPr lang="en-GB" dirty="0"/>
              <a:t>Intervention and resolution models</a:t>
            </a:r>
          </a:p>
        </p:txBody>
      </p:sp>
    </p:spTree>
    <p:extLst>
      <p:ext uri="{BB962C8B-B14F-4D97-AF65-F5344CB8AC3E}">
        <p14:creationId xmlns:p14="http://schemas.microsoft.com/office/powerpoint/2010/main" val="24987646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D5BD32-CD7E-4B0E-ADB9-00A15FF3BD2F}"/>
              </a:ext>
            </a:extLst>
          </p:cNvPr>
          <p:cNvSpPr>
            <a:spLocks noGrp="1"/>
          </p:cNvSpPr>
          <p:nvPr>
            <p:ph type="title"/>
          </p:nvPr>
        </p:nvSpPr>
        <p:spPr/>
        <p:txBody>
          <a:bodyPr/>
          <a:lstStyle/>
          <a:p>
            <a:r>
              <a:rPr lang="en-GB" dirty="0"/>
              <a:t>What is the objective of Evidence Based Policing?</a:t>
            </a:r>
          </a:p>
        </p:txBody>
      </p:sp>
      <p:sp>
        <p:nvSpPr>
          <p:cNvPr id="3" name="Content Placeholder 2">
            <a:extLst>
              <a:ext uri="{FF2B5EF4-FFF2-40B4-BE49-F238E27FC236}">
                <a16:creationId xmlns:a16="http://schemas.microsoft.com/office/drawing/2014/main" id="{A028FE43-70EF-470F-A083-0CF39A259169}"/>
              </a:ext>
            </a:extLst>
          </p:cNvPr>
          <p:cNvSpPr>
            <a:spLocks noGrp="1"/>
          </p:cNvSpPr>
          <p:nvPr>
            <p:ph idx="1"/>
          </p:nvPr>
        </p:nvSpPr>
        <p:spPr/>
        <p:txBody>
          <a:bodyPr/>
          <a:lstStyle/>
          <a:p>
            <a:r>
              <a:rPr lang="en-GB" b="1" dirty="0"/>
              <a:t>Understand the Meaning of the term Evidence Based Policing (EBP)</a:t>
            </a:r>
          </a:p>
          <a:p>
            <a:r>
              <a:rPr lang="en-GB" b="1" dirty="0"/>
              <a:t>To gain an understanding of how EBP can improve ‘policing’ and ‘public safety’, and how it can serve to reduce crime, harm and disorder.</a:t>
            </a:r>
          </a:p>
          <a:p>
            <a:r>
              <a:rPr lang="en-GB" b="1" dirty="0"/>
              <a:t>To evaluate the effectiveness of EBP in comparison with other models of policing. </a:t>
            </a:r>
          </a:p>
          <a:p>
            <a:endParaRPr lang="en-GB" dirty="0"/>
          </a:p>
        </p:txBody>
      </p:sp>
    </p:spTree>
    <p:extLst>
      <p:ext uri="{BB962C8B-B14F-4D97-AF65-F5344CB8AC3E}">
        <p14:creationId xmlns:p14="http://schemas.microsoft.com/office/powerpoint/2010/main" val="41896703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61A8E9-6C4A-416A-921B-C8EC51F8E257}"/>
              </a:ext>
            </a:extLst>
          </p:cNvPr>
          <p:cNvSpPr>
            <a:spLocks noGrp="1"/>
          </p:cNvSpPr>
          <p:nvPr>
            <p:ph type="title"/>
          </p:nvPr>
        </p:nvSpPr>
        <p:spPr/>
        <p:txBody>
          <a:bodyPr/>
          <a:lstStyle/>
          <a:p>
            <a:r>
              <a:rPr lang="en-GB" dirty="0"/>
              <a:t>Short film on Evidence Based Policing</a:t>
            </a:r>
          </a:p>
        </p:txBody>
      </p:sp>
      <p:sp>
        <p:nvSpPr>
          <p:cNvPr id="3" name="Content Placeholder 2">
            <a:extLst>
              <a:ext uri="{FF2B5EF4-FFF2-40B4-BE49-F238E27FC236}">
                <a16:creationId xmlns:a16="http://schemas.microsoft.com/office/drawing/2014/main" id="{BE3C8B93-2429-4274-B955-7CBDF4D1E494}"/>
              </a:ext>
            </a:extLst>
          </p:cNvPr>
          <p:cNvSpPr>
            <a:spLocks noGrp="1"/>
          </p:cNvSpPr>
          <p:nvPr>
            <p:ph idx="1"/>
          </p:nvPr>
        </p:nvSpPr>
        <p:spPr/>
        <p:txBody>
          <a:bodyPr/>
          <a:lstStyle/>
          <a:p>
            <a:r>
              <a:rPr lang="en-GB" dirty="0">
                <a:ea typeface="+mn-lt"/>
                <a:cs typeface="+mn-lt"/>
              </a:rPr>
              <a:t>Link: https://youtu.be/b3moz8oTejQ</a:t>
            </a:r>
            <a:endParaRPr lang="en-GB" dirty="0"/>
          </a:p>
          <a:p>
            <a:endParaRPr lang="en-GB" dirty="0"/>
          </a:p>
        </p:txBody>
      </p:sp>
    </p:spTree>
    <p:extLst>
      <p:ext uri="{BB962C8B-B14F-4D97-AF65-F5344CB8AC3E}">
        <p14:creationId xmlns:p14="http://schemas.microsoft.com/office/powerpoint/2010/main" val="33452659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02141-1679-4DE1-933D-534CFEE0F82E}"/>
              </a:ext>
            </a:extLst>
          </p:cNvPr>
          <p:cNvSpPr>
            <a:spLocks noGrp="1"/>
          </p:cNvSpPr>
          <p:nvPr>
            <p:ph type="title"/>
          </p:nvPr>
        </p:nvSpPr>
        <p:spPr/>
        <p:txBody>
          <a:bodyPr/>
          <a:lstStyle/>
          <a:p>
            <a:r>
              <a:rPr lang="en-GB" dirty="0"/>
              <a:t>Defining Evidence Based Policing</a:t>
            </a:r>
          </a:p>
        </p:txBody>
      </p:sp>
      <p:sp>
        <p:nvSpPr>
          <p:cNvPr id="3" name="Content Placeholder 2">
            <a:extLst>
              <a:ext uri="{FF2B5EF4-FFF2-40B4-BE49-F238E27FC236}">
                <a16:creationId xmlns:a16="http://schemas.microsoft.com/office/drawing/2014/main" id="{0D2A0ECD-C893-44BA-BC34-6CCC3A6C7E0B}"/>
              </a:ext>
            </a:extLst>
          </p:cNvPr>
          <p:cNvSpPr>
            <a:spLocks noGrp="1"/>
          </p:cNvSpPr>
          <p:nvPr>
            <p:ph idx="1"/>
          </p:nvPr>
        </p:nvSpPr>
        <p:spPr/>
        <p:txBody>
          <a:bodyPr/>
          <a:lstStyle/>
          <a:p>
            <a:pPr marL="0" indent="0">
              <a:buNone/>
            </a:pPr>
            <a:r>
              <a:rPr lang="en-GB" sz="1800" dirty="0"/>
              <a:t>‘Informing policing priorities by weighing the harms of criminality together with data from beyond crime and disorder, in order to focus police resources in furtherance of both crime and harm reduction’. </a:t>
            </a:r>
          </a:p>
          <a:p>
            <a:pPr marL="0" indent="0">
              <a:buNone/>
            </a:pPr>
            <a:r>
              <a:rPr lang="en-GB" sz="1800" dirty="0"/>
              <a:t>(Ratcliffe 2015a:3)</a:t>
            </a:r>
          </a:p>
          <a:p>
            <a:endParaRPr lang="en-GB" dirty="0"/>
          </a:p>
        </p:txBody>
      </p:sp>
    </p:spTree>
    <p:extLst>
      <p:ext uri="{BB962C8B-B14F-4D97-AF65-F5344CB8AC3E}">
        <p14:creationId xmlns:p14="http://schemas.microsoft.com/office/powerpoint/2010/main" val="4140133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02141-1679-4DE1-933D-534CFEE0F82E}"/>
              </a:ext>
            </a:extLst>
          </p:cNvPr>
          <p:cNvSpPr>
            <a:spLocks noGrp="1"/>
          </p:cNvSpPr>
          <p:nvPr>
            <p:ph type="title"/>
          </p:nvPr>
        </p:nvSpPr>
        <p:spPr/>
        <p:txBody>
          <a:bodyPr/>
          <a:lstStyle/>
          <a:p>
            <a:r>
              <a:rPr lang="en-GB" dirty="0"/>
              <a:t>Defining Evidence Based Policing</a:t>
            </a:r>
          </a:p>
        </p:txBody>
      </p:sp>
      <p:sp>
        <p:nvSpPr>
          <p:cNvPr id="3" name="Content Placeholder 2">
            <a:extLst>
              <a:ext uri="{FF2B5EF4-FFF2-40B4-BE49-F238E27FC236}">
                <a16:creationId xmlns:a16="http://schemas.microsoft.com/office/drawing/2014/main" id="{0D2A0ECD-C893-44BA-BC34-6CCC3A6C7E0B}"/>
              </a:ext>
            </a:extLst>
          </p:cNvPr>
          <p:cNvSpPr>
            <a:spLocks noGrp="1"/>
          </p:cNvSpPr>
          <p:nvPr>
            <p:ph idx="1"/>
          </p:nvPr>
        </p:nvSpPr>
        <p:spPr/>
        <p:txBody>
          <a:bodyPr/>
          <a:lstStyle/>
          <a:p>
            <a:r>
              <a:rPr lang="en-GB" sz="1800" dirty="0"/>
              <a:t>Evidence-Based Policing (EBP) can be understood as a problem-solving cycle that involves police officers and staff using and creating the best available research evidence to inform or test policing policies, decisions and practices.</a:t>
            </a:r>
          </a:p>
          <a:p>
            <a:endParaRPr lang="en-GB" dirty="0"/>
          </a:p>
        </p:txBody>
      </p:sp>
    </p:spTree>
    <p:extLst>
      <p:ext uri="{BB962C8B-B14F-4D97-AF65-F5344CB8AC3E}">
        <p14:creationId xmlns:p14="http://schemas.microsoft.com/office/powerpoint/2010/main" val="3200766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C345E-ED6C-47C4-AA80-C5F7538B70C3}"/>
              </a:ext>
            </a:extLst>
          </p:cNvPr>
          <p:cNvSpPr>
            <a:spLocks noGrp="1"/>
          </p:cNvSpPr>
          <p:nvPr>
            <p:ph type="title"/>
          </p:nvPr>
        </p:nvSpPr>
        <p:spPr/>
        <p:txBody>
          <a:bodyPr/>
          <a:lstStyle/>
          <a:p>
            <a:r>
              <a:rPr lang="en-GB" dirty="0"/>
              <a:t>What is “the best available evidence”?</a:t>
            </a:r>
          </a:p>
        </p:txBody>
      </p:sp>
      <p:sp>
        <p:nvSpPr>
          <p:cNvPr id="3" name="Content Placeholder 2">
            <a:extLst>
              <a:ext uri="{FF2B5EF4-FFF2-40B4-BE49-F238E27FC236}">
                <a16:creationId xmlns:a16="http://schemas.microsoft.com/office/drawing/2014/main" id="{B067FE6E-6F1B-4B7F-A649-AF1A3A009431}"/>
              </a:ext>
            </a:extLst>
          </p:cNvPr>
          <p:cNvSpPr>
            <a:spLocks noGrp="1"/>
          </p:cNvSpPr>
          <p:nvPr>
            <p:ph idx="1"/>
          </p:nvPr>
        </p:nvSpPr>
        <p:spPr/>
        <p:txBody>
          <a:bodyPr/>
          <a:lstStyle/>
          <a:p>
            <a:r>
              <a:rPr lang="en-GB" sz="1800" dirty="0"/>
              <a:t>‘Best available’ means evidence based on research which is </a:t>
            </a:r>
            <a:r>
              <a:rPr lang="en-GB" sz="1800" b="1" dirty="0"/>
              <a:t>carefully conducted </a:t>
            </a:r>
            <a:r>
              <a:rPr lang="en-GB" sz="1800" dirty="0"/>
              <a:t>and </a:t>
            </a:r>
            <a:r>
              <a:rPr lang="en-GB" sz="1800" b="1" dirty="0"/>
              <a:t>peer reviewed</a:t>
            </a:r>
            <a:r>
              <a:rPr lang="en-GB" sz="1800" dirty="0"/>
              <a:t>, </a:t>
            </a:r>
            <a:r>
              <a:rPr lang="en-GB" sz="1800" b="1" dirty="0"/>
              <a:t>relevant </a:t>
            </a:r>
            <a:r>
              <a:rPr lang="en-GB" sz="1800" dirty="0"/>
              <a:t>and </a:t>
            </a:r>
            <a:r>
              <a:rPr lang="en-GB" sz="1800" b="1" dirty="0"/>
              <a:t>appropriate </a:t>
            </a:r>
            <a:r>
              <a:rPr lang="en-GB" sz="1800" dirty="0"/>
              <a:t>to the question being asked, and </a:t>
            </a:r>
            <a:r>
              <a:rPr lang="en-GB" sz="1800" b="1" dirty="0"/>
              <a:t>transparent </a:t>
            </a:r>
            <a:r>
              <a:rPr lang="en-GB" sz="1800" dirty="0"/>
              <a:t>about how it has reached its conclusions, and about its limitations. </a:t>
            </a:r>
          </a:p>
          <a:p>
            <a:endParaRPr lang="en-GB" dirty="0"/>
          </a:p>
        </p:txBody>
      </p:sp>
    </p:spTree>
    <p:extLst>
      <p:ext uri="{BB962C8B-B14F-4D97-AF65-F5344CB8AC3E}">
        <p14:creationId xmlns:p14="http://schemas.microsoft.com/office/powerpoint/2010/main" val="2873225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C345E-ED6C-47C4-AA80-C5F7538B70C3}"/>
              </a:ext>
            </a:extLst>
          </p:cNvPr>
          <p:cNvSpPr>
            <a:spLocks noGrp="1"/>
          </p:cNvSpPr>
          <p:nvPr>
            <p:ph type="title"/>
          </p:nvPr>
        </p:nvSpPr>
        <p:spPr/>
        <p:txBody>
          <a:bodyPr/>
          <a:lstStyle/>
          <a:p>
            <a:r>
              <a:rPr lang="en-GB" dirty="0"/>
              <a:t>What is “the best available evidence”?</a:t>
            </a:r>
          </a:p>
        </p:txBody>
      </p:sp>
      <p:sp>
        <p:nvSpPr>
          <p:cNvPr id="3" name="Content Placeholder 2">
            <a:extLst>
              <a:ext uri="{FF2B5EF4-FFF2-40B4-BE49-F238E27FC236}">
                <a16:creationId xmlns:a16="http://schemas.microsoft.com/office/drawing/2014/main" id="{B067FE6E-6F1B-4B7F-A649-AF1A3A009431}"/>
              </a:ext>
            </a:extLst>
          </p:cNvPr>
          <p:cNvSpPr>
            <a:spLocks noGrp="1"/>
          </p:cNvSpPr>
          <p:nvPr>
            <p:ph idx="1"/>
          </p:nvPr>
        </p:nvSpPr>
        <p:spPr/>
        <p:txBody>
          <a:bodyPr>
            <a:normAutofit fontScale="92500" lnSpcReduction="20000"/>
          </a:bodyPr>
          <a:lstStyle/>
          <a:p>
            <a:pPr marL="0" indent="0">
              <a:buNone/>
            </a:pPr>
            <a:r>
              <a:rPr lang="en-GB" sz="1800" dirty="0"/>
              <a:t>Key Points: </a:t>
            </a:r>
          </a:p>
          <a:p>
            <a:r>
              <a:rPr lang="en-GB" sz="1800" dirty="0"/>
              <a:t>Why a particular piece of research was conducted, </a:t>
            </a:r>
          </a:p>
          <a:p>
            <a:r>
              <a:rPr lang="en-GB" sz="1800" dirty="0"/>
              <a:t>Why the particular method was chosen, </a:t>
            </a:r>
          </a:p>
          <a:p>
            <a:r>
              <a:rPr lang="en-GB" sz="1800" dirty="0"/>
              <a:t>What challenges were faced when conducting the research and how these might have affected the findings, </a:t>
            </a:r>
          </a:p>
          <a:p>
            <a:r>
              <a:rPr lang="en-GB" sz="1800" dirty="0"/>
              <a:t>What analysis was undertaken and why and on what basis the conclusions were made. </a:t>
            </a:r>
          </a:p>
          <a:p>
            <a:pPr marL="0" indent="0">
              <a:buNone/>
            </a:pPr>
            <a:endParaRPr lang="en-GB" sz="1800" dirty="0"/>
          </a:p>
          <a:p>
            <a:pPr marL="0" indent="0">
              <a:buNone/>
            </a:pPr>
            <a:endParaRPr lang="en-GB" sz="1800" dirty="0"/>
          </a:p>
          <a:p>
            <a:pPr marL="0" indent="0">
              <a:buNone/>
            </a:pPr>
            <a:r>
              <a:rPr lang="en-GB" sz="1400" dirty="0">
                <a:solidFill>
                  <a:srgbClr val="FF0000"/>
                </a:solidFill>
              </a:rPr>
              <a:t>(These are also very good points to remember when writing your own work, particularly a dissertation)</a:t>
            </a:r>
            <a:endParaRPr lang="en-GB" dirty="0"/>
          </a:p>
        </p:txBody>
      </p:sp>
    </p:spTree>
    <p:extLst>
      <p:ext uri="{BB962C8B-B14F-4D97-AF65-F5344CB8AC3E}">
        <p14:creationId xmlns:p14="http://schemas.microsoft.com/office/powerpoint/2010/main" val="34943136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C345E-ED6C-47C4-AA80-C5F7538B70C3}"/>
              </a:ext>
            </a:extLst>
          </p:cNvPr>
          <p:cNvSpPr>
            <a:spLocks noGrp="1"/>
          </p:cNvSpPr>
          <p:nvPr>
            <p:ph type="title"/>
          </p:nvPr>
        </p:nvSpPr>
        <p:spPr/>
        <p:txBody>
          <a:bodyPr/>
          <a:lstStyle/>
          <a:p>
            <a:r>
              <a:rPr lang="en-GB" dirty="0"/>
              <a:t>What is “the best available evidence”?</a:t>
            </a:r>
          </a:p>
        </p:txBody>
      </p:sp>
      <p:sp>
        <p:nvSpPr>
          <p:cNvPr id="3" name="Content Placeholder 2">
            <a:extLst>
              <a:ext uri="{FF2B5EF4-FFF2-40B4-BE49-F238E27FC236}">
                <a16:creationId xmlns:a16="http://schemas.microsoft.com/office/drawing/2014/main" id="{B067FE6E-6F1B-4B7F-A649-AF1A3A009431}"/>
              </a:ext>
            </a:extLst>
          </p:cNvPr>
          <p:cNvSpPr>
            <a:spLocks noGrp="1"/>
          </p:cNvSpPr>
          <p:nvPr>
            <p:ph idx="1"/>
          </p:nvPr>
        </p:nvSpPr>
        <p:spPr/>
        <p:txBody>
          <a:bodyPr>
            <a:normAutofit/>
          </a:bodyPr>
          <a:lstStyle/>
          <a:p>
            <a:r>
              <a:rPr lang="en-GB" sz="1800" dirty="0"/>
              <a:t>The Evidence for Policy and Practice Information and co-ordinating (EPPI) Centre, who are specialists in reviewing research, have identified the following five criteria that can help you to assess the quality of the reporting of a study’s aims, context, rationale, methods and findings: </a:t>
            </a:r>
          </a:p>
          <a:p>
            <a:pPr marL="0" indent="0">
              <a:buNone/>
            </a:pPr>
            <a:endParaRPr lang="en-GB" dirty="0"/>
          </a:p>
        </p:txBody>
      </p:sp>
    </p:spTree>
    <p:extLst>
      <p:ext uri="{BB962C8B-B14F-4D97-AF65-F5344CB8AC3E}">
        <p14:creationId xmlns:p14="http://schemas.microsoft.com/office/powerpoint/2010/main" val="13250345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C345E-ED6C-47C4-AA80-C5F7538B70C3}"/>
              </a:ext>
            </a:extLst>
          </p:cNvPr>
          <p:cNvSpPr>
            <a:spLocks noGrp="1"/>
          </p:cNvSpPr>
          <p:nvPr>
            <p:ph type="title"/>
          </p:nvPr>
        </p:nvSpPr>
        <p:spPr/>
        <p:txBody>
          <a:bodyPr/>
          <a:lstStyle/>
          <a:p>
            <a:r>
              <a:rPr lang="en-GB" dirty="0"/>
              <a:t>What is “the best available evidence”?</a:t>
            </a:r>
          </a:p>
        </p:txBody>
      </p:sp>
      <p:sp>
        <p:nvSpPr>
          <p:cNvPr id="3" name="Content Placeholder 2">
            <a:extLst>
              <a:ext uri="{FF2B5EF4-FFF2-40B4-BE49-F238E27FC236}">
                <a16:creationId xmlns:a16="http://schemas.microsoft.com/office/drawing/2014/main" id="{B067FE6E-6F1B-4B7F-A649-AF1A3A009431}"/>
              </a:ext>
            </a:extLst>
          </p:cNvPr>
          <p:cNvSpPr>
            <a:spLocks noGrp="1"/>
          </p:cNvSpPr>
          <p:nvPr>
            <p:ph idx="1"/>
          </p:nvPr>
        </p:nvSpPr>
        <p:spPr/>
        <p:txBody>
          <a:bodyPr>
            <a:normAutofit fontScale="92500" lnSpcReduction="10000"/>
          </a:bodyPr>
          <a:lstStyle/>
          <a:p>
            <a:pPr marL="0" indent="0">
              <a:buNone/>
            </a:pPr>
            <a:r>
              <a:rPr lang="en-GB" dirty="0"/>
              <a:t>1. Were the aims and objectives clearly reported? </a:t>
            </a:r>
            <a:endParaRPr lang="en-GB" dirty="0">
              <a:cs typeface="Calibri"/>
            </a:endParaRPr>
          </a:p>
          <a:p>
            <a:pPr marL="0" indent="0">
              <a:buNone/>
            </a:pPr>
            <a:r>
              <a:rPr lang="en-GB" dirty="0"/>
              <a:t>2. Was there an adequate description of the context in which the research was carried out (including a rationale for why the study was undertaken)? </a:t>
            </a:r>
            <a:endParaRPr lang="en-GB" dirty="0">
              <a:cs typeface="Calibri"/>
            </a:endParaRPr>
          </a:p>
          <a:p>
            <a:pPr marL="0" indent="0">
              <a:buNone/>
            </a:pPr>
            <a:r>
              <a:rPr lang="en-GB" dirty="0"/>
              <a:t>3. Was there an adequate description of the sample used and the methods for how the sample was identified and recruited? </a:t>
            </a:r>
            <a:endParaRPr lang="en-GB" dirty="0">
              <a:cs typeface="Calibri"/>
            </a:endParaRPr>
          </a:p>
          <a:p>
            <a:pPr marL="0" indent="0">
              <a:buNone/>
            </a:pPr>
            <a:r>
              <a:rPr lang="en-GB" dirty="0"/>
              <a:t>4. Was there an adequate description of the methods used to collect data? </a:t>
            </a:r>
            <a:endParaRPr lang="en-GB" dirty="0">
              <a:cs typeface="Calibri"/>
            </a:endParaRPr>
          </a:p>
          <a:p>
            <a:pPr marL="0" indent="0">
              <a:buNone/>
            </a:pPr>
            <a:r>
              <a:rPr lang="en-GB" dirty="0"/>
              <a:t>5. Was there an adequate description of the methods used to analyse data? </a:t>
            </a:r>
            <a:endParaRPr lang="en-GB" dirty="0">
              <a:cs typeface="Calibri"/>
            </a:endParaRPr>
          </a:p>
        </p:txBody>
      </p:sp>
    </p:spTree>
    <p:extLst>
      <p:ext uri="{BB962C8B-B14F-4D97-AF65-F5344CB8AC3E}">
        <p14:creationId xmlns:p14="http://schemas.microsoft.com/office/powerpoint/2010/main" val="23315455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21D08A-7C97-4DEF-A755-CD72AE36A89A}"/>
              </a:ext>
            </a:extLst>
          </p:cNvPr>
          <p:cNvSpPr>
            <a:spLocks noGrp="1"/>
          </p:cNvSpPr>
          <p:nvPr>
            <p:ph type="title"/>
          </p:nvPr>
        </p:nvSpPr>
        <p:spPr/>
        <p:txBody>
          <a:bodyPr/>
          <a:lstStyle/>
          <a:p>
            <a:r>
              <a:rPr lang="en-GB" dirty="0"/>
              <a:t>What is the function of EBP?</a:t>
            </a:r>
          </a:p>
        </p:txBody>
      </p:sp>
      <p:sp>
        <p:nvSpPr>
          <p:cNvPr id="3" name="Content Placeholder 2">
            <a:extLst>
              <a:ext uri="{FF2B5EF4-FFF2-40B4-BE49-F238E27FC236}">
                <a16:creationId xmlns:a16="http://schemas.microsoft.com/office/drawing/2014/main" id="{9DA69283-915B-4C32-8A7F-3DBF9FB7260A}"/>
              </a:ext>
            </a:extLst>
          </p:cNvPr>
          <p:cNvSpPr>
            <a:spLocks noGrp="1"/>
          </p:cNvSpPr>
          <p:nvPr>
            <p:ph idx="1"/>
          </p:nvPr>
        </p:nvSpPr>
        <p:spPr/>
        <p:txBody>
          <a:bodyPr/>
          <a:lstStyle/>
          <a:p>
            <a:pPr marL="0" indent="0">
              <a:buNone/>
            </a:pPr>
            <a:r>
              <a:rPr lang="en-GB" sz="1800" dirty="0"/>
              <a:t>Research used to target places where police are needed most,</a:t>
            </a:r>
          </a:p>
          <a:p>
            <a:pPr marL="0" indent="0">
              <a:buNone/>
            </a:pPr>
            <a:r>
              <a:rPr lang="en-GB" sz="1800" dirty="0"/>
              <a:t>Evidence tested when deciding on policing ‘tactics’,</a:t>
            </a:r>
          </a:p>
          <a:p>
            <a:pPr marL="0" indent="0">
              <a:buNone/>
            </a:pPr>
            <a:r>
              <a:rPr lang="en-GB" sz="1800" dirty="0"/>
              <a:t>Recognition that policing is not just about crime fighting but also:</a:t>
            </a:r>
          </a:p>
          <a:p>
            <a:endParaRPr lang="en-GB" dirty="0"/>
          </a:p>
          <a:p>
            <a:r>
              <a:rPr lang="en-GB" sz="1800" dirty="0"/>
              <a:t>‘to improve the safety and well being of the people by promoting measures to prevent crime, harm and disorder’</a:t>
            </a:r>
          </a:p>
          <a:p>
            <a:r>
              <a:rPr lang="en-GB" sz="1800" dirty="0"/>
              <a:t>(Independent Police Commission 2015:31)</a:t>
            </a:r>
          </a:p>
        </p:txBody>
      </p:sp>
    </p:spTree>
    <p:extLst>
      <p:ext uri="{BB962C8B-B14F-4D97-AF65-F5344CB8AC3E}">
        <p14:creationId xmlns:p14="http://schemas.microsoft.com/office/powerpoint/2010/main" val="242916425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7B5B4-7A52-4601-A560-2D66EDFC62B0}"/>
              </a:ext>
            </a:extLst>
          </p:cNvPr>
          <p:cNvSpPr>
            <a:spLocks noGrp="1"/>
          </p:cNvSpPr>
          <p:nvPr>
            <p:ph type="title"/>
          </p:nvPr>
        </p:nvSpPr>
        <p:spPr/>
        <p:txBody>
          <a:bodyPr/>
          <a:lstStyle/>
          <a:p>
            <a:r>
              <a:rPr lang="en-GB" dirty="0"/>
              <a:t>Who gets involved with Evidence Based Policing?</a:t>
            </a:r>
          </a:p>
        </p:txBody>
      </p:sp>
      <p:sp>
        <p:nvSpPr>
          <p:cNvPr id="3" name="Content Placeholder 2">
            <a:extLst>
              <a:ext uri="{FF2B5EF4-FFF2-40B4-BE49-F238E27FC236}">
                <a16:creationId xmlns:a16="http://schemas.microsoft.com/office/drawing/2014/main" id="{7AE0967C-6E77-44F8-B185-E37F8C96856D}"/>
              </a:ext>
            </a:extLst>
          </p:cNvPr>
          <p:cNvSpPr>
            <a:spLocks noGrp="1"/>
          </p:cNvSpPr>
          <p:nvPr>
            <p:ph idx="1"/>
          </p:nvPr>
        </p:nvSpPr>
        <p:spPr/>
        <p:txBody>
          <a:bodyPr/>
          <a:lstStyle/>
          <a:p>
            <a:r>
              <a:rPr lang="en-GB" sz="1800" dirty="0"/>
              <a:t>Local Authorities</a:t>
            </a:r>
          </a:p>
          <a:p>
            <a:r>
              <a:rPr lang="en-GB" sz="1800" dirty="0"/>
              <a:t>Emergency Services</a:t>
            </a:r>
          </a:p>
          <a:p>
            <a:r>
              <a:rPr lang="en-GB" sz="1800" dirty="0"/>
              <a:t>Community</a:t>
            </a:r>
          </a:p>
          <a:p>
            <a:r>
              <a:rPr lang="en-GB" sz="1800" dirty="0"/>
              <a:t>Local businesses</a:t>
            </a:r>
          </a:p>
        </p:txBody>
      </p:sp>
    </p:spTree>
    <p:extLst>
      <p:ext uri="{BB962C8B-B14F-4D97-AF65-F5344CB8AC3E}">
        <p14:creationId xmlns:p14="http://schemas.microsoft.com/office/powerpoint/2010/main" val="33857709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3ED868-2765-45DB-BBFB-33B044EBDC04}"/>
              </a:ext>
            </a:extLst>
          </p:cNvPr>
          <p:cNvSpPr>
            <a:spLocks noGrp="1"/>
          </p:cNvSpPr>
          <p:nvPr>
            <p:ph type="title"/>
          </p:nvPr>
        </p:nvSpPr>
        <p:spPr/>
        <p:txBody>
          <a:bodyPr/>
          <a:lstStyle/>
          <a:p>
            <a:r>
              <a:rPr lang="en-GB" dirty="0"/>
              <a:t>Where do we find the “evidence” in Evidence Based Policing?</a:t>
            </a:r>
          </a:p>
        </p:txBody>
      </p:sp>
      <p:sp>
        <p:nvSpPr>
          <p:cNvPr id="3" name="Content Placeholder 2">
            <a:extLst>
              <a:ext uri="{FF2B5EF4-FFF2-40B4-BE49-F238E27FC236}">
                <a16:creationId xmlns:a16="http://schemas.microsoft.com/office/drawing/2014/main" id="{A9732EFC-7BEE-48A0-8AB0-D54B2970787F}"/>
              </a:ext>
            </a:extLst>
          </p:cNvPr>
          <p:cNvSpPr>
            <a:spLocks noGrp="1"/>
          </p:cNvSpPr>
          <p:nvPr>
            <p:ph idx="1"/>
          </p:nvPr>
        </p:nvSpPr>
        <p:spPr/>
        <p:txBody>
          <a:bodyPr/>
          <a:lstStyle/>
          <a:p>
            <a:r>
              <a:rPr lang="en-GB" sz="1800" dirty="0"/>
              <a:t>Community</a:t>
            </a:r>
          </a:p>
          <a:p>
            <a:r>
              <a:rPr lang="en-GB" sz="1800" dirty="0"/>
              <a:t>Colleagues</a:t>
            </a:r>
          </a:p>
          <a:p>
            <a:r>
              <a:rPr lang="en-GB" sz="1800" dirty="0"/>
              <a:t>Surveys</a:t>
            </a:r>
          </a:p>
          <a:p>
            <a:r>
              <a:rPr lang="en-GB" sz="1800" dirty="0"/>
              <a:t>Other forces</a:t>
            </a:r>
          </a:p>
          <a:p>
            <a:r>
              <a:rPr lang="en-GB" sz="1800" dirty="0"/>
              <a:t>Other agencies</a:t>
            </a:r>
          </a:p>
          <a:p>
            <a:r>
              <a:rPr lang="en-GB" sz="1800" dirty="0"/>
              <a:t>Universities (research)</a:t>
            </a:r>
          </a:p>
        </p:txBody>
      </p:sp>
    </p:spTree>
    <p:extLst>
      <p:ext uri="{BB962C8B-B14F-4D97-AF65-F5344CB8AC3E}">
        <p14:creationId xmlns:p14="http://schemas.microsoft.com/office/powerpoint/2010/main" val="396522353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B12D77-DD1F-439E-A773-4DD3BD008A0A}"/>
              </a:ext>
            </a:extLst>
          </p:cNvPr>
          <p:cNvSpPr>
            <a:spLocks noGrp="1"/>
          </p:cNvSpPr>
          <p:nvPr>
            <p:ph type="title"/>
          </p:nvPr>
        </p:nvSpPr>
        <p:spPr/>
        <p:txBody>
          <a:bodyPr/>
          <a:lstStyle/>
          <a:p>
            <a:r>
              <a:rPr lang="en-GB" dirty="0"/>
              <a:t>Key concerns in policing</a:t>
            </a:r>
          </a:p>
        </p:txBody>
      </p:sp>
      <p:sp>
        <p:nvSpPr>
          <p:cNvPr id="3" name="Content Placeholder 2">
            <a:extLst>
              <a:ext uri="{FF2B5EF4-FFF2-40B4-BE49-F238E27FC236}">
                <a16:creationId xmlns:a16="http://schemas.microsoft.com/office/drawing/2014/main" id="{A75F31A5-D7E3-4289-AD65-06C4F74F5007}"/>
              </a:ext>
            </a:extLst>
          </p:cNvPr>
          <p:cNvSpPr>
            <a:spLocks noGrp="1"/>
          </p:cNvSpPr>
          <p:nvPr>
            <p:ph idx="1"/>
          </p:nvPr>
        </p:nvSpPr>
        <p:spPr/>
        <p:txBody>
          <a:bodyPr/>
          <a:lstStyle/>
          <a:p>
            <a:r>
              <a:rPr lang="en-GB" sz="1800" dirty="0"/>
              <a:t>ASB</a:t>
            </a:r>
          </a:p>
          <a:p>
            <a:r>
              <a:rPr lang="en-GB" sz="1800" dirty="0"/>
              <a:t>Vulnerable persons</a:t>
            </a:r>
          </a:p>
          <a:p>
            <a:r>
              <a:rPr lang="en-GB" sz="1800" dirty="0"/>
              <a:t>Crime Rates</a:t>
            </a:r>
          </a:p>
          <a:p>
            <a:r>
              <a:rPr lang="en-GB" sz="1800" dirty="0"/>
              <a:t>Fear of Crime</a:t>
            </a:r>
          </a:p>
        </p:txBody>
      </p:sp>
    </p:spTree>
    <p:extLst>
      <p:ext uri="{BB962C8B-B14F-4D97-AF65-F5344CB8AC3E}">
        <p14:creationId xmlns:p14="http://schemas.microsoft.com/office/powerpoint/2010/main" val="125292293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41FBD5-DAA9-4028-8F43-BBE666D355F8}"/>
              </a:ext>
            </a:extLst>
          </p:cNvPr>
          <p:cNvSpPr>
            <a:spLocks noGrp="1"/>
          </p:cNvSpPr>
          <p:nvPr>
            <p:ph type="title"/>
          </p:nvPr>
        </p:nvSpPr>
        <p:spPr/>
        <p:txBody>
          <a:bodyPr/>
          <a:lstStyle/>
          <a:p>
            <a:r>
              <a:rPr lang="en-GB" dirty="0"/>
              <a:t>Any Questions?</a:t>
            </a:r>
          </a:p>
        </p:txBody>
      </p:sp>
      <p:sp>
        <p:nvSpPr>
          <p:cNvPr id="3" name="Content Placeholder 2">
            <a:extLst>
              <a:ext uri="{FF2B5EF4-FFF2-40B4-BE49-F238E27FC236}">
                <a16:creationId xmlns:a16="http://schemas.microsoft.com/office/drawing/2014/main" id="{D4F7AC17-46B4-4502-B8DC-3767D1D50310}"/>
              </a:ext>
            </a:extLst>
          </p:cNvPr>
          <p:cNvSpPr>
            <a:spLocks noGrp="1"/>
          </p:cNvSpPr>
          <p:nvPr>
            <p:ph idx="1"/>
          </p:nvPr>
        </p:nvSpPr>
        <p:spPr/>
        <p:txBody>
          <a:bodyPr/>
          <a:lstStyle/>
          <a:p>
            <a:r>
              <a:rPr lang="en-GB" dirty="0"/>
              <a:t>Thanks for coming!</a:t>
            </a:r>
          </a:p>
          <a:p>
            <a:r>
              <a:rPr lang="en-GB" dirty="0"/>
              <a:t>See you next week!</a:t>
            </a:r>
          </a:p>
          <a:p>
            <a:endParaRPr lang="en-GB" dirty="0"/>
          </a:p>
          <a:p>
            <a:endParaRPr lang="en-GB" dirty="0"/>
          </a:p>
          <a:p>
            <a:endParaRPr lang="en-GB" dirty="0"/>
          </a:p>
          <a:p>
            <a:r>
              <a:rPr lang="en-GB" dirty="0" err="1"/>
              <a:t>L.</a:t>
            </a:r>
            <a:r>
              <a:rPr lang="en-GB" err="1"/>
              <a:t>Roach</a:t>
            </a:r>
            <a:r>
              <a:rPr lang="en-GB"/>
              <a:t>@UWTSD.ac.uk</a:t>
            </a:r>
          </a:p>
        </p:txBody>
      </p:sp>
    </p:spTree>
    <p:extLst>
      <p:ext uri="{BB962C8B-B14F-4D97-AF65-F5344CB8AC3E}">
        <p14:creationId xmlns:p14="http://schemas.microsoft.com/office/powerpoint/2010/main" val="2556916054"/>
      </p:ext>
    </p:extLst>
  </p:cSld>
  <p:clrMapOvr>
    <a:masterClrMapping/>
  </p:clrMapOvr>
</p:sld>
</file>

<file path=ppt/theme/theme1.xml><?xml version="1.0" encoding="utf-8"?>
<a:theme xmlns:a="http://schemas.openxmlformats.org/drawingml/2006/main" name="ShojiVTI">
  <a:themeElements>
    <a:clrScheme name="Office">
      <a:dk1>
        <a:srgbClr val="000000"/>
      </a:dk1>
      <a:lt1>
        <a:srgbClr val="FFFFFF"/>
      </a:lt1>
      <a:dk2>
        <a:srgbClr val="1D242E"/>
      </a:dk2>
      <a:lt2>
        <a:srgbClr val="F2F1F1"/>
      </a:lt2>
      <a:accent1>
        <a:srgbClr val="4472C4"/>
      </a:accent1>
      <a:accent2>
        <a:srgbClr val="ED7D31"/>
      </a:accent2>
      <a:accent3>
        <a:srgbClr val="A3A3A3"/>
      </a:accent3>
      <a:accent4>
        <a:srgbClr val="CF9B00"/>
      </a:accent4>
      <a:accent5>
        <a:srgbClr val="5B9BD5"/>
      </a:accent5>
      <a:accent6>
        <a:srgbClr val="70AD47"/>
      </a:accent6>
      <a:hlink>
        <a:srgbClr val="D26012"/>
      </a:hlink>
      <a:folHlink>
        <a:srgbClr val="9A5879"/>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ojiVTI" id="{00D0DDEB-E771-48E5-9E96-0647434F08B1}" vid="{9D22D596-7FD0-4F89-958C-AD79A0949111}"/>
    </a:ext>
  </a:extLst>
</a:theme>
</file>

<file path=docProps/app.xml><?xml version="1.0" encoding="utf-8"?>
<Properties xmlns="http://schemas.openxmlformats.org/officeDocument/2006/extended-properties" xmlns:vt="http://schemas.openxmlformats.org/officeDocument/2006/docPropsVTypes">
  <TotalTime>0</TotalTime>
  <Words>1405</Words>
  <Application>Microsoft Office PowerPoint</Application>
  <PresentationFormat>Widescreen</PresentationFormat>
  <Paragraphs>147</Paragraphs>
  <Slides>26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26</vt:i4>
      </vt:variant>
    </vt:vector>
  </HeadingPairs>
  <TitlesOfParts>
    <vt:vector size="30" baseType="lpstr">
      <vt:lpstr>Meiryo</vt:lpstr>
      <vt:lpstr>Arial</vt:lpstr>
      <vt:lpstr>Corbel</vt:lpstr>
      <vt:lpstr>ShojiVTI</vt:lpstr>
      <vt:lpstr>Evidence Based Policing – Workshop 1</vt:lpstr>
      <vt:lpstr>About Me</vt:lpstr>
      <vt:lpstr>General Information</vt:lpstr>
      <vt:lpstr>General Information</vt:lpstr>
      <vt:lpstr>General Information</vt:lpstr>
      <vt:lpstr>My availability</vt:lpstr>
      <vt:lpstr>Assessment 1</vt:lpstr>
      <vt:lpstr>Assessment Question</vt:lpstr>
      <vt:lpstr>Submission Rules</vt:lpstr>
      <vt:lpstr>Module Outcomes (What we are trying to find in your assignment)</vt:lpstr>
      <vt:lpstr>Learning Outcomes</vt:lpstr>
      <vt:lpstr>Submitting a draft</vt:lpstr>
      <vt:lpstr>What is included in this module?</vt:lpstr>
      <vt:lpstr>What is the objective of Evidence Based Policing?</vt:lpstr>
      <vt:lpstr>Short film on Evidence Based Policing</vt:lpstr>
      <vt:lpstr>Defining Evidence Based Policing</vt:lpstr>
      <vt:lpstr>Defining Evidence Based Policing</vt:lpstr>
      <vt:lpstr>What is “the best available evidence”?</vt:lpstr>
      <vt:lpstr>What is “the best available evidence”?</vt:lpstr>
      <vt:lpstr>What is “the best available evidence”?</vt:lpstr>
      <vt:lpstr>What is “the best available evidence”?</vt:lpstr>
      <vt:lpstr>What is the function of EBP?</vt:lpstr>
      <vt:lpstr>Who gets involved with Evidence Based Policing?</vt:lpstr>
      <vt:lpstr>Where do we find the “evidence” in Evidence Based Policing?</vt:lpstr>
      <vt:lpstr>Key concerns in policing</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Evidence Based Policing – Workshop 1</dc:title>
  <dc:creator>Luke Roach</dc:creator>
  <cp:lastModifiedBy>Luke Roach</cp:lastModifiedBy>
  <cp:revision>1</cp:revision>
  <dcterms:created xsi:type="dcterms:W3CDTF">2022-01-23T19:11:22Z</dcterms:created>
  <dcterms:modified xsi:type="dcterms:W3CDTF">2022-01-27T12:33:24Z</dcterms:modified>
</cp:coreProperties>
</file>