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7.xml" ContentType="application/vnd.openxmlformats-officedocument.theme+xml"/>
  <Override PartName="/ppt/slideLayouts/slideLayout20.xml" ContentType="application/vnd.openxmlformats-officedocument.presentationml.slideLayout+xml"/>
  <Override PartName="/ppt/theme/theme18.xml" ContentType="application/vnd.openxmlformats-officedocument.theme+xml"/>
  <Override PartName="/ppt/slideLayouts/slideLayout21.xml" ContentType="application/vnd.openxmlformats-officedocument.presentationml.slideLayout+xml"/>
  <Override PartName="/ppt/theme/theme1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2.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5" r:id="rId23"/>
    <p:sldMasterId id="2147483729" r:id="rId24"/>
    <p:sldMasterId id="2147483741" r:id="rId25"/>
  </p:sldMasterIdLst>
  <p:notesMasterIdLst>
    <p:notesMasterId r:id="rId55"/>
  </p:notesMasterIdLst>
  <p:sldIdLst>
    <p:sldId id="256" r:id="rId26"/>
    <p:sldId id="741" r:id="rId27"/>
    <p:sldId id="719" r:id="rId28"/>
    <p:sldId id="721" r:id="rId29"/>
    <p:sldId id="734" r:id="rId30"/>
    <p:sldId id="715" r:id="rId31"/>
    <p:sldId id="724" r:id="rId32"/>
    <p:sldId id="725" r:id="rId33"/>
    <p:sldId id="726" r:id="rId34"/>
    <p:sldId id="735" r:id="rId35"/>
    <p:sldId id="727" r:id="rId36"/>
    <p:sldId id="728" r:id="rId37"/>
    <p:sldId id="729" r:id="rId38"/>
    <p:sldId id="730" r:id="rId39"/>
    <p:sldId id="732" r:id="rId40"/>
    <p:sldId id="357" r:id="rId41"/>
    <p:sldId id="259" r:id="rId42"/>
    <p:sldId id="349" r:id="rId43"/>
    <p:sldId id="356" r:id="rId44"/>
    <p:sldId id="350" r:id="rId45"/>
    <p:sldId id="358" r:id="rId46"/>
    <p:sldId id="739" r:id="rId47"/>
    <p:sldId id="351" r:id="rId48"/>
    <p:sldId id="352" r:id="rId49"/>
    <p:sldId id="359" r:id="rId50"/>
    <p:sldId id="737" r:id="rId51"/>
    <p:sldId id="360" r:id="rId52"/>
    <p:sldId id="740" r:id="rId53"/>
    <p:sldId id="74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80"/>
    <p:restoredTop sz="79092" autoAdjust="0"/>
  </p:normalViewPr>
  <p:slideViewPr>
    <p:cSldViewPr snapToGrid="0" snapToObjects="1">
      <p:cViewPr varScale="1">
        <p:scale>
          <a:sx n="91" d="100"/>
          <a:sy n="91" d="100"/>
        </p:scale>
        <p:origin x="5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notesMaster" Target="notesMasters/notesMaster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theme" Target="theme/theme1.xml"/><Relationship Id="rId5" Type="http://schemas.openxmlformats.org/officeDocument/2006/relationships/slideMaster" Target="slideMasters/slideMaster3.xml"/><Relationship Id="rId19" Type="http://schemas.openxmlformats.org/officeDocument/2006/relationships/slideMaster" Target="slideMasters/slideMaster17.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presProps" Target="presProps.xml"/><Relationship Id="rId8" Type="http://schemas.openxmlformats.org/officeDocument/2006/relationships/slideMaster" Target="slideMasters/slideMaster6.xml"/><Relationship Id="rId51" Type="http://schemas.openxmlformats.org/officeDocument/2006/relationships/slide" Target="slides/slide2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tableStyles" Target="tableStyles.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slide" Target="slides/slide29.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viewProps" Target="viewProps.xml"/><Relationship Id="rId10" Type="http://schemas.openxmlformats.org/officeDocument/2006/relationships/slideMaster" Target="slideMasters/slideMaster8.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34A6307-2AF1-4E4F-9EA1-78BC74D6AD72}"/>
    <pc:docChg chg="custSel modSld">
      <pc:chgData name="Ewa Kazimierska" userId="8edb7084-dccb-4d8f-9cfb-38098ea1d667" providerId="ADAL" clId="{534A6307-2AF1-4E4F-9EA1-78BC74D6AD72}" dt="2025-09-21T23:26:28.026" v="79" actId="20577"/>
      <pc:docMkLst>
        <pc:docMk/>
      </pc:docMkLst>
      <pc:sldChg chg="modSp mod">
        <pc:chgData name="Ewa Kazimierska" userId="8edb7084-dccb-4d8f-9cfb-38098ea1d667" providerId="ADAL" clId="{534A6307-2AF1-4E4F-9EA1-78BC74D6AD72}" dt="2025-09-21T23:19:28.458" v="21" actId="20577"/>
        <pc:sldMkLst>
          <pc:docMk/>
          <pc:sldMk cId="2529168402" sldId="721"/>
        </pc:sldMkLst>
        <pc:spChg chg="mod">
          <ac:chgData name="Ewa Kazimierska" userId="8edb7084-dccb-4d8f-9cfb-38098ea1d667" providerId="ADAL" clId="{534A6307-2AF1-4E4F-9EA1-78BC74D6AD72}" dt="2025-09-21T23:19:06.039" v="3" actId="20577"/>
          <ac:spMkLst>
            <pc:docMk/>
            <pc:sldMk cId="2529168402" sldId="721"/>
            <ac:spMk id="4" creationId="{51AD5FBF-2F87-C0D6-A500-46381FB888D4}"/>
          </ac:spMkLst>
        </pc:spChg>
        <pc:spChg chg="mod">
          <ac:chgData name="Ewa Kazimierska" userId="8edb7084-dccb-4d8f-9cfb-38098ea1d667" providerId="ADAL" clId="{534A6307-2AF1-4E4F-9EA1-78BC74D6AD72}" dt="2025-09-21T23:19:28.458" v="21" actId="20577"/>
          <ac:spMkLst>
            <pc:docMk/>
            <pc:sldMk cId="2529168402" sldId="721"/>
            <ac:spMk id="5" creationId="{8191B2A4-971C-4C74-349D-87213510353B}"/>
          </ac:spMkLst>
        </pc:spChg>
      </pc:sldChg>
      <pc:sldChg chg="modSp mod">
        <pc:chgData name="Ewa Kazimierska" userId="8edb7084-dccb-4d8f-9cfb-38098ea1d667" providerId="ADAL" clId="{534A6307-2AF1-4E4F-9EA1-78BC74D6AD72}" dt="2025-09-21T23:20:04.524" v="22" actId="114"/>
        <pc:sldMkLst>
          <pc:docMk/>
          <pc:sldMk cId="2192036459" sldId="724"/>
        </pc:sldMkLst>
        <pc:spChg chg="mod">
          <ac:chgData name="Ewa Kazimierska" userId="8edb7084-dccb-4d8f-9cfb-38098ea1d667" providerId="ADAL" clId="{534A6307-2AF1-4E4F-9EA1-78BC74D6AD72}" dt="2025-09-21T23:20:04.524" v="22" actId="114"/>
          <ac:spMkLst>
            <pc:docMk/>
            <pc:sldMk cId="2192036459" sldId="724"/>
            <ac:spMk id="4" creationId="{C5BBA300-8B6F-D4F9-8632-E874EF2412FB}"/>
          </ac:spMkLst>
        </pc:spChg>
      </pc:sldChg>
      <pc:sldChg chg="addSp delSp modSp mod">
        <pc:chgData name="Ewa Kazimierska" userId="8edb7084-dccb-4d8f-9cfb-38098ea1d667" providerId="ADAL" clId="{534A6307-2AF1-4E4F-9EA1-78BC74D6AD72}" dt="2025-09-21T23:23:29.570" v="40" actId="14100"/>
        <pc:sldMkLst>
          <pc:docMk/>
          <pc:sldMk cId="484393421" sldId="725"/>
        </pc:sldMkLst>
        <pc:spChg chg="mod ord">
          <ac:chgData name="Ewa Kazimierska" userId="8edb7084-dccb-4d8f-9cfb-38098ea1d667" providerId="ADAL" clId="{534A6307-2AF1-4E4F-9EA1-78BC74D6AD72}" dt="2025-09-21T23:23:29.570" v="40" actId="14100"/>
          <ac:spMkLst>
            <pc:docMk/>
            <pc:sldMk cId="484393421" sldId="725"/>
            <ac:spMk id="2" creationId="{57457B87-5CB7-5923-64F3-15AD2E971883}"/>
          </ac:spMkLst>
        </pc:spChg>
        <pc:picChg chg="add mod modCrop">
          <ac:chgData name="Ewa Kazimierska" userId="8edb7084-dccb-4d8f-9cfb-38098ea1d667" providerId="ADAL" clId="{534A6307-2AF1-4E4F-9EA1-78BC74D6AD72}" dt="2025-09-21T23:23:02.050" v="35" actId="732"/>
          <ac:picMkLst>
            <pc:docMk/>
            <pc:sldMk cId="484393421" sldId="725"/>
            <ac:picMk id="5" creationId="{93D0DC81-A79A-43F3-9FB8-32489007DA52}"/>
          </ac:picMkLst>
        </pc:picChg>
        <pc:picChg chg="del">
          <ac:chgData name="Ewa Kazimierska" userId="8edb7084-dccb-4d8f-9cfb-38098ea1d667" providerId="ADAL" clId="{534A6307-2AF1-4E4F-9EA1-78BC74D6AD72}" dt="2025-09-21T23:22:14.313" v="24" actId="478"/>
          <ac:picMkLst>
            <pc:docMk/>
            <pc:sldMk cId="484393421" sldId="725"/>
            <ac:picMk id="8" creationId="{59E893DC-1125-458B-8B29-3207A5B72F98}"/>
          </ac:picMkLst>
        </pc:picChg>
      </pc:sldChg>
      <pc:sldChg chg="addSp delSp modSp mod">
        <pc:chgData name="Ewa Kazimierska" userId="8edb7084-dccb-4d8f-9cfb-38098ea1d667" providerId="ADAL" clId="{534A6307-2AF1-4E4F-9EA1-78BC74D6AD72}" dt="2025-09-21T23:25:18.455" v="49" actId="14100"/>
        <pc:sldMkLst>
          <pc:docMk/>
          <pc:sldMk cId="1153467247" sldId="726"/>
        </pc:sldMkLst>
        <pc:spChg chg="mod ord">
          <ac:chgData name="Ewa Kazimierska" userId="8edb7084-dccb-4d8f-9cfb-38098ea1d667" providerId="ADAL" clId="{534A6307-2AF1-4E4F-9EA1-78BC74D6AD72}" dt="2025-09-21T23:25:18.455" v="49" actId="14100"/>
          <ac:spMkLst>
            <pc:docMk/>
            <pc:sldMk cId="1153467247" sldId="726"/>
            <ac:spMk id="10" creationId="{EDE1AC23-187A-404A-9EAA-C36278F110DC}"/>
          </ac:spMkLst>
        </pc:spChg>
        <pc:picChg chg="add mod">
          <ac:chgData name="Ewa Kazimierska" userId="8edb7084-dccb-4d8f-9cfb-38098ea1d667" providerId="ADAL" clId="{534A6307-2AF1-4E4F-9EA1-78BC74D6AD72}" dt="2025-09-21T23:24:50.859" v="45" actId="14100"/>
          <ac:picMkLst>
            <pc:docMk/>
            <pc:sldMk cId="1153467247" sldId="726"/>
            <ac:picMk id="3" creationId="{7C73A50A-9FF4-4524-B805-4CF7F83AA023}"/>
          </ac:picMkLst>
        </pc:picChg>
        <pc:picChg chg="del">
          <ac:chgData name="Ewa Kazimierska" userId="8edb7084-dccb-4d8f-9cfb-38098ea1d667" providerId="ADAL" clId="{534A6307-2AF1-4E4F-9EA1-78BC74D6AD72}" dt="2025-09-21T23:24:40.693" v="42" actId="478"/>
          <ac:picMkLst>
            <pc:docMk/>
            <pc:sldMk cId="1153467247" sldId="726"/>
            <ac:picMk id="5" creationId="{A165D30F-BFDF-49E1-9B75-D615BEAE1BA7}"/>
          </ac:picMkLst>
        </pc:picChg>
      </pc:sldChg>
      <pc:sldChg chg="modSp mod">
        <pc:chgData name="Ewa Kazimierska" userId="8edb7084-dccb-4d8f-9cfb-38098ea1d667" providerId="ADAL" clId="{534A6307-2AF1-4E4F-9EA1-78BC74D6AD72}" dt="2025-09-21T23:26:28.026" v="79" actId="20577"/>
        <pc:sldMkLst>
          <pc:docMk/>
          <pc:sldMk cId="3689558807" sldId="735"/>
        </pc:sldMkLst>
        <pc:spChg chg="mod">
          <ac:chgData name="Ewa Kazimierska" userId="8edb7084-dccb-4d8f-9cfb-38098ea1d667" providerId="ADAL" clId="{534A6307-2AF1-4E4F-9EA1-78BC74D6AD72}" dt="2025-09-21T23:26:28.026" v="79" actId="20577"/>
          <ac:spMkLst>
            <pc:docMk/>
            <pc:sldMk cId="3689558807" sldId="735"/>
            <ac:spMk id="2" creationId="{E8BC1647-DFA1-FC84-052B-E3AEE07EA44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9/22/2025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endParaRPr lang="en-US" sz="2000" b="0" strike="noStrike" spc="-1" dirty="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 Diagram: OME Apprenticeships – Command, Control and Communication</a:t>
            </a:r>
          </a:p>
          <a:p>
            <a:endParaRPr lang="en-US" dirty="0"/>
          </a:p>
          <a:p>
            <a:pPr marL="228600" indent="-228600">
              <a:buAutoNum type="arabicPeriod"/>
            </a:pPr>
            <a:r>
              <a:rPr lang="en-US" dirty="0"/>
              <a:t>The two main contacts for students/apprentices are PM (academic) and ALO (vocational/administrative). Reaching out beyond either POC causes delay and confusion.</a:t>
            </a:r>
          </a:p>
          <a:p>
            <a:pPr marL="228600" indent="-228600">
              <a:buAutoNum type="arabicPeriod"/>
            </a:pPr>
            <a:r>
              <a:rPr lang="en-US" dirty="0"/>
              <a:t>Each student has a dedicated ALO to provide expediency.</a:t>
            </a:r>
          </a:p>
          <a:p>
            <a:pPr marL="228600" indent="-228600">
              <a:buAutoNum type="arabicPeriod"/>
            </a:pPr>
            <a:r>
              <a:rPr lang="en-US" dirty="0"/>
              <a:t>Lecturers deliver indicative content based on the UWTSD PoS and Module Directory. They are supported by the PM.</a:t>
            </a:r>
          </a:p>
          <a:p>
            <a:pPr marL="228600" indent="-228600">
              <a:buAutoNum type="arabicPeriod"/>
            </a:pPr>
            <a:r>
              <a:rPr lang="en-US" dirty="0"/>
              <a:t>Students/apprentices may approach lecturers directly for matters of academic clarification during normal academic study/process (lectures, feedback, marks awarded etc).</a:t>
            </a:r>
          </a:p>
          <a:p>
            <a:pPr marL="228600" indent="-228600">
              <a:buAutoNum type="arabicPeriod"/>
            </a:pPr>
            <a:r>
              <a:rPr lang="en-US" dirty="0"/>
              <a:t>The ALO provides Apprentice Handbooks, which are employer facing and based on the PoS and Module Directory.</a:t>
            </a:r>
          </a:p>
          <a:p>
            <a:pPr marL="228600" indent="-228600">
              <a:buAutoNum type="arabicPeriod"/>
            </a:pPr>
            <a:r>
              <a:rPr lang="en-US" dirty="0"/>
              <a:t>If resolution cannot be provided on either administrative or academic matters, then the process in the PoS should be followed (owned by PM), or the Apprentice Handbook (owned by ALO).</a:t>
            </a:r>
          </a:p>
          <a:p>
            <a:pPr marL="228600" indent="-228600">
              <a:buAutoNum type="arabicPeriod"/>
            </a:pPr>
            <a:r>
              <a:rPr lang="en-US" dirty="0"/>
              <a:t>The Document Management System for the OME apprenticeship is MOODLE. This is explained clearly within the PoS, which is issued annually to all students/apprentices on MOODLE.</a:t>
            </a:r>
          </a:p>
          <a:p>
            <a:pPr marL="228600" indent="-228600">
              <a:buAutoNum type="arabicPeriod"/>
            </a:pPr>
            <a:r>
              <a:rPr lang="en-US" dirty="0"/>
              <a:t>The main modes of formal communication are to be university e-mail addresses and Teams. It may not be possible for UWTSD staff to respond to work email owing to GDPR.</a:t>
            </a:r>
          </a:p>
          <a:p>
            <a:pPr marL="228600" indent="-228600">
              <a:buAutoNum type="arabicPeriod"/>
            </a:pPr>
            <a:r>
              <a:rPr lang="en-US" dirty="0"/>
              <a:t>Governance of the OME apprenticeship is regulated by the PoS and Apprenticeship Handbook. Matters of governance are managed by UWTSD, with employer input provided directly to the ALU.</a:t>
            </a:r>
          </a:p>
          <a:p>
            <a:pPr marL="228600" indent="-228600">
              <a:buAutoNum type="arabicPeriod"/>
            </a:pPr>
            <a:r>
              <a:rPr lang="en-US" dirty="0"/>
              <a:t>The ILG is the formal face between employer and UWTSD. It meets quarterly. The PRB is subordinate to the ILG and manages the actions of the ILG It meets monthly.</a:t>
            </a:r>
          </a:p>
          <a:p>
            <a:pPr marL="228600" indent="-228600">
              <a:buAutoNum type="arabicPeriod"/>
            </a:pPr>
            <a:r>
              <a:rPr lang="en-US" dirty="0"/>
              <a:t>Matters of University Academic Planning, Admissions, Registry, Financial Services, Timetabling, and Compliance are central functions, encompassing 22,000 students and apprentices globally. These matters are outside the control of SOAC and are set by Charter Statutes and Ordinances. Every attempt shall be made by the PM and ALO to provide timely information, but the OME apprenticeship complies with directives set by UWTSD WISA.</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139688-FB3B-7F4D-9683-4C51F864DF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18</a:t>
            </a:fld>
            <a:endParaRPr lang="en-US"/>
          </a:p>
        </p:txBody>
      </p:sp>
    </p:spTree>
    <p:extLst>
      <p:ext uri="{BB962C8B-B14F-4D97-AF65-F5344CB8AC3E}">
        <p14:creationId xmlns:p14="http://schemas.microsoft.com/office/powerpoint/2010/main" val="1570683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19</a:t>
            </a:fld>
            <a:endParaRPr lang="en-US"/>
          </a:p>
        </p:txBody>
      </p:sp>
    </p:spTree>
    <p:extLst>
      <p:ext uri="{BB962C8B-B14F-4D97-AF65-F5344CB8AC3E}">
        <p14:creationId xmlns:p14="http://schemas.microsoft.com/office/powerpoint/2010/main" val="348182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20</a:t>
            </a:fld>
            <a:endParaRPr lang="en-US"/>
          </a:p>
        </p:txBody>
      </p:sp>
    </p:spTree>
    <p:extLst>
      <p:ext uri="{BB962C8B-B14F-4D97-AF65-F5344CB8AC3E}">
        <p14:creationId xmlns:p14="http://schemas.microsoft.com/office/powerpoint/2010/main" val="1358266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21</a:t>
            </a:fld>
            <a:endParaRPr lang="en-US"/>
          </a:p>
        </p:txBody>
      </p:sp>
    </p:spTree>
    <p:extLst>
      <p:ext uri="{BB962C8B-B14F-4D97-AF65-F5344CB8AC3E}">
        <p14:creationId xmlns:p14="http://schemas.microsoft.com/office/powerpoint/2010/main" val="2926891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68DE12-76E7-E743-B5FC-B59F84036153}" type="slidenum">
              <a:rPr lang="en-US" smtClean="0"/>
              <a:t>22</a:t>
            </a:fld>
            <a:endParaRPr lang="en-US"/>
          </a:p>
        </p:txBody>
      </p:sp>
    </p:spTree>
    <p:extLst>
      <p:ext uri="{BB962C8B-B14F-4D97-AF65-F5344CB8AC3E}">
        <p14:creationId xmlns:p14="http://schemas.microsoft.com/office/powerpoint/2010/main" val="3129379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23</a:t>
            </a:fld>
            <a:endParaRPr lang="en-US"/>
          </a:p>
        </p:txBody>
      </p:sp>
    </p:spTree>
    <p:extLst>
      <p:ext uri="{BB962C8B-B14F-4D97-AF65-F5344CB8AC3E}">
        <p14:creationId xmlns:p14="http://schemas.microsoft.com/office/powerpoint/2010/main" val="1876715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24</a:t>
            </a:fld>
            <a:endParaRPr lang="en-US"/>
          </a:p>
        </p:txBody>
      </p:sp>
    </p:spTree>
    <p:extLst>
      <p:ext uri="{BB962C8B-B14F-4D97-AF65-F5344CB8AC3E}">
        <p14:creationId xmlns:p14="http://schemas.microsoft.com/office/powerpoint/2010/main" val="2836677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25</a:t>
            </a:fld>
            <a:endParaRPr lang="en-US"/>
          </a:p>
        </p:txBody>
      </p:sp>
    </p:spTree>
    <p:extLst>
      <p:ext uri="{BB962C8B-B14F-4D97-AF65-F5344CB8AC3E}">
        <p14:creationId xmlns:p14="http://schemas.microsoft.com/office/powerpoint/2010/main" val="2910021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68DE12-76E7-E743-B5FC-B59F84036153}" type="slidenum">
              <a:rPr lang="en-US" smtClean="0"/>
              <a:t>26</a:t>
            </a:fld>
            <a:endParaRPr lang="en-US"/>
          </a:p>
        </p:txBody>
      </p:sp>
    </p:spTree>
    <p:extLst>
      <p:ext uri="{BB962C8B-B14F-4D97-AF65-F5344CB8AC3E}">
        <p14:creationId xmlns:p14="http://schemas.microsoft.com/office/powerpoint/2010/main" val="2670114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68DE12-76E7-E743-B5FC-B59F84036153}" type="slidenum">
              <a:rPr lang="en-US" smtClean="0"/>
              <a:t>27</a:t>
            </a:fld>
            <a:endParaRPr lang="en-US"/>
          </a:p>
        </p:txBody>
      </p:sp>
    </p:spTree>
    <p:extLst>
      <p:ext uri="{BB962C8B-B14F-4D97-AF65-F5344CB8AC3E}">
        <p14:creationId xmlns:p14="http://schemas.microsoft.com/office/powerpoint/2010/main" val="166734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68DE12-76E7-E743-B5FC-B59F84036153}" type="slidenum">
              <a:rPr lang="en-US" smtClean="0"/>
              <a:t>28</a:t>
            </a:fld>
            <a:endParaRPr lang="en-US"/>
          </a:p>
        </p:txBody>
      </p:sp>
    </p:spTree>
    <p:extLst>
      <p:ext uri="{BB962C8B-B14F-4D97-AF65-F5344CB8AC3E}">
        <p14:creationId xmlns:p14="http://schemas.microsoft.com/office/powerpoint/2010/main" val="2389089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68DE12-76E7-E743-B5FC-B59F84036153}" type="slidenum">
              <a:rPr lang="en-US" smtClean="0"/>
              <a:t>29</a:t>
            </a:fld>
            <a:endParaRPr lang="en-US"/>
          </a:p>
        </p:txBody>
      </p:sp>
    </p:spTree>
    <p:extLst>
      <p:ext uri="{BB962C8B-B14F-4D97-AF65-F5344CB8AC3E}">
        <p14:creationId xmlns:p14="http://schemas.microsoft.com/office/powerpoint/2010/main" val="1089294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04336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79735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175709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946296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53835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27316541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8042979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710352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8982461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588452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5285737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32553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61445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2585393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20.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1.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27.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2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2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507EE-6EC3-1344-86AA-A5C614ACBDD7}" type="datetimeFigureOut">
              <a:rPr lang="en-US" smtClean="0"/>
              <a:t>9/22/2025</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43897-9686-BB44-80D8-81199CE49DC9}" type="slidenum">
              <a:rPr lang="en-US" smtClean="0"/>
              <a:t>‹#›</a:t>
            </a:fld>
            <a:endParaRPr lang="en-US" dirty="0"/>
          </a:p>
        </p:txBody>
      </p:sp>
    </p:spTree>
    <p:extLst>
      <p:ext uri="{BB962C8B-B14F-4D97-AF65-F5344CB8AC3E}">
        <p14:creationId xmlns:p14="http://schemas.microsoft.com/office/powerpoint/2010/main" val="22506571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 id="2147483743" r:id="rId2"/>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svg"/><Relationship Id="rId18" Type="http://schemas.openxmlformats.org/officeDocument/2006/relationships/image" Target="../media/image46.png"/><Relationship Id="rId3" Type="http://schemas.openxmlformats.org/officeDocument/2006/relationships/image" Target="../media/image31.jpeg"/><Relationship Id="rId21" Type="http://schemas.openxmlformats.org/officeDocument/2006/relationships/image" Target="../media/image49.png"/><Relationship Id="rId7" Type="http://schemas.openxmlformats.org/officeDocument/2006/relationships/image" Target="../media/image35.svg"/><Relationship Id="rId12" Type="http://schemas.openxmlformats.org/officeDocument/2006/relationships/image" Target="../media/image40.png"/><Relationship Id="rId17" Type="http://schemas.openxmlformats.org/officeDocument/2006/relationships/image" Target="../media/image45.svg"/><Relationship Id="rId2" Type="http://schemas.openxmlformats.org/officeDocument/2006/relationships/notesSlide" Target="../notesSlides/notesSlide1.xml"/><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44.xml"/><Relationship Id="rId6" Type="http://schemas.openxmlformats.org/officeDocument/2006/relationships/image" Target="../media/image34.png"/><Relationship Id="rId11" Type="http://schemas.openxmlformats.org/officeDocument/2006/relationships/image" Target="../media/image39.svg"/><Relationship Id="rId24" Type="http://schemas.openxmlformats.org/officeDocument/2006/relationships/image" Target="../media/image52.svg"/><Relationship Id="rId5" Type="http://schemas.openxmlformats.org/officeDocument/2006/relationships/image" Target="../media/image33.svg"/><Relationship Id="rId15" Type="http://schemas.openxmlformats.org/officeDocument/2006/relationships/image" Target="../media/image43.sv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svg"/><Relationship Id="rId4" Type="http://schemas.openxmlformats.org/officeDocument/2006/relationships/image" Target="../media/image32.png"/><Relationship Id="rId9" Type="http://schemas.openxmlformats.org/officeDocument/2006/relationships/image" Target="../media/image37.svg"/><Relationship Id="rId14" Type="http://schemas.openxmlformats.org/officeDocument/2006/relationships/image" Target="../media/image42.png"/><Relationship Id="rId22" Type="http://schemas.openxmlformats.org/officeDocument/2006/relationships/image" Target="../media/image50.svg"/></Relationships>
</file>

<file path=ppt/slides/_rels/slide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mailto:d.holley@uwtsd.ac.uk" TargetMode="External"/><Relationship Id="rId2" Type="http://schemas.openxmlformats.org/officeDocument/2006/relationships/hyperlink" Target="mailto:h.parry@uwtsd.ac.uk" TargetMode="External"/><Relationship Id="rId1" Type="http://schemas.openxmlformats.org/officeDocument/2006/relationships/slideLayout" Target="../slideLayouts/slideLayout19.xml"/><Relationship Id="rId5" Type="http://schemas.openxmlformats.org/officeDocument/2006/relationships/hyperlink" Target="mailto:e.moseley@uwtsd.ac.uk" TargetMode="External"/><Relationship Id="rId4" Type="http://schemas.openxmlformats.org/officeDocument/2006/relationships/hyperlink" Target="mailto:t.bourne@uwtsd.ac.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student-services/safeguarding/"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9.xml"/><Relationship Id="rId4" Type="http://schemas.openxmlformats.org/officeDocument/2006/relationships/hyperlink" Target="https://www.uwtsd.ac.uk/student-services/safeguarding/prev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library/student-essentials/referencing-handbooks/" TargetMode="External"/><Relationship Id="rId2" Type="http://schemas.openxmlformats.org/officeDocument/2006/relationships/hyperlink" Target="https://www.uwtsd.ac.uk/library/student-essentials/getting-started-guides/" TargetMode="External"/><Relationship Id="rId1" Type="http://schemas.openxmlformats.org/officeDocument/2006/relationships/slideLayout" Target="../slideLayouts/slideLayout19.xml"/><Relationship Id="rId4" Type="http://schemas.openxmlformats.org/officeDocument/2006/relationships/hyperlink" Target="https://jisc.potential.ly/signi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union.co.uk/voice/representatives/course-reps"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3-24.pdf"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misc-forms/Mitigating_Circumstances_Policy_2022-23.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hyperlink" Target="https://www.uwtsd.ac.uk/media/uwtsd-website/content-assets/documents/academic-office/aqh-chapters/en/chapter-list-en/Chapter_13_Student_Cases_Pages_228_265.pdf" TargetMode="External"/><Relationship Id="rId4" Type="http://schemas.openxmlformats.org/officeDocument/2006/relationships/hyperlink" Target="https://www.uwtsd.ac.uk/media/uwtsd-website/content-assets/documents/academic-office/misc-forms/Academic_Misconduct_Policy.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8" Type="http://schemas.openxmlformats.org/officeDocument/2006/relationships/hyperlink" Target="https://www.uwtsd.ac.uk/student-services/" TargetMode="External"/><Relationship Id="rId3" Type="http://schemas.openxmlformats.org/officeDocument/2006/relationships/image" Target="../media/image58.png"/><Relationship Id="rId7" Type="http://schemas.openxmlformats.org/officeDocument/2006/relationships/hyperlink" Target="https://www.uwtsd.ac.uk/hwb/"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hyperlink" Target="https://www.uwtsd.ac.uk/media/uwtsd-website/content-assets/documents/academic-office/misc-forms/Fitness_to_Practise_Policy_2022-23.pdf" TargetMode="External"/><Relationship Id="rId5" Type="http://schemas.openxmlformats.org/officeDocument/2006/relationships/hyperlink" Target="https://www.uwtsd.ac.uk/studentcharter/" TargetMode="External"/><Relationship Id="rId10" Type="http://schemas.openxmlformats.org/officeDocument/2006/relationships/hyperlink" Target="https://www.uwtsd.ac.uk/media/uwtsd-website/content-assets/documents/academic-office/misc-forms/Student-Smoke-Free-Policy.pdf" TargetMode="External"/><Relationship Id="rId4" Type="http://schemas.openxmlformats.org/officeDocument/2006/relationships/hyperlink" Target="https://www.uwtsd.ac.uk/media/uwtsd-website/content-assets/documents/academic-office/misc-forms/Non-Academic_Misconduct_Policy_2022-23.pdf" TargetMode="External"/><Relationship Id="rId9" Type="http://schemas.openxmlformats.org/officeDocument/2006/relationships/hyperlink" Target="https://www.uwtsd.ac.uk/media/uwtsd-website/content-assets/documents/strategies-policies/its-acceptable-use-policy-29.07.19.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Computing@uwtsd.ac.uk"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460642"/>
            <a:ext cx="6303344" cy="4115909"/>
          </a:xfrm>
          <a:prstGeom prst="rect">
            <a:avLst/>
          </a:prstGeom>
        </p:spPr>
        <p:txBody>
          <a:bodyPr vert="horz" wrap="square" lIns="91440" tIns="45720" rIns="91440" bIns="45720" rtlCol="0" anchor="t">
            <a:normAutofit fontScale="675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BEng Ordnance, Munitions and Explosives</a:t>
            </a:r>
          </a:p>
          <a:p>
            <a:endParaRPr lang="en-GB" sz="6000" dirty="0">
              <a:solidFill>
                <a:schemeClr val="bg1"/>
              </a:solidFill>
            </a:endParaRPr>
          </a:p>
          <a:p>
            <a:r>
              <a:rPr lang="en-GB" sz="6000" dirty="0">
                <a:solidFill>
                  <a:schemeClr val="bg1"/>
                </a:solidFill>
              </a:rPr>
              <a:t>Applied Computing</a:t>
            </a:r>
            <a:br>
              <a:rPr lang="en-GB" dirty="0">
                <a:solidFill>
                  <a:schemeClr val="bg1"/>
                </a:solidFill>
              </a:rPr>
            </a:br>
            <a:endParaRPr lang="en-GB" dirty="0">
              <a:solidFill>
                <a:schemeClr val="bg1"/>
              </a:solidFill>
            </a:endParaRPr>
          </a:p>
          <a:p>
            <a:r>
              <a:rPr lang="en-GB" dirty="0">
                <a:solidFill>
                  <a:schemeClr val="bg1"/>
                </a:solidFill>
              </a:rPr>
              <a:t>Wales Institute of Science and Art (WISA)</a:t>
            </a:r>
            <a:br>
              <a:rPr lang="en-GB" dirty="0">
                <a:solidFill>
                  <a:schemeClr val="bg1"/>
                </a:solidFill>
              </a:rPr>
            </a:br>
            <a:endParaRPr lang="en-GB" dirty="0">
              <a:solidFill>
                <a:schemeClr val="bg1"/>
              </a:solidFill>
            </a:endParaRPr>
          </a:p>
          <a:p>
            <a:endParaRPr lang="en-GB" sz="4000" dirty="0">
              <a:solidFill>
                <a:schemeClr val="bg1"/>
              </a:solidFill>
            </a:endParaRPr>
          </a:p>
          <a:p>
            <a:r>
              <a:rPr lang="en-GB" sz="4700" dirty="0">
                <a:solidFill>
                  <a:schemeClr val="bg1"/>
                </a:solidFill>
              </a:rPr>
              <a:t>Year 2 Induction</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A2791-F2FB-9AB3-D976-913FBBBCF99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Parish Notices</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A6BBA86C-9803-475D-A5E8-B106051A2AC7}"/>
              </a:ext>
            </a:extLst>
          </p:cNvPr>
          <p:cNvPicPr>
            <a:picLocks noChangeAspect="1"/>
          </p:cNvPicPr>
          <p:nvPr/>
        </p:nvPicPr>
        <p:blipFill>
          <a:blip r:embed="rId2"/>
          <a:stretch>
            <a:fillRect/>
          </a:stretch>
        </p:blipFill>
        <p:spPr>
          <a:xfrm>
            <a:off x="910589" y="511293"/>
            <a:ext cx="4362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2">
            <a:extLst>
              <a:ext uri="{FF2B5EF4-FFF2-40B4-BE49-F238E27FC236}">
                <a16:creationId xmlns:a16="http://schemas.microsoft.com/office/drawing/2014/main" id="{C1B5029E-02F0-8860-B4E8-CD32D36BBAB0}"/>
              </a:ext>
            </a:extLst>
          </p:cNvPr>
          <p:cNvSpPr txBox="1">
            <a:spLocks/>
          </p:cNvSpPr>
          <p:nvPr/>
        </p:nvSpPr>
        <p:spPr>
          <a:xfrm>
            <a:off x="5894962" y="1984443"/>
            <a:ext cx="5458838" cy="4192520"/>
          </a:xfrm>
          <a:prstGeom prst="rect">
            <a:avLst/>
          </a:prstGeom>
        </p:spPr>
        <p:txBody>
          <a:bodyPr vert="horz" lIns="91440" tIns="45720" rIns="91440" bIns="45720" rtlCol="0"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everyone on OME in this room?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Actions on the event of a fire alarm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latin typeface="Calibri" panose="020F0502020204030204"/>
              </a:rPr>
              <a:t>Refreshments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Toilets </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C6AE-E838-71FE-58EB-6D3DDBFF80CA}"/>
              </a:ext>
            </a:extLst>
          </p:cNvPr>
          <p:cNvSpPr>
            <a:spLocks noGrp="1"/>
          </p:cNvSpPr>
          <p:nvPr>
            <p:ph type="title"/>
          </p:nvPr>
        </p:nvSpPr>
        <p:spPr>
          <a:xfrm>
            <a:off x="3234320" y="249423"/>
            <a:ext cx="5889868" cy="691303"/>
          </a:xfrm>
        </p:spPr>
        <p:txBody>
          <a:bodyPr>
            <a:noAutofit/>
          </a:bodyPr>
          <a:lstStyle/>
          <a:p>
            <a:r>
              <a:rPr lang="en-GB" sz="3600" b="1" dirty="0">
                <a:solidFill>
                  <a:schemeClr val="tx1"/>
                </a:solidFill>
              </a:rPr>
              <a:t>OME Programme Core Team </a:t>
            </a:r>
          </a:p>
        </p:txBody>
      </p:sp>
      <p:sp>
        <p:nvSpPr>
          <p:cNvPr id="4" name="Content Placeholder 2">
            <a:extLst>
              <a:ext uri="{FF2B5EF4-FFF2-40B4-BE49-F238E27FC236}">
                <a16:creationId xmlns:a16="http://schemas.microsoft.com/office/drawing/2014/main" id="{51AD5FBF-2F87-C0D6-A500-46381FB888D4}"/>
              </a:ext>
            </a:extLst>
          </p:cNvPr>
          <p:cNvSpPr txBox="1">
            <a:spLocks/>
          </p:cNvSpPr>
          <p:nvPr/>
        </p:nvSpPr>
        <p:spPr>
          <a:xfrm>
            <a:off x="292608" y="1268260"/>
            <a:ext cx="5803392" cy="432147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a:solidFill>
                  <a:schemeClr val="tx1"/>
                </a:solidFill>
              </a:rPr>
              <a:t>Academic Staff </a:t>
            </a:r>
            <a:r>
              <a:rPr lang="en-GB" sz="2400" b="1" dirty="0">
                <a:solidFill>
                  <a:schemeClr val="tx1"/>
                </a:solidFill>
              </a:rPr>
              <a:t> </a:t>
            </a:r>
          </a:p>
          <a:p>
            <a:r>
              <a:rPr lang="en-GB" sz="2400" b="1" dirty="0">
                <a:solidFill>
                  <a:schemeClr val="tx1"/>
                </a:solidFill>
              </a:rPr>
              <a:t>Dr </a:t>
            </a:r>
            <a:r>
              <a:rPr lang="en-GB" sz="2400" b="1" dirty="0" err="1">
                <a:solidFill>
                  <a:schemeClr val="tx1"/>
                </a:solidFill>
              </a:rPr>
              <a:t>Ewa</a:t>
            </a:r>
            <a:r>
              <a:rPr lang="en-GB" sz="2400" b="1" dirty="0">
                <a:solidFill>
                  <a:schemeClr val="tx1"/>
                </a:solidFill>
              </a:rPr>
              <a:t> </a:t>
            </a:r>
            <a:r>
              <a:rPr lang="en-GB" sz="2400" b="1" dirty="0" err="1">
                <a:solidFill>
                  <a:schemeClr val="tx1"/>
                </a:solidFill>
              </a:rPr>
              <a:t>Kazimierska</a:t>
            </a:r>
            <a:r>
              <a:rPr lang="en-GB" sz="2400" b="1" dirty="0">
                <a:solidFill>
                  <a:schemeClr val="tx1"/>
                </a:solidFill>
              </a:rPr>
              <a:t>, Programme Manager</a:t>
            </a:r>
          </a:p>
          <a:p>
            <a:r>
              <a:rPr lang="en-GB" sz="2400" b="1" dirty="0">
                <a:solidFill>
                  <a:schemeClr val="tx1"/>
                </a:solidFill>
              </a:rPr>
              <a:t>Dr Jenni Steen, Lecturer and Major Project</a:t>
            </a:r>
          </a:p>
          <a:p>
            <a:r>
              <a:rPr lang="en-GB" sz="2400" b="1" dirty="0">
                <a:solidFill>
                  <a:schemeClr val="tx1"/>
                </a:solidFill>
              </a:rPr>
              <a:t>Prof Kelvin Donne, Lecturer (PT)</a:t>
            </a:r>
          </a:p>
          <a:p>
            <a:r>
              <a:rPr lang="en-GB" sz="2400" b="1" dirty="0">
                <a:solidFill>
                  <a:schemeClr val="tx1"/>
                </a:solidFill>
              </a:rPr>
              <a:t>Mr David Holley, Lecturer and Group Project</a:t>
            </a:r>
          </a:p>
          <a:p>
            <a:endParaRPr lang="en-GB" sz="2400" b="1" dirty="0">
              <a:solidFill>
                <a:schemeClr val="tx1"/>
              </a:solidFill>
            </a:endParaRPr>
          </a:p>
          <a:p>
            <a:r>
              <a:rPr lang="en-GB" sz="2400" b="1" dirty="0">
                <a:solidFill>
                  <a:schemeClr val="tx1"/>
                </a:solidFill>
              </a:rPr>
              <a:t>Dr Mark Broadhead, Senior OME Technician</a:t>
            </a:r>
          </a:p>
          <a:p>
            <a:pPr marL="0" indent="0">
              <a:buNone/>
            </a:pPr>
            <a:endParaRPr lang="en-GB" sz="2400" b="1" dirty="0">
              <a:solidFill>
                <a:schemeClr val="tx1"/>
              </a:solidFill>
            </a:endParaRPr>
          </a:p>
          <a:p>
            <a:pPr marL="0" indent="0">
              <a:buNone/>
            </a:pPr>
            <a:r>
              <a:rPr lang="en-GB" sz="2400" b="1" u="sng" dirty="0">
                <a:solidFill>
                  <a:schemeClr val="tx1"/>
                </a:solidFill>
              </a:rPr>
              <a:t>Professional OME Services and Contracts</a:t>
            </a:r>
          </a:p>
          <a:p>
            <a:r>
              <a:rPr lang="en-GB" sz="2400" b="1" dirty="0">
                <a:solidFill>
                  <a:schemeClr val="tx1"/>
                </a:solidFill>
              </a:rPr>
              <a:t>Dr Gareth Collett, Executive Director HSCA </a:t>
            </a:r>
          </a:p>
          <a:p>
            <a:endParaRPr lang="en-GB" sz="1800" b="1" dirty="0">
              <a:solidFill>
                <a:schemeClr val="tx1"/>
              </a:solidFill>
            </a:endParaRPr>
          </a:p>
        </p:txBody>
      </p:sp>
      <p:sp>
        <p:nvSpPr>
          <p:cNvPr id="5" name="Content Placeholder 2">
            <a:extLst>
              <a:ext uri="{FF2B5EF4-FFF2-40B4-BE49-F238E27FC236}">
                <a16:creationId xmlns:a16="http://schemas.microsoft.com/office/drawing/2014/main" id="{8191B2A4-971C-4C74-349D-87213510353B}"/>
              </a:ext>
            </a:extLst>
          </p:cNvPr>
          <p:cNvSpPr txBox="1">
            <a:spLocks/>
          </p:cNvSpPr>
          <p:nvPr/>
        </p:nvSpPr>
        <p:spPr>
          <a:xfrm>
            <a:off x="6348984" y="1187237"/>
            <a:ext cx="5550408" cy="4083485"/>
          </a:xfrm>
          <a:prstGeom prst="rect">
            <a:avLst/>
          </a:prstGeom>
        </p:spPr>
        <p:txBody>
          <a:bodyPr vert="horz" wrap="none" lIns="0" tIns="0" rIns="0" bIns="0" rtlCol="0" anchor="t"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sng" strike="noStrike" kern="1200" cap="none" spc="0" normalizeH="0" baseline="0" noProof="0" dirty="0">
                <a:ln>
                  <a:noFill/>
                </a:ln>
                <a:solidFill>
                  <a:schemeClr val="tx1"/>
                </a:solidFill>
                <a:effectLst/>
                <a:uLnTx/>
                <a:uFillTx/>
                <a:ea typeface="+mn-ea"/>
                <a:cs typeface="+mn-cs"/>
              </a:rPr>
              <a:t>Apprenticeship Unit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a:t>
            </a:r>
            <a:r>
              <a:rPr lang="en-GB" sz="2200" b="1" dirty="0">
                <a:solidFill>
                  <a:schemeClr val="tx1"/>
                </a:solidFill>
              </a:rPr>
              <a:t>Carl Thomas</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Dave Holley, OME ALO &amp;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Tony </a:t>
            </a:r>
            <a:r>
              <a:rPr kumimoji="0" lang="en-GB" sz="2200" b="1" i="0" u="none" strike="noStrike" kern="1200" cap="none" spc="0" normalizeH="0" baseline="0" noProof="0" dirty="0" err="1">
                <a:ln>
                  <a:noFill/>
                </a:ln>
                <a:solidFill>
                  <a:schemeClr val="tx1"/>
                </a:solidFill>
                <a:effectLst/>
                <a:uLnTx/>
                <a:uFillTx/>
                <a:ea typeface="+mn-ea"/>
                <a:cs typeface="+mn-cs"/>
              </a:rPr>
              <a:t>Bourne</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1" u="none" strike="noStrike" kern="1200" cap="none" spc="0" normalizeH="0" baseline="0" noProof="0" dirty="0">
                <a:ln>
                  <a:noFill/>
                </a:ln>
                <a:solidFill>
                  <a:schemeClr val="tx1"/>
                </a:solidFill>
                <a:effectLst/>
                <a:uLnTx/>
                <a:uFillTx/>
                <a:ea typeface="+mn-ea"/>
                <a:cs typeface="+mn-cs"/>
              </a:rPr>
              <a:t>Ms Emma Moseley,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Matthew Wicker, Head of Apprenticeship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 Unit</a:t>
            </a:r>
          </a:p>
          <a:p>
            <a:pPr>
              <a:defRPr/>
            </a:pPr>
            <a:endParaRPr lang="en-GB" sz="2000" b="1" dirty="0">
              <a:solidFill>
                <a:schemeClr val="tx1"/>
              </a:solidFill>
            </a:endParaRPr>
          </a:p>
          <a:p>
            <a:pPr>
              <a:defRPr/>
            </a:pPr>
            <a:r>
              <a:rPr lang="en-GB" sz="2200" b="1" dirty="0">
                <a:solidFill>
                  <a:schemeClr val="tx1"/>
                </a:solidFill>
              </a:rPr>
              <a:t>Dr Kapilan Radhakrishnan, Academic Director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p:txBody>
      </p:sp>
    </p:spTree>
    <p:extLst>
      <p:ext uri="{BB962C8B-B14F-4D97-AF65-F5344CB8AC3E}">
        <p14:creationId xmlns:p14="http://schemas.microsoft.com/office/powerpoint/2010/main" val="252916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7" name="Main graphic"/>
          <p:cNvPicPr/>
          <p:nvPr/>
        </p:nvPicPr>
        <p:blipFill>
          <a:blip r:embed="rId3" cstate="email">
            <a:extLst>
              <a:ext uri="{28A0092B-C50C-407E-A947-70E740481C1C}">
                <a14:useLocalDpi xmlns:a14="http://schemas.microsoft.com/office/drawing/2010/main"/>
              </a:ext>
            </a:extLst>
          </a:blip>
          <a:stretch/>
        </p:blipFill>
        <p:spPr>
          <a:xfrm>
            <a:off x="2755191" y="890063"/>
            <a:ext cx="7219999" cy="2912414"/>
          </a:xfrm>
          <a:prstGeom prst="rect">
            <a:avLst/>
          </a:prstGeom>
        </p:spPr>
      </p:pic>
      <p:sp>
        <p:nvSpPr>
          <p:cNvPr id="2" name="TextBox 1">
            <a:extLst>
              <a:ext uri="{FF2B5EF4-FFF2-40B4-BE49-F238E27FC236}">
                <a16:creationId xmlns:a16="http://schemas.microsoft.com/office/drawing/2014/main" id="{01DF7B17-A5A1-4A64-0EC2-CBF3865128EE}"/>
              </a:ext>
            </a:extLst>
          </p:cNvPr>
          <p:cNvSpPr txBox="1"/>
          <p:nvPr/>
        </p:nvSpPr>
        <p:spPr>
          <a:xfrm>
            <a:off x="447102" y="115802"/>
            <a:ext cx="5918088" cy="3754874"/>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The Foundation:</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4005 – Principles of Systems Engineering</a:t>
            </a: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4007 – Physics OME</a:t>
            </a:r>
          </a:p>
          <a:p>
            <a:pPr defTabSz="914357">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4008 – Mathematics.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4010 – Study Skills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4011 – Chemistry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4018 – Fundamentals of Electronics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4019 –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4020 – Human Factors in High Hazard</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Understand:</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ACCA 6020 – OME Major Project</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Factory with solid fill">
            <a:extLst>
              <a:ext uri="{FF2B5EF4-FFF2-40B4-BE49-F238E27FC236}">
                <a16:creationId xmlns:a16="http://schemas.microsoft.com/office/drawing/2014/main" id="{1334C709-8A41-D8DB-4671-CE639E6C2F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005" y="5900190"/>
            <a:ext cx="914400" cy="914400"/>
          </a:xfrm>
          <a:prstGeom prst="rect">
            <a:avLst/>
          </a:prstGeom>
        </p:spPr>
      </p:pic>
      <p:pic>
        <p:nvPicPr>
          <p:cNvPr id="6" name="Graphic 5" descr="Truck with solid fill">
            <a:extLst>
              <a:ext uri="{FF2B5EF4-FFF2-40B4-BE49-F238E27FC236}">
                <a16:creationId xmlns:a16="http://schemas.microsoft.com/office/drawing/2014/main" id="{354E43B6-31C6-6126-E8C3-9DAE74D021F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070" y="5160168"/>
            <a:ext cx="914400" cy="914400"/>
          </a:xfrm>
          <a:prstGeom prst="rect">
            <a:avLst/>
          </a:prstGeom>
        </p:spPr>
      </p:pic>
      <p:pic>
        <p:nvPicPr>
          <p:cNvPr id="8" name="Graphic 7" descr="Warehouse with solid fill">
            <a:extLst>
              <a:ext uri="{FF2B5EF4-FFF2-40B4-BE49-F238E27FC236}">
                <a16:creationId xmlns:a16="http://schemas.microsoft.com/office/drawing/2014/main" id="{C5E926D3-194B-C337-C5A6-CB88ABD09CF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284" y="5814305"/>
            <a:ext cx="914400" cy="914400"/>
          </a:xfrm>
          <a:prstGeom prst="rect">
            <a:avLst/>
          </a:prstGeom>
        </p:spPr>
      </p:pic>
      <p:pic>
        <p:nvPicPr>
          <p:cNvPr id="10" name="Graphic 9" descr="Soldier female outline">
            <a:extLst>
              <a:ext uri="{FF2B5EF4-FFF2-40B4-BE49-F238E27FC236}">
                <a16:creationId xmlns:a16="http://schemas.microsoft.com/office/drawing/2014/main" id="{8776D920-0EA8-2146-78E8-48350721851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446" y="4442705"/>
            <a:ext cx="914400" cy="914400"/>
          </a:xfrm>
          <a:prstGeom prst="rect">
            <a:avLst/>
          </a:prstGeom>
        </p:spPr>
      </p:pic>
      <p:pic>
        <p:nvPicPr>
          <p:cNvPr id="12" name="Graphic 11" descr="Partial sun outline">
            <a:extLst>
              <a:ext uri="{FF2B5EF4-FFF2-40B4-BE49-F238E27FC236}">
                <a16:creationId xmlns:a16="http://schemas.microsoft.com/office/drawing/2014/main" id="{C80E3F3C-32EF-1DAA-14EE-49B222EEE22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55906" y="4373855"/>
            <a:ext cx="914400" cy="914400"/>
          </a:xfrm>
          <a:prstGeom prst="rect">
            <a:avLst/>
          </a:prstGeom>
        </p:spPr>
      </p:pic>
      <p:pic>
        <p:nvPicPr>
          <p:cNvPr id="14" name="Graphic 13" descr="Gavel with solid fill">
            <a:extLst>
              <a:ext uri="{FF2B5EF4-FFF2-40B4-BE49-F238E27FC236}">
                <a16:creationId xmlns:a16="http://schemas.microsoft.com/office/drawing/2014/main" id="{8B2B5737-D9D1-2E27-6F56-E618B5E3504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24318" y="4374161"/>
            <a:ext cx="914400" cy="914400"/>
          </a:xfrm>
          <a:prstGeom prst="rect">
            <a:avLst/>
          </a:prstGeom>
        </p:spPr>
      </p:pic>
      <p:sp>
        <p:nvSpPr>
          <p:cNvPr id="15" name="TextBox 14">
            <a:extLst>
              <a:ext uri="{FF2B5EF4-FFF2-40B4-BE49-F238E27FC236}">
                <a16:creationId xmlns:a16="http://schemas.microsoft.com/office/drawing/2014/main" id="{D694ADAD-EB26-7F7A-8194-75E1414199D6}"/>
              </a:ext>
            </a:extLst>
          </p:cNvPr>
          <p:cNvSpPr txBox="1"/>
          <p:nvPr/>
        </p:nvSpPr>
        <p:spPr>
          <a:xfrm>
            <a:off x="1436477" y="3384880"/>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18" name="Right Brace 17">
            <a:extLst>
              <a:ext uri="{FF2B5EF4-FFF2-40B4-BE49-F238E27FC236}">
                <a16:creationId xmlns:a16="http://schemas.microsoft.com/office/drawing/2014/main" id="{C7EF9BF2-77CA-3004-7964-F654D9D48129}"/>
              </a:ext>
            </a:extLst>
          </p:cNvPr>
          <p:cNvSpPr/>
          <p:nvPr/>
        </p:nvSpPr>
        <p:spPr>
          <a:xfrm rot="15073393">
            <a:off x="5137475" y="-1818717"/>
            <a:ext cx="892252" cy="6550245"/>
          </a:xfrm>
          <a:prstGeom prst="rightBrace">
            <a:avLst>
              <a:gd name="adj1" fmla="val 52850"/>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Graphic 19" descr="Illustrator with solid fill">
            <a:extLst>
              <a:ext uri="{FF2B5EF4-FFF2-40B4-BE49-F238E27FC236}">
                <a16:creationId xmlns:a16="http://schemas.microsoft.com/office/drawing/2014/main" id="{F694435F-B3FA-175A-3B29-878146B3FC2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108375" y="5754778"/>
            <a:ext cx="914400" cy="914400"/>
          </a:xfrm>
          <a:prstGeom prst="rect">
            <a:avLst/>
          </a:prstGeom>
        </p:spPr>
      </p:pic>
      <p:sp>
        <p:nvSpPr>
          <p:cNvPr id="21" name="TextBox 20">
            <a:extLst>
              <a:ext uri="{FF2B5EF4-FFF2-40B4-BE49-F238E27FC236}">
                <a16:creationId xmlns:a16="http://schemas.microsoft.com/office/drawing/2014/main" id="{D9BACBAC-E448-79F2-3F01-201C113A973D}"/>
              </a:ext>
            </a:extLst>
          </p:cNvPr>
          <p:cNvSpPr txBox="1"/>
          <p:nvPr/>
        </p:nvSpPr>
        <p:spPr>
          <a:xfrm>
            <a:off x="8120321" y="5865796"/>
            <a:ext cx="3319627"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5007 – Computer Aided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6021 – Data Capture &amp; Evaluation</a:t>
            </a:r>
          </a:p>
        </p:txBody>
      </p:sp>
      <p:sp>
        <p:nvSpPr>
          <p:cNvPr id="22" name="TextBox 21">
            <a:extLst>
              <a:ext uri="{FF2B5EF4-FFF2-40B4-BE49-F238E27FC236}">
                <a16:creationId xmlns:a16="http://schemas.microsoft.com/office/drawing/2014/main" id="{8BAFC00A-0270-A705-0CAD-B5360F615920}"/>
              </a:ext>
            </a:extLst>
          </p:cNvPr>
          <p:cNvSpPr txBox="1"/>
          <p:nvPr/>
        </p:nvSpPr>
        <p:spPr>
          <a:xfrm>
            <a:off x="2339181" y="5470411"/>
            <a:ext cx="4617084" cy="1600438"/>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5013 – Safety &amp; Hazard Assessment</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5021 – Systems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5022 – Group Project</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5023 – Nuclear Safety</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5024 – Technical Authoring</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6022 – OME Safety Management &amp; Legislation</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CE9C7213-ED70-0DA6-7A2D-F283DF7E007F}"/>
              </a:ext>
            </a:extLst>
          </p:cNvPr>
          <p:cNvSpPr txBox="1"/>
          <p:nvPr/>
        </p:nvSpPr>
        <p:spPr>
          <a:xfrm>
            <a:off x="1443592" y="3636018"/>
            <a:ext cx="3692580" cy="523220"/>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4" name="TextBox 23">
            <a:extLst>
              <a:ext uri="{FF2B5EF4-FFF2-40B4-BE49-F238E27FC236}">
                <a16:creationId xmlns:a16="http://schemas.microsoft.com/office/drawing/2014/main" id="{6B4B00B1-CD15-3821-570A-0D965123613E}"/>
              </a:ext>
            </a:extLst>
          </p:cNvPr>
          <p:cNvSpPr txBox="1"/>
          <p:nvPr/>
        </p:nvSpPr>
        <p:spPr>
          <a:xfrm>
            <a:off x="10018233" y="1096389"/>
            <a:ext cx="2156681"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5" name="TextBox 24">
            <a:extLst>
              <a:ext uri="{FF2B5EF4-FFF2-40B4-BE49-F238E27FC236}">
                <a16:creationId xmlns:a16="http://schemas.microsoft.com/office/drawing/2014/main" id="{5C0FA8E8-F5CB-8281-CAFE-4DC803AD7F43}"/>
              </a:ext>
            </a:extLst>
          </p:cNvPr>
          <p:cNvSpPr txBox="1"/>
          <p:nvPr/>
        </p:nvSpPr>
        <p:spPr>
          <a:xfrm>
            <a:off x="5861900" y="4442705"/>
            <a:ext cx="3271473" cy="1169551"/>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rPr>
              <a:t>ACDA 6016 – Material Science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a:t>
            </a:r>
            <a:r>
              <a:rPr lang="en-US" sz="1400" b="1" dirty="0">
                <a:solidFill>
                  <a:prstClr val="black"/>
                </a:solidFill>
                <a:latin typeface="Calibri" panose="020F0502020204030204"/>
              </a:rPr>
              <a:t>6020</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 Advanced Chemistry of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5015 – Advanced Physics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6008 – Scientific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3" name="Graphic 32" descr="Bullseye with solid fill">
            <a:extLst>
              <a:ext uri="{FF2B5EF4-FFF2-40B4-BE49-F238E27FC236}">
                <a16:creationId xmlns:a16="http://schemas.microsoft.com/office/drawing/2014/main" id="{A82052D1-EAAF-3E19-1273-9FE0D5E9A80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749036" y="4373124"/>
            <a:ext cx="914400" cy="914400"/>
          </a:xfrm>
          <a:prstGeom prst="rect">
            <a:avLst/>
          </a:prstGeom>
        </p:spPr>
      </p:pic>
      <p:pic>
        <p:nvPicPr>
          <p:cNvPr id="35" name="Picture 34" descr="A rocket launching into the sky&#10;&#10;Description automatically generated with low confidence">
            <a:extLst>
              <a:ext uri="{FF2B5EF4-FFF2-40B4-BE49-F238E27FC236}">
                <a16:creationId xmlns:a16="http://schemas.microsoft.com/office/drawing/2014/main" id="{4353DE96-5B7C-A13B-7316-CA8F059B91D5}"/>
              </a:ext>
            </a:extLst>
          </p:cNvPr>
          <p:cNvPicPr>
            <a:picLocks noChangeAspect="1"/>
          </p:cNvPicPr>
          <p:nvPr/>
        </p:nvPicPr>
        <p:blipFill>
          <a:blip r:embed="rId20" cstate="email">
            <a:extLst>
              <a:ext uri="{28A0092B-C50C-407E-A947-70E740481C1C}">
                <a14:useLocalDpi xmlns:a14="http://schemas.microsoft.com/office/drawing/2010/main"/>
              </a:ext>
            </a:extLst>
          </a:blip>
          <a:stretch>
            <a:fillRect/>
          </a:stretch>
        </p:blipFill>
        <p:spPr>
          <a:xfrm>
            <a:off x="10690354" y="4506119"/>
            <a:ext cx="1117600" cy="654050"/>
          </a:xfrm>
          <a:prstGeom prst="rect">
            <a:avLst/>
          </a:prstGeom>
        </p:spPr>
      </p:pic>
      <p:cxnSp>
        <p:nvCxnSpPr>
          <p:cNvPr id="37" name="Straight Arrow Connector 36">
            <a:extLst>
              <a:ext uri="{FF2B5EF4-FFF2-40B4-BE49-F238E27FC236}">
                <a16:creationId xmlns:a16="http://schemas.microsoft.com/office/drawing/2014/main" id="{3770B957-7B8C-616B-A673-5E38C2E2EF70}"/>
              </a:ext>
            </a:extLst>
          </p:cNvPr>
          <p:cNvCxnSpPr>
            <a:cxnSpLocks/>
          </p:cNvCxnSpPr>
          <p:nvPr/>
        </p:nvCxnSpPr>
        <p:spPr>
          <a:xfrm flipH="1" flipV="1">
            <a:off x="5408759" y="2932994"/>
            <a:ext cx="940717" cy="146589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7AC1CADE-D761-7840-B359-291BF00E7E5E}"/>
              </a:ext>
            </a:extLst>
          </p:cNvPr>
          <p:cNvCxnSpPr>
            <a:cxnSpLocks/>
          </p:cNvCxnSpPr>
          <p:nvPr/>
        </p:nvCxnSpPr>
        <p:spPr>
          <a:xfrm flipH="1" flipV="1">
            <a:off x="6956265" y="2619796"/>
            <a:ext cx="386604" cy="1749643"/>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9" name="Straight Arrow Connector 38">
            <a:extLst>
              <a:ext uri="{FF2B5EF4-FFF2-40B4-BE49-F238E27FC236}">
                <a16:creationId xmlns:a16="http://schemas.microsoft.com/office/drawing/2014/main" id="{C68CD996-7A57-32A2-C7E2-02905B8F5925}"/>
              </a:ext>
            </a:extLst>
          </p:cNvPr>
          <p:cNvCxnSpPr>
            <a:cxnSpLocks/>
          </p:cNvCxnSpPr>
          <p:nvPr/>
        </p:nvCxnSpPr>
        <p:spPr>
          <a:xfrm flipV="1">
            <a:off x="8257269" y="1729734"/>
            <a:ext cx="751445" cy="2639705"/>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44" name="TextBox 43">
            <a:extLst>
              <a:ext uri="{FF2B5EF4-FFF2-40B4-BE49-F238E27FC236}">
                <a16:creationId xmlns:a16="http://schemas.microsoft.com/office/drawing/2014/main" id="{ECD47AFF-25FC-E1B6-A7CA-579323D6A96D}"/>
              </a:ext>
            </a:extLst>
          </p:cNvPr>
          <p:cNvSpPr txBox="1"/>
          <p:nvPr/>
        </p:nvSpPr>
        <p:spPr>
          <a:xfrm>
            <a:off x="10540641" y="3978338"/>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45" name="TextBox 44">
            <a:extLst>
              <a:ext uri="{FF2B5EF4-FFF2-40B4-BE49-F238E27FC236}">
                <a16:creationId xmlns:a16="http://schemas.microsoft.com/office/drawing/2014/main" id="{B466AC6C-2FB9-4715-73DA-9CAFBB906B11}"/>
              </a:ext>
            </a:extLst>
          </p:cNvPr>
          <p:cNvSpPr txBox="1"/>
          <p:nvPr/>
        </p:nvSpPr>
        <p:spPr>
          <a:xfrm>
            <a:off x="10623631" y="5292401"/>
            <a:ext cx="1006494"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a:t>
            </a:r>
          </a:p>
        </p:txBody>
      </p:sp>
      <p:sp>
        <p:nvSpPr>
          <p:cNvPr id="49" name="TextBox 48">
            <a:extLst>
              <a:ext uri="{FF2B5EF4-FFF2-40B4-BE49-F238E27FC236}">
                <a16:creationId xmlns:a16="http://schemas.microsoft.com/office/drawing/2014/main" id="{02CA2295-5EA9-827C-44EA-53DCABE4214B}"/>
              </a:ext>
            </a:extLst>
          </p:cNvPr>
          <p:cNvSpPr txBox="1"/>
          <p:nvPr/>
        </p:nvSpPr>
        <p:spPr>
          <a:xfrm>
            <a:off x="3359059" y="4369439"/>
            <a:ext cx="1423788" cy="954107"/>
          </a:xfrm>
          <a:prstGeom prst="rect">
            <a:avLst/>
          </a:prstGeom>
          <a:solidFill>
            <a:srgbClr val="FF0000"/>
          </a:solidFill>
        </p:spPr>
        <p:txBody>
          <a:bodyPr wrap="none" rtlCol="0">
            <a:spAutoFit/>
          </a:bodyPr>
          <a:lstStyle/>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OME </a:t>
            </a:r>
          </a:p>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CADMID</a:t>
            </a:r>
          </a:p>
        </p:txBody>
      </p:sp>
      <p:sp>
        <p:nvSpPr>
          <p:cNvPr id="3" name="Left Arrow 2">
            <a:extLst>
              <a:ext uri="{FF2B5EF4-FFF2-40B4-BE49-F238E27FC236}">
                <a16:creationId xmlns:a16="http://schemas.microsoft.com/office/drawing/2014/main" id="{853A2A35-79B4-C4C7-9210-59C986343F33}"/>
              </a:ext>
            </a:extLst>
          </p:cNvPr>
          <p:cNvSpPr/>
          <p:nvPr/>
        </p:nvSpPr>
        <p:spPr>
          <a:xfrm>
            <a:off x="504156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Left Arrow 4">
            <a:extLst>
              <a:ext uri="{FF2B5EF4-FFF2-40B4-BE49-F238E27FC236}">
                <a16:creationId xmlns:a16="http://schemas.microsoft.com/office/drawing/2014/main" id="{E85ACE3C-8848-93A4-1043-CE4C5614436B}"/>
              </a:ext>
            </a:extLst>
          </p:cNvPr>
          <p:cNvSpPr/>
          <p:nvPr/>
        </p:nvSpPr>
        <p:spPr>
          <a:xfrm rot="10800000">
            <a:off x="919582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List with solid fill">
            <a:extLst>
              <a:ext uri="{FF2B5EF4-FFF2-40B4-BE49-F238E27FC236}">
                <a16:creationId xmlns:a16="http://schemas.microsoft.com/office/drawing/2014/main" id="{EA591E04-823E-F1FD-893F-06CEC8C8B757}"/>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424781" y="2028024"/>
            <a:ext cx="914400" cy="914400"/>
          </a:xfrm>
          <a:prstGeom prst="rect">
            <a:avLst/>
          </a:prstGeom>
        </p:spPr>
      </p:pic>
      <p:pic>
        <p:nvPicPr>
          <p:cNvPr id="13" name="Graphic 12" descr="Meeting outline">
            <a:extLst>
              <a:ext uri="{FF2B5EF4-FFF2-40B4-BE49-F238E27FC236}">
                <a16:creationId xmlns:a16="http://schemas.microsoft.com/office/drawing/2014/main" id="{9838C09E-1AE7-76B8-E3B0-7A35332D135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22219" y="5054640"/>
            <a:ext cx="914400" cy="914400"/>
          </a:xfrm>
          <a:prstGeom prst="rect">
            <a:avLst/>
          </a:prstGeom>
        </p:spPr>
      </p:pic>
      <p:sp>
        <p:nvSpPr>
          <p:cNvPr id="7" name="TextBox 6">
            <a:extLst>
              <a:ext uri="{FF2B5EF4-FFF2-40B4-BE49-F238E27FC236}">
                <a16:creationId xmlns:a16="http://schemas.microsoft.com/office/drawing/2014/main" id="{3BE8F4B4-194D-CEA5-6E1F-62D5D6F55093}"/>
              </a:ext>
            </a:extLst>
          </p:cNvPr>
          <p:cNvSpPr txBox="1"/>
          <p:nvPr/>
        </p:nvSpPr>
        <p:spPr>
          <a:xfrm>
            <a:off x="4112093" y="-5916"/>
            <a:ext cx="62636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The OME Programme </a:t>
            </a:r>
          </a:p>
        </p:txBody>
      </p:sp>
      <p:sp>
        <p:nvSpPr>
          <p:cNvPr id="11" name="TextBox 10">
            <a:extLst>
              <a:ext uri="{FF2B5EF4-FFF2-40B4-BE49-F238E27FC236}">
                <a16:creationId xmlns:a16="http://schemas.microsoft.com/office/drawing/2014/main" id="{FE430C31-DDD8-3DC5-6AF2-98001DF75FD4}"/>
              </a:ext>
            </a:extLst>
          </p:cNvPr>
          <p:cNvSpPr txBox="1"/>
          <p:nvPr/>
        </p:nvSpPr>
        <p:spPr>
          <a:xfrm>
            <a:off x="10014694" y="889712"/>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57D27299-CCFE-DA34-6887-76BDA1F2AB35}"/>
              </a:ext>
            </a:extLst>
          </p:cNvPr>
          <p:cNvSpPr/>
          <p:nvPr/>
        </p:nvSpPr>
        <p:spPr>
          <a:xfrm>
            <a:off x="1650994" y="5235056"/>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sp>
        <p:nvSpPr>
          <p:cNvPr id="7" name="Terminator 6">
            <a:extLst>
              <a:ext uri="{FF2B5EF4-FFF2-40B4-BE49-F238E27FC236}">
                <a16:creationId xmlns:a16="http://schemas.microsoft.com/office/drawing/2014/main" id="{846BF3F9-5987-D755-FA43-0DBAC837D452}"/>
              </a:ext>
            </a:extLst>
          </p:cNvPr>
          <p:cNvSpPr/>
          <p:nvPr/>
        </p:nvSpPr>
        <p:spPr>
          <a:xfrm>
            <a:off x="8378634" y="2683445"/>
            <a:ext cx="1399784" cy="507304"/>
          </a:xfrm>
          <a:prstGeom prst="flowChartTermina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Employers</a:t>
            </a:r>
          </a:p>
        </p:txBody>
      </p:sp>
      <p:sp>
        <p:nvSpPr>
          <p:cNvPr id="8" name="Process 7">
            <a:extLst>
              <a:ext uri="{FF2B5EF4-FFF2-40B4-BE49-F238E27FC236}">
                <a16:creationId xmlns:a16="http://schemas.microsoft.com/office/drawing/2014/main" id="{7485AE3E-F613-AC3A-8AE0-1604D1BD2A0E}"/>
              </a:ext>
            </a:extLst>
          </p:cNvPr>
          <p:cNvSpPr/>
          <p:nvPr/>
        </p:nvSpPr>
        <p:spPr>
          <a:xfrm>
            <a:off x="5187635" y="2517476"/>
            <a:ext cx="901874" cy="877604"/>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Student/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a:t>
            </a:r>
          </a:p>
        </p:txBody>
      </p:sp>
      <p:sp>
        <p:nvSpPr>
          <p:cNvPr id="12" name="Predefined Process 11">
            <a:extLst>
              <a:ext uri="{FF2B5EF4-FFF2-40B4-BE49-F238E27FC236}">
                <a16:creationId xmlns:a16="http://schemas.microsoft.com/office/drawing/2014/main" id="{1E29693C-D3DE-B01F-2254-28BAB6C0E84D}"/>
              </a:ext>
            </a:extLst>
          </p:cNvPr>
          <p:cNvSpPr/>
          <p:nvPr/>
        </p:nvSpPr>
        <p:spPr>
          <a:xfrm>
            <a:off x="1859095" y="2617904"/>
            <a:ext cx="1024003" cy="686864"/>
          </a:xfrm>
          <a:prstGeom prst="flowChartPredefined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Lecturers</a:t>
            </a:r>
          </a:p>
        </p:txBody>
      </p:sp>
      <p:sp>
        <p:nvSpPr>
          <p:cNvPr id="13" name="Multi-document 12">
            <a:extLst>
              <a:ext uri="{FF2B5EF4-FFF2-40B4-BE49-F238E27FC236}">
                <a16:creationId xmlns:a16="http://schemas.microsoft.com/office/drawing/2014/main" id="{3DFD2E6E-1EF5-AEDA-2F7B-59C5556E9C18}"/>
              </a:ext>
            </a:extLst>
          </p:cNvPr>
          <p:cNvSpPr/>
          <p:nvPr/>
        </p:nvSpPr>
        <p:spPr>
          <a:xfrm>
            <a:off x="5011095" y="964095"/>
            <a:ext cx="1430319" cy="1082974"/>
          </a:xfrm>
          <a:prstGeom prst="flowChartMulti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DCS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Moodle</a:t>
            </a:r>
          </a:p>
        </p:txBody>
      </p:sp>
      <p:sp>
        <p:nvSpPr>
          <p:cNvPr id="14" name="Document 13">
            <a:extLst>
              <a:ext uri="{FF2B5EF4-FFF2-40B4-BE49-F238E27FC236}">
                <a16:creationId xmlns:a16="http://schemas.microsoft.com/office/drawing/2014/main" id="{5ED8B1F2-94E2-3F28-315D-BB6573B33BD8}"/>
              </a:ext>
            </a:extLst>
          </p:cNvPr>
          <p:cNvSpPr/>
          <p:nvPr/>
        </p:nvSpPr>
        <p:spPr>
          <a:xfrm>
            <a:off x="3433205" y="1167746"/>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Programme of Study</a:t>
            </a:r>
          </a:p>
        </p:txBody>
      </p:sp>
      <p:sp>
        <p:nvSpPr>
          <p:cNvPr id="15" name="Document 14">
            <a:extLst>
              <a:ext uri="{FF2B5EF4-FFF2-40B4-BE49-F238E27FC236}">
                <a16:creationId xmlns:a16="http://schemas.microsoft.com/office/drawing/2014/main" id="{FF006250-BE2F-949F-8EFA-E7002DF25052}"/>
              </a:ext>
            </a:extLst>
          </p:cNvPr>
          <p:cNvSpPr/>
          <p:nvPr/>
        </p:nvSpPr>
        <p:spPr>
          <a:xfrm>
            <a:off x="6932924" y="1167745"/>
            <a:ext cx="1155518"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Apprenticeship Handbook</a:t>
            </a:r>
          </a:p>
        </p:txBody>
      </p:sp>
      <p:pic>
        <p:nvPicPr>
          <p:cNvPr id="17" name="Picture 16">
            <a:extLst>
              <a:ext uri="{FF2B5EF4-FFF2-40B4-BE49-F238E27FC236}">
                <a16:creationId xmlns:a16="http://schemas.microsoft.com/office/drawing/2014/main" id="{3CB7A618-F235-7364-04DF-79564623F377}"/>
              </a:ext>
            </a:extLst>
          </p:cNvPr>
          <p:cNvPicPr>
            <a:picLocks noChangeAspect="1"/>
          </p:cNvPicPr>
          <p:nvPr/>
        </p:nvPicPr>
        <p:blipFill>
          <a:blip r:embed="rId3"/>
          <a:stretch>
            <a:fillRect/>
          </a:stretch>
        </p:blipFill>
        <p:spPr>
          <a:xfrm>
            <a:off x="3673332" y="4696389"/>
            <a:ext cx="2239878" cy="1584638"/>
          </a:xfrm>
          <a:prstGeom prst="rect">
            <a:avLst/>
          </a:prstGeom>
        </p:spPr>
      </p:pic>
      <p:sp>
        <p:nvSpPr>
          <p:cNvPr id="28" name="Decision 27">
            <a:extLst>
              <a:ext uri="{FF2B5EF4-FFF2-40B4-BE49-F238E27FC236}">
                <a16:creationId xmlns:a16="http://schemas.microsoft.com/office/drawing/2014/main" id="{4B3F0A25-0DB1-A136-6D22-92771A4DE669}"/>
              </a:ext>
            </a:extLst>
          </p:cNvPr>
          <p:cNvSpPr/>
          <p:nvPr/>
        </p:nvSpPr>
        <p:spPr>
          <a:xfrm>
            <a:off x="1838885" y="3768237"/>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SOAC</a:t>
            </a:r>
          </a:p>
        </p:txBody>
      </p:sp>
      <p:cxnSp>
        <p:nvCxnSpPr>
          <p:cNvPr id="32" name="Straight Arrow Connector 31">
            <a:extLst>
              <a:ext uri="{FF2B5EF4-FFF2-40B4-BE49-F238E27FC236}">
                <a16:creationId xmlns:a16="http://schemas.microsoft.com/office/drawing/2014/main" id="{F20DA762-5AD9-D358-FE01-93AC60C3457C}"/>
              </a:ext>
            </a:extLst>
          </p:cNvPr>
          <p:cNvCxnSpPr>
            <a:cxnSpLocks/>
            <a:stCxn id="17" idx="1"/>
            <a:endCxn id="6" idx="3"/>
          </p:cNvCxnSpPr>
          <p:nvPr/>
        </p:nvCxnSpPr>
        <p:spPr>
          <a:xfrm flipH="1">
            <a:off x="3050778" y="5488708"/>
            <a:ext cx="622554"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a:extLst>
              <a:ext uri="{FF2B5EF4-FFF2-40B4-BE49-F238E27FC236}">
                <a16:creationId xmlns:a16="http://schemas.microsoft.com/office/drawing/2014/main" id="{EB4702DC-0DC6-32FB-DBFE-ABDE2B215F2A}"/>
              </a:ext>
            </a:extLst>
          </p:cNvPr>
          <p:cNvCxnSpPr>
            <a:stCxn id="6" idx="0"/>
            <a:endCxn id="28" idx="2"/>
          </p:cNvCxnSpPr>
          <p:nvPr/>
        </p:nvCxnSpPr>
        <p:spPr>
          <a:xfrm flipV="1">
            <a:off x="2350886" y="4555028"/>
            <a:ext cx="0" cy="680029"/>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D45E1D0C-3A9B-E872-BBEE-C7B5242E824F}"/>
              </a:ext>
            </a:extLst>
          </p:cNvPr>
          <p:cNvCxnSpPr>
            <a:cxnSpLocks/>
            <a:stCxn id="28" idx="0"/>
          </p:cNvCxnSpPr>
          <p:nvPr/>
        </p:nvCxnSpPr>
        <p:spPr>
          <a:xfrm flipV="1">
            <a:off x="2350887" y="3342346"/>
            <a:ext cx="12389" cy="42589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6" name="Straight Arrow Connector 45">
            <a:extLst>
              <a:ext uri="{FF2B5EF4-FFF2-40B4-BE49-F238E27FC236}">
                <a16:creationId xmlns:a16="http://schemas.microsoft.com/office/drawing/2014/main" id="{95D4D0DC-274F-29E2-88B3-3D076152DC28}"/>
              </a:ext>
            </a:extLst>
          </p:cNvPr>
          <p:cNvCxnSpPr>
            <a:stCxn id="13" idx="2"/>
            <a:endCxn id="8" idx="0"/>
          </p:cNvCxnSpPr>
          <p:nvPr/>
        </p:nvCxnSpPr>
        <p:spPr>
          <a:xfrm>
            <a:off x="5626794" y="2006056"/>
            <a:ext cx="11779" cy="5114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52" name="Straight Arrow Connector 51">
            <a:extLst>
              <a:ext uri="{FF2B5EF4-FFF2-40B4-BE49-F238E27FC236}">
                <a16:creationId xmlns:a16="http://schemas.microsoft.com/office/drawing/2014/main" id="{39CA0E2B-AD96-E710-9CA4-1AC6C5E5457D}"/>
              </a:ext>
            </a:extLst>
          </p:cNvPr>
          <p:cNvCxnSpPr>
            <a:stCxn id="14" idx="3"/>
            <a:endCxn id="13" idx="1"/>
          </p:cNvCxnSpPr>
          <p:nvPr/>
        </p:nvCxnSpPr>
        <p:spPr>
          <a:xfrm flipV="1">
            <a:off x="4335080" y="1505583"/>
            <a:ext cx="676015" cy="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53" name="Alternative Process 52">
            <a:extLst>
              <a:ext uri="{FF2B5EF4-FFF2-40B4-BE49-F238E27FC236}">
                <a16:creationId xmlns:a16="http://schemas.microsoft.com/office/drawing/2014/main" id="{A1731E26-15A0-951F-3946-EA5265AFE9B2}"/>
              </a:ext>
            </a:extLst>
          </p:cNvPr>
          <p:cNvSpPr/>
          <p:nvPr/>
        </p:nvSpPr>
        <p:spPr>
          <a:xfrm>
            <a:off x="9583678" y="3555291"/>
            <a:ext cx="818494" cy="586652"/>
          </a:xfrm>
          <a:prstGeom prst="flowChartAlternateProcess">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Line Managers</a:t>
            </a:r>
          </a:p>
        </p:txBody>
      </p:sp>
      <p:cxnSp>
        <p:nvCxnSpPr>
          <p:cNvPr id="67" name="Straight Arrow Connector 66">
            <a:extLst>
              <a:ext uri="{FF2B5EF4-FFF2-40B4-BE49-F238E27FC236}">
                <a16:creationId xmlns:a16="http://schemas.microsoft.com/office/drawing/2014/main" id="{DDCCFEFF-134F-49A5-EF2A-CCA3E34C62CD}"/>
              </a:ext>
            </a:extLst>
          </p:cNvPr>
          <p:cNvCxnSpPr>
            <a:cxnSpLocks/>
            <a:stCxn id="15" idx="1"/>
            <a:endCxn id="13" idx="3"/>
          </p:cNvCxnSpPr>
          <p:nvPr/>
        </p:nvCxnSpPr>
        <p:spPr>
          <a:xfrm flipH="1">
            <a:off x="6441414" y="1505582"/>
            <a:ext cx="491511"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0" name="Decision 79">
            <a:extLst>
              <a:ext uri="{FF2B5EF4-FFF2-40B4-BE49-F238E27FC236}">
                <a16:creationId xmlns:a16="http://schemas.microsoft.com/office/drawing/2014/main" id="{A46B088C-C975-D512-E1E2-CD411A7797E1}"/>
              </a:ext>
            </a:extLst>
          </p:cNvPr>
          <p:cNvSpPr/>
          <p:nvPr/>
        </p:nvSpPr>
        <p:spPr>
          <a:xfrm>
            <a:off x="3373707" y="2560272"/>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PM</a:t>
            </a:r>
          </a:p>
        </p:txBody>
      </p:sp>
      <p:cxnSp>
        <p:nvCxnSpPr>
          <p:cNvPr id="88" name="Straight Arrow Connector 87">
            <a:extLst>
              <a:ext uri="{FF2B5EF4-FFF2-40B4-BE49-F238E27FC236}">
                <a16:creationId xmlns:a16="http://schemas.microsoft.com/office/drawing/2014/main" id="{4425AD06-4D1E-E618-4E42-7A8A62F59C07}"/>
              </a:ext>
            </a:extLst>
          </p:cNvPr>
          <p:cNvCxnSpPr>
            <a:stCxn id="80" idx="3"/>
            <a:endCxn id="8" idx="1"/>
          </p:cNvCxnSpPr>
          <p:nvPr/>
        </p:nvCxnSpPr>
        <p:spPr>
          <a:xfrm>
            <a:off x="4397709" y="2953668"/>
            <a:ext cx="789926" cy="261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5627449F-0D23-BDD7-0524-D807CA8637E6}"/>
              </a:ext>
            </a:extLst>
          </p:cNvPr>
          <p:cNvSpPr txBox="1"/>
          <p:nvPr/>
        </p:nvSpPr>
        <p:spPr>
          <a:xfrm>
            <a:off x="3381654" y="188044"/>
            <a:ext cx="992451"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Academic</a:t>
            </a:r>
          </a:p>
        </p:txBody>
      </p:sp>
      <p:sp>
        <p:nvSpPr>
          <p:cNvPr id="101" name="TextBox 100">
            <a:extLst>
              <a:ext uri="{FF2B5EF4-FFF2-40B4-BE49-F238E27FC236}">
                <a16:creationId xmlns:a16="http://schemas.microsoft.com/office/drawing/2014/main" id="{D787FAFB-ED39-2180-F6F5-E5CCD7B64233}"/>
              </a:ext>
            </a:extLst>
          </p:cNvPr>
          <p:cNvSpPr txBox="1"/>
          <p:nvPr/>
        </p:nvSpPr>
        <p:spPr>
          <a:xfrm>
            <a:off x="6861996" y="169447"/>
            <a:ext cx="1058880"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Vocational</a:t>
            </a:r>
          </a:p>
        </p:txBody>
      </p:sp>
      <p:cxnSp>
        <p:nvCxnSpPr>
          <p:cNvPr id="117" name="Straight Arrow Connector 116">
            <a:extLst>
              <a:ext uri="{FF2B5EF4-FFF2-40B4-BE49-F238E27FC236}">
                <a16:creationId xmlns:a16="http://schemas.microsoft.com/office/drawing/2014/main" id="{D15597B2-69DE-CDB8-357D-3F699ECDBCFD}"/>
              </a:ext>
            </a:extLst>
          </p:cNvPr>
          <p:cNvCxnSpPr>
            <a:stCxn id="12" idx="3"/>
            <a:endCxn id="80" idx="1"/>
          </p:cNvCxnSpPr>
          <p:nvPr/>
        </p:nvCxnSpPr>
        <p:spPr>
          <a:xfrm flipV="1">
            <a:off x="2883098" y="2953668"/>
            <a:ext cx="490609" cy="7669"/>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19" name="Elbow Connector 118">
            <a:extLst>
              <a:ext uri="{FF2B5EF4-FFF2-40B4-BE49-F238E27FC236}">
                <a16:creationId xmlns:a16="http://schemas.microsoft.com/office/drawing/2014/main" id="{56A7F7BF-4D43-8E98-9D05-E69B3C9F90D9}"/>
              </a:ext>
            </a:extLst>
          </p:cNvPr>
          <p:cNvCxnSpPr>
            <a:stCxn id="28" idx="3"/>
            <a:endCxn id="80" idx="2"/>
          </p:cNvCxnSpPr>
          <p:nvPr/>
        </p:nvCxnSpPr>
        <p:spPr>
          <a:xfrm flipV="1">
            <a:off x="2862888" y="3347062"/>
            <a:ext cx="1022821" cy="814570"/>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20" name="Terminator 119">
            <a:extLst>
              <a:ext uri="{FF2B5EF4-FFF2-40B4-BE49-F238E27FC236}">
                <a16:creationId xmlns:a16="http://schemas.microsoft.com/office/drawing/2014/main" id="{9F5079B7-4E59-EAE6-F32D-D9AFE2AB0C38}"/>
              </a:ext>
            </a:extLst>
          </p:cNvPr>
          <p:cNvSpPr/>
          <p:nvPr/>
        </p:nvSpPr>
        <p:spPr>
          <a:xfrm>
            <a:off x="6790256" y="5239059"/>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cxnSp>
        <p:nvCxnSpPr>
          <p:cNvPr id="123" name="Straight Arrow Connector 122">
            <a:extLst>
              <a:ext uri="{FF2B5EF4-FFF2-40B4-BE49-F238E27FC236}">
                <a16:creationId xmlns:a16="http://schemas.microsoft.com/office/drawing/2014/main" id="{513125D3-82F0-867A-6A94-F73B6BEDF942}"/>
              </a:ext>
            </a:extLst>
          </p:cNvPr>
          <p:cNvCxnSpPr>
            <a:stCxn id="17" idx="3"/>
            <a:endCxn id="120" idx="1"/>
          </p:cNvCxnSpPr>
          <p:nvPr/>
        </p:nvCxnSpPr>
        <p:spPr>
          <a:xfrm>
            <a:off x="5913210" y="5488709"/>
            <a:ext cx="877046" cy="4003"/>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5" name="Elbow Connector 124">
            <a:extLst>
              <a:ext uri="{FF2B5EF4-FFF2-40B4-BE49-F238E27FC236}">
                <a16:creationId xmlns:a16="http://schemas.microsoft.com/office/drawing/2014/main" id="{86F0E98B-3498-9091-3E83-3B95DA02E47A}"/>
              </a:ext>
            </a:extLst>
          </p:cNvPr>
          <p:cNvCxnSpPr>
            <a:cxnSpLocks/>
            <a:stCxn id="15" idx="3"/>
            <a:endCxn id="7" idx="0"/>
          </p:cNvCxnSpPr>
          <p:nvPr/>
        </p:nvCxnSpPr>
        <p:spPr>
          <a:xfrm>
            <a:off x="8088442" y="1505583"/>
            <a:ext cx="990084" cy="1177863"/>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8" name="Elbow Connector 127">
            <a:extLst>
              <a:ext uri="{FF2B5EF4-FFF2-40B4-BE49-F238E27FC236}">
                <a16:creationId xmlns:a16="http://schemas.microsoft.com/office/drawing/2014/main" id="{BA33F22D-25D1-1AC9-7BEF-4C8C677AD998}"/>
              </a:ext>
            </a:extLst>
          </p:cNvPr>
          <p:cNvCxnSpPr>
            <a:stCxn id="7" idx="3"/>
            <a:endCxn id="53" idx="0"/>
          </p:cNvCxnSpPr>
          <p:nvPr/>
        </p:nvCxnSpPr>
        <p:spPr>
          <a:xfrm>
            <a:off x="9778419" y="2937097"/>
            <a:ext cx="214507" cy="618194"/>
          </a:xfrm>
          <a:prstGeom prst="bentConnector2">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31" name="Straight Arrow Connector 130">
            <a:extLst>
              <a:ext uri="{FF2B5EF4-FFF2-40B4-BE49-F238E27FC236}">
                <a16:creationId xmlns:a16="http://schemas.microsoft.com/office/drawing/2014/main" id="{6FF1D9C2-E15B-7880-5CBB-A8E5C8764098}"/>
              </a:ext>
            </a:extLst>
          </p:cNvPr>
          <p:cNvCxnSpPr>
            <a:cxnSpLocks/>
            <a:stCxn id="137" idx="0"/>
            <a:endCxn id="15" idx="2"/>
          </p:cNvCxnSpPr>
          <p:nvPr/>
        </p:nvCxnSpPr>
        <p:spPr>
          <a:xfrm flipV="1">
            <a:off x="7509969" y="1798749"/>
            <a:ext cx="715" cy="1719188"/>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37" name="Decision 136">
            <a:extLst>
              <a:ext uri="{FF2B5EF4-FFF2-40B4-BE49-F238E27FC236}">
                <a16:creationId xmlns:a16="http://schemas.microsoft.com/office/drawing/2014/main" id="{312329C3-4694-F800-F4F2-E9CCED53A73C}"/>
              </a:ext>
            </a:extLst>
          </p:cNvPr>
          <p:cNvSpPr/>
          <p:nvPr/>
        </p:nvSpPr>
        <p:spPr>
          <a:xfrm>
            <a:off x="6997967" y="3517938"/>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ALO</a:t>
            </a:r>
          </a:p>
        </p:txBody>
      </p:sp>
      <p:cxnSp>
        <p:nvCxnSpPr>
          <p:cNvPr id="145" name="Elbow Connector 144">
            <a:extLst>
              <a:ext uri="{FF2B5EF4-FFF2-40B4-BE49-F238E27FC236}">
                <a16:creationId xmlns:a16="http://schemas.microsoft.com/office/drawing/2014/main" id="{C1240FB6-4F18-CE93-FA6E-23D2DF445450}"/>
              </a:ext>
            </a:extLst>
          </p:cNvPr>
          <p:cNvCxnSpPr>
            <a:stCxn id="8" idx="2"/>
            <a:endCxn id="137" idx="1"/>
          </p:cNvCxnSpPr>
          <p:nvPr/>
        </p:nvCxnSpPr>
        <p:spPr>
          <a:xfrm rot="16200000" flipH="1">
            <a:off x="6060144" y="2973509"/>
            <a:ext cx="516253" cy="1359394"/>
          </a:xfrm>
          <a:prstGeom prst="bentConnector2">
            <a:avLst/>
          </a:prstGeom>
          <a:ln w="57150">
            <a:solidFill>
              <a:srgbClr val="FF0000"/>
            </a:solidFill>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47" name="Straight Arrow Connector 146">
            <a:extLst>
              <a:ext uri="{FF2B5EF4-FFF2-40B4-BE49-F238E27FC236}">
                <a16:creationId xmlns:a16="http://schemas.microsoft.com/office/drawing/2014/main" id="{8BB04AEE-942D-C580-849F-9FF7CBE6B003}"/>
              </a:ext>
            </a:extLst>
          </p:cNvPr>
          <p:cNvCxnSpPr>
            <a:stCxn id="8" idx="3"/>
            <a:endCxn id="7" idx="1"/>
          </p:cNvCxnSpPr>
          <p:nvPr/>
        </p:nvCxnSpPr>
        <p:spPr>
          <a:xfrm flipV="1">
            <a:off x="6089510" y="2937098"/>
            <a:ext cx="2289125" cy="1918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9" name="Elbow Connector 148">
            <a:extLst>
              <a:ext uri="{FF2B5EF4-FFF2-40B4-BE49-F238E27FC236}">
                <a16:creationId xmlns:a16="http://schemas.microsoft.com/office/drawing/2014/main" id="{6B70B178-E0D6-E946-4E9C-0B4B3BAEE5FC}"/>
              </a:ext>
            </a:extLst>
          </p:cNvPr>
          <p:cNvCxnSpPr>
            <a:stCxn id="137" idx="3"/>
            <a:endCxn id="7" idx="2"/>
          </p:cNvCxnSpPr>
          <p:nvPr/>
        </p:nvCxnSpPr>
        <p:spPr>
          <a:xfrm flipV="1">
            <a:off x="8021970" y="3190749"/>
            <a:ext cx="1056557" cy="720584"/>
          </a:xfrm>
          <a:prstGeom prst="bentConnector2">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34E30C33-111E-BFB0-7876-D78E4AD3DF1F}"/>
              </a:ext>
            </a:extLst>
          </p:cNvPr>
          <p:cNvCxnSpPr>
            <a:stCxn id="120" idx="0"/>
            <a:endCxn id="137" idx="2"/>
          </p:cNvCxnSpPr>
          <p:nvPr/>
        </p:nvCxnSpPr>
        <p:spPr>
          <a:xfrm flipV="1">
            <a:off x="7490148" y="4304729"/>
            <a:ext cx="19820" cy="93433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54" name="TextBox 153">
            <a:extLst>
              <a:ext uri="{FF2B5EF4-FFF2-40B4-BE49-F238E27FC236}">
                <a16:creationId xmlns:a16="http://schemas.microsoft.com/office/drawing/2014/main" id="{767ECE4D-D45D-794D-D456-34E5700E5067}"/>
              </a:ext>
            </a:extLst>
          </p:cNvPr>
          <p:cNvSpPr txBox="1"/>
          <p:nvPr/>
        </p:nvSpPr>
        <p:spPr>
          <a:xfrm>
            <a:off x="9724837" y="743759"/>
            <a:ext cx="2097921" cy="1569660"/>
          </a:xfrm>
          <a:prstGeom prst="rect">
            <a:avLst/>
          </a:prstGeom>
          <a:solidFill>
            <a:schemeClr val="accent1">
              <a:lumMod val="60000"/>
              <a:lumOff val="4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Governance: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ILG – 4/12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PRB – 12/12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SSSG – 2/12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IExpE</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 1/12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OFSTED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56" name="Elbow Connector 155">
            <a:extLst>
              <a:ext uri="{FF2B5EF4-FFF2-40B4-BE49-F238E27FC236}">
                <a16:creationId xmlns:a16="http://schemas.microsoft.com/office/drawing/2014/main" id="{528CB626-8CBC-1117-BEA8-8E625E80AB50}"/>
              </a:ext>
            </a:extLst>
          </p:cNvPr>
          <p:cNvCxnSpPr>
            <a:stCxn id="14" idx="1"/>
            <a:endCxn id="12" idx="0"/>
          </p:cNvCxnSpPr>
          <p:nvPr/>
        </p:nvCxnSpPr>
        <p:spPr>
          <a:xfrm rot="10800000" flipV="1">
            <a:off x="2371098" y="1505583"/>
            <a:ext cx="1062109" cy="1112321"/>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58" name="Straight Arrow Connector 157">
            <a:extLst>
              <a:ext uri="{FF2B5EF4-FFF2-40B4-BE49-F238E27FC236}">
                <a16:creationId xmlns:a16="http://schemas.microsoft.com/office/drawing/2014/main" id="{521ADFD5-0B34-5AEF-C94F-BFDE9E4D31B7}"/>
              </a:ext>
            </a:extLst>
          </p:cNvPr>
          <p:cNvCxnSpPr>
            <a:cxnSpLocks/>
            <a:stCxn id="80" idx="0"/>
            <a:endCxn id="14" idx="2"/>
          </p:cNvCxnSpPr>
          <p:nvPr/>
        </p:nvCxnSpPr>
        <p:spPr>
          <a:xfrm flipH="1" flipV="1">
            <a:off x="3884142" y="1798751"/>
            <a:ext cx="1566" cy="76152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60" name="TextBox 159">
            <a:extLst>
              <a:ext uri="{FF2B5EF4-FFF2-40B4-BE49-F238E27FC236}">
                <a16:creationId xmlns:a16="http://schemas.microsoft.com/office/drawing/2014/main" id="{C4444D46-E34D-9AD2-4B04-D73A33347D7D}"/>
              </a:ext>
            </a:extLst>
          </p:cNvPr>
          <p:cNvSpPr txBox="1"/>
          <p:nvPr/>
        </p:nvSpPr>
        <p:spPr>
          <a:xfrm>
            <a:off x="7904996" y="5773196"/>
            <a:ext cx="2643031" cy="101566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Primary Contact for student/apprentice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Secondary Contact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No direct input…..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Academic and Vocational Governance</a:t>
            </a:r>
          </a:p>
        </p:txBody>
      </p:sp>
      <p:sp>
        <p:nvSpPr>
          <p:cNvPr id="161" name="Rectangle 160">
            <a:extLst>
              <a:ext uri="{FF2B5EF4-FFF2-40B4-BE49-F238E27FC236}">
                <a16:creationId xmlns:a16="http://schemas.microsoft.com/office/drawing/2014/main" id="{EA183F4F-978F-9C28-CEF2-A77F749A9051}"/>
              </a:ext>
            </a:extLst>
          </p:cNvPr>
          <p:cNvSpPr/>
          <p:nvPr/>
        </p:nvSpPr>
        <p:spPr>
          <a:xfrm>
            <a:off x="7631646" y="5994401"/>
            <a:ext cx="170194" cy="1354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54C6C062-F434-0E5B-AE69-736F5F5B6E3B}"/>
              </a:ext>
            </a:extLst>
          </p:cNvPr>
          <p:cNvSpPr/>
          <p:nvPr/>
        </p:nvSpPr>
        <p:spPr>
          <a:xfrm>
            <a:off x="7631649" y="6214533"/>
            <a:ext cx="170194" cy="13546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16C0D615-F620-C6C1-2E3E-F10AB991E42D}"/>
              </a:ext>
            </a:extLst>
          </p:cNvPr>
          <p:cNvSpPr/>
          <p:nvPr/>
        </p:nvSpPr>
        <p:spPr>
          <a:xfrm>
            <a:off x="7631652" y="6417732"/>
            <a:ext cx="170194" cy="135467"/>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62B9C478-D23E-494B-E9BD-9BFF4104D912}"/>
              </a:ext>
            </a:extLst>
          </p:cNvPr>
          <p:cNvSpPr/>
          <p:nvPr/>
        </p:nvSpPr>
        <p:spPr>
          <a:xfrm>
            <a:off x="7631647" y="6603998"/>
            <a:ext cx="170194" cy="13546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166" name="Straight Connector 165">
            <a:extLst>
              <a:ext uri="{FF2B5EF4-FFF2-40B4-BE49-F238E27FC236}">
                <a16:creationId xmlns:a16="http://schemas.microsoft.com/office/drawing/2014/main" id="{AED905C9-1A51-C26F-F10D-F883C6C5554E}"/>
              </a:ext>
            </a:extLst>
          </p:cNvPr>
          <p:cNvCxnSpPr/>
          <p:nvPr/>
        </p:nvCxnSpPr>
        <p:spPr>
          <a:xfrm>
            <a:off x="5626794" y="119941"/>
            <a:ext cx="11779" cy="802326"/>
          </a:xfrm>
          <a:prstGeom prst="line">
            <a:avLst/>
          </a:prstGeom>
          <a:ln w="38100">
            <a:solidFill>
              <a:schemeClr val="tx1">
                <a:lumMod val="95000"/>
                <a:lumOff val="5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168" name="Straight Arrow Connector 167">
            <a:extLst>
              <a:ext uri="{FF2B5EF4-FFF2-40B4-BE49-F238E27FC236}">
                <a16:creationId xmlns:a16="http://schemas.microsoft.com/office/drawing/2014/main" id="{B6C86C2C-FC60-A10C-15A1-B0CAEAF7146E}"/>
              </a:ext>
            </a:extLst>
          </p:cNvPr>
          <p:cNvCxnSpPr>
            <a:cxnSpLocks/>
          </p:cNvCxnSpPr>
          <p:nvPr/>
        </p:nvCxnSpPr>
        <p:spPr>
          <a:xfrm>
            <a:off x="2249287" y="521104"/>
            <a:ext cx="3275908"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0" name="Straight Arrow Connector 169">
            <a:extLst>
              <a:ext uri="{FF2B5EF4-FFF2-40B4-BE49-F238E27FC236}">
                <a16:creationId xmlns:a16="http://schemas.microsoft.com/office/drawing/2014/main" id="{7A684B21-04DB-14BB-39BB-CB68CEA24A9D}"/>
              </a:ext>
            </a:extLst>
          </p:cNvPr>
          <p:cNvCxnSpPr>
            <a:cxnSpLocks/>
          </p:cNvCxnSpPr>
          <p:nvPr/>
        </p:nvCxnSpPr>
        <p:spPr>
          <a:xfrm>
            <a:off x="5788351" y="521107"/>
            <a:ext cx="4204575"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2" name="Document 171">
            <a:extLst>
              <a:ext uri="{FF2B5EF4-FFF2-40B4-BE49-F238E27FC236}">
                <a16:creationId xmlns:a16="http://schemas.microsoft.com/office/drawing/2014/main" id="{F7A003DE-7EC7-AE2A-5C3B-928F83FEB643}"/>
              </a:ext>
            </a:extLst>
          </p:cNvPr>
          <p:cNvSpPr/>
          <p:nvPr/>
        </p:nvSpPr>
        <p:spPr>
          <a:xfrm>
            <a:off x="3043740" y="1692680"/>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Module Directory</a:t>
            </a:r>
          </a:p>
        </p:txBody>
      </p:sp>
      <p:sp>
        <p:nvSpPr>
          <p:cNvPr id="173" name="Decision 172">
            <a:extLst>
              <a:ext uri="{FF2B5EF4-FFF2-40B4-BE49-F238E27FC236}">
                <a16:creationId xmlns:a16="http://schemas.microsoft.com/office/drawing/2014/main" id="{7A3A2547-D691-6DBB-FE1B-A8EDF6D03FDF}"/>
              </a:ext>
            </a:extLst>
          </p:cNvPr>
          <p:cNvSpPr/>
          <p:nvPr/>
        </p:nvSpPr>
        <p:spPr>
          <a:xfrm>
            <a:off x="7220786" y="3964368"/>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AU</a:t>
            </a:r>
          </a:p>
        </p:txBody>
      </p:sp>
      <p:sp>
        <p:nvSpPr>
          <p:cNvPr id="2" name="Explosion 1 1">
            <a:extLst>
              <a:ext uri="{FF2B5EF4-FFF2-40B4-BE49-F238E27FC236}">
                <a16:creationId xmlns:a16="http://schemas.microsoft.com/office/drawing/2014/main" id="{AD0A107F-DE14-C9F0-8731-37E2A07FD379}"/>
              </a:ext>
            </a:extLst>
          </p:cNvPr>
          <p:cNvSpPr/>
          <p:nvPr/>
        </p:nvSpPr>
        <p:spPr>
          <a:xfrm>
            <a:off x="11011272" y="1262445"/>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Explosion 1 2">
            <a:extLst>
              <a:ext uri="{FF2B5EF4-FFF2-40B4-BE49-F238E27FC236}">
                <a16:creationId xmlns:a16="http://schemas.microsoft.com/office/drawing/2014/main" id="{FD29C1A1-90DA-2916-DAD3-D3FDF4C4F38F}"/>
              </a:ext>
            </a:extLst>
          </p:cNvPr>
          <p:cNvSpPr/>
          <p:nvPr/>
        </p:nvSpPr>
        <p:spPr>
          <a:xfrm>
            <a:off x="11371865" y="96619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Explosion 1 3">
            <a:extLst>
              <a:ext uri="{FF2B5EF4-FFF2-40B4-BE49-F238E27FC236}">
                <a16:creationId xmlns:a16="http://schemas.microsoft.com/office/drawing/2014/main" id="{4527D39B-91D4-ACCD-0D75-2646C6E9CF4F}"/>
              </a:ext>
            </a:extLst>
          </p:cNvPr>
          <p:cNvSpPr/>
          <p:nvPr/>
        </p:nvSpPr>
        <p:spPr>
          <a:xfrm>
            <a:off x="7827905" y="4084219"/>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xplosion 1 4">
            <a:extLst>
              <a:ext uri="{FF2B5EF4-FFF2-40B4-BE49-F238E27FC236}">
                <a16:creationId xmlns:a16="http://schemas.microsoft.com/office/drawing/2014/main" id="{121E3C60-3238-036D-64F0-850683AD7A2C}"/>
              </a:ext>
            </a:extLst>
          </p:cNvPr>
          <p:cNvSpPr/>
          <p:nvPr/>
        </p:nvSpPr>
        <p:spPr>
          <a:xfrm>
            <a:off x="9322224" y="259581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Explosion 1 8">
            <a:extLst>
              <a:ext uri="{FF2B5EF4-FFF2-40B4-BE49-F238E27FC236}">
                <a16:creationId xmlns:a16="http://schemas.microsoft.com/office/drawing/2014/main" id="{5D63E822-2817-0068-27B7-96CFE3CB0016}"/>
              </a:ext>
            </a:extLst>
          </p:cNvPr>
          <p:cNvSpPr/>
          <p:nvPr/>
        </p:nvSpPr>
        <p:spPr>
          <a:xfrm>
            <a:off x="3933975" y="2601258"/>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Explosion 1 9">
            <a:extLst>
              <a:ext uri="{FF2B5EF4-FFF2-40B4-BE49-F238E27FC236}">
                <a16:creationId xmlns:a16="http://schemas.microsoft.com/office/drawing/2014/main" id="{5BD47671-5E48-0F0F-941D-262A6CB69EA6}"/>
              </a:ext>
            </a:extLst>
          </p:cNvPr>
          <p:cNvSpPr/>
          <p:nvPr/>
        </p:nvSpPr>
        <p:spPr>
          <a:xfrm>
            <a:off x="2367653" y="3800005"/>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Explosion 1 10">
            <a:extLst>
              <a:ext uri="{FF2B5EF4-FFF2-40B4-BE49-F238E27FC236}">
                <a16:creationId xmlns:a16="http://schemas.microsoft.com/office/drawing/2014/main" id="{87365EF8-1A11-2917-9AA0-EA9FBF44412D}"/>
              </a:ext>
            </a:extLst>
          </p:cNvPr>
          <p:cNvSpPr/>
          <p:nvPr/>
        </p:nvSpPr>
        <p:spPr>
          <a:xfrm>
            <a:off x="7590947" y="3592656"/>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xplosion 1 15">
            <a:extLst>
              <a:ext uri="{FF2B5EF4-FFF2-40B4-BE49-F238E27FC236}">
                <a16:creationId xmlns:a16="http://schemas.microsoft.com/office/drawing/2014/main" id="{FE234DFC-C5D4-1D4B-FE8B-4AF630D93023}"/>
              </a:ext>
            </a:extLst>
          </p:cNvPr>
          <p:cNvSpPr/>
          <p:nvPr/>
        </p:nvSpPr>
        <p:spPr>
          <a:xfrm>
            <a:off x="3413675" y="2998772"/>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Explosion 1 18">
            <a:extLst>
              <a:ext uri="{FF2B5EF4-FFF2-40B4-BE49-F238E27FC236}">
                <a16:creationId xmlns:a16="http://schemas.microsoft.com/office/drawing/2014/main" id="{09A83AAC-C7B7-8752-8C30-E25C2892B5C7}"/>
              </a:ext>
            </a:extLst>
          </p:cNvPr>
          <p:cNvSpPr/>
          <p:nvPr/>
        </p:nvSpPr>
        <p:spPr>
          <a:xfrm>
            <a:off x="7020094" y="3922993"/>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Decision 17">
            <a:extLst>
              <a:ext uri="{FF2B5EF4-FFF2-40B4-BE49-F238E27FC236}">
                <a16:creationId xmlns:a16="http://schemas.microsoft.com/office/drawing/2014/main" id="{4B331CE6-13BF-E6D0-6993-55381E07A0B2}"/>
              </a:ext>
            </a:extLst>
          </p:cNvPr>
          <p:cNvSpPr/>
          <p:nvPr/>
        </p:nvSpPr>
        <p:spPr>
          <a:xfrm>
            <a:off x="1181561" y="4275356"/>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100" dirty="0">
                <a:solidFill>
                  <a:prstClr val="white"/>
                </a:solidFill>
                <a:latin typeface="Calibri" panose="020F0502020204030204"/>
              </a:rPr>
              <a:t>HSCA</a:t>
            </a: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Explosion 1 19">
            <a:extLst>
              <a:ext uri="{FF2B5EF4-FFF2-40B4-BE49-F238E27FC236}">
                <a16:creationId xmlns:a16="http://schemas.microsoft.com/office/drawing/2014/main" id="{2496C636-F1BA-4FE1-B490-720E2FCE8C61}"/>
              </a:ext>
            </a:extLst>
          </p:cNvPr>
          <p:cNvSpPr/>
          <p:nvPr/>
        </p:nvSpPr>
        <p:spPr>
          <a:xfrm>
            <a:off x="11376404" y="152165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xplosion 1 20">
            <a:extLst>
              <a:ext uri="{FF2B5EF4-FFF2-40B4-BE49-F238E27FC236}">
                <a16:creationId xmlns:a16="http://schemas.microsoft.com/office/drawing/2014/main" id="{87DC03F7-44C6-BB37-31EF-7D00D13DCC51}"/>
              </a:ext>
            </a:extLst>
          </p:cNvPr>
          <p:cNvSpPr/>
          <p:nvPr/>
        </p:nvSpPr>
        <p:spPr>
          <a:xfrm>
            <a:off x="11016278" y="174241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xplosion 1 21">
            <a:extLst>
              <a:ext uri="{FF2B5EF4-FFF2-40B4-BE49-F238E27FC236}">
                <a16:creationId xmlns:a16="http://schemas.microsoft.com/office/drawing/2014/main" id="{D6F60244-AF44-4A4F-04F9-FA11619357FE}"/>
              </a:ext>
            </a:extLst>
          </p:cNvPr>
          <p:cNvSpPr/>
          <p:nvPr/>
        </p:nvSpPr>
        <p:spPr>
          <a:xfrm>
            <a:off x="11383440" y="1987584"/>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xplosion 1 22">
            <a:extLst>
              <a:ext uri="{FF2B5EF4-FFF2-40B4-BE49-F238E27FC236}">
                <a16:creationId xmlns:a16="http://schemas.microsoft.com/office/drawing/2014/main" id="{C054948F-62E7-4D5A-A4F6-BA99F0E78EBB}"/>
              </a:ext>
            </a:extLst>
          </p:cNvPr>
          <p:cNvSpPr/>
          <p:nvPr/>
        </p:nvSpPr>
        <p:spPr>
          <a:xfrm>
            <a:off x="7951039" y="4141501"/>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xplosion 1 23">
            <a:extLst>
              <a:ext uri="{FF2B5EF4-FFF2-40B4-BE49-F238E27FC236}">
                <a16:creationId xmlns:a16="http://schemas.microsoft.com/office/drawing/2014/main" id="{79F276B2-7CBD-8543-C081-49BC328D4256}"/>
              </a:ext>
            </a:extLst>
          </p:cNvPr>
          <p:cNvSpPr/>
          <p:nvPr/>
        </p:nvSpPr>
        <p:spPr>
          <a:xfrm>
            <a:off x="1968853" y="379618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Explosion 1 24">
            <a:extLst>
              <a:ext uri="{FF2B5EF4-FFF2-40B4-BE49-F238E27FC236}">
                <a16:creationId xmlns:a16="http://schemas.microsoft.com/office/drawing/2014/main" id="{305C2C63-FB01-0FD3-F3C7-4DBC8D3A118B}"/>
              </a:ext>
            </a:extLst>
          </p:cNvPr>
          <p:cNvSpPr/>
          <p:nvPr/>
        </p:nvSpPr>
        <p:spPr>
          <a:xfrm>
            <a:off x="1614579" y="4237226"/>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Explosion 1 25">
            <a:extLst>
              <a:ext uri="{FF2B5EF4-FFF2-40B4-BE49-F238E27FC236}">
                <a16:creationId xmlns:a16="http://schemas.microsoft.com/office/drawing/2014/main" id="{E3AB2B9F-C16C-31DE-EBD6-DB0C466350EC}"/>
              </a:ext>
            </a:extLst>
          </p:cNvPr>
          <p:cNvSpPr/>
          <p:nvPr/>
        </p:nvSpPr>
        <p:spPr>
          <a:xfrm>
            <a:off x="1819056" y="440613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xplosion 1 26">
            <a:extLst>
              <a:ext uri="{FF2B5EF4-FFF2-40B4-BE49-F238E27FC236}">
                <a16:creationId xmlns:a16="http://schemas.microsoft.com/office/drawing/2014/main" id="{994B8F27-ED95-3F8C-2E8B-18E40F7C0C93}"/>
              </a:ext>
            </a:extLst>
          </p:cNvPr>
          <p:cNvSpPr/>
          <p:nvPr/>
        </p:nvSpPr>
        <p:spPr>
          <a:xfrm>
            <a:off x="8063453" y="4223738"/>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7D84A842-19F6-E119-D64B-4BED117E1B79}"/>
              </a:ext>
            </a:extLst>
          </p:cNvPr>
          <p:cNvSpPr txBox="1"/>
          <p:nvPr/>
        </p:nvSpPr>
        <p:spPr>
          <a:xfrm>
            <a:off x="78703" y="651767"/>
            <a:ext cx="3438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Governance and Oversight</a:t>
            </a:r>
            <a:endParaRPr kumimoji="0" lang="en-GB" sz="36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1719785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BBA300-8B6F-D4F9-8632-E874EF2412FB}"/>
              </a:ext>
            </a:extLst>
          </p:cNvPr>
          <p:cNvSpPr>
            <a:spLocks noGrp="1"/>
          </p:cNvSpPr>
          <p:nvPr>
            <p:ph idx="1"/>
          </p:nvPr>
        </p:nvSpPr>
        <p:spPr>
          <a:xfrm>
            <a:off x="957405" y="1250440"/>
            <a:ext cx="10718085" cy="4383804"/>
          </a:xfrm>
        </p:spPr>
        <p:txBody>
          <a:bodyPr wrap="square">
            <a:normAutofit fontScale="92500"/>
          </a:bodyPr>
          <a:lstStyle/>
          <a:p>
            <a:pPr marL="457200" indent="-457200">
              <a:buFont typeface="Arial" panose="020B0604020202020204" pitchFamily="34" charset="0"/>
              <a:buChar char="•"/>
            </a:pPr>
            <a:r>
              <a:rPr lang="en-GB" dirty="0">
                <a:solidFill>
                  <a:schemeClr val="tx1"/>
                </a:solidFill>
              </a:rPr>
              <a:t>Programme Manager OME (University Facing) - Point of contact:</a:t>
            </a:r>
          </a:p>
          <a:p>
            <a:pPr marL="1143000" lvl="1" indent="-457200"/>
            <a:r>
              <a:rPr lang="en-GB" dirty="0" err="1">
                <a:solidFill>
                  <a:schemeClr val="tx1"/>
                </a:solidFill>
              </a:rPr>
              <a:t>Ewa</a:t>
            </a:r>
            <a:r>
              <a:rPr lang="en-GB" dirty="0">
                <a:solidFill>
                  <a:schemeClr val="tx1"/>
                </a:solidFill>
              </a:rPr>
              <a:t> </a:t>
            </a:r>
            <a:r>
              <a:rPr lang="en-GB" dirty="0" err="1">
                <a:solidFill>
                  <a:schemeClr val="tx1"/>
                </a:solidFill>
              </a:rPr>
              <a:t>Kazimierska</a:t>
            </a:r>
            <a:r>
              <a:rPr lang="en-GB" dirty="0">
                <a:solidFill>
                  <a:schemeClr val="tx1"/>
                </a:solidFill>
              </a:rPr>
              <a:t> – </a:t>
            </a:r>
            <a:r>
              <a:rPr lang="en-GB" u="sng" dirty="0" err="1">
                <a:solidFill>
                  <a:schemeClr val="tx1"/>
                </a:solidFill>
              </a:rPr>
              <a:t>e.kazimierska@uwtsd.ac.uk</a:t>
            </a:r>
            <a:endParaRPr lang="en-GB" u="sng" dirty="0">
              <a:solidFill>
                <a:schemeClr val="tx1"/>
              </a:solidFill>
            </a:endParaRP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Apprentice Liaison Officer (Employer Facing) – Point of Contact</a:t>
            </a:r>
          </a:p>
          <a:p>
            <a:pPr marL="1143000" lvl="1" indent="-457200"/>
            <a:r>
              <a:rPr lang="en-GB" dirty="0">
                <a:solidFill>
                  <a:schemeClr val="tx1"/>
                </a:solidFill>
              </a:rPr>
              <a:t>Carl Thomas – </a:t>
            </a:r>
            <a:r>
              <a:rPr lang="en-GB" dirty="0" err="1">
                <a:solidFill>
                  <a:schemeClr val="tx1"/>
                </a:solidFill>
              </a:rPr>
              <a:t>c</a:t>
            </a:r>
            <a:r>
              <a:rPr lang="en-GB" dirty="0" err="1">
                <a:solidFill>
                  <a:schemeClr val="tx1"/>
                </a:solidFill>
                <a:hlinkClick r:id="rId2">
                  <a:extLst>
                    <a:ext uri="{A12FA001-AC4F-418D-AE19-62706E023703}">
                      <ahyp:hlinkClr xmlns:ahyp="http://schemas.microsoft.com/office/drawing/2018/hyperlinkcolor" val="tx"/>
                    </a:ext>
                  </a:extLst>
                </a:hlinkClick>
              </a:rPr>
              <a:t>.thomas@uwtsd.ac.uk</a:t>
            </a:r>
            <a:endParaRPr lang="en-GB" dirty="0">
              <a:solidFill>
                <a:schemeClr val="tx1"/>
              </a:solidFill>
            </a:endParaRPr>
          </a:p>
          <a:p>
            <a:pPr marL="1143000" lvl="1" indent="-457200"/>
            <a:r>
              <a:rPr lang="en-GB" dirty="0">
                <a:solidFill>
                  <a:schemeClr val="tx1"/>
                </a:solidFill>
              </a:rPr>
              <a:t>Dave Holley – </a:t>
            </a:r>
            <a:r>
              <a:rPr lang="en-GB" dirty="0">
                <a:solidFill>
                  <a:schemeClr val="tx1"/>
                </a:solidFill>
                <a:hlinkClick r:id="rId3">
                  <a:extLst>
                    <a:ext uri="{A12FA001-AC4F-418D-AE19-62706E023703}">
                      <ahyp:hlinkClr xmlns:ahyp="http://schemas.microsoft.com/office/drawing/2018/hyperlinkcolor" val="tx"/>
                    </a:ext>
                  </a:extLst>
                </a:hlinkClick>
              </a:rPr>
              <a:t>d.holley@uwtsd.ac.uk</a:t>
            </a:r>
            <a:r>
              <a:rPr lang="en-GB" dirty="0">
                <a:solidFill>
                  <a:schemeClr val="tx1"/>
                </a:solidFill>
              </a:rPr>
              <a:t> </a:t>
            </a:r>
          </a:p>
          <a:p>
            <a:pPr marL="1143000" lvl="1" indent="-457200"/>
            <a:r>
              <a:rPr lang="en-GB" dirty="0">
                <a:solidFill>
                  <a:schemeClr val="tx1"/>
                </a:solidFill>
              </a:rPr>
              <a:t>Tony </a:t>
            </a:r>
            <a:r>
              <a:rPr lang="en-GB" dirty="0" err="1">
                <a:solidFill>
                  <a:schemeClr val="tx1"/>
                </a:solidFill>
              </a:rPr>
              <a:t>Bourne</a:t>
            </a:r>
            <a:r>
              <a:rPr lang="en-GB" dirty="0">
                <a:solidFill>
                  <a:schemeClr val="tx1"/>
                </a:solidFill>
              </a:rPr>
              <a:t> – </a:t>
            </a:r>
            <a:r>
              <a:rPr lang="en-GB" dirty="0">
                <a:solidFill>
                  <a:schemeClr val="tx1"/>
                </a:solidFill>
                <a:hlinkClick r:id="rId4">
                  <a:extLst>
                    <a:ext uri="{A12FA001-AC4F-418D-AE19-62706E023703}">
                      <ahyp:hlinkClr xmlns:ahyp="http://schemas.microsoft.com/office/drawing/2018/hyperlinkcolor" val="tx"/>
                    </a:ext>
                  </a:extLst>
                </a:hlinkClick>
              </a:rPr>
              <a:t>t.bourne@uwtsd.ac.uk</a:t>
            </a:r>
            <a:r>
              <a:rPr lang="en-GB" dirty="0">
                <a:solidFill>
                  <a:schemeClr val="tx1"/>
                </a:solidFill>
              </a:rPr>
              <a:t> </a:t>
            </a:r>
          </a:p>
          <a:p>
            <a:pPr marL="1143000" lvl="1" indent="-457200"/>
            <a:r>
              <a:rPr lang="en-GB" i="1" dirty="0">
                <a:solidFill>
                  <a:schemeClr val="tx1"/>
                </a:solidFill>
              </a:rPr>
              <a:t>Emma Moseley </a:t>
            </a:r>
            <a:r>
              <a:rPr lang="en-GB" i="1" dirty="0">
                <a:solidFill>
                  <a:schemeClr val="tx1"/>
                </a:solidFill>
                <a:hlinkClick r:id="rId5">
                  <a:extLst>
                    <a:ext uri="{A12FA001-AC4F-418D-AE19-62706E023703}">
                      <ahyp:hlinkClr xmlns:ahyp="http://schemas.microsoft.com/office/drawing/2018/hyperlinkcolor" val="tx"/>
                    </a:ext>
                  </a:extLst>
                </a:hlinkClick>
              </a:rPr>
              <a:t>e.moseley@uwtsd.ac.uk</a:t>
            </a:r>
            <a:r>
              <a:rPr lang="en-GB" i="1" dirty="0">
                <a:solidFill>
                  <a:schemeClr val="tx1"/>
                </a:solidFill>
              </a:rPr>
              <a:t> </a:t>
            </a: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Only through University email address – GDPR, Safeguarding, PREVENT</a:t>
            </a:r>
          </a:p>
        </p:txBody>
      </p:sp>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Your Primary Contacts </a:t>
            </a:r>
          </a:p>
        </p:txBody>
      </p:sp>
    </p:spTree>
    <p:extLst>
      <p:ext uri="{BB962C8B-B14F-4D97-AF65-F5344CB8AC3E}">
        <p14:creationId xmlns:p14="http://schemas.microsoft.com/office/powerpoint/2010/main" val="219203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834927" y="75598"/>
            <a:ext cx="4722292"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Light" panose="020F0302020204030204"/>
                <a:ea typeface="+mj-ea"/>
                <a:cs typeface="+mj-cs"/>
              </a:rPr>
              <a:t>Key Dates (Semesters </a:t>
            </a:r>
            <a:r>
              <a:rPr lang="en-GB" sz="4000" dirty="0">
                <a:latin typeface="Calibri Light" panose="020F0302020204030204"/>
              </a:rPr>
              <a:t>1</a:t>
            </a:r>
            <a:r>
              <a:rPr kumimoji="0" lang="en-GB" sz="4000" b="0" i="0" u="none" strike="noStrike" kern="1200" cap="none" spc="0" normalizeH="0" baseline="0" noProof="0" dirty="0">
                <a:ln>
                  <a:noFill/>
                </a:ln>
                <a:effectLst/>
                <a:uLnTx/>
                <a:uFillTx/>
                <a:latin typeface="Calibri Light" panose="020F0302020204030204"/>
                <a:ea typeface="+mj-ea"/>
                <a:cs typeface="+mj-cs"/>
              </a:rPr>
              <a:t>)</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042613"/>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3D0DC81-A79A-43F3-9FB8-32489007DA52}"/>
              </a:ext>
            </a:extLst>
          </p:cNvPr>
          <p:cNvPicPr>
            <a:picLocks noChangeAspect="1"/>
          </p:cNvPicPr>
          <p:nvPr/>
        </p:nvPicPr>
        <p:blipFill rotWithShape="1">
          <a:blip r:embed="rId2"/>
          <a:srcRect l="4329" t="3850" r="1159" b="1197"/>
          <a:stretch/>
        </p:blipFill>
        <p:spPr>
          <a:xfrm>
            <a:off x="2040805" y="709174"/>
            <a:ext cx="7397484" cy="4971667"/>
          </a:xfrm>
          <a:prstGeom prst="rect">
            <a:avLst/>
          </a:prstGeom>
        </p:spPr>
      </p:pic>
      <p:sp>
        <p:nvSpPr>
          <p:cNvPr id="2" name="Rounded Rectangle 1">
            <a:extLst>
              <a:ext uri="{FF2B5EF4-FFF2-40B4-BE49-F238E27FC236}">
                <a16:creationId xmlns:a16="http://schemas.microsoft.com/office/drawing/2014/main" id="{57457B87-5CB7-5923-64F3-15AD2E971883}"/>
              </a:ext>
            </a:extLst>
          </p:cNvPr>
          <p:cNvSpPr/>
          <p:nvPr/>
        </p:nvSpPr>
        <p:spPr>
          <a:xfrm>
            <a:off x="3281494" y="1344993"/>
            <a:ext cx="1227444" cy="3048331"/>
          </a:xfrm>
          <a:prstGeom prst="roundRect">
            <a:avLst/>
          </a:prstGeom>
          <a:noFill/>
          <a:ln w="5715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439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205988" y="0"/>
            <a:ext cx="493058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Light" panose="020F0302020204030204"/>
                <a:ea typeface="+mj-ea"/>
                <a:cs typeface="+mj-cs"/>
              </a:rPr>
              <a:t>Key Dates (Semesters 2&amp;3) </a:t>
            </a:r>
          </a:p>
        </p:txBody>
      </p:sp>
      <p:pic>
        <p:nvPicPr>
          <p:cNvPr id="3" name="Picture 2">
            <a:extLst>
              <a:ext uri="{FF2B5EF4-FFF2-40B4-BE49-F238E27FC236}">
                <a16:creationId xmlns:a16="http://schemas.microsoft.com/office/drawing/2014/main" id="{7C73A50A-9FF4-4524-B805-4CF7F83AA023}"/>
              </a:ext>
            </a:extLst>
          </p:cNvPr>
          <p:cNvPicPr>
            <a:picLocks noChangeAspect="1"/>
          </p:cNvPicPr>
          <p:nvPr/>
        </p:nvPicPr>
        <p:blipFill>
          <a:blip r:embed="rId2"/>
          <a:stretch>
            <a:fillRect/>
          </a:stretch>
        </p:blipFill>
        <p:spPr>
          <a:xfrm>
            <a:off x="2225719" y="631434"/>
            <a:ext cx="7496350" cy="6118928"/>
          </a:xfrm>
          <a:prstGeom prst="rect">
            <a:avLst/>
          </a:prstGeom>
        </p:spPr>
      </p:pic>
      <p:sp>
        <p:nvSpPr>
          <p:cNvPr id="10" name="Rounded Rectangle 1">
            <a:extLst>
              <a:ext uri="{FF2B5EF4-FFF2-40B4-BE49-F238E27FC236}">
                <a16:creationId xmlns:a16="http://schemas.microsoft.com/office/drawing/2014/main" id="{EDE1AC23-187A-404A-9EAA-C36278F110DC}"/>
              </a:ext>
            </a:extLst>
          </p:cNvPr>
          <p:cNvSpPr/>
          <p:nvPr/>
        </p:nvSpPr>
        <p:spPr>
          <a:xfrm>
            <a:off x="3717571" y="972206"/>
            <a:ext cx="1174995" cy="5778155"/>
          </a:xfrm>
          <a:prstGeom prst="roundRect">
            <a:avLst/>
          </a:prstGeom>
          <a:noFill/>
          <a:ln w="57150">
            <a:solidFill>
              <a:srgbClr val="000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3467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a:bodyPr>
          <a:lstStyle/>
          <a:p>
            <a:r>
              <a:rPr lang="en-US" dirty="0">
                <a:solidFill>
                  <a:schemeClr val="tx1"/>
                </a:solidFill>
              </a:rPr>
              <a:t>Semester 1</a:t>
            </a:r>
          </a:p>
          <a:p>
            <a:pPr lvl="1"/>
            <a:r>
              <a:rPr lang="en-US" dirty="0">
                <a:solidFill>
                  <a:schemeClr val="tx1"/>
                </a:solidFill>
              </a:rPr>
              <a:t>Principles of Systems Engineering (All)</a:t>
            </a:r>
          </a:p>
          <a:p>
            <a:pPr lvl="1"/>
            <a:r>
              <a:rPr lang="en-US" dirty="0">
                <a:solidFill>
                  <a:schemeClr val="tx1"/>
                </a:solidFill>
              </a:rPr>
              <a:t>Principles of OME (All)</a:t>
            </a:r>
          </a:p>
          <a:p>
            <a:r>
              <a:rPr lang="en-US" dirty="0">
                <a:solidFill>
                  <a:schemeClr val="tx1"/>
                </a:solidFill>
              </a:rPr>
              <a:t>Semester 2</a:t>
            </a:r>
          </a:p>
          <a:p>
            <a:pPr lvl="1"/>
            <a:r>
              <a:rPr lang="en-US" dirty="0">
                <a:solidFill>
                  <a:schemeClr val="tx1"/>
                </a:solidFill>
              </a:rPr>
              <a:t>Advanced Physics (All</a:t>
            </a:r>
          </a:p>
          <a:p>
            <a:pPr lvl="1"/>
            <a:r>
              <a:rPr lang="en-US" dirty="0">
                <a:solidFill>
                  <a:schemeClr val="tx1"/>
                </a:solidFill>
              </a:rPr>
              <a:t>Computer Aided Engineering (All, less DNO)</a:t>
            </a:r>
          </a:p>
          <a:p>
            <a:r>
              <a:rPr lang="en-US" dirty="0">
                <a:solidFill>
                  <a:schemeClr val="tx1"/>
                </a:solidFill>
              </a:rPr>
              <a:t>Semester 3</a:t>
            </a:r>
          </a:p>
          <a:p>
            <a:pPr lvl="1"/>
            <a:r>
              <a:rPr lang="en-US" dirty="0">
                <a:solidFill>
                  <a:schemeClr val="tx1"/>
                </a:solidFill>
              </a:rPr>
              <a:t>Safety and Hazard Assessment (All)</a:t>
            </a: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2 </a:t>
            </a:r>
          </a:p>
        </p:txBody>
      </p:sp>
    </p:spTree>
    <p:extLst>
      <p:ext uri="{BB962C8B-B14F-4D97-AF65-F5344CB8AC3E}">
        <p14:creationId xmlns:p14="http://schemas.microsoft.com/office/powerpoint/2010/main" val="368955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4227658"/>
          </a:xfrm>
        </p:spPr>
        <p:txBody>
          <a:bodyPr wrap="square">
            <a:normAutofit lnSpcReduction="10000"/>
          </a:bodyPr>
          <a:lstStyle/>
          <a:p>
            <a:r>
              <a:rPr lang="en-US" dirty="0">
                <a:solidFill>
                  <a:schemeClr val="tx1"/>
                </a:solidFill>
              </a:rPr>
              <a:t>You are now in Higher Education</a:t>
            </a:r>
          </a:p>
          <a:p>
            <a:r>
              <a:rPr lang="en-US" dirty="0">
                <a:solidFill>
                  <a:schemeClr val="tx1"/>
                </a:solidFill>
              </a:rPr>
              <a:t>Adult Rules for Adults……..you are in paid employment</a:t>
            </a:r>
          </a:p>
          <a:p>
            <a:pPr lvl="1"/>
            <a:r>
              <a:rPr lang="en-US" dirty="0">
                <a:solidFill>
                  <a:schemeClr val="tx1"/>
                </a:solidFill>
              </a:rPr>
              <a:t>24% taught study (F2F, hybrid or remote)</a:t>
            </a:r>
          </a:p>
          <a:p>
            <a:pPr lvl="1"/>
            <a:r>
              <a:rPr lang="en-US">
                <a:solidFill>
                  <a:schemeClr val="tx1"/>
                </a:solidFill>
              </a:rPr>
              <a:t>76% </a:t>
            </a:r>
            <a:r>
              <a:rPr lang="en-US" dirty="0">
                <a:solidFill>
                  <a:schemeClr val="tx1"/>
                </a:solidFill>
              </a:rPr>
              <a:t>independent study and reflection</a:t>
            </a:r>
          </a:p>
          <a:p>
            <a:r>
              <a:rPr lang="en-US" dirty="0">
                <a:solidFill>
                  <a:schemeClr val="tx1"/>
                </a:solidFill>
              </a:rPr>
              <a:t>Contract between UWTSD and your employers:</a:t>
            </a:r>
          </a:p>
          <a:p>
            <a:pPr lvl="1"/>
            <a:r>
              <a:rPr lang="en-US" dirty="0">
                <a:solidFill>
                  <a:schemeClr val="tx1"/>
                </a:solidFill>
              </a:rPr>
              <a:t>Two weeks block</a:t>
            </a:r>
          </a:p>
          <a:p>
            <a:pPr lvl="1"/>
            <a:r>
              <a:rPr lang="en-US" dirty="0">
                <a:solidFill>
                  <a:schemeClr val="tx1"/>
                </a:solidFill>
              </a:rPr>
              <a:t>Monday 0900 start</a:t>
            </a:r>
          </a:p>
          <a:p>
            <a:pPr lvl="1"/>
            <a:r>
              <a:rPr lang="en-US" dirty="0">
                <a:solidFill>
                  <a:schemeClr val="tx1"/>
                </a:solidFill>
              </a:rPr>
              <a:t>Friday 1500 </a:t>
            </a:r>
            <a:r>
              <a:rPr lang="en-US" dirty="0" err="1">
                <a:solidFill>
                  <a:schemeClr val="tx1"/>
                </a:solidFill>
              </a:rPr>
              <a:t>hrs</a:t>
            </a:r>
            <a:r>
              <a:rPr lang="en-US" dirty="0">
                <a:solidFill>
                  <a:schemeClr val="tx1"/>
                </a:solidFill>
              </a:rPr>
              <a:t> finish</a:t>
            </a:r>
          </a:p>
          <a:p>
            <a:r>
              <a:rPr lang="en-US" b="1" dirty="0">
                <a:solidFill>
                  <a:schemeClr val="tx1"/>
                </a:solidFill>
              </a:rPr>
              <a:t>Lecturers </a:t>
            </a:r>
            <a:r>
              <a:rPr lang="en-US" b="1" dirty="0">
                <a:solidFill>
                  <a:srgbClr val="FF0000"/>
                </a:solidFill>
              </a:rPr>
              <a:t>CANNOT</a:t>
            </a:r>
            <a:r>
              <a:rPr lang="en-US" b="1" dirty="0">
                <a:solidFill>
                  <a:schemeClr val="tx1"/>
                </a:solidFill>
              </a:rPr>
              <a:t> change timetables once set by Timetabling as the apprenticeships are set within BLOCKS of LEARNING</a:t>
            </a:r>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1828800" y="282786"/>
            <a:ext cx="1002367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Working Hours &amp; Personal Commitment</a:t>
            </a:r>
          </a:p>
        </p:txBody>
      </p:sp>
    </p:spTree>
    <p:extLst>
      <p:ext uri="{BB962C8B-B14F-4D97-AF65-F5344CB8AC3E}">
        <p14:creationId xmlns:p14="http://schemas.microsoft.com/office/powerpoint/2010/main" val="2375039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4327A6C-F5C7-7F87-FDA6-C0920286F7C4}"/>
              </a:ext>
            </a:extLst>
          </p:cNvPr>
          <p:cNvSpPr>
            <a:spLocks noGrp="1"/>
          </p:cNvSpPr>
          <p:nvPr>
            <p:ph idx="1"/>
          </p:nvPr>
        </p:nvSpPr>
        <p:spPr>
          <a:xfrm>
            <a:off x="854439" y="1366312"/>
            <a:ext cx="11002781" cy="3917032"/>
          </a:xfrm>
        </p:spPr>
        <p:txBody>
          <a:bodyPr>
            <a:normAutofit/>
          </a:bodyPr>
          <a:lstStyle/>
          <a:p>
            <a:pPr marL="457200" indent="-457200">
              <a:buFont typeface="Arial" panose="020B0604020202020204" pitchFamily="34" charset="0"/>
              <a:buChar char="•"/>
            </a:pPr>
            <a:r>
              <a:rPr lang="en-GB" dirty="0">
                <a:solidFill>
                  <a:schemeClr val="tx1"/>
                </a:solidFill>
              </a:rPr>
              <a:t>Enrolment</a:t>
            </a:r>
          </a:p>
          <a:p>
            <a:pPr marL="457200" indent="-457200">
              <a:buFont typeface="Arial" panose="020B0604020202020204" pitchFamily="34" charset="0"/>
              <a:buChar char="•"/>
            </a:pPr>
            <a:r>
              <a:rPr lang="en-GB" dirty="0">
                <a:solidFill>
                  <a:schemeClr val="tx1"/>
                </a:solidFill>
              </a:rPr>
              <a:t>UWTSD Hwb App</a:t>
            </a:r>
          </a:p>
          <a:p>
            <a:pPr marL="457200" indent="-457200">
              <a:buFont typeface="Arial" panose="020B0604020202020204" pitchFamily="34" charset="0"/>
              <a:buChar char="•"/>
            </a:pPr>
            <a:r>
              <a:rPr lang="en-GB" dirty="0">
                <a:solidFill>
                  <a:schemeClr val="tx1"/>
                </a:solidFill>
              </a:rPr>
              <a:t>IT Support – Login, Moodle, </a:t>
            </a:r>
            <a:r>
              <a:rPr lang="en-GB" dirty="0" err="1">
                <a:solidFill>
                  <a:schemeClr val="tx1"/>
                </a:solidFill>
              </a:rPr>
              <a:t>MyTSD</a:t>
            </a:r>
            <a:r>
              <a:rPr lang="en-GB" dirty="0">
                <a:solidFill>
                  <a:schemeClr val="tx1"/>
                </a:solidFill>
              </a:rPr>
              <a:t>, Software Downloads, PC capacity</a:t>
            </a:r>
          </a:p>
          <a:p>
            <a:pPr marL="457200" indent="-457200">
              <a:buFont typeface="Arial" panose="020B0604020202020204" pitchFamily="34" charset="0"/>
              <a:buChar char="•"/>
            </a:pPr>
            <a:r>
              <a:rPr lang="en-GB" dirty="0">
                <a:solidFill>
                  <a:schemeClr val="tx1"/>
                </a:solidFill>
              </a:rPr>
              <a:t>Parking – it is not free unless you sign up:</a:t>
            </a:r>
          </a:p>
          <a:p>
            <a:pPr marL="0" indent="0">
              <a:buNone/>
            </a:pPr>
            <a:r>
              <a:rPr lang="en-GB" b="0" i="0" u="sng" dirty="0">
                <a:solidFill>
                  <a:srgbClr val="0078D7"/>
                </a:solidFill>
                <a:effectLst/>
                <a:latin typeface="Calibri" panose="020F0502020204030204" pitchFamily="34" charset="0"/>
              </a:rPr>
              <a:t>https://</a:t>
            </a:r>
            <a:r>
              <a:rPr lang="en-GB" b="0" i="0" u="sng" dirty="0" err="1">
                <a:solidFill>
                  <a:srgbClr val="0078D7"/>
                </a:solidFill>
                <a:effectLst/>
                <a:latin typeface="Calibri" panose="020F0502020204030204" pitchFamily="34" charset="0"/>
              </a:rPr>
              <a:t>www.cpppermitsystem.co.uk</a:t>
            </a:r>
            <a:r>
              <a:rPr lang="en-GB" b="0" i="0" u="sng" dirty="0">
                <a:solidFill>
                  <a:srgbClr val="0078D7"/>
                </a:solidFill>
                <a:effectLst/>
                <a:latin typeface="Calibri" panose="020F0502020204030204" pitchFamily="34" charset="0"/>
              </a:rPr>
              <a:t>/</a:t>
            </a:r>
            <a:r>
              <a:rPr lang="en-GB" b="0" i="0" u="sng" dirty="0" err="1">
                <a:solidFill>
                  <a:srgbClr val="0078D7"/>
                </a:solidFill>
                <a:effectLst/>
                <a:latin typeface="Calibri" panose="020F0502020204030204" pitchFamily="34" charset="0"/>
              </a:rPr>
              <a:t>universityofwalestrinitysaintdavid</a:t>
            </a:r>
            <a:endParaRPr lang="en-GB" dirty="0">
              <a:solidFill>
                <a:schemeClr val="tx1"/>
              </a:solidFill>
            </a:endParaRPr>
          </a:p>
          <a:p>
            <a:pPr marL="457200" indent="-457200">
              <a:buFont typeface="Arial" panose="020B0604020202020204" pitchFamily="34" charset="0"/>
              <a:buChar char="•"/>
            </a:pPr>
            <a:r>
              <a:rPr lang="en-GB" dirty="0">
                <a:solidFill>
                  <a:schemeClr val="tx1"/>
                </a:solidFill>
              </a:rPr>
              <a:t>Timetable - </a:t>
            </a:r>
            <a:r>
              <a:rPr lang="en-US" dirty="0">
                <a:solidFill>
                  <a:schemeClr val="tx1"/>
                </a:solidFill>
              </a:rPr>
              <a:t>issued on enrolment, not before</a:t>
            </a:r>
            <a:endParaRPr lang="en-GB" dirty="0">
              <a:solidFill>
                <a:schemeClr val="tx1"/>
              </a:solidFill>
            </a:endParaRPr>
          </a:p>
          <a:p>
            <a:pPr marL="457200" indent="-457200">
              <a:buFont typeface="Arial" panose="020B0604020202020204" pitchFamily="34" charset="0"/>
              <a:buChar char="•"/>
            </a:pPr>
            <a:endParaRPr lang="en-GB" dirty="0">
              <a:solidFill>
                <a:schemeClr val="tx1"/>
              </a:solidFill>
            </a:endParaRPr>
          </a:p>
        </p:txBody>
      </p:sp>
      <p:sp>
        <p:nvSpPr>
          <p:cNvPr id="7" name="Title 1">
            <a:extLst>
              <a:ext uri="{FF2B5EF4-FFF2-40B4-BE49-F238E27FC236}">
                <a16:creationId xmlns:a16="http://schemas.microsoft.com/office/drawing/2014/main" id="{4C5815FE-A808-5865-0C04-ABF2ED454A25}"/>
              </a:ext>
            </a:extLst>
          </p:cNvPr>
          <p:cNvSpPr txBox="1">
            <a:spLocks/>
          </p:cNvSpPr>
          <p:nvPr/>
        </p:nvSpPr>
        <p:spPr>
          <a:xfrm>
            <a:off x="3891548" y="270581"/>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effectLst/>
                <a:uLnTx/>
                <a:uFillTx/>
                <a:latin typeface="Calibri Light" panose="020F0302020204030204"/>
                <a:ea typeface="+mj-ea"/>
                <a:cs typeface="+mj-cs"/>
              </a:rPr>
              <a:t>Getting Started</a:t>
            </a:r>
          </a:p>
        </p:txBody>
      </p:sp>
    </p:spTree>
    <p:extLst>
      <p:ext uri="{BB962C8B-B14F-4D97-AF65-F5344CB8AC3E}">
        <p14:creationId xmlns:p14="http://schemas.microsoft.com/office/powerpoint/2010/main" val="1677490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700C-EEA8-B926-21B0-F91578E2B530}"/>
              </a:ext>
            </a:extLst>
          </p:cNvPr>
          <p:cNvSpPr txBox="1">
            <a:spLocks/>
          </p:cNvSpPr>
          <p:nvPr/>
        </p:nvSpPr>
        <p:spPr>
          <a:xfrm>
            <a:off x="3800140" y="25473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Course Information</a:t>
            </a:r>
          </a:p>
        </p:txBody>
      </p:sp>
      <p:sp>
        <p:nvSpPr>
          <p:cNvPr id="5" name="Content Placeholder 5">
            <a:extLst>
              <a:ext uri="{FF2B5EF4-FFF2-40B4-BE49-F238E27FC236}">
                <a16:creationId xmlns:a16="http://schemas.microsoft.com/office/drawing/2014/main" id="{0A64E343-CAA4-7ADD-1BF8-733535AE54FB}"/>
              </a:ext>
            </a:extLst>
          </p:cNvPr>
          <p:cNvSpPr>
            <a:spLocks noGrp="1"/>
          </p:cNvSpPr>
          <p:nvPr>
            <p:ph idx="1"/>
          </p:nvPr>
        </p:nvSpPr>
        <p:spPr>
          <a:xfrm>
            <a:off x="623150" y="1228242"/>
            <a:ext cx="5319713" cy="3857624"/>
          </a:xfrm>
        </p:spPr>
        <p:txBody>
          <a:bodyPr>
            <a:normAutofit fontScale="92500" lnSpcReduction="20000"/>
          </a:bodyPr>
          <a:lstStyle/>
          <a:p>
            <a:pPr marL="342900" indent="-342900">
              <a:buFont typeface="Arial" panose="020B0604020202020204" pitchFamily="34" charset="0"/>
              <a:buChar char="•"/>
            </a:pPr>
            <a:r>
              <a:rPr lang="en-GB" sz="2800" dirty="0">
                <a:solidFill>
                  <a:schemeClr val="tx1"/>
                </a:solidFill>
              </a:rPr>
              <a:t>Programme of Study Handbook </a:t>
            </a:r>
          </a:p>
          <a:p>
            <a:pPr marL="342900" indent="-342900">
              <a:buFont typeface="Arial" panose="020B0604020202020204" pitchFamily="34" charset="0"/>
              <a:buChar char="•"/>
            </a:pPr>
            <a:r>
              <a:rPr lang="en-GB" dirty="0">
                <a:solidFill>
                  <a:schemeClr val="tx1"/>
                </a:solidFill>
              </a:rPr>
              <a:t>Module Directory </a:t>
            </a:r>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Virtual Learning Environment</a:t>
            </a:r>
          </a:p>
          <a:p>
            <a:pPr marL="342900" indent="-342900">
              <a:buFont typeface="Arial" panose="020B0604020202020204" pitchFamily="34" charset="0"/>
              <a:buChar char="•"/>
            </a:pPr>
            <a:r>
              <a:rPr lang="en-GB" dirty="0">
                <a:solidFill>
                  <a:schemeClr val="tx1"/>
                </a:solidFill>
              </a:rPr>
              <a:t>Apprenticeship Standards (KSB)</a:t>
            </a:r>
          </a:p>
          <a:p>
            <a:pPr marL="342900" indent="-342900">
              <a:buFont typeface="Arial" panose="020B0604020202020204" pitchFamily="34" charset="0"/>
              <a:buChar char="•"/>
            </a:pPr>
            <a:r>
              <a:rPr lang="en-GB" sz="2800" dirty="0">
                <a:solidFill>
                  <a:schemeClr val="tx1"/>
                </a:solidFill>
              </a:rPr>
              <a:t>End Point Assessment</a:t>
            </a:r>
          </a:p>
          <a:p>
            <a:pPr marL="342900" indent="-342900">
              <a:buFont typeface="Arial" panose="020B0604020202020204" pitchFamily="34" charset="0"/>
              <a:buChar char="•"/>
            </a:pPr>
            <a:r>
              <a:rPr lang="en-GB" sz="2800" dirty="0">
                <a:solidFill>
                  <a:schemeClr val="tx1"/>
                </a:solidFill>
              </a:rPr>
              <a:t>Student Engagement Policy</a:t>
            </a:r>
          </a:p>
          <a:p>
            <a:pPr marL="342900" indent="-342900">
              <a:buFont typeface="Arial" panose="020B0604020202020204" pitchFamily="34" charset="0"/>
              <a:buChar char="•"/>
            </a:pPr>
            <a:r>
              <a:rPr lang="en-GB" sz="2800" dirty="0">
                <a:solidFill>
                  <a:schemeClr val="tx1"/>
                </a:solidFill>
              </a:rPr>
              <a:t>Feedback – 20 working days</a:t>
            </a:r>
          </a:p>
          <a:p>
            <a:pPr marL="342900" indent="-342900">
              <a:buFont typeface="Arial" panose="020B0604020202020204" pitchFamily="34" charset="0"/>
              <a:buChar char="•"/>
            </a:pPr>
            <a:r>
              <a:rPr lang="en-GB" dirty="0">
                <a:solidFill>
                  <a:schemeClr val="tx1"/>
                </a:solidFill>
              </a:rPr>
              <a:t>Student Voice </a:t>
            </a:r>
          </a:p>
          <a:p>
            <a:pPr marL="342900" indent="-342900">
              <a:buFont typeface="Arial" panose="020B0604020202020204" pitchFamily="34" charset="0"/>
              <a:buChar char="•"/>
            </a:pPr>
            <a:r>
              <a:rPr lang="en-GB" sz="2800" dirty="0">
                <a:solidFill>
                  <a:schemeClr val="tx1"/>
                </a:solidFill>
              </a:rPr>
              <a:t>Course reps</a:t>
            </a:r>
          </a:p>
          <a:p>
            <a:endParaRPr lang="en-GB" dirty="0">
              <a:solidFill>
                <a:schemeClr val="tx1"/>
              </a:solidFill>
            </a:endParaRPr>
          </a:p>
        </p:txBody>
      </p:sp>
      <p:sp>
        <p:nvSpPr>
          <p:cNvPr id="9" name="TextBox 8">
            <a:extLst>
              <a:ext uri="{FF2B5EF4-FFF2-40B4-BE49-F238E27FC236}">
                <a16:creationId xmlns:a16="http://schemas.microsoft.com/office/drawing/2014/main" id="{CD06BC1C-5CEA-8A6C-4158-F5BD253BDF39}"/>
              </a:ext>
            </a:extLst>
          </p:cNvPr>
          <p:cNvSpPr txBox="1"/>
          <p:nvPr/>
        </p:nvSpPr>
        <p:spPr>
          <a:xfrm>
            <a:off x="7242571" y="4230617"/>
            <a:ext cx="2573974" cy="646331"/>
          </a:xfrm>
          <a:prstGeom prst="rect">
            <a:avLst/>
          </a:prstGeom>
          <a:solidFill>
            <a:schemeClr val="bg1"/>
          </a:solidFill>
          <a:ln w="57150">
            <a:solidFill>
              <a:srgbClr val="FF0000"/>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Professionally Registered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Engineer</a:t>
            </a:r>
          </a:p>
        </p:txBody>
      </p:sp>
      <p:sp>
        <p:nvSpPr>
          <p:cNvPr id="10" name="TextBox 9">
            <a:extLst>
              <a:ext uri="{FF2B5EF4-FFF2-40B4-BE49-F238E27FC236}">
                <a16:creationId xmlns:a16="http://schemas.microsoft.com/office/drawing/2014/main" id="{DA2A2398-0E55-15AF-D16B-B9AB78D4C35A}"/>
              </a:ext>
            </a:extLst>
          </p:cNvPr>
          <p:cNvSpPr txBox="1"/>
          <p:nvPr/>
        </p:nvSpPr>
        <p:spPr>
          <a:xfrm>
            <a:off x="4045725" y="4392662"/>
            <a:ext cx="2434128" cy="120032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Academic Qualifications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BEng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latin typeface="Calibri" panose="020F0502020204030204"/>
              </a:rPr>
              <a:t>Cert/Dip HE</a:t>
            </a:r>
            <a:endParaRPr kumimoji="0" lang="en-US" sz="18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HNC</a:t>
            </a:r>
          </a:p>
        </p:txBody>
      </p:sp>
      <p:cxnSp>
        <p:nvCxnSpPr>
          <p:cNvPr id="11" name="Straight Arrow Connector 10">
            <a:extLst>
              <a:ext uri="{FF2B5EF4-FFF2-40B4-BE49-F238E27FC236}">
                <a16:creationId xmlns:a16="http://schemas.microsoft.com/office/drawing/2014/main" id="{EFB7E574-09B6-D835-6CC7-A5C05FF60665}"/>
              </a:ext>
            </a:extLst>
          </p:cNvPr>
          <p:cNvCxnSpPr>
            <a:cxnSpLocks/>
          </p:cNvCxnSpPr>
          <p:nvPr/>
        </p:nvCxnSpPr>
        <p:spPr>
          <a:xfrm>
            <a:off x="4256147" y="2983420"/>
            <a:ext cx="2986424" cy="13960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90A55A5-69D6-111D-A846-A4246670ADAB}"/>
              </a:ext>
            </a:extLst>
          </p:cNvPr>
          <p:cNvCxnSpPr>
            <a:cxnSpLocks/>
          </p:cNvCxnSpPr>
          <p:nvPr/>
        </p:nvCxnSpPr>
        <p:spPr>
          <a:xfrm flipV="1">
            <a:off x="5852083" y="4876948"/>
            <a:ext cx="1390488" cy="31504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8046D6-1659-3B67-8DDE-97A64B305499}"/>
              </a:ext>
            </a:extLst>
          </p:cNvPr>
          <p:cNvCxnSpPr>
            <a:cxnSpLocks/>
          </p:cNvCxnSpPr>
          <p:nvPr/>
        </p:nvCxnSpPr>
        <p:spPr>
          <a:xfrm>
            <a:off x="5262789" y="2869930"/>
            <a:ext cx="1979782" cy="13353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Content Placeholder 5">
            <a:extLst>
              <a:ext uri="{FF2B5EF4-FFF2-40B4-BE49-F238E27FC236}">
                <a16:creationId xmlns:a16="http://schemas.microsoft.com/office/drawing/2014/main" id="{B2E50C8A-3215-A66D-A632-AF54D398281B}"/>
              </a:ext>
            </a:extLst>
          </p:cNvPr>
          <p:cNvSpPr txBox="1">
            <a:spLocks/>
          </p:cNvSpPr>
          <p:nvPr/>
        </p:nvSpPr>
        <p:spPr>
          <a:xfrm>
            <a:off x="7531006" y="1311574"/>
            <a:ext cx="3842859" cy="385762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2"/>
              </a:rPr>
              <a:t>Student Charter</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Safeguarding</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1"/>
                </a:solidFill>
                <a:latin typeface="Calibri" panose="020F0502020204030204"/>
                <a:hlinkClick r:id="rId4"/>
              </a:rPr>
              <a:t>PREVENT</a:t>
            </a:r>
            <a:endParaRPr lang="en-GB" dirty="0">
              <a:solidFill>
                <a:schemeClr val="accent1"/>
              </a:solidFill>
              <a:latin typeface="Calibri" panose="020F0502020204030204"/>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rPr>
              <a:t>British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160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F48C96C-DCC2-36AC-AA6C-BAFF122401A7}"/>
              </a:ext>
            </a:extLst>
          </p:cNvPr>
          <p:cNvSpPr txBox="1">
            <a:spLocks/>
          </p:cNvSpPr>
          <p:nvPr/>
        </p:nvSpPr>
        <p:spPr>
          <a:xfrm>
            <a:off x="3820295" y="43494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Learning Resources</a:t>
            </a:r>
          </a:p>
        </p:txBody>
      </p:sp>
      <p:sp>
        <p:nvSpPr>
          <p:cNvPr id="7" name="Content Placeholder 5">
            <a:extLst>
              <a:ext uri="{FF2B5EF4-FFF2-40B4-BE49-F238E27FC236}">
                <a16:creationId xmlns:a16="http://schemas.microsoft.com/office/drawing/2014/main" id="{2DB6E9F4-D466-19CF-E1B3-E1B0DC250653}"/>
              </a:ext>
            </a:extLst>
          </p:cNvPr>
          <p:cNvSpPr>
            <a:spLocks noGrp="1"/>
          </p:cNvSpPr>
          <p:nvPr>
            <p:ph idx="1"/>
          </p:nvPr>
        </p:nvSpPr>
        <p:spPr>
          <a:xfrm>
            <a:off x="671332" y="1634926"/>
            <a:ext cx="10849336" cy="3857624"/>
          </a:xfrm>
        </p:spPr>
        <p:txBody>
          <a:bodyPr wrap="square"/>
          <a:lstStyle/>
          <a:p>
            <a:pPr marL="342900" indent="-342900">
              <a:buFont typeface="Arial" panose="020B0604020202020204" pitchFamily="34" charset="0"/>
              <a:buChar char="•"/>
            </a:pPr>
            <a:r>
              <a:rPr lang="en-GB" sz="2800" dirty="0">
                <a:solidFill>
                  <a:schemeClr val="accent1"/>
                </a:solidFill>
                <a:hlinkClick r:id="rId2">
                  <a:extLst>
                    <a:ext uri="{A12FA001-AC4F-418D-AE19-62706E023703}">
                      <ahyp:hlinkClr xmlns:ahyp="http://schemas.microsoft.com/office/drawing/2018/hyperlinkcolor" val="tx"/>
                    </a:ext>
                  </a:extLst>
                </a:hlinkClick>
              </a:rPr>
              <a:t>Library getting started guides</a:t>
            </a:r>
            <a:endParaRPr lang="en-GB" sz="2800" dirty="0">
              <a:solidFill>
                <a:schemeClr val="accent1"/>
              </a:solidFill>
            </a:endParaRPr>
          </a:p>
          <a:p>
            <a:pPr marL="342900" indent="-342900">
              <a:buFont typeface="Arial" panose="020B0604020202020204" pitchFamily="34" charset="0"/>
              <a:buChar char="•"/>
            </a:pPr>
            <a:r>
              <a:rPr lang="en-GB" sz="2800" dirty="0">
                <a:solidFill>
                  <a:schemeClr val="accent1"/>
                </a:solidFill>
                <a:hlinkClick r:id="rId3">
                  <a:extLst>
                    <a:ext uri="{A12FA001-AC4F-418D-AE19-62706E023703}">
                      <ahyp:hlinkClr xmlns:ahyp="http://schemas.microsoft.com/office/drawing/2018/hyperlinkcolor" val="tx"/>
                    </a:ext>
                  </a:extLst>
                </a:hlinkClick>
              </a:rPr>
              <a:t>UWTSD Referencing Handbooks and Cite them Right online platform</a:t>
            </a:r>
            <a:endParaRPr lang="en-GB" sz="2800" dirty="0">
              <a:solidFill>
                <a:schemeClr val="accent1"/>
              </a:solidFill>
            </a:endParaRPr>
          </a:p>
          <a:p>
            <a:pPr marL="342900" indent="-342900">
              <a:buFont typeface="Arial" panose="020B0604020202020204" pitchFamily="34" charset="0"/>
              <a:buChar char="•"/>
            </a:pPr>
            <a:r>
              <a:rPr lang="en-GB" dirty="0">
                <a:solidFill>
                  <a:schemeClr val="tx1"/>
                </a:solidFill>
              </a:rPr>
              <a:t>LinkedIn Learning </a:t>
            </a:r>
            <a:endParaRPr lang="en-GB" dirty="0">
              <a:solidFill>
                <a:schemeClr val="accent1"/>
              </a:solidFill>
            </a:endParaRPr>
          </a:p>
          <a:p>
            <a:pPr marL="342900" indent="-342900">
              <a:buFont typeface="Arial" panose="020B0604020202020204" pitchFamily="34" charset="0"/>
              <a:buChar char="•"/>
            </a:pPr>
            <a:r>
              <a:rPr lang="en-GB" dirty="0">
                <a:solidFill>
                  <a:schemeClr val="accent1"/>
                </a:solidFill>
                <a:hlinkClick r:id="rId4">
                  <a:extLst>
                    <a:ext uri="{A12FA001-AC4F-418D-AE19-62706E023703}">
                      <ahyp:hlinkClr xmlns:ahyp="http://schemas.microsoft.com/office/drawing/2018/hyperlinkcolor" val="tx"/>
                    </a:ext>
                  </a:extLst>
                </a:hlinkClick>
              </a:rPr>
              <a:t>JISC Discovery Tool</a:t>
            </a:r>
            <a:endParaRPr lang="en-GB" dirty="0">
              <a:solidFill>
                <a:schemeClr val="accent1"/>
              </a:solidFill>
            </a:endParaRPr>
          </a:p>
          <a:p>
            <a:pPr marL="342900" indent="-342900">
              <a:buFont typeface="Arial" panose="020B0604020202020204" pitchFamily="34" charset="0"/>
              <a:buChar char="•"/>
            </a:pPr>
            <a:r>
              <a:rPr lang="en-GB" dirty="0">
                <a:solidFill>
                  <a:schemeClr val="tx1"/>
                </a:solidFill>
              </a:rPr>
              <a:t>Library Tours – Thursday </a:t>
            </a:r>
          </a:p>
        </p:txBody>
      </p:sp>
    </p:spTree>
    <p:extLst>
      <p:ext uri="{BB962C8B-B14F-4D97-AF65-F5344CB8AC3E}">
        <p14:creationId xmlns:p14="http://schemas.microsoft.com/office/powerpoint/2010/main" val="230987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3870597" y="232950"/>
            <a:ext cx="4999383" cy="646343"/>
          </a:xfrm>
        </p:spPr>
        <p:txBody>
          <a:bodyPr>
            <a:noAutofit/>
          </a:bodyPr>
          <a:lstStyle/>
          <a:p>
            <a:r>
              <a:rPr lang="en-GB" sz="3600" dirty="0">
                <a:solidFill>
                  <a:schemeClr val="tx1"/>
                </a:solidFill>
              </a:rPr>
              <a:t>Few points to remember</a:t>
            </a:r>
          </a:p>
        </p:txBody>
      </p:sp>
      <p:sp>
        <p:nvSpPr>
          <p:cNvPr id="7" name="Content Placeholder 2">
            <a:extLst>
              <a:ext uri="{FF2B5EF4-FFF2-40B4-BE49-F238E27FC236}">
                <a16:creationId xmlns:a16="http://schemas.microsoft.com/office/drawing/2014/main" id="{ED53B82F-12D6-8CB8-DCB3-AF194F715D6B}"/>
              </a:ext>
            </a:extLst>
          </p:cNvPr>
          <p:cNvSpPr>
            <a:spLocks noGrp="1"/>
          </p:cNvSpPr>
          <p:nvPr>
            <p:ph idx="1"/>
          </p:nvPr>
        </p:nvSpPr>
        <p:spPr>
          <a:xfrm>
            <a:off x="806580" y="1268760"/>
            <a:ext cx="4170533" cy="2160240"/>
          </a:xfrm>
        </p:spPr>
        <p:txBody>
          <a:bodyPr>
            <a:noAutofit/>
          </a:bodyPr>
          <a:lstStyle/>
          <a:p>
            <a:r>
              <a:rPr lang="en-GB" sz="2400" dirty="0">
                <a:solidFill>
                  <a:schemeClr val="tx1"/>
                </a:solidFill>
              </a:rPr>
              <a:t>Team working</a:t>
            </a:r>
          </a:p>
          <a:p>
            <a:r>
              <a:rPr lang="en-GB" sz="2400" dirty="0">
                <a:solidFill>
                  <a:schemeClr val="tx1"/>
                </a:solidFill>
              </a:rPr>
              <a:t>Time management</a:t>
            </a:r>
          </a:p>
          <a:p>
            <a:r>
              <a:rPr lang="en-GB" sz="2400" dirty="0">
                <a:solidFill>
                  <a:schemeClr val="tx1"/>
                </a:solidFill>
              </a:rPr>
              <a:t>Do not leave till late</a:t>
            </a:r>
          </a:p>
          <a:p>
            <a:r>
              <a:rPr lang="en-GB" sz="2400" dirty="0">
                <a:solidFill>
                  <a:schemeClr val="tx1"/>
                </a:solidFill>
              </a:rPr>
              <a:t>Talk to us</a:t>
            </a:r>
          </a:p>
          <a:p>
            <a:r>
              <a:rPr lang="en-GB" sz="2400" dirty="0">
                <a:solidFill>
                  <a:schemeClr val="tx1"/>
                </a:solidFill>
              </a:rPr>
              <a:t>Be respectful</a:t>
            </a:r>
          </a:p>
          <a:p>
            <a:r>
              <a:rPr lang="en-GB" sz="2400" dirty="0">
                <a:solidFill>
                  <a:schemeClr val="tx1"/>
                </a:solidFill>
              </a:rPr>
              <a:t>We are here to support you.</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a:stretch>
            <a:fillRect/>
          </a:stretch>
        </p:blipFill>
        <p:spPr>
          <a:xfrm>
            <a:off x="5729468" y="988826"/>
            <a:ext cx="5855645" cy="4002733"/>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80">
                                          <p:stCondLst>
                                            <p:cond delay="0"/>
                                          </p:stCondLst>
                                        </p:cTn>
                                        <p:tgtEl>
                                          <p:spTgt spid="7">
                                            <p:txEl>
                                              <p:pRg st="0" end="0"/>
                                            </p:txEl>
                                          </p:spTgt>
                                        </p:tgtEl>
                                      </p:cBhvr>
                                    </p:animEffect>
                                    <p:anim calcmode="lin" valueType="num">
                                      <p:cBhvr>
                                        <p:cTn id="15"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xEl>
                                              <p:pRg st="0" end="0"/>
                                            </p:txEl>
                                          </p:spTgt>
                                        </p:tgtEl>
                                      </p:cBhvr>
                                      <p:to x="100000" y="60000"/>
                                    </p:animScale>
                                    <p:animScale>
                                      <p:cBhvr>
                                        <p:cTn id="21" dur="166" decel="50000">
                                          <p:stCondLst>
                                            <p:cond delay="676"/>
                                          </p:stCondLst>
                                        </p:cTn>
                                        <p:tgtEl>
                                          <p:spTgt spid="7">
                                            <p:txEl>
                                              <p:pRg st="0" end="0"/>
                                            </p:txEl>
                                          </p:spTgt>
                                        </p:tgtEl>
                                      </p:cBhvr>
                                      <p:to x="100000" y="100000"/>
                                    </p:animScale>
                                    <p:animScale>
                                      <p:cBhvr>
                                        <p:cTn id="22" dur="26">
                                          <p:stCondLst>
                                            <p:cond delay="1312"/>
                                          </p:stCondLst>
                                        </p:cTn>
                                        <p:tgtEl>
                                          <p:spTgt spid="7">
                                            <p:txEl>
                                              <p:pRg st="0" end="0"/>
                                            </p:txEl>
                                          </p:spTgt>
                                        </p:tgtEl>
                                      </p:cBhvr>
                                      <p:to x="100000" y="80000"/>
                                    </p:animScale>
                                    <p:animScale>
                                      <p:cBhvr>
                                        <p:cTn id="23" dur="166" decel="50000">
                                          <p:stCondLst>
                                            <p:cond delay="1338"/>
                                          </p:stCondLst>
                                        </p:cTn>
                                        <p:tgtEl>
                                          <p:spTgt spid="7">
                                            <p:txEl>
                                              <p:pRg st="0" end="0"/>
                                            </p:txEl>
                                          </p:spTgt>
                                        </p:tgtEl>
                                      </p:cBhvr>
                                      <p:to x="100000" y="100000"/>
                                    </p:animScale>
                                    <p:animScale>
                                      <p:cBhvr>
                                        <p:cTn id="24" dur="26">
                                          <p:stCondLst>
                                            <p:cond delay="1642"/>
                                          </p:stCondLst>
                                        </p:cTn>
                                        <p:tgtEl>
                                          <p:spTgt spid="7">
                                            <p:txEl>
                                              <p:pRg st="0" end="0"/>
                                            </p:txEl>
                                          </p:spTgt>
                                        </p:tgtEl>
                                      </p:cBhvr>
                                      <p:to x="100000" y="90000"/>
                                    </p:animScale>
                                    <p:animScale>
                                      <p:cBhvr>
                                        <p:cTn id="25" dur="166" decel="50000">
                                          <p:stCondLst>
                                            <p:cond delay="1668"/>
                                          </p:stCondLst>
                                        </p:cTn>
                                        <p:tgtEl>
                                          <p:spTgt spid="7">
                                            <p:txEl>
                                              <p:pRg st="0" end="0"/>
                                            </p:txEl>
                                          </p:spTgt>
                                        </p:tgtEl>
                                      </p:cBhvr>
                                      <p:to x="100000" y="100000"/>
                                    </p:animScale>
                                    <p:animScale>
                                      <p:cBhvr>
                                        <p:cTn id="26" dur="26">
                                          <p:stCondLst>
                                            <p:cond delay="1808"/>
                                          </p:stCondLst>
                                        </p:cTn>
                                        <p:tgtEl>
                                          <p:spTgt spid="7">
                                            <p:txEl>
                                              <p:pRg st="0" end="0"/>
                                            </p:txEl>
                                          </p:spTgt>
                                        </p:tgtEl>
                                      </p:cBhvr>
                                      <p:to x="100000" y="95000"/>
                                    </p:animScale>
                                    <p:animScale>
                                      <p:cBhvr>
                                        <p:cTn id="27" dur="166" decel="50000">
                                          <p:stCondLst>
                                            <p:cond delay="1834"/>
                                          </p:stCondLst>
                                        </p:cTn>
                                        <p:tgtEl>
                                          <p:spTgt spid="7">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down)">
                                      <p:cBhvr>
                                        <p:cTn id="32" dur="580">
                                          <p:stCondLst>
                                            <p:cond delay="0"/>
                                          </p:stCondLst>
                                        </p:cTn>
                                        <p:tgtEl>
                                          <p:spTgt spid="7">
                                            <p:txEl>
                                              <p:pRg st="1" end="1"/>
                                            </p:txEl>
                                          </p:spTgt>
                                        </p:tgtEl>
                                      </p:cBhvr>
                                    </p:animEffect>
                                    <p:anim calcmode="lin" valueType="num">
                                      <p:cBhvr>
                                        <p:cTn id="3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xEl>
                                              <p:pRg st="1" end="1"/>
                                            </p:txEl>
                                          </p:spTgt>
                                        </p:tgtEl>
                                      </p:cBhvr>
                                      <p:to x="100000" y="60000"/>
                                    </p:animScale>
                                    <p:animScale>
                                      <p:cBhvr>
                                        <p:cTn id="39" dur="166" decel="50000">
                                          <p:stCondLst>
                                            <p:cond delay="676"/>
                                          </p:stCondLst>
                                        </p:cTn>
                                        <p:tgtEl>
                                          <p:spTgt spid="7">
                                            <p:txEl>
                                              <p:pRg st="1" end="1"/>
                                            </p:txEl>
                                          </p:spTgt>
                                        </p:tgtEl>
                                      </p:cBhvr>
                                      <p:to x="100000" y="100000"/>
                                    </p:animScale>
                                    <p:animScale>
                                      <p:cBhvr>
                                        <p:cTn id="40" dur="26">
                                          <p:stCondLst>
                                            <p:cond delay="1312"/>
                                          </p:stCondLst>
                                        </p:cTn>
                                        <p:tgtEl>
                                          <p:spTgt spid="7">
                                            <p:txEl>
                                              <p:pRg st="1" end="1"/>
                                            </p:txEl>
                                          </p:spTgt>
                                        </p:tgtEl>
                                      </p:cBhvr>
                                      <p:to x="100000" y="80000"/>
                                    </p:animScale>
                                    <p:animScale>
                                      <p:cBhvr>
                                        <p:cTn id="41" dur="166" decel="50000">
                                          <p:stCondLst>
                                            <p:cond delay="1338"/>
                                          </p:stCondLst>
                                        </p:cTn>
                                        <p:tgtEl>
                                          <p:spTgt spid="7">
                                            <p:txEl>
                                              <p:pRg st="1" end="1"/>
                                            </p:txEl>
                                          </p:spTgt>
                                        </p:tgtEl>
                                      </p:cBhvr>
                                      <p:to x="100000" y="100000"/>
                                    </p:animScale>
                                    <p:animScale>
                                      <p:cBhvr>
                                        <p:cTn id="42" dur="26">
                                          <p:stCondLst>
                                            <p:cond delay="1642"/>
                                          </p:stCondLst>
                                        </p:cTn>
                                        <p:tgtEl>
                                          <p:spTgt spid="7">
                                            <p:txEl>
                                              <p:pRg st="1" end="1"/>
                                            </p:txEl>
                                          </p:spTgt>
                                        </p:tgtEl>
                                      </p:cBhvr>
                                      <p:to x="100000" y="90000"/>
                                    </p:animScale>
                                    <p:animScale>
                                      <p:cBhvr>
                                        <p:cTn id="43" dur="166" decel="50000">
                                          <p:stCondLst>
                                            <p:cond delay="1668"/>
                                          </p:stCondLst>
                                        </p:cTn>
                                        <p:tgtEl>
                                          <p:spTgt spid="7">
                                            <p:txEl>
                                              <p:pRg st="1" end="1"/>
                                            </p:txEl>
                                          </p:spTgt>
                                        </p:tgtEl>
                                      </p:cBhvr>
                                      <p:to x="100000" y="100000"/>
                                    </p:animScale>
                                    <p:animScale>
                                      <p:cBhvr>
                                        <p:cTn id="44" dur="26">
                                          <p:stCondLst>
                                            <p:cond delay="1808"/>
                                          </p:stCondLst>
                                        </p:cTn>
                                        <p:tgtEl>
                                          <p:spTgt spid="7">
                                            <p:txEl>
                                              <p:pRg st="1" end="1"/>
                                            </p:txEl>
                                          </p:spTgt>
                                        </p:tgtEl>
                                      </p:cBhvr>
                                      <p:to x="100000" y="95000"/>
                                    </p:animScale>
                                    <p:animScale>
                                      <p:cBhvr>
                                        <p:cTn id="45" dur="166" decel="50000">
                                          <p:stCondLst>
                                            <p:cond delay="1834"/>
                                          </p:stCondLst>
                                        </p:cTn>
                                        <p:tgtEl>
                                          <p:spTgt spid="7">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Effect transition="in" filter="wipe(down)">
                                      <p:cBhvr>
                                        <p:cTn id="50" dur="580">
                                          <p:stCondLst>
                                            <p:cond delay="0"/>
                                          </p:stCondLst>
                                        </p:cTn>
                                        <p:tgtEl>
                                          <p:spTgt spid="7">
                                            <p:txEl>
                                              <p:pRg st="2" end="2"/>
                                            </p:txEl>
                                          </p:spTgt>
                                        </p:tgtEl>
                                      </p:cBhvr>
                                    </p:animEffect>
                                    <p:anim calcmode="lin" valueType="num">
                                      <p:cBhvr>
                                        <p:cTn id="51"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xEl>
                                              <p:pRg st="2" end="2"/>
                                            </p:txEl>
                                          </p:spTgt>
                                        </p:tgtEl>
                                      </p:cBhvr>
                                      <p:to x="100000" y="60000"/>
                                    </p:animScale>
                                    <p:animScale>
                                      <p:cBhvr>
                                        <p:cTn id="57" dur="166" decel="50000">
                                          <p:stCondLst>
                                            <p:cond delay="676"/>
                                          </p:stCondLst>
                                        </p:cTn>
                                        <p:tgtEl>
                                          <p:spTgt spid="7">
                                            <p:txEl>
                                              <p:pRg st="2" end="2"/>
                                            </p:txEl>
                                          </p:spTgt>
                                        </p:tgtEl>
                                      </p:cBhvr>
                                      <p:to x="100000" y="100000"/>
                                    </p:animScale>
                                    <p:animScale>
                                      <p:cBhvr>
                                        <p:cTn id="58" dur="26">
                                          <p:stCondLst>
                                            <p:cond delay="1312"/>
                                          </p:stCondLst>
                                        </p:cTn>
                                        <p:tgtEl>
                                          <p:spTgt spid="7">
                                            <p:txEl>
                                              <p:pRg st="2" end="2"/>
                                            </p:txEl>
                                          </p:spTgt>
                                        </p:tgtEl>
                                      </p:cBhvr>
                                      <p:to x="100000" y="80000"/>
                                    </p:animScale>
                                    <p:animScale>
                                      <p:cBhvr>
                                        <p:cTn id="59" dur="166" decel="50000">
                                          <p:stCondLst>
                                            <p:cond delay="1338"/>
                                          </p:stCondLst>
                                        </p:cTn>
                                        <p:tgtEl>
                                          <p:spTgt spid="7">
                                            <p:txEl>
                                              <p:pRg st="2" end="2"/>
                                            </p:txEl>
                                          </p:spTgt>
                                        </p:tgtEl>
                                      </p:cBhvr>
                                      <p:to x="100000" y="100000"/>
                                    </p:animScale>
                                    <p:animScale>
                                      <p:cBhvr>
                                        <p:cTn id="60" dur="26">
                                          <p:stCondLst>
                                            <p:cond delay="1642"/>
                                          </p:stCondLst>
                                        </p:cTn>
                                        <p:tgtEl>
                                          <p:spTgt spid="7">
                                            <p:txEl>
                                              <p:pRg st="2" end="2"/>
                                            </p:txEl>
                                          </p:spTgt>
                                        </p:tgtEl>
                                      </p:cBhvr>
                                      <p:to x="100000" y="90000"/>
                                    </p:animScale>
                                    <p:animScale>
                                      <p:cBhvr>
                                        <p:cTn id="61" dur="166" decel="50000">
                                          <p:stCondLst>
                                            <p:cond delay="1668"/>
                                          </p:stCondLst>
                                        </p:cTn>
                                        <p:tgtEl>
                                          <p:spTgt spid="7">
                                            <p:txEl>
                                              <p:pRg st="2" end="2"/>
                                            </p:txEl>
                                          </p:spTgt>
                                        </p:tgtEl>
                                      </p:cBhvr>
                                      <p:to x="100000" y="100000"/>
                                    </p:animScale>
                                    <p:animScale>
                                      <p:cBhvr>
                                        <p:cTn id="62" dur="26">
                                          <p:stCondLst>
                                            <p:cond delay="1808"/>
                                          </p:stCondLst>
                                        </p:cTn>
                                        <p:tgtEl>
                                          <p:spTgt spid="7">
                                            <p:txEl>
                                              <p:pRg st="2" end="2"/>
                                            </p:txEl>
                                          </p:spTgt>
                                        </p:tgtEl>
                                      </p:cBhvr>
                                      <p:to x="100000" y="95000"/>
                                    </p:animScale>
                                    <p:animScale>
                                      <p:cBhvr>
                                        <p:cTn id="63" dur="166" decel="50000">
                                          <p:stCondLst>
                                            <p:cond delay="1834"/>
                                          </p:stCondLst>
                                        </p:cTn>
                                        <p:tgtEl>
                                          <p:spTgt spid="7">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wipe(down)">
                                      <p:cBhvr>
                                        <p:cTn id="68" dur="580">
                                          <p:stCondLst>
                                            <p:cond delay="0"/>
                                          </p:stCondLst>
                                        </p:cTn>
                                        <p:tgtEl>
                                          <p:spTgt spid="7">
                                            <p:txEl>
                                              <p:pRg st="3" end="3"/>
                                            </p:txEl>
                                          </p:spTgt>
                                        </p:tgtEl>
                                      </p:cBhvr>
                                    </p:animEffect>
                                    <p:anim calcmode="lin" valueType="num">
                                      <p:cBhvr>
                                        <p:cTn id="69"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xEl>
                                              <p:pRg st="3" end="3"/>
                                            </p:txEl>
                                          </p:spTgt>
                                        </p:tgtEl>
                                      </p:cBhvr>
                                      <p:to x="100000" y="60000"/>
                                    </p:animScale>
                                    <p:animScale>
                                      <p:cBhvr>
                                        <p:cTn id="75" dur="166" decel="50000">
                                          <p:stCondLst>
                                            <p:cond delay="676"/>
                                          </p:stCondLst>
                                        </p:cTn>
                                        <p:tgtEl>
                                          <p:spTgt spid="7">
                                            <p:txEl>
                                              <p:pRg st="3" end="3"/>
                                            </p:txEl>
                                          </p:spTgt>
                                        </p:tgtEl>
                                      </p:cBhvr>
                                      <p:to x="100000" y="100000"/>
                                    </p:animScale>
                                    <p:animScale>
                                      <p:cBhvr>
                                        <p:cTn id="76" dur="26">
                                          <p:stCondLst>
                                            <p:cond delay="1312"/>
                                          </p:stCondLst>
                                        </p:cTn>
                                        <p:tgtEl>
                                          <p:spTgt spid="7">
                                            <p:txEl>
                                              <p:pRg st="3" end="3"/>
                                            </p:txEl>
                                          </p:spTgt>
                                        </p:tgtEl>
                                      </p:cBhvr>
                                      <p:to x="100000" y="80000"/>
                                    </p:animScale>
                                    <p:animScale>
                                      <p:cBhvr>
                                        <p:cTn id="77" dur="166" decel="50000">
                                          <p:stCondLst>
                                            <p:cond delay="1338"/>
                                          </p:stCondLst>
                                        </p:cTn>
                                        <p:tgtEl>
                                          <p:spTgt spid="7">
                                            <p:txEl>
                                              <p:pRg st="3" end="3"/>
                                            </p:txEl>
                                          </p:spTgt>
                                        </p:tgtEl>
                                      </p:cBhvr>
                                      <p:to x="100000" y="100000"/>
                                    </p:animScale>
                                    <p:animScale>
                                      <p:cBhvr>
                                        <p:cTn id="78" dur="26">
                                          <p:stCondLst>
                                            <p:cond delay="1642"/>
                                          </p:stCondLst>
                                        </p:cTn>
                                        <p:tgtEl>
                                          <p:spTgt spid="7">
                                            <p:txEl>
                                              <p:pRg st="3" end="3"/>
                                            </p:txEl>
                                          </p:spTgt>
                                        </p:tgtEl>
                                      </p:cBhvr>
                                      <p:to x="100000" y="90000"/>
                                    </p:animScale>
                                    <p:animScale>
                                      <p:cBhvr>
                                        <p:cTn id="79" dur="166" decel="50000">
                                          <p:stCondLst>
                                            <p:cond delay="1668"/>
                                          </p:stCondLst>
                                        </p:cTn>
                                        <p:tgtEl>
                                          <p:spTgt spid="7">
                                            <p:txEl>
                                              <p:pRg st="3" end="3"/>
                                            </p:txEl>
                                          </p:spTgt>
                                        </p:tgtEl>
                                      </p:cBhvr>
                                      <p:to x="100000" y="100000"/>
                                    </p:animScale>
                                    <p:animScale>
                                      <p:cBhvr>
                                        <p:cTn id="80" dur="26">
                                          <p:stCondLst>
                                            <p:cond delay="1808"/>
                                          </p:stCondLst>
                                        </p:cTn>
                                        <p:tgtEl>
                                          <p:spTgt spid="7">
                                            <p:txEl>
                                              <p:pRg st="3" end="3"/>
                                            </p:txEl>
                                          </p:spTgt>
                                        </p:tgtEl>
                                      </p:cBhvr>
                                      <p:to x="100000" y="95000"/>
                                    </p:animScale>
                                    <p:animScale>
                                      <p:cBhvr>
                                        <p:cTn id="81" dur="166" decel="50000">
                                          <p:stCondLst>
                                            <p:cond delay="1834"/>
                                          </p:stCondLst>
                                        </p:cTn>
                                        <p:tgtEl>
                                          <p:spTgt spid="7">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7">
                                            <p:txEl>
                                              <p:pRg st="4" end="4"/>
                                            </p:txEl>
                                          </p:spTgt>
                                        </p:tgtEl>
                                        <p:attrNameLst>
                                          <p:attrName>style.visibility</p:attrName>
                                        </p:attrNameLst>
                                      </p:cBhvr>
                                      <p:to>
                                        <p:strVal val="visible"/>
                                      </p:to>
                                    </p:set>
                                    <p:animEffect transition="in" filter="wipe(down)">
                                      <p:cBhvr>
                                        <p:cTn id="86" dur="580">
                                          <p:stCondLst>
                                            <p:cond delay="0"/>
                                          </p:stCondLst>
                                        </p:cTn>
                                        <p:tgtEl>
                                          <p:spTgt spid="7">
                                            <p:txEl>
                                              <p:pRg st="4" end="4"/>
                                            </p:txEl>
                                          </p:spTgt>
                                        </p:tgtEl>
                                      </p:cBhvr>
                                    </p:animEffect>
                                    <p:anim calcmode="lin" valueType="num">
                                      <p:cBhvr>
                                        <p:cTn id="87"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7">
                                            <p:txEl>
                                              <p:pRg st="4" end="4"/>
                                            </p:txEl>
                                          </p:spTgt>
                                        </p:tgtEl>
                                      </p:cBhvr>
                                      <p:to x="100000" y="60000"/>
                                    </p:animScale>
                                    <p:animScale>
                                      <p:cBhvr>
                                        <p:cTn id="93" dur="166" decel="50000">
                                          <p:stCondLst>
                                            <p:cond delay="676"/>
                                          </p:stCondLst>
                                        </p:cTn>
                                        <p:tgtEl>
                                          <p:spTgt spid="7">
                                            <p:txEl>
                                              <p:pRg st="4" end="4"/>
                                            </p:txEl>
                                          </p:spTgt>
                                        </p:tgtEl>
                                      </p:cBhvr>
                                      <p:to x="100000" y="100000"/>
                                    </p:animScale>
                                    <p:animScale>
                                      <p:cBhvr>
                                        <p:cTn id="94" dur="26">
                                          <p:stCondLst>
                                            <p:cond delay="1312"/>
                                          </p:stCondLst>
                                        </p:cTn>
                                        <p:tgtEl>
                                          <p:spTgt spid="7">
                                            <p:txEl>
                                              <p:pRg st="4" end="4"/>
                                            </p:txEl>
                                          </p:spTgt>
                                        </p:tgtEl>
                                      </p:cBhvr>
                                      <p:to x="100000" y="80000"/>
                                    </p:animScale>
                                    <p:animScale>
                                      <p:cBhvr>
                                        <p:cTn id="95" dur="166" decel="50000">
                                          <p:stCondLst>
                                            <p:cond delay="1338"/>
                                          </p:stCondLst>
                                        </p:cTn>
                                        <p:tgtEl>
                                          <p:spTgt spid="7">
                                            <p:txEl>
                                              <p:pRg st="4" end="4"/>
                                            </p:txEl>
                                          </p:spTgt>
                                        </p:tgtEl>
                                      </p:cBhvr>
                                      <p:to x="100000" y="100000"/>
                                    </p:animScale>
                                    <p:animScale>
                                      <p:cBhvr>
                                        <p:cTn id="96" dur="26">
                                          <p:stCondLst>
                                            <p:cond delay="1642"/>
                                          </p:stCondLst>
                                        </p:cTn>
                                        <p:tgtEl>
                                          <p:spTgt spid="7">
                                            <p:txEl>
                                              <p:pRg st="4" end="4"/>
                                            </p:txEl>
                                          </p:spTgt>
                                        </p:tgtEl>
                                      </p:cBhvr>
                                      <p:to x="100000" y="90000"/>
                                    </p:animScale>
                                    <p:animScale>
                                      <p:cBhvr>
                                        <p:cTn id="97" dur="166" decel="50000">
                                          <p:stCondLst>
                                            <p:cond delay="1668"/>
                                          </p:stCondLst>
                                        </p:cTn>
                                        <p:tgtEl>
                                          <p:spTgt spid="7">
                                            <p:txEl>
                                              <p:pRg st="4" end="4"/>
                                            </p:txEl>
                                          </p:spTgt>
                                        </p:tgtEl>
                                      </p:cBhvr>
                                      <p:to x="100000" y="100000"/>
                                    </p:animScale>
                                    <p:animScale>
                                      <p:cBhvr>
                                        <p:cTn id="98" dur="26">
                                          <p:stCondLst>
                                            <p:cond delay="1808"/>
                                          </p:stCondLst>
                                        </p:cTn>
                                        <p:tgtEl>
                                          <p:spTgt spid="7">
                                            <p:txEl>
                                              <p:pRg st="4" end="4"/>
                                            </p:txEl>
                                          </p:spTgt>
                                        </p:tgtEl>
                                      </p:cBhvr>
                                      <p:to x="100000" y="95000"/>
                                    </p:animScale>
                                    <p:animScale>
                                      <p:cBhvr>
                                        <p:cTn id="99" dur="166" decel="50000">
                                          <p:stCondLst>
                                            <p:cond delay="1834"/>
                                          </p:stCondLst>
                                        </p:cTn>
                                        <p:tgtEl>
                                          <p:spTgt spid="7">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7">
                                            <p:txEl>
                                              <p:pRg st="5" end="5"/>
                                            </p:txEl>
                                          </p:spTgt>
                                        </p:tgtEl>
                                        <p:attrNameLst>
                                          <p:attrName>style.visibility</p:attrName>
                                        </p:attrNameLst>
                                      </p:cBhvr>
                                      <p:to>
                                        <p:strVal val="visible"/>
                                      </p:to>
                                    </p:set>
                                    <p:animEffect transition="in" filter="wipe(down)">
                                      <p:cBhvr>
                                        <p:cTn id="104" dur="580">
                                          <p:stCondLst>
                                            <p:cond delay="0"/>
                                          </p:stCondLst>
                                        </p:cTn>
                                        <p:tgtEl>
                                          <p:spTgt spid="7">
                                            <p:txEl>
                                              <p:pRg st="5" end="5"/>
                                            </p:txEl>
                                          </p:spTgt>
                                        </p:tgtEl>
                                      </p:cBhvr>
                                    </p:animEffect>
                                    <p:anim calcmode="lin" valueType="num">
                                      <p:cBhvr>
                                        <p:cTn id="105"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7">
                                            <p:txEl>
                                              <p:pRg st="5" end="5"/>
                                            </p:txEl>
                                          </p:spTgt>
                                        </p:tgtEl>
                                      </p:cBhvr>
                                      <p:to x="100000" y="60000"/>
                                    </p:animScale>
                                    <p:animScale>
                                      <p:cBhvr>
                                        <p:cTn id="111" dur="166" decel="50000">
                                          <p:stCondLst>
                                            <p:cond delay="676"/>
                                          </p:stCondLst>
                                        </p:cTn>
                                        <p:tgtEl>
                                          <p:spTgt spid="7">
                                            <p:txEl>
                                              <p:pRg st="5" end="5"/>
                                            </p:txEl>
                                          </p:spTgt>
                                        </p:tgtEl>
                                      </p:cBhvr>
                                      <p:to x="100000" y="100000"/>
                                    </p:animScale>
                                    <p:animScale>
                                      <p:cBhvr>
                                        <p:cTn id="112" dur="26">
                                          <p:stCondLst>
                                            <p:cond delay="1312"/>
                                          </p:stCondLst>
                                        </p:cTn>
                                        <p:tgtEl>
                                          <p:spTgt spid="7">
                                            <p:txEl>
                                              <p:pRg st="5" end="5"/>
                                            </p:txEl>
                                          </p:spTgt>
                                        </p:tgtEl>
                                      </p:cBhvr>
                                      <p:to x="100000" y="80000"/>
                                    </p:animScale>
                                    <p:animScale>
                                      <p:cBhvr>
                                        <p:cTn id="113" dur="166" decel="50000">
                                          <p:stCondLst>
                                            <p:cond delay="1338"/>
                                          </p:stCondLst>
                                        </p:cTn>
                                        <p:tgtEl>
                                          <p:spTgt spid="7">
                                            <p:txEl>
                                              <p:pRg st="5" end="5"/>
                                            </p:txEl>
                                          </p:spTgt>
                                        </p:tgtEl>
                                      </p:cBhvr>
                                      <p:to x="100000" y="100000"/>
                                    </p:animScale>
                                    <p:animScale>
                                      <p:cBhvr>
                                        <p:cTn id="114" dur="26">
                                          <p:stCondLst>
                                            <p:cond delay="1642"/>
                                          </p:stCondLst>
                                        </p:cTn>
                                        <p:tgtEl>
                                          <p:spTgt spid="7">
                                            <p:txEl>
                                              <p:pRg st="5" end="5"/>
                                            </p:txEl>
                                          </p:spTgt>
                                        </p:tgtEl>
                                      </p:cBhvr>
                                      <p:to x="100000" y="90000"/>
                                    </p:animScale>
                                    <p:animScale>
                                      <p:cBhvr>
                                        <p:cTn id="115" dur="166" decel="50000">
                                          <p:stCondLst>
                                            <p:cond delay="1668"/>
                                          </p:stCondLst>
                                        </p:cTn>
                                        <p:tgtEl>
                                          <p:spTgt spid="7">
                                            <p:txEl>
                                              <p:pRg st="5" end="5"/>
                                            </p:txEl>
                                          </p:spTgt>
                                        </p:tgtEl>
                                      </p:cBhvr>
                                      <p:to x="100000" y="100000"/>
                                    </p:animScale>
                                    <p:animScale>
                                      <p:cBhvr>
                                        <p:cTn id="116" dur="26">
                                          <p:stCondLst>
                                            <p:cond delay="1808"/>
                                          </p:stCondLst>
                                        </p:cTn>
                                        <p:tgtEl>
                                          <p:spTgt spid="7">
                                            <p:txEl>
                                              <p:pRg st="5" end="5"/>
                                            </p:txEl>
                                          </p:spTgt>
                                        </p:tgtEl>
                                      </p:cBhvr>
                                      <p:to x="100000" y="95000"/>
                                    </p:animScale>
                                    <p:animScale>
                                      <p:cBhvr>
                                        <p:cTn id="117"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3200" dirty="0">
                <a:solidFill>
                  <a:schemeClr val="bg1"/>
                </a:solidFill>
              </a:rPr>
              <a:t>Applied Computing</a:t>
            </a:r>
            <a:br>
              <a:rPr lang="en-GB" sz="2800" dirty="0">
                <a:solidFill>
                  <a:schemeClr val="bg1"/>
                </a:solidFill>
              </a:rPr>
            </a:br>
            <a:r>
              <a:rPr lang="en-GB" sz="2800" dirty="0">
                <a:solidFill>
                  <a:schemeClr val="bg1"/>
                </a:solidFill>
              </a:rPr>
              <a:t>2024/25</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p:txBody>
          <a:bodyPr>
            <a:normAutofit/>
          </a:bodyPr>
          <a:lstStyle/>
          <a:p>
            <a:r>
              <a:rPr lang="en-GB" sz="4400" dirty="0"/>
              <a:t>Content</a:t>
            </a:r>
          </a:p>
        </p:txBody>
      </p:sp>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358219" y="1641033"/>
            <a:ext cx="11481847" cy="3575934"/>
          </a:xfrm>
        </p:spPr>
        <p:txBody>
          <a:bodyPr>
            <a:normAutofit fontScale="92500" lnSpcReduction="10000"/>
          </a:bodyPr>
          <a:lstStyle/>
          <a:p>
            <a:r>
              <a:rPr lang="en-GB" dirty="0"/>
              <a:t>Programme of Study Handbook</a:t>
            </a:r>
          </a:p>
          <a:p>
            <a:r>
              <a:rPr lang="en-GB" dirty="0"/>
              <a:t>Assessments</a:t>
            </a:r>
          </a:p>
          <a:p>
            <a:r>
              <a:rPr lang="en-GB" dirty="0"/>
              <a:t>Course Reps</a:t>
            </a:r>
          </a:p>
          <a:p>
            <a:r>
              <a:rPr lang="en-GB" dirty="0"/>
              <a:t>Module Feedback Questionnaire </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603004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spTree>
    <p:extLst>
      <p:ext uri="{BB962C8B-B14F-4D97-AF65-F5344CB8AC3E}">
        <p14:creationId xmlns:p14="http://schemas.microsoft.com/office/powerpoint/2010/main" val="372608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358219" y="1641033"/>
            <a:ext cx="11481847" cy="3575934"/>
          </a:xfrm>
        </p:spPr>
        <p:txBody>
          <a:bodyPr>
            <a:normAutofit/>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3"/>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3"/>
          <a:stretch>
            <a:fillRect/>
          </a:stretch>
        </p:blipFill>
        <p:spPr>
          <a:xfrm>
            <a:off x="6924545" y="1702271"/>
            <a:ext cx="2933700" cy="249555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273429" y="1690688"/>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p:txBody>
          <a:bodyPr/>
          <a:lstStyle/>
          <a:p>
            <a:r>
              <a:rPr lang="en-GB" dirty="0"/>
              <a:t>Academic Quality Handbook</a:t>
            </a:r>
            <a:endParaRPr lang="en-GB" dirty="0">
              <a:hlinkClick r:id="rId3"/>
            </a:endParaRPr>
          </a:p>
          <a:p>
            <a:pPr lvl="1"/>
            <a:r>
              <a:rPr lang="en-GB" dirty="0">
                <a:hlinkClick r:id="rId3"/>
              </a:rPr>
              <a:t>https://www.uwtsd.ac.uk/academic-office/academic-quality-handbook/</a:t>
            </a:r>
            <a:endParaRPr lang="en-GB" dirty="0"/>
          </a:p>
          <a:p>
            <a:pPr lvl="1"/>
            <a:endParaRPr lang="en-GB" dirty="0"/>
          </a:p>
          <a:p>
            <a:r>
              <a:rPr lang="en-GB" dirty="0"/>
              <a:t>Student Policies – Chapter 12</a:t>
            </a:r>
            <a:endParaRPr lang="en-GB" dirty="0">
              <a:hlinkClick r:id="rId4"/>
            </a:endParaRPr>
          </a:p>
        </p:txBody>
      </p:sp>
    </p:spTree>
    <p:extLst>
      <p:ext uri="{BB962C8B-B14F-4D97-AF65-F5344CB8AC3E}">
        <p14:creationId xmlns:p14="http://schemas.microsoft.com/office/powerpoint/2010/main" val="292211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p:txBody>
          <a:bodyPr>
            <a:normAutofit fontScale="92500" lnSpcReduction="20000"/>
          </a:bodyPr>
          <a:lstStyle/>
          <a:p>
            <a:r>
              <a:rPr lang="en-GB" dirty="0">
                <a:hlinkClick r:id="rId3"/>
              </a:rPr>
              <a:t>https://www.uwtsd.ac.uk/media/uwtsd-website/content-assets/documents/academic-office/misc-forms/Mitigating_Circumstances_Policy_2023-24.pdf</a:t>
            </a:r>
            <a:endParaRPr lang="en-GB" dirty="0"/>
          </a:p>
          <a:p>
            <a:endParaRPr lang="en-GB" dirty="0">
              <a:hlinkClick r:id="rId4"/>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p:txBody>
          <a:bodyPr wrap="square"/>
          <a:lstStyle/>
          <a:p>
            <a:r>
              <a:rPr lang="en-GB" dirty="0"/>
              <a:t>Policy</a:t>
            </a:r>
            <a:endParaRPr lang="en-GB" dirty="0">
              <a:hlinkClick r:id="rId3"/>
            </a:endParaRPr>
          </a:p>
          <a:p>
            <a:pPr lvl="1"/>
            <a:r>
              <a:rPr lang="en-GB" dirty="0">
                <a:hlinkClick r:id="rId4"/>
              </a:rPr>
              <a:t>https://www.uwtsd.ac.uk/media/uwtsd-website/content-assets/documents/academic-office/misc-forms/Academic_Misconduct_Policy.pdf</a:t>
            </a:r>
            <a:endParaRPr lang="en-GB" dirty="0"/>
          </a:p>
          <a:p>
            <a:pPr lvl="1"/>
            <a:endParaRPr lang="en-GB" dirty="0"/>
          </a:p>
          <a:p>
            <a:r>
              <a:rPr lang="en-GB" dirty="0"/>
              <a:t>Plagiarism Detection Service </a:t>
            </a:r>
          </a:p>
          <a:p>
            <a:pPr marL="457200" lvl="1" indent="0">
              <a:buNone/>
            </a:pPr>
            <a:endParaRPr lang="en-GB" dirty="0">
              <a:hlinkClick r:id="rId3"/>
            </a:endParaRPr>
          </a:p>
          <a:p>
            <a:endParaRPr lang="en-GB" dirty="0">
              <a:hlinkClick r:id="rId5"/>
            </a:endParaRPr>
          </a:p>
        </p:txBody>
      </p:sp>
    </p:spTree>
    <p:extLst>
      <p:ext uri="{BB962C8B-B14F-4D97-AF65-F5344CB8AC3E}">
        <p14:creationId xmlns:p14="http://schemas.microsoft.com/office/powerpoint/2010/main" val="2781182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p:txBody>
          <a:bodyPr wrap="square">
            <a:normAutofit lnSpcReduction="10000"/>
          </a:bodyPr>
          <a:lstStyle/>
          <a:p>
            <a:r>
              <a:rPr lang="en-GB" dirty="0"/>
              <a:t>The primary aim of the policy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a:t>
            </a:r>
            <a:endParaRPr lang="en-GB" sz="2400" dirty="0">
              <a:solidFill>
                <a:schemeClr val="tx2"/>
              </a:solidFill>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7C3A5D4-38C3-4F4C-8E3E-0953691F04E0}"/>
              </a:ext>
            </a:extLst>
          </p:cNvPr>
          <p:cNvGrpSpPr/>
          <p:nvPr/>
        </p:nvGrpSpPr>
        <p:grpSpPr>
          <a:xfrm>
            <a:off x="1143000" y="-1"/>
            <a:ext cx="9906000" cy="6873945"/>
            <a:chOff x="1143000" y="-1"/>
            <a:chExt cx="9906000" cy="6873945"/>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4"/>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5"/>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6"/>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6"/>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211145" y="4419405"/>
              <a:ext cx="2457826" cy="2193806"/>
            </a:xfrm>
            <a:prstGeom prst="rect">
              <a:avLst/>
            </a:prstGeom>
            <a:solidFill>
              <a:schemeClr val="bg1"/>
            </a:solid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7"/>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8"/>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solidFill>
              <a:schemeClr val="bg1"/>
            </a:solid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19604"/>
              <a:ext cx="2447091" cy="2193806"/>
            </a:xfrm>
            <a:prstGeom prst="rect">
              <a:avLst/>
            </a:prstGeom>
            <a:solidFill>
              <a:schemeClr val="bg1">
                <a:lumMod val="95000"/>
              </a:schemeClr>
            </a:solid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9"/>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10"/>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65418" y="1924586"/>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197398"/>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181516"/>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158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37008"/>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668971" y="4192054"/>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grpSp>
    </p:spTree>
    <p:extLst>
      <p:ext uri="{BB962C8B-B14F-4D97-AF65-F5344CB8AC3E}">
        <p14:creationId xmlns:p14="http://schemas.microsoft.com/office/powerpoint/2010/main" val="24239017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p:txBody>
          <a:bodyPr/>
          <a:lstStyle/>
          <a:p>
            <a:r>
              <a:rPr lang="en-GB" dirty="0"/>
              <a:t>Please contact your Programme Manager, module tutor,  or ALO.</a:t>
            </a:r>
          </a:p>
          <a:p>
            <a:r>
              <a:rPr lang="en-GB" dirty="0"/>
              <a:t>Further information</a:t>
            </a:r>
          </a:p>
          <a:p>
            <a:pPr lvl="1"/>
            <a:r>
              <a:rPr lang="en-GB" dirty="0">
                <a:hlinkClick r:id="rId3"/>
              </a:rPr>
              <a:t>Computing@uwtsd.ac.uk</a:t>
            </a:r>
            <a:r>
              <a:rPr lang="en-GB" dirty="0"/>
              <a:t> </a:t>
            </a:r>
          </a:p>
        </p:txBody>
      </p:sp>
    </p:spTree>
    <p:extLst>
      <p:ext uri="{BB962C8B-B14F-4D97-AF65-F5344CB8AC3E}">
        <p14:creationId xmlns:p14="http://schemas.microsoft.com/office/powerpoint/2010/main" val="106583073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2599</Words>
  <Application>Microsoft Office PowerPoint</Application>
  <PresentationFormat>Widescreen</PresentationFormat>
  <Paragraphs>319</Paragraphs>
  <Slides>29</Slides>
  <Notes>14</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29</vt:i4>
      </vt:variant>
    </vt:vector>
  </HeadingPairs>
  <TitlesOfParts>
    <vt:vector size="57"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Office Theme</vt:lpstr>
      <vt:lpstr>2_UWTSD 200_Subtitle 2</vt:lpstr>
      <vt:lpstr>PowerPoint Presentation</vt:lpstr>
      <vt:lpstr>PowerPoint Presentation</vt:lpstr>
      <vt:lpstr>PowerPoint Presentation</vt:lpstr>
      <vt:lpstr>OME Programme Core Team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Few points to remember</vt:lpstr>
      <vt:lpstr>If any doubts</vt:lpstr>
      <vt:lpstr>PowerPoint Presentation</vt:lpstr>
      <vt:lpstr>Content</vt:lpstr>
      <vt:lpstr>Programme of Study Handbook </vt:lpstr>
      <vt:lpstr>Assessments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Ewa Kazimierska</cp:lastModifiedBy>
  <cp:revision>56</cp:revision>
  <dcterms:created xsi:type="dcterms:W3CDTF">2021-03-09T15:35:42Z</dcterms:created>
  <dcterms:modified xsi:type="dcterms:W3CDTF">2025-09-21T23:26:37Z</dcterms:modified>
</cp:coreProperties>
</file>