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256" r:id="rId5"/>
    <p:sldId id="257" r:id="rId6"/>
    <p:sldId id="263" r:id="rId7"/>
    <p:sldId id="258" r:id="rId8"/>
    <p:sldId id="259" r:id="rId9"/>
    <p:sldId id="260" r:id="rId10"/>
    <p:sldId id="262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731C05B-F28C-0D6D-F1C8-76A181C175F3}" v="74" dt="2023-03-18T13:45:08.105"/>
    <p1510:client id="{D293BDCF-4366-99F6-78A3-D2836B6F88E3}" v="162" dt="2023-03-17T23:50:10.5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58" autoAdjust="0"/>
    <p:restoredTop sz="92950" autoAdjust="0"/>
  </p:normalViewPr>
  <p:slideViewPr>
    <p:cSldViewPr snapToGrid="0">
      <p:cViewPr varScale="1">
        <p:scale>
          <a:sx n="45" d="100"/>
          <a:sy n="45" d="100"/>
        </p:scale>
        <p:origin x="53" y="7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B7F1E6-F17D-4962-B1CE-CED7B166D041}" type="datetimeFigureOut">
              <a:t>3/18/2023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0089DB-C394-439D-B6EB-0CD97B1CEF4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5581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Image: Pompeii by Mark </a:t>
            </a:r>
            <a:r>
              <a:rPr lang="en-GB" dirty="0" err="1"/>
              <a:t>Vuaran</a:t>
            </a:r>
            <a:endParaRPr lang="en-GB" dirty="0"/>
          </a:p>
          <a:p>
            <a:r>
              <a:rPr lang="en-GB" dirty="0"/>
              <a:t>Quote from Meyer Reinhold </a:t>
            </a:r>
            <a:r>
              <a:rPr lang="en-GB" i="0" dirty="0"/>
              <a:t>‘American Visitors to Pompeii, Herculaneum and Paestum in the Nineteenth Century’ </a:t>
            </a:r>
            <a:r>
              <a:rPr lang="en-GB" i="1" dirty="0"/>
              <a:t>Journal of Aesthetic Education</a:t>
            </a:r>
            <a:r>
              <a:rPr lang="en-GB" i="0" dirty="0"/>
              <a:t>, 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19.1 (1985): 119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0089DB-C394-439D-B6EB-0CD97B1CEF4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8879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Image: eruption </a:t>
            </a:r>
            <a:r>
              <a:rPr lang="en-GB" dirty="0" err="1"/>
              <a:t>og</a:t>
            </a:r>
            <a:r>
              <a:rPr lang="en-GB" dirty="0"/>
              <a:t> Vesuvius on August 24 of the Year 79CE under Titus by </a:t>
            </a:r>
            <a:r>
              <a:rPr lang="en-GB" dirty="0" err="1"/>
              <a:t>MumberJamie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0089DB-C394-439D-B6EB-0CD97B1CEF4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548028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Image: Gate at Pompeii – etching (1785 by Francesco Piranesi</a:t>
            </a:r>
          </a:p>
          <a:p>
            <a:r>
              <a:rPr lang="en-GB" dirty="0"/>
              <a:t>Quote: Claire L 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Kovacs "Pompeii and its material reproductions: the rise of a tourist site in the nineteenth century."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Journal of Tourism History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 5.1 (2013): 25-49.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0089DB-C394-439D-B6EB-0CD97B1CEF43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72782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Images: Herculaneum by Andrea Schaffer; Herculaneum by Big Albert; Boathouses in Herculaneum by </a:t>
            </a:r>
            <a:r>
              <a:rPr lang="en-GB" dirty="0" err="1"/>
              <a:t>Matthais</a:t>
            </a:r>
            <a:r>
              <a:rPr lang="en-GB" dirty="0"/>
              <a:t> Hollander; Skeletons in the Boat Houses Herculaneum [2} by Big Albert</a:t>
            </a:r>
          </a:p>
          <a:p>
            <a:r>
              <a:rPr lang="en-GB" dirty="0"/>
              <a:t>Quote from Meyer Reinhold </a:t>
            </a:r>
            <a:r>
              <a:rPr lang="en-GB" i="0" dirty="0"/>
              <a:t>‘American Visitors to Pompeii, Herculaneum and Paestum in the Nineteenth Century’ </a:t>
            </a:r>
            <a:r>
              <a:rPr lang="en-GB" i="1" dirty="0"/>
              <a:t>Journal of Aesthetic Education</a:t>
            </a:r>
            <a:r>
              <a:rPr lang="en-GB" i="0" dirty="0"/>
              <a:t>, 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19.1 (1985): 117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0089DB-C394-439D-B6EB-0CD97B1CEF4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4041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Images: Roman fresco Villa </a:t>
            </a:r>
            <a:r>
              <a:rPr lang="en-US" dirty="0" err="1">
                <a:cs typeface="Calibri"/>
              </a:rPr>
              <a:t>dei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Misteri</a:t>
            </a:r>
            <a:r>
              <a:rPr lang="en-US" dirty="0">
                <a:cs typeface="Calibri"/>
              </a:rPr>
              <a:t> Pompeii 006 by </a:t>
            </a:r>
            <a:r>
              <a:rPr lang="en-US" dirty="0" err="1">
                <a:cs typeface="Calibri"/>
              </a:rPr>
              <a:t>Gisle</a:t>
            </a:r>
            <a:r>
              <a:rPr lang="en-US" dirty="0">
                <a:cs typeface="Calibri"/>
              </a:rPr>
              <a:t> </a:t>
            </a:r>
            <a:r>
              <a:rPr lang="en-US" dirty="0" err="1">
                <a:cs typeface="Calibri"/>
              </a:rPr>
              <a:t>Hannemyr</a:t>
            </a:r>
            <a:r>
              <a:rPr lang="en-US" dirty="0">
                <a:cs typeface="Calibri"/>
              </a:rPr>
              <a:t>; Pompeii street; Portrait of the baker Terentius Neo in the pose of intellectual by Carlos </a:t>
            </a:r>
            <a:r>
              <a:rPr lang="en-US" dirty="0" err="1">
                <a:cs typeface="Calibri"/>
              </a:rPr>
              <a:t>Raso</a:t>
            </a:r>
            <a:r>
              <a:rPr lang="en-US" dirty="0">
                <a:cs typeface="Calibri"/>
              </a:rPr>
              <a:t>; Portrait of a young woman from Pompeii (so-called ‘Sappho’) by </a:t>
            </a:r>
            <a:r>
              <a:rPr lang="en-US" dirty="0" err="1">
                <a:cs typeface="Calibri"/>
              </a:rPr>
              <a:t>Peer.Gynt</a:t>
            </a:r>
            <a:r>
              <a:rPr lang="en-US" dirty="0">
                <a:cs typeface="Calibri"/>
              </a:rPr>
              <a:t>; SAM_2581 by Ravie13; Pompeii0031, Pompeii, Italy by Iyng883; Pompeii Dog 1 by </a:t>
            </a:r>
            <a:r>
              <a:rPr lang="en-US" dirty="0" err="1">
                <a:cs typeface="Calibri"/>
              </a:rPr>
              <a:t>daryl_mitchell</a:t>
            </a:r>
            <a:r>
              <a:rPr lang="en-US" dirty="0">
                <a:cs typeface="Calibri"/>
              </a:rPr>
              <a:t>; Pompeii citizens by </a:t>
            </a:r>
            <a:r>
              <a:rPr lang="en-US" dirty="0" err="1">
                <a:cs typeface="Calibri"/>
              </a:rPr>
              <a:t>wsmith</a:t>
            </a:r>
            <a:r>
              <a:rPr lang="en-US" dirty="0">
                <a:cs typeface="Calibri"/>
              </a:rPr>
              <a:t>; Cast of body, Pompeii by NH53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0089DB-C394-439D-B6EB-0CD97B1CEF43}" type="slidenum"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036734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Image: Pompeii0064, Pompeii, Italy by Iyng883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00089DB-C394-439D-B6EB-0CD97B1CEF43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84516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0406F0-BF7D-D023-7029-F98CBAB65B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98DAACB-163B-1CF4-D1C4-999989B3523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987DE8-DAF7-EEF6-8950-4BA92B79D3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8BB7C-69C5-4285-8DD4-FFEEC7116E14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8E72A1-F557-734D-1FF0-2A2EC83BFA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159605-66F5-2041-D388-EDBD830960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A9F32-7B61-4DB5-95C9-A803DAB910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51345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4E166-B943-B2AA-5391-20E4984861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5C8EFE-9703-C9E0-D312-6291C72142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80873-0B4B-73D3-BFE1-17EE1DD903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8BB7C-69C5-4285-8DD4-FFEEC7116E14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4F81EDA-65DF-E516-37AB-8E5D3A6FE0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B65907-47EE-B241-938E-CDBE4FC17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A9F32-7B61-4DB5-95C9-A803DAB910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0175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97681-64A0-F06F-26A8-0A2CEB677B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7818DB-8825-882F-D7A9-84C117E386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90C5DA-707F-8B4E-A8C5-FE02F344EE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8BB7C-69C5-4285-8DD4-FFEEC7116E14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F53A35-D148-CA85-C018-D00EFCB28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C5195C-4228-4F68-EB0A-9BE7AEF020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A9F32-7B61-4DB5-95C9-A803DAB910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83779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5563C-8BE7-C9FB-BD9B-B74369ED58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5DF161-D8EB-0521-AF2B-FF67C8B032E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ADAD8C-2887-708A-BB43-03EEA290F0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E88838A-03EE-B004-AA39-F0CE69A91C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8BB7C-69C5-4285-8DD4-FFEEC7116E14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4F693DD-1F62-AB7C-02DC-6329CA2E58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E029DA-FCC1-60FF-DDA7-41ED942CFD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A9F32-7B61-4DB5-95C9-A803DAB910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3682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CB1036-D64C-11FB-9A98-72673DC864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229C8C-919A-AF5D-2F89-D49E59564C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ADF138-1458-CD0C-2E10-1B7E63BB1C6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792ADE-9E74-B5BF-E365-D935D22DC9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6E340D-DC06-1492-600E-F037D63360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C11BEBC-DFFE-086F-EB4B-152A2ADE8B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8BB7C-69C5-4285-8DD4-FFEEC7116E14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C3B217D-6943-6DED-DD82-429851912D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54D136-9134-4906-EE17-38888CA549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A9F32-7B61-4DB5-95C9-A803DAB910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35456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EB82AC-5F15-9525-4C0C-9FE8C2BFCE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3C9155-B3A4-EEFB-D48C-3D07EB4B74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8BB7C-69C5-4285-8DD4-FFEEC7116E14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4D1A29F-507D-C1A7-AEA9-F9A3CD7B3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1FC08BB-E9DE-6741-327D-B9FE35813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A9F32-7B61-4DB5-95C9-A803DAB910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8144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6A75257-E601-5CDD-240C-FA46383DA2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8BB7C-69C5-4285-8DD4-FFEEC7116E14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DCA21DA-A044-BB6B-C3DF-EAB13BB7A3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1EBB2D-42AF-9773-74F3-0AD03487B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A9F32-7B61-4DB5-95C9-A803DAB910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5456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1967BC-E89A-4990-97D5-48AEB3F25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95BAE3-D4AB-7E11-4944-E59A53810C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BA3E8FE-C5F6-B144-F1FD-870E13614B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12A511-46D4-0086-54D8-88EC95155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8BB7C-69C5-4285-8DD4-FFEEC7116E14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0642061-62C1-80F4-B922-1FA6BDFB7B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A6A530-27C1-E1C6-E6B2-300F1BF3AB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A9F32-7B61-4DB5-95C9-A803DAB910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1430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62174-030F-3606-6BCF-9613CC022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81826-1FC9-BFDA-FB3A-FBEC3166A3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202A70-FEE7-8075-14B3-2411852D57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AF4B94A-3599-D118-DBB3-9034475B97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8BB7C-69C5-4285-8DD4-FFEEC7116E14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7146A87-1AED-0579-B642-06A583310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F249791-299D-D849-0998-DE2F1FF74C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A9F32-7B61-4DB5-95C9-A803DAB910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44293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1D3FE7-7E51-2AB4-DD2D-2DC335D80E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5A4F269-6C55-A2AF-2613-F1B017573C8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F0AACD-957C-512A-A442-5D821694B0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8BB7C-69C5-4285-8DD4-FFEEC7116E14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A59BE7-FB7C-4FCF-4755-1D1061E026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84D418-ED79-AB95-F537-E943C88A8B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A9F32-7B61-4DB5-95C9-A803DAB910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8204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82AED13-59E0-19BB-DAB5-4B7211EA00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05E1B9-3C3B-50B5-D32F-A674B753FC3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82E4DA-55B3-463C-1636-8BC5CCA24B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8BB7C-69C5-4285-8DD4-FFEEC7116E14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CCC70D-E942-8D3E-E939-B120122E17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EAA1C1-EB53-E3AC-00D0-A1AB27D9FF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7A9F32-7B61-4DB5-95C9-A803DAB910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95633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6AB75BF-1EA9-FB22-B997-0324C39A69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DA2A5B-C590-1CCE-EDBD-2D6DF98DF5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2DF732-17D2-47C2-6F30-0DDC43F53F1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A8BB7C-69C5-4285-8DD4-FFEEC7116E14}" type="datetimeFigureOut">
              <a:rPr lang="en-GB" smtClean="0"/>
              <a:t>18/03/2023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A7341F-7911-5820-0604-89A35306903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387AE6-0A9D-9A5A-49FB-6C678A6025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7A9F32-7B61-4DB5-95C9-A803DAB910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417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11" Type="http://schemas.openxmlformats.org/officeDocument/2006/relationships/image" Target="../media/image16.jpeg"/><Relationship Id="rId5" Type="http://schemas.openxmlformats.org/officeDocument/2006/relationships/image" Target="../media/image10.jpeg"/><Relationship Id="rId10" Type="http://schemas.openxmlformats.org/officeDocument/2006/relationships/image" Target="../media/image15.jpeg"/><Relationship Id="rId4" Type="http://schemas.openxmlformats.org/officeDocument/2006/relationships/image" Target="../media/image9.jpeg"/><Relationship Id="rId9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iki/Main_Page" TargetMode="External"/><Relationship Id="rId2" Type="http://schemas.openxmlformats.org/officeDocument/2006/relationships/hyperlink" Target="https://www.arc.ed.tum.de/fileadmin/w00cgv/rkk/media_rkk/downloads/Summer_School/Menini_All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openverse.org/search/?q=pompeii&amp;license_type=commercial,modifica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Rectangle 3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42164C48-001D-FC2C-2924-2149504144D9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5000"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98A2ECC-C780-5662-BEBF-30FB76F981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2"/>
            <a:ext cx="9144000" cy="290051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Pompeii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260E80D-678B-7454-32A4-785E07F521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cs typeface="Calibri"/>
              </a:rPr>
              <a:t>"The </a:t>
            </a:r>
            <a:r>
              <a:rPr lang="en-US" dirty="0" err="1">
                <a:cs typeface="Calibri"/>
              </a:rPr>
              <a:t>sublimest</a:t>
            </a:r>
            <a:r>
              <a:rPr lang="en-US" dirty="0">
                <a:cs typeface="Calibri"/>
              </a:rPr>
              <a:t> monument anywhere to be found of the destruction of time"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849452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wind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4">
            <a:extLst>
              <a:ext uri="{FF2B5EF4-FFF2-40B4-BE49-F238E27FC236}">
                <a16:creationId xmlns:a16="http://schemas.microsoft.com/office/drawing/2014/main" id="{22A397E7-BF60-45B2-84C7-B074B76C37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26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BA902FE-5AEC-A6CE-80A1-F366BB6170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5" r="41520" b="-1"/>
          <a:stretch/>
        </p:blipFill>
        <p:spPr>
          <a:xfrm>
            <a:off x="4283902" y="10"/>
            <a:ext cx="7908098" cy="685799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E3EF7CE-0C48-3772-1AAA-433301B126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8663" y="1115219"/>
            <a:ext cx="5505449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>
                <a:solidFill>
                  <a:schemeClr val="bg1"/>
                </a:solidFill>
              </a:rPr>
              <a:t>History</a:t>
            </a:r>
          </a:p>
        </p:txBody>
      </p:sp>
      <p:cxnSp>
        <p:nvCxnSpPr>
          <p:cNvPr id="33" name="Straight Connector 28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128585" y="3681408"/>
            <a:ext cx="1193482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503314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picture containing text, canyon, old, nature&#10;&#10;Description automatically generated">
            <a:extLst>
              <a:ext uri="{FF2B5EF4-FFF2-40B4-BE49-F238E27FC236}">
                <a16:creationId xmlns:a16="http://schemas.microsoft.com/office/drawing/2014/main" id="{E6BB64BF-9680-FB48-1AE8-B5239BF67E0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9091" r="14680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B58EF07-17C2-48CF-ABB0-EEF1F17CB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C7299B-371D-7970-BFB7-05180F5EE8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7981" y="1122363"/>
            <a:ext cx="4023360" cy="320413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/>
              <a:t>Early Tourism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3BFD6EA-1269-52E7-DB68-85CC0A2CE029}"/>
              </a:ext>
            </a:extLst>
          </p:cNvPr>
          <p:cNvSpPr txBox="1"/>
          <p:nvPr/>
        </p:nvSpPr>
        <p:spPr>
          <a:xfrm>
            <a:off x="4614929" y="407832"/>
            <a:ext cx="669701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cs typeface="Calibri"/>
              </a:rPr>
              <a:t>"There have been many disasters in the world, but few have given so much pleasure to posterity" - Gothe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7286643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FA511026-8542-4AC0-9F06-134A70850B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946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6" descr="A picture containing building, military vehicle, outdoor, transport&#10;&#10;Description automatically generated">
            <a:extLst>
              <a:ext uri="{FF2B5EF4-FFF2-40B4-BE49-F238E27FC236}">
                <a16:creationId xmlns:a16="http://schemas.microsoft.com/office/drawing/2014/main" id="{F37FFFFB-145D-7BB3-52BF-75E58E848E8D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40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605DD7-25EB-0803-219D-06711979C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71368" y="-787380"/>
            <a:ext cx="6125964" cy="1906863"/>
          </a:xfrm>
        </p:spPr>
        <p:txBody>
          <a:bodyPr anchor="b">
            <a:normAutofit/>
          </a:bodyPr>
          <a:lstStyle/>
          <a:p>
            <a:r>
              <a:rPr lang="en-GB" sz="4800" dirty="0"/>
              <a:t>Herculaneum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1421849F-F3C6-9269-A549-66B42C3763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421" y="1218497"/>
            <a:ext cx="4114801" cy="346556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cs typeface="Calibri"/>
              </a:rPr>
              <a:t>"At Herculaneum there was of course, little to be seen"</a:t>
            </a:r>
            <a:endParaRPr lang="en-US" sz="2400" dirty="0"/>
          </a:p>
        </p:txBody>
      </p:sp>
      <p:pic>
        <p:nvPicPr>
          <p:cNvPr id="7" name="Picture 7" descr="A picture containing ground, stone&#10;&#10;Description automatically generated">
            <a:extLst>
              <a:ext uri="{FF2B5EF4-FFF2-40B4-BE49-F238E27FC236}">
                <a16:creationId xmlns:a16="http://schemas.microsoft.com/office/drawing/2014/main" id="{93F69327-43E6-B371-09B5-E34E9A6FEC24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1243" r="-1" b="-1"/>
          <a:stretch/>
        </p:blipFill>
        <p:spPr>
          <a:xfrm>
            <a:off x="8452963" y="3681463"/>
            <a:ext cx="3747932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4" name="Picture 4" descr="A picture containing building, outdoor, ground, stone&#10;&#10;Description automatically generated">
            <a:extLst>
              <a:ext uri="{FF2B5EF4-FFF2-40B4-BE49-F238E27FC236}">
                <a16:creationId xmlns:a16="http://schemas.microsoft.com/office/drawing/2014/main" id="{58FF93FE-57C3-7252-952E-00DC77378278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4020" r="11369" b="4"/>
          <a:stretch/>
        </p:blipFill>
        <p:spPr>
          <a:xfrm>
            <a:off x="5398281" y="2457970"/>
            <a:ext cx="3458367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</p:spPr>
      </p:pic>
      <p:pic>
        <p:nvPicPr>
          <p:cNvPr id="5" name="Picture 5" descr="A picture containing old, stone, cement, dirty&#10;&#10;Description automatically generated">
            <a:extLst>
              <a:ext uri="{FF2B5EF4-FFF2-40B4-BE49-F238E27FC236}">
                <a16:creationId xmlns:a16="http://schemas.microsoft.com/office/drawing/2014/main" id="{EB08C7B8-9DA3-5654-60E8-CDB3DFE5018A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3557" r="-2" b="-2"/>
          <a:stretch/>
        </p:blipFill>
        <p:spPr>
          <a:xfrm>
            <a:off x="7621024" y="-3"/>
            <a:ext cx="4579876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760037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10">
            <a:extLst>
              <a:ext uri="{FF2B5EF4-FFF2-40B4-BE49-F238E27FC236}">
                <a16:creationId xmlns:a16="http://schemas.microsoft.com/office/drawing/2014/main" id="{6B2637C1-2737-F353-E767-3E3A4CBD52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090" y="3725"/>
            <a:ext cx="4267200" cy="356754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2C417E6-189D-2C92-4EA3-9926076295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4891" y="-964911"/>
            <a:ext cx="10515600" cy="1325563"/>
          </a:xfrm>
        </p:spPr>
        <p:txBody>
          <a:bodyPr/>
          <a:lstStyle/>
          <a:p>
            <a:endParaRPr lang="en-GB" dirty="0">
              <a:cs typeface="Calibri Light"/>
            </a:endParaRPr>
          </a:p>
        </p:txBody>
      </p:sp>
      <p:pic>
        <p:nvPicPr>
          <p:cNvPr id="4" name="Picture 4" descr="A picture containing stone&#10;&#10;Description automatically generated">
            <a:extLst>
              <a:ext uri="{FF2B5EF4-FFF2-40B4-BE49-F238E27FC236}">
                <a16:creationId xmlns:a16="http://schemas.microsoft.com/office/drawing/2014/main" id="{0FF2FED9-2CCB-257A-7C09-EF647970A8A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8440503" y="3779118"/>
            <a:ext cx="3748413" cy="3076718"/>
          </a:xfrm>
        </p:spPr>
      </p:pic>
      <p:pic>
        <p:nvPicPr>
          <p:cNvPr id="5" name="Picture 5" descr="A picture containing ground, building, pile&#10;&#10;Description automatically generated">
            <a:extLst>
              <a:ext uri="{FF2B5EF4-FFF2-40B4-BE49-F238E27FC236}">
                <a16:creationId xmlns:a16="http://schemas.microsoft.com/office/drawing/2014/main" id="{ACCB8791-ADDC-E066-5B57-6562EB26E7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68571" y="0"/>
            <a:ext cx="4167474" cy="6857998"/>
          </a:xfrm>
          <a:prstGeom prst="rect">
            <a:avLst/>
          </a:prstGeom>
        </p:spPr>
      </p:pic>
      <p:pic>
        <p:nvPicPr>
          <p:cNvPr id="6" name="Picture 6" descr="A picture containing cage, grill&#10;&#10;Description automatically generated">
            <a:extLst>
              <a:ext uri="{FF2B5EF4-FFF2-40B4-BE49-F238E27FC236}">
                <a16:creationId xmlns:a16="http://schemas.microsoft.com/office/drawing/2014/main" id="{5A1936E6-F77D-231F-EA2B-4EF2FEB53AC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437419" y="6928"/>
            <a:ext cx="3754580" cy="3768436"/>
          </a:xfrm>
          <a:prstGeom prst="rect">
            <a:avLst/>
          </a:prstGeom>
        </p:spPr>
      </p:pic>
      <p:pic>
        <p:nvPicPr>
          <p:cNvPr id="7" name="Picture 7" descr="A picture containing person&#10;&#10;Description automatically generated">
            <a:extLst>
              <a:ext uri="{FF2B5EF4-FFF2-40B4-BE49-F238E27FC236}">
                <a16:creationId xmlns:a16="http://schemas.microsoft.com/office/drawing/2014/main" id="{2F6CB2D5-78C7-2AA9-B4C4-43DF81CAC432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-3660" y="3573492"/>
            <a:ext cx="4267200" cy="3290454"/>
          </a:xfrm>
          <a:prstGeom prst="rect">
            <a:avLst/>
          </a:prstGeom>
        </p:spPr>
      </p:pic>
      <p:pic>
        <p:nvPicPr>
          <p:cNvPr id="8" name="Picture 8" descr="A picture containing stone&#10;&#10;Description automatically generated">
            <a:extLst>
              <a:ext uri="{FF2B5EF4-FFF2-40B4-BE49-F238E27FC236}">
                <a16:creationId xmlns:a16="http://schemas.microsoft.com/office/drawing/2014/main" id="{8E2AE2F3-B973-4F3B-3607-D7144D6BB80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90320" y="1153600"/>
            <a:ext cx="5375562" cy="5384948"/>
          </a:xfrm>
          <a:prstGeom prst="rect">
            <a:avLst/>
          </a:prstGeom>
        </p:spPr>
      </p:pic>
      <p:pic>
        <p:nvPicPr>
          <p:cNvPr id="9" name="Picture 9">
            <a:extLst>
              <a:ext uri="{FF2B5EF4-FFF2-40B4-BE49-F238E27FC236}">
                <a16:creationId xmlns:a16="http://schemas.microsoft.com/office/drawing/2014/main" id="{ADD27FA2-E489-C55D-78B1-50DB28346A8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35621" y="1083400"/>
            <a:ext cx="4156364" cy="5389417"/>
          </a:xfrm>
          <a:prstGeom prst="rect">
            <a:avLst/>
          </a:prstGeom>
        </p:spPr>
      </p:pic>
      <p:pic>
        <p:nvPicPr>
          <p:cNvPr id="11" name="Picture 11" descr="A picture containing building, outdoor, ground, stone&#10;&#10;Description automatically generated">
            <a:extLst>
              <a:ext uri="{FF2B5EF4-FFF2-40B4-BE49-F238E27FC236}">
                <a16:creationId xmlns:a16="http://schemas.microsoft.com/office/drawing/2014/main" id="{AB9AD7F2-127A-EEA6-F75C-33E4A3163A4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46116" y="1615179"/>
            <a:ext cx="5459557" cy="4583255"/>
          </a:xfrm>
          <a:prstGeom prst="rect">
            <a:avLst/>
          </a:prstGeom>
        </p:spPr>
      </p:pic>
      <p:pic>
        <p:nvPicPr>
          <p:cNvPr id="12" name="Picture 12" descr="A picture containing building, brick, canyon, old&#10;&#10;Description automatically generated">
            <a:extLst>
              <a:ext uri="{FF2B5EF4-FFF2-40B4-BE49-F238E27FC236}">
                <a16:creationId xmlns:a16="http://schemas.microsoft.com/office/drawing/2014/main" id="{87952F68-8954-80C3-4746-47A1FC3903C3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-1046" y="1615179"/>
            <a:ext cx="6747162" cy="45728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62584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15B1918C-4B6D-EF10-D53F-1EDFAC34276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250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37C89E4B-3C9F-44B9-8B86-D9E3D112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20142"/>
            <a:ext cx="12192000" cy="736551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CDEB7E-8776-6A3F-8AA1-EE52317D99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875" y="5317240"/>
            <a:ext cx="11210925" cy="744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</a:rPr>
              <a:t>Problems and Solutions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2EAA10-076F-46BD-8F0F-B9A2FB77A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5241983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891E407-403B-4764-86C9-33A56D3BCA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4852"/>
            <a:ext cx="12192000" cy="0"/>
          </a:xfrm>
          <a:prstGeom prst="line">
            <a:avLst/>
          </a:prstGeom>
          <a:ln w="41275">
            <a:solidFill>
              <a:schemeClr val="bg1"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69403455"/>
      </p:ext>
    </p:extLst>
  </p:cSld>
  <p:clrMapOvr>
    <a:masterClrMapping/>
  </p:clrMapOvr>
  <p:transition spd="slow">
    <p:push dir="u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8413E-6D89-0F5C-2B31-75CF3EB44E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8B2E0-D2E7-C7BD-918A-7ABA83E26F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3999" y="1440921"/>
            <a:ext cx="11768667" cy="5298546"/>
          </a:xfrm>
        </p:spPr>
        <p:txBody>
          <a:bodyPr>
            <a:normAutofit fontScale="62500" lnSpcReduction="20000"/>
          </a:bodyPr>
          <a:lstStyle/>
          <a:p>
            <a:r>
              <a:rPr lang="en-GB" b="0" i="0" dirty="0">
                <a:solidFill>
                  <a:srgbClr val="222222"/>
                </a:solidFill>
                <a:effectLst/>
              </a:rPr>
              <a:t>Fonti, Roberta, Sara Saba, and Anna Anguissola. </a:t>
            </a:r>
            <a:r>
              <a:rPr lang="en-GB" dirty="0">
                <a:solidFill>
                  <a:srgbClr val="222222"/>
                </a:solidFill>
              </a:rPr>
              <a:t>‘Modern</a:t>
            </a:r>
            <a:r>
              <a:rPr lang="en-GB" b="0" dirty="0">
                <a:solidFill>
                  <a:srgbClr val="222222"/>
                </a:solidFill>
                <a:effectLst/>
              </a:rPr>
              <a:t> Pompeii and Ancient Pompeii: Religious Tourism and the Site</a:t>
            </a:r>
            <a:r>
              <a:rPr lang="en-GB" b="0" i="0" dirty="0">
                <a:solidFill>
                  <a:srgbClr val="222222"/>
                </a:solidFill>
                <a:effectLst/>
              </a:rPr>
              <a:t>’ from &lt; </a:t>
            </a:r>
            <a:r>
              <a:rPr lang="en-GB" b="0" i="0" dirty="0">
                <a:solidFill>
                  <a:srgbClr val="222222"/>
                </a:solidFill>
                <a:effectLst/>
                <a:hlinkClick r:id="rId2"/>
              </a:rPr>
              <a:t>https://www.arc.ed.tum.de/fileadmin/w00cgv/rkk/media_rkk/downloads/Summer_School/Menini_All.pdf</a:t>
            </a:r>
            <a:r>
              <a:rPr lang="en-GB" b="0" i="0" dirty="0">
                <a:solidFill>
                  <a:srgbClr val="222222"/>
                </a:solidFill>
                <a:effectLst/>
              </a:rPr>
              <a:t> &gt; [accessed 14/03/2023]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</a:rPr>
              <a:t>Kovacs, Claire L. ‘Pompeii and its material reproductions: the rise of a tourist site in the nineteenth century.’ </a:t>
            </a:r>
            <a:r>
              <a:rPr lang="en-GB" b="0" i="1" dirty="0">
                <a:solidFill>
                  <a:srgbClr val="222222"/>
                </a:solidFill>
                <a:effectLst/>
              </a:rPr>
              <a:t>Journal of Tourism History</a:t>
            </a:r>
            <a:r>
              <a:rPr lang="en-GB" b="0" i="0" dirty="0">
                <a:solidFill>
                  <a:srgbClr val="222222"/>
                </a:solidFill>
                <a:effectLst/>
              </a:rPr>
              <a:t> 5.1 (2013): 25-49.</a:t>
            </a:r>
          </a:p>
          <a:p>
            <a:r>
              <a:rPr lang="en-GB" dirty="0"/>
              <a:t>McClanahan, Paige, </a:t>
            </a:r>
            <a:r>
              <a:rPr lang="en-GB" i="1" dirty="0"/>
              <a:t>can a Restored Pompeii be Saved From ‘Clambering’ Tourists? </a:t>
            </a:r>
            <a:r>
              <a:rPr lang="en-GB" dirty="0"/>
              <a:t>(2019) &lt; nytimes.com/2019/10/25/travel/Pompeii-restoration-overtourism.html &gt; [accessed 13/03/2023]</a:t>
            </a:r>
          </a:p>
          <a:p>
            <a:r>
              <a:rPr lang="en-GB" dirty="0"/>
              <a:t>Owen, James, </a:t>
            </a:r>
            <a:r>
              <a:rPr lang="en-GB" i="1" dirty="0"/>
              <a:t>Pompeii</a:t>
            </a:r>
            <a:r>
              <a:rPr lang="en-GB" dirty="0"/>
              <a:t>, &lt; nationalgeographic.com/history/article/Pompeii &gt; [accessed 13/03/2023]</a:t>
            </a:r>
          </a:p>
          <a:p>
            <a:r>
              <a:rPr lang="en-GB" dirty="0"/>
              <a:t>Reinhold, Meyer, </a:t>
            </a:r>
            <a:r>
              <a:rPr lang="en-GB" i="0" dirty="0"/>
              <a:t>‘American Visitors to Pompeii, Herculaneum and Paestum in the Nineteenth Century’ </a:t>
            </a:r>
            <a:r>
              <a:rPr lang="en-GB" i="1" dirty="0"/>
              <a:t>Journal of Aesthetic Education</a:t>
            </a:r>
            <a:r>
              <a:rPr lang="en-GB" i="0" dirty="0"/>
              <a:t>, 19: 1 (1985): 115-128</a:t>
            </a:r>
          </a:p>
          <a:p>
            <a:r>
              <a:rPr lang="en-GB" dirty="0"/>
              <a:t>Wallace, Alia, ‘Presenting Pompeii: Steps towards Reconciling Conservation and Tourism at an Ancient Site’, </a:t>
            </a:r>
            <a:r>
              <a:rPr lang="en-GB" i="1" dirty="0"/>
              <a:t>PIA,</a:t>
            </a:r>
            <a:r>
              <a:rPr lang="en-GB" dirty="0"/>
              <a:t> 22 (2012) 115-136</a:t>
            </a:r>
          </a:p>
          <a:p>
            <a:r>
              <a:rPr lang="en-GB" dirty="0"/>
              <a:t>&lt; italyheaven.co.uk/</a:t>
            </a:r>
            <a:r>
              <a:rPr lang="en-GB" dirty="0" err="1"/>
              <a:t>campania</a:t>
            </a:r>
            <a:r>
              <a:rPr lang="en-GB" dirty="0"/>
              <a:t>/Pompeii.html &gt; [accessed 11/03/2023]</a:t>
            </a:r>
          </a:p>
          <a:p>
            <a:r>
              <a:rPr lang="en-GB" dirty="0"/>
              <a:t>&lt; helenonherholidays.com/Pompeii-visit-advice-climb-Vesuvius/ &gt; [accessed 13/03/2023]</a:t>
            </a:r>
          </a:p>
          <a:p>
            <a:r>
              <a:rPr lang="en-GB" dirty="0"/>
              <a:t>&lt;pompeiionline.net/</a:t>
            </a:r>
            <a:r>
              <a:rPr lang="en-GB" dirty="0" err="1"/>
              <a:t>en</a:t>
            </a:r>
            <a:r>
              <a:rPr lang="en-GB" dirty="0"/>
              <a:t>/ &gt; [accessed 13/03/2023]</a:t>
            </a:r>
          </a:p>
          <a:p>
            <a:r>
              <a:rPr lang="en-GB" dirty="0"/>
              <a:t>&lt; whc.unesco.org/</a:t>
            </a:r>
            <a:r>
              <a:rPr lang="en-GB" dirty="0" err="1"/>
              <a:t>en</a:t>
            </a:r>
            <a:r>
              <a:rPr lang="en-GB" dirty="0"/>
              <a:t>/list/829/ &gt; [accessed 13/03/2023]</a:t>
            </a:r>
          </a:p>
          <a:p>
            <a:r>
              <a:rPr lang="en-GB"/>
              <a:t>&lt; </a:t>
            </a:r>
            <a:r>
              <a:rPr lang="en-GB" dirty="0">
                <a:hlinkClick r:id="rId3"/>
              </a:rPr>
              <a:t>https://commons.wikimedia.org/wiki/Main_Page</a:t>
            </a:r>
            <a:r>
              <a:rPr lang="en-GB" dirty="0"/>
              <a:t> &gt; [accessed 14/03/2023]</a:t>
            </a:r>
          </a:p>
          <a:p>
            <a:r>
              <a:rPr lang="en-GB" dirty="0"/>
              <a:t>&lt; </a:t>
            </a:r>
            <a:r>
              <a:rPr lang="en-GB" dirty="0">
                <a:hlinkClick r:id="rId4"/>
              </a:rPr>
              <a:t>https://openverse.org/search/?q=pompeii&amp;license_type=commercial,modification</a:t>
            </a:r>
            <a:r>
              <a:rPr lang="en-GB" dirty="0"/>
              <a:t> &gt; [accessed 14/2023]</a:t>
            </a:r>
          </a:p>
        </p:txBody>
      </p:sp>
    </p:spTree>
    <p:extLst>
      <p:ext uri="{BB962C8B-B14F-4D97-AF65-F5344CB8AC3E}">
        <p14:creationId xmlns:p14="http://schemas.microsoft.com/office/powerpoint/2010/main" val="172226218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be49ff73-cec0-4379-9da8-63ff3cc411bb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15" ma:contentTypeDescription="Create a new document." ma:contentTypeScope="" ma:versionID="1155ee8dc5be4a6b3aaa74dea29c5f8a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951c337563964d362b82c1c6c03169eb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EA7140E-F06E-42FF-B1D4-0DB8CAA34023}">
  <ds:schemaRefs>
    <ds:schemaRef ds:uri="http://purl.org/dc/dcmitype/"/>
    <ds:schemaRef ds:uri="90b58af8-24e5-4252-ab67-b2f2985aee88"/>
    <ds:schemaRef ds:uri="http://purl.org/dc/elements/1.1/"/>
    <ds:schemaRef ds:uri="http://schemas.microsoft.com/office/2006/documentManagement/types"/>
    <ds:schemaRef ds:uri="be49ff73-cec0-4379-9da8-63ff3cc411bb"/>
    <ds:schemaRef ds:uri="http://schemas.openxmlformats.org/package/2006/metadata/core-properties"/>
    <ds:schemaRef ds:uri="http://www.w3.org/XML/1998/namespace"/>
    <ds:schemaRef ds:uri="http://purl.org/dc/terms/"/>
    <ds:schemaRef ds:uri="http://schemas.microsoft.com/office/infopath/2007/PartnerControl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8A9638F6-7F44-4DAC-9362-DDF59A4F410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D0E0068-071B-4BD9-A113-3D5FFB4E247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622</Words>
  <Application>Microsoft Office PowerPoint</Application>
  <PresentationFormat>Widescreen</PresentationFormat>
  <Paragraphs>36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Pompeii</vt:lpstr>
      <vt:lpstr>History</vt:lpstr>
      <vt:lpstr>Early Tourism</vt:lpstr>
      <vt:lpstr>Herculaneum</vt:lpstr>
      <vt:lpstr>PowerPoint Presentation</vt:lpstr>
      <vt:lpstr>Problems and Solutions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Pompeii</dc:title>
  <dc:creator>Rebekah Carder (1803266)</dc:creator>
  <cp:lastModifiedBy>Rebekah Carder (1803266)</cp:lastModifiedBy>
  <cp:revision>147</cp:revision>
  <dcterms:created xsi:type="dcterms:W3CDTF">2023-03-17T21:55:46Z</dcterms:created>
  <dcterms:modified xsi:type="dcterms:W3CDTF">2023-03-18T14:52:51Z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