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73" r:id="rId5"/>
    <p:sldId id="257" r:id="rId6"/>
    <p:sldId id="261" r:id="rId7"/>
    <p:sldId id="272" r:id="rId8"/>
    <p:sldId id="268" r:id="rId9"/>
    <p:sldId id="271" r:id="rId10"/>
    <p:sldId id="267" r:id="rId11"/>
    <p:sldId id="269" r:id="rId12"/>
    <p:sldId id="263" r:id="rId13"/>
    <p:sldId id="270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616E531-D80A-4361-8C6F-E6B7AF76E994}">
          <p14:sldIdLst>
            <p14:sldId id="256"/>
            <p14:sldId id="265"/>
            <p14:sldId id="266"/>
          </p14:sldIdLst>
        </p14:section>
        <p14:section name="Untitled Section" id="{28AA6BB6-D137-49F4-84D2-9330E9C3B49C}">
          <p14:sldIdLst>
            <p14:sldId id="273"/>
            <p14:sldId id="257"/>
            <p14:sldId id="261"/>
            <p14:sldId id="272"/>
            <p14:sldId id="268"/>
            <p14:sldId id="271"/>
            <p14:sldId id="267"/>
            <p14:sldId id="269"/>
            <p14:sldId id="263"/>
            <p14:sldId id="270"/>
            <p14:sldId id="2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97A9EA-BF24-40DB-897D-91E153E6BD7B}" v="85" dt="2023-02-10T09:42:31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50" autoAdjust="0"/>
    <p:restoredTop sz="94660"/>
  </p:normalViewPr>
  <p:slideViewPr>
    <p:cSldViewPr snapToGrid="0">
      <p:cViewPr>
        <p:scale>
          <a:sx n="80" d="100"/>
          <a:sy n="80" d="100"/>
        </p:scale>
        <p:origin x="534" y="-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-18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98B7B-1B85-F9A1-9E55-7CCA3656C2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B70F4-F8F6-7E28-A710-1DF08A6819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7AE7A-118F-1339-7E72-F01FEF0B1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D6FC1-1459-A859-34C2-4EF1BFE05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50DE2-7CE4-7143-A98F-A0442A5F6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9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89AED-3A17-2309-45D7-4EDA3B688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E160-C17E-9E0F-F259-5E885EE81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88AFA-BC76-624D-C8FB-8D0F21F8C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5B31E-8562-EB60-A4AE-5BC8470E6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58AA5-0B0B-C346-506C-B90A4B877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73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3A642-2DD1-5984-F433-F476A0FBB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0016E-5387-78C5-9215-1B6A52C319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56EA3-9CC6-D5A0-0F89-C59449388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E896F-6556-0FAF-B23F-A36AFABFA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446A2-02FF-7C90-01A6-B5B5DEFF2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7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CFD2C-5EED-2FEC-B556-BC8501588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A886E-265E-3F5C-8DF8-C37B8AE9DC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669AC0-6726-993E-5A42-B75DD0A3A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C311F5-7BBC-F9A1-FAF8-D241503BD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1FA75-CCD2-DCD6-A319-52275C886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CA0942-7F7A-9672-81C9-204C19026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109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89574-1A4C-A0FF-7A32-B83B899EA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D4C16-E0E9-66BE-1E2C-169DD94E3B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1B721C-4D22-13AA-6916-078587E2CB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A62F37-C76B-CB9C-FED3-9AF334ABC1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949F08-0BBE-4E6D-6B78-A01FA1A9F8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74965A-3338-2DDF-559D-4FF6EDD1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F1A50F-D7AA-DB1C-B7BE-D43D9F955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7A3B1B-2120-03FC-0BAB-E3F19A5C8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669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D6AB2-CF13-2AA3-2387-33D919BE4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B50FCE-9438-56DA-09CA-2A92DC906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F9435E-DC1D-5C80-99DA-50D9BCBB7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00A66D-ECA9-56BE-FEAB-8F9A40149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310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938EEC-07F8-0395-6B8E-8B98530BE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0E9238-0EF3-8150-3AD0-141D7C693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DB5258-65BC-C0FE-F7EE-23302EEDC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356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5AFEE-5025-099C-3718-DB187D0AD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F37D6-2845-C448-B520-DDA102F8F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F578D4-1D36-8ECD-D01B-F665CC7FD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F45E6D-76F6-60C9-6306-1F5725FB3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9CBECD-9735-C345-849C-3535DE012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F30A2-5E87-22D8-1CF8-041F01C3C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473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096E9-9281-8981-E96D-A92265343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8E75BC-BF30-18B1-8202-AE48721B7A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47AFB7-1F51-2C49-43F2-DB0DB13F8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EB3156-C31C-AAC5-FD4A-47F474289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F3233-2947-17DE-4F07-B9519E5F0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E8CF4E-FBE5-6130-377B-C15C1ACF1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211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2A29B-5B1F-8DF6-E8C4-CCADF7738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8961FD-9753-06A9-87E5-8E98D15D84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3D24C-BFE4-FD4F-85BC-79AE4A044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ECE49-6514-D35C-DBF4-A2E37F344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A307B-F356-1B6E-BF91-AE1CBD4AC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028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029EFF-51E2-5BE9-2E18-72EA188759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020C36-B6DE-7651-1BD5-D98EACA931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0EC1C-17F0-33B0-BE16-FF413A9A6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3BCE6-0C23-E918-2941-9C11AB360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56600-703F-8484-4348-80987C84D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71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3FE1DE-DD34-1DC2-5C8E-B09738844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F807D0-8DA3-28C8-738E-43373DA4A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F40B9-DDDD-0C33-39BA-A3C39AB91D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DCC43-8DD3-448B-98FD-12D4DD41109C}" type="datetimeFigureOut">
              <a:rPr lang="en-GB" smtClean="0"/>
              <a:t>05/02/2023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548C8-9E84-DFB1-931C-D0710194ED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48B0C-6B06-79D9-1CEB-849A42EFD3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56E2CA-847E-46AD-97AD-0B8D47C913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729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lton.com/en/corporate/#conr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59D7F-87B3-DC51-FFBF-C65096BE08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357601"/>
          </a:xfrm>
        </p:spPr>
        <p:txBody>
          <a:bodyPr>
            <a:normAutofit/>
          </a:bodyPr>
          <a:lstStyle/>
          <a:p>
            <a:r>
              <a:rPr lang="en-GB" sz="3200" dirty="0"/>
              <a:t>The role and importance of quality service, hospitality and guest services in the hospitality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B7D4B0-8DB1-E19A-A970-4946C94859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92582"/>
            <a:ext cx="9144000" cy="2265218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Name: Robert Ferenc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Student ID: 2209458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Module : Hospitality and Guest Services </a:t>
            </a:r>
            <a:r>
              <a:rPr lang="en-GB" sz="1800" dirty="0"/>
              <a:t>BMIH4003 Level 4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dirty="0"/>
              <a:t>Lecturers Name: Lisa </a:t>
            </a:r>
            <a:r>
              <a:rPr lang="en-GB" sz="1800" dirty="0" err="1"/>
              <a:t>Bassler</a:t>
            </a:r>
            <a:endParaRPr lang="en-GB" sz="1800" dirty="0"/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dirty="0"/>
              <a:t>Date: 10.02.23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890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FA9D8-6EA9-4937-F177-7D387AE45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presentation: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779D3-BD87-BB84-FA25-9A16DEB3E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Hilton and Conrad</a:t>
            </a:r>
          </a:p>
          <a:p>
            <a:r>
              <a:rPr lang="en-GB" dirty="0"/>
              <a:t>Conrad Brand Offer and target guests.</a:t>
            </a:r>
          </a:p>
          <a:p>
            <a:r>
              <a:rPr lang="en-GB" dirty="0"/>
              <a:t>Guest services case studies – how do they wow! </a:t>
            </a:r>
          </a:p>
          <a:p>
            <a:r>
              <a:rPr lang="en-GB" dirty="0"/>
              <a:t>London</a:t>
            </a:r>
          </a:p>
          <a:p>
            <a:r>
              <a:rPr lang="en-GB" dirty="0"/>
              <a:t>Bali</a:t>
            </a:r>
          </a:p>
          <a:p>
            <a:r>
              <a:rPr lang="en-GB" dirty="0"/>
              <a:t>Dubai</a:t>
            </a:r>
          </a:p>
          <a:p>
            <a:r>
              <a:rPr lang="en-GB" dirty="0"/>
              <a:t>Summary and conclusions – The importance of guest services in the hospitality industry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104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F0A3F-A589-BF19-DBFB-4DBDEC294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Hilton Hotels</a:t>
            </a:r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0BB48-C4A8-16BF-176D-327597929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19 Brands</a:t>
            </a:r>
          </a:p>
          <a:p>
            <a:r>
              <a:rPr lang="en-GB" sz="2000" dirty="0">
                <a:solidFill>
                  <a:schemeClr val="bg1"/>
                </a:solidFill>
              </a:rPr>
              <a:t>123 Countries and Territories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7,061 Properties Worldwide.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Hilton,2023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79D57D8A-4DC4-6CC5-351D-6D0AD898D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0716" y="1430001"/>
            <a:ext cx="6596652" cy="384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858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8653697-AE37-BE88-8C2B-11BF36733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609601"/>
            <a:ext cx="5486400" cy="573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A8349C-5D5C-D6D2-293C-765C18DF57A9}"/>
              </a:ext>
            </a:extLst>
          </p:cNvPr>
          <p:cNvSpPr txBox="1"/>
          <p:nvPr/>
        </p:nvSpPr>
        <p:spPr>
          <a:xfrm>
            <a:off x="457200" y="817418"/>
            <a:ext cx="5181600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800" dirty="0">
                <a:solidFill>
                  <a:srgbClr val="32323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 algn="l"/>
            <a:r>
              <a:rPr lang="en-GB" b="1" i="0" dirty="0">
                <a:effectLst/>
                <a:latin typeface="Loew"/>
              </a:rPr>
              <a:t> </a:t>
            </a:r>
            <a:r>
              <a:rPr lang="en-GB" sz="2400" b="1" dirty="0"/>
              <a:t>H</a:t>
            </a:r>
            <a:r>
              <a:rPr lang="en-GB" sz="2400" b="1" i="0" dirty="0">
                <a:effectLst/>
              </a:rPr>
              <a:t>istory.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23232"/>
                </a:solidFill>
                <a:effectLst/>
              </a:rPr>
              <a:t>Conrad Hilton opened the first hotel to bear the Hilton name in 1925.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323232"/>
                </a:solidFill>
              </a:rPr>
              <a:t>His</a:t>
            </a:r>
            <a:r>
              <a:rPr lang="en-GB" sz="2400" b="0" i="0" dirty="0">
                <a:solidFill>
                  <a:srgbClr val="323232"/>
                </a:solidFill>
                <a:effectLst/>
              </a:rPr>
              <a:t> aim was to operate the best hotel in Texas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23232"/>
                </a:solidFill>
                <a:effectLst/>
              </a:rPr>
              <a:t>As a result of his commitment, leadership, and innovation, today Hilton is one of the most respected brands in the world. </a:t>
            </a:r>
            <a:endParaRPr lang="en-GB" sz="2400" dirty="0">
              <a:solidFill>
                <a:srgbClr val="323232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 b="0" i="0" dirty="0">
              <a:solidFill>
                <a:srgbClr val="323232"/>
              </a:solidFill>
              <a:effectLst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323232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323232"/>
              </a:solidFill>
              <a:effectLst/>
            </a:endParaRPr>
          </a:p>
          <a:p>
            <a:pPr algn="l"/>
            <a:r>
              <a:rPr lang="en-GB" sz="1400" dirty="0">
                <a:solidFill>
                  <a:srgbClr val="323232"/>
                </a:solidFill>
              </a:rPr>
              <a:t>Hilton,2023</a:t>
            </a:r>
            <a:endParaRPr lang="en-GB" sz="1400" b="0" i="0" dirty="0">
              <a:solidFill>
                <a:srgbClr val="323232"/>
              </a:solidFill>
              <a:effectLst/>
            </a:endParaRPr>
          </a:p>
          <a:p>
            <a:pPr algn="l"/>
            <a:endParaRPr lang="en-GB" sz="2400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bold design, impactful experiences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curated contemporary art to inspire the conscientious </a:t>
            </a:r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traveler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Conrad is a </a:t>
            </a:r>
            <a:r>
              <a:rPr lang="en-GB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plwhere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guests are empowered to explore through intuitive service and experiences that authentically connect them with local culture</a:t>
            </a:r>
            <a:endParaRPr lang="en-GB" b="0" i="0" dirty="0">
              <a:solidFill>
                <a:srgbClr val="323232"/>
              </a:solidFill>
              <a:effectLst/>
              <a:latin typeface="Loew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904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FBD03-6A42-9DA2-CDE1-8D97A9582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CONRAD Brand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630F2-DCC2-BC18-C497-13ED8B5E2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061836"/>
            <a:ext cx="5378066" cy="4313564"/>
          </a:xfrm>
        </p:spPr>
        <p:txBody>
          <a:bodyPr>
            <a:normAutofit lnSpcReduction="10000"/>
          </a:bodyPr>
          <a:lstStyle/>
          <a:p>
            <a:endParaRPr lang="en-GB" sz="1900" dirty="0">
              <a:effectLst/>
              <a:latin typeface="Segoe UI" panose="020B05020402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/>
              <a:t>44 HOTELS AND RESORTS   </a:t>
            </a:r>
          </a:p>
          <a:p>
            <a:r>
              <a:rPr lang="en-GB" sz="2000" dirty="0"/>
              <a:t>22 COUNTRIES AND TERRITORIES</a:t>
            </a:r>
          </a:p>
          <a:p>
            <a:r>
              <a:rPr lang="en-GB" sz="1900" dirty="0">
                <a:ea typeface="Calibri" panose="020F0502020204030204" pitchFamily="34" charset="0"/>
                <a:cs typeface="Times New Roman" panose="02020603050405020304" pitchFamily="18" charset="0"/>
              </a:rPr>
              <a:t>5 Star, Luxury. Full Service.</a:t>
            </a:r>
          </a:p>
          <a:p>
            <a:r>
              <a:rPr lang="en-GB" sz="1900" dirty="0">
                <a:ea typeface="Calibri" panose="020F0502020204030204" pitchFamily="34" charset="0"/>
                <a:cs typeface="Times New Roman" panose="02020603050405020304" pitchFamily="18" charset="0"/>
              </a:rPr>
              <a:t>Urban and Resort Locations</a:t>
            </a:r>
          </a:p>
          <a:p>
            <a:r>
              <a:rPr lang="en-GB" sz="19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Main customers:</a:t>
            </a:r>
          </a:p>
          <a:p>
            <a:r>
              <a:rPr lang="en-GB" sz="2000" dirty="0"/>
              <a:t>“We are the destination of a new generation of smart luxury </a:t>
            </a:r>
            <a:r>
              <a:rPr lang="en-GB" sz="2000" dirty="0" err="1"/>
              <a:t>travelers</a:t>
            </a:r>
            <a:r>
              <a:rPr lang="en-GB" sz="2000" dirty="0"/>
              <a:t> for whom life, business, and pleasure seamlessly intersect. “</a:t>
            </a:r>
            <a:endParaRPr lang="en-GB" sz="19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900" dirty="0">
                <a:cs typeface="Times New Roman" panose="02020603050405020304" pitchFamily="18" charset="0"/>
              </a:rPr>
              <a:t>A World of style, service and connection for today’s sophisticated traveller.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200" dirty="0">
                <a:cs typeface="Times New Roman" panose="02020603050405020304" pitchFamily="18" charset="0"/>
              </a:rPr>
              <a:t>Hilton,2023</a:t>
            </a:r>
          </a:p>
          <a:p>
            <a:pPr marL="0" indent="0">
              <a:spcAft>
                <a:spcPts val="800"/>
              </a:spcAft>
              <a:buNone/>
            </a:pPr>
            <a:endParaRPr lang="en-GB" sz="1900" dirty="0"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9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FFE69EE-CB42-3B89-A1B5-0697F1FD16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3446351"/>
            <a:ext cx="4788505" cy="123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378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689DC-B407-C1FD-F968-1A78ECCB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555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CONRAD Brand 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257BB-9DF6-80AD-D7B3-A4328C314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/>
              <a:t>“Conrad signature service” – what is this service? </a:t>
            </a:r>
          </a:p>
          <a:p>
            <a:r>
              <a:rPr lang="en-GB" sz="1700" dirty="0"/>
              <a:t>Tangible services</a:t>
            </a:r>
          </a:p>
          <a:p>
            <a:r>
              <a:rPr lang="en-GB" sz="1700" dirty="0"/>
              <a:t>Intangible services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Hilton,2023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2CF1CE8-DFF8-323E-EF25-327992771C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" r="36356"/>
          <a:stretch/>
        </p:blipFill>
        <p:spPr bwMode="auto"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840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7E0F3-35BC-A3D0-114B-AED1B58FD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Case Studies : CONRAD Guest Services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994C4-9545-1994-AA08-746519E52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CONRAD in 3 Locations.</a:t>
            </a:r>
          </a:p>
          <a:p>
            <a:r>
              <a:rPr lang="en-GB" sz="2200" dirty="0"/>
              <a:t>Examine how each hotel reflects the Brand values through it’s service offer.</a:t>
            </a:r>
          </a:p>
          <a:p>
            <a:r>
              <a:rPr lang="en-GB" sz="2200" dirty="0"/>
              <a:t>Description of Facilities and distinctive services in each location.</a:t>
            </a:r>
          </a:p>
          <a:p>
            <a:r>
              <a:rPr lang="en-GB" sz="2200" dirty="0"/>
              <a:t>How the Hotel Meets and Exceeds Guest Expectations.</a:t>
            </a:r>
          </a:p>
        </p:txBody>
      </p:sp>
      <p:pic>
        <p:nvPicPr>
          <p:cNvPr id="6146" name="Picture 2" descr="Shot of food tray">
            <a:extLst>
              <a:ext uri="{FF2B5EF4-FFF2-40B4-BE49-F238E27FC236}">
                <a16:creationId xmlns:a16="http://schemas.microsoft.com/office/drawing/2014/main" id="{5B914690-14A3-5D44-4D00-412759ACD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0" r="4698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7923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4" name="Rectangle 6163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Exterior Building">
            <a:extLst>
              <a:ext uri="{FF2B5EF4-FFF2-40B4-BE49-F238E27FC236}">
                <a16:creationId xmlns:a16="http://schemas.microsoft.com/office/drawing/2014/main" id="{236775C0-6066-C642-5815-D035B10A53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1" r="1134" b="2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Afternoon Tea at Conrad London St James">
            <a:extLst>
              <a:ext uri="{FF2B5EF4-FFF2-40B4-BE49-F238E27FC236}">
                <a16:creationId xmlns:a16="http://schemas.microsoft.com/office/drawing/2014/main" id="{F2F34383-213F-AB3B-02EB-74FFB750168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22" r="-2" b="-2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6166" name="Freeform: Shape 6165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168" name="Freeform: Shape 6167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73D66-FD08-DBBB-FC17-9E16102A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CONRAD London</a:t>
            </a:r>
          </a:p>
        </p:txBody>
      </p:sp>
      <p:sp>
        <p:nvSpPr>
          <p:cNvPr id="6170" name="Rectangle 6169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6172" name="Rectangle 6171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74" name="Rectangle 6173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E62F704A-28A9-A03D-CB80-48089FFAA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 b="1" i="0" cap="all" dirty="0">
                <a:effectLst/>
              </a:rPr>
              <a:t>LUXURY SERVICE STEPS FROM ICONIC LONDON SITES</a:t>
            </a:r>
            <a:r>
              <a:rPr lang="en-GB" sz="2000" b="0" i="0" dirty="0">
                <a:effectLst/>
              </a:rPr>
              <a:t>.</a:t>
            </a:r>
          </a:p>
          <a:p>
            <a:r>
              <a:rPr lang="en-GB" sz="2000" b="0" i="0" dirty="0">
                <a:effectLst/>
              </a:rPr>
              <a:t> World-class art collection.</a:t>
            </a:r>
          </a:p>
          <a:p>
            <a:r>
              <a:rPr lang="en-GB" sz="2000" dirty="0"/>
              <a:t>C</a:t>
            </a:r>
            <a:r>
              <a:rPr lang="en-GB" sz="2000" b="0" i="0" dirty="0">
                <a:effectLst/>
              </a:rPr>
              <a:t>urated city excursions.</a:t>
            </a:r>
          </a:p>
          <a:p>
            <a:r>
              <a:rPr lang="en-GB" sz="2000" dirty="0"/>
              <a:t>A</a:t>
            </a:r>
            <a:r>
              <a:rPr lang="en-GB" sz="2000" b="0" i="0" dirty="0">
                <a:effectLst/>
              </a:rPr>
              <a:t>fternoon tea, and restaurants specializing in contemporary British cuisine. </a:t>
            </a:r>
          </a:p>
          <a:p>
            <a:endParaRPr lang="en-GB" sz="2000" dirty="0"/>
          </a:p>
          <a:p>
            <a:endParaRPr lang="en-GB" sz="2000" b="0" i="0" dirty="0">
              <a:effectLst/>
              <a:latin typeface="Avenir Next"/>
            </a:endParaRPr>
          </a:p>
          <a:p>
            <a:endParaRPr lang="en-GB" sz="2000" dirty="0">
              <a:latin typeface="Avenir Next"/>
            </a:endParaRPr>
          </a:p>
          <a:p>
            <a:pPr marL="0" indent="0">
              <a:buNone/>
            </a:pPr>
            <a:r>
              <a:rPr lang="en-GB" sz="1400" b="0" i="0" dirty="0">
                <a:effectLst/>
              </a:rPr>
              <a:t>Hilton,2023</a:t>
            </a:r>
          </a:p>
          <a:p>
            <a:endParaRPr lang="en-GB" sz="2000" b="0" i="0" dirty="0">
              <a:effectLst/>
              <a:latin typeface="Avenir Next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70991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20430D-1ADC-4E87-DFD2-2B010A56FC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816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E905844-DD3D-A377-BFC2-CAB6AC93DDA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15" r="-2" b="8030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10 Best Family Resorts in Bali - Most Popular Kid Friendly Hotels in Bali">
            <a:extLst>
              <a:ext uri="{FF2B5EF4-FFF2-40B4-BE49-F238E27FC236}">
                <a16:creationId xmlns:a16="http://schemas.microsoft.com/office/drawing/2014/main" id="{8DE68376-7E89-915C-092C-37F094BD8B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23" r="-2" b="21003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5138" name="Freeform: Shape 5137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40" name="Freeform: Shape 5139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D7A64-6775-F86B-44F9-C0F50C1C0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dirty="0"/>
              <a:t>CONRAD Bali</a:t>
            </a:r>
          </a:p>
        </p:txBody>
      </p:sp>
      <p:sp>
        <p:nvSpPr>
          <p:cNvPr id="5142" name="Rectangle 5141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144" name="Rectangle 5143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46" name="Rectangle 5145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033D9CBF-996C-B647-BA38-5C1B54423E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 i="0" cap="all" dirty="0">
                <a:effectLst/>
              </a:rPr>
              <a:t>Seven hectares , Many Activities TO enjoy</a:t>
            </a:r>
          </a:p>
          <a:p>
            <a:r>
              <a:rPr lang="en-GB" sz="2000" i="0" cap="all" dirty="0">
                <a:effectLst/>
              </a:rPr>
              <a:t>Family Suite Life</a:t>
            </a:r>
          </a:p>
          <a:p>
            <a:r>
              <a:rPr lang="en-GB" sz="2000" i="0" cap="all" dirty="0">
                <a:effectLst/>
              </a:rPr>
              <a:t>MEETINGS &amp; EVENTS</a:t>
            </a:r>
          </a:p>
          <a:p>
            <a:r>
              <a:rPr lang="en-GB" sz="2000" i="0" cap="all" dirty="0">
                <a:effectLst/>
              </a:rPr>
              <a:t>SPA Massage by the Pool</a:t>
            </a:r>
          </a:p>
          <a:p>
            <a:r>
              <a:rPr lang="en-GB" sz="2000" cap="all" dirty="0"/>
              <a:t>Floating Breakfast</a:t>
            </a:r>
            <a:endParaRPr lang="en-GB" sz="2000" i="0" cap="all" dirty="0">
              <a:effectLst/>
            </a:endParaRPr>
          </a:p>
          <a:p>
            <a:r>
              <a:rPr lang="en-GB" sz="2000" i="0" cap="all" dirty="0">
                <a:effectLst/>
              </a:rPr>
              <a:t>Cooking Class</a:t>
            </a:r>
          </a:p>
          <a:p>
            <a:endParaRPr lang="en-GB" sz="2000" b="1" i="0" cap="all" dirty="0">
              <a:effectLst/>
              <a:latin typeface="var(--font-headline)"/>
            </a:endParaRPr>
          </a:p>
          <a:p>
            <a:pPr marL="0" indent="0">
              <a:buNone/>
            </a:pPr>
            <a:r>
              <a:rPr lang="en-GB" sz="1100" i="0" cap="all" dirty="0">
                <a:effectLst/>
                <a:latin typeface="var(--font-headline)"/>
              </a:rPr>
              <a:t>Hilton,2023</a:t>
            </a:r>
          </a:p>
          <a:p>
            <a:endParaRPr lang="en-GB" sz="2000" b="1" i="0" cap="all" dirty="0">
              <a:effectLst/>
              <a:highlight>
                <a:srgbClr val="C0C0C0"/>
              </a:highlight>
              <a:latin typeface="var(--font-headline)"/>
            </a:endParaRPr>
          </a:p>
          <a:p>
            <a:endParaRPr lang="en-GB" sz="2000" b="1" i="0" cap="all" dirty="0">
              <a:effectLst/>
              <a:latin typeface="var(--font-headline)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159426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8" name="Rectangle 7187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Hotel Exterior at Sunset">
            <a:extLst>
              <a:ext uri="{FF2B5EF4-FFF2-40B4-BE49-F238E27FC236}">
                <a16:creationId xmlns:a16="http://schemas.microsoft.com/office/drawing/2014/main" id="{BC346692-6988-4904-BB31-4E8EE11911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75" b="2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U-Shaped Table Meeting Room">
            <a:extLst>
              <a:ext uri="{FF2B5EF4-FFF2-40B4-BE49-F238E27FC236}">
                <a16:creationId xmlns:a16="http://schemas.microsoft.com/office/drawing/2014/main" id="{74AC7A03-50EB-2549-F10D-C1C9788A73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81" r="-2" b="2470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7190" name="Freeform: Shape 7189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192" name="Freeform: Shape 7191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43BF9-7BD1-4533-E48E-73FF9CD54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 dirty="0"/>
              <a:t>CONRAD Dubai</a:t>
            </a:r>
          </a:p>
        </p:txBody>
      </p:sp>
      <p:sp>
        <p:nvSpPr>
          <p:cNvPr id="7194" name="Rectangle 7193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7196" name="Rectangle 7195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98" name="Rectangle 7197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174" name="Content Placeholder 7173">
            <a:extLst>
              <a:ext uri="{FF2B5EF4-FFF2-40B4-BE49-F238E27FC236}">
                <a16:creationId xmlns:a16="http://schemas.microsoft.com/office/drawing/2014/main" id="{D67F8FE7-25AF-4240-9841-F846FED86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 fontScale="92500" lnSpcReduction="10000"/>
          </a:bodyPr>
          <a:lstStyle/>
          <a:p>
            <a:r>
              <a:rPr lang="en-GB" sz="2000" b="0" i="0" dirty="0">
                <a:effectLst/>
              </a:rPr>
              <a:t>Blends modern décor with local design,  views of the Arabian Gulf and the Dubai Skyline.</a:t>
            </a:r>
          </a:p>
          <a:p>
            <a:r>
              <a:rPr lang="en-GB" sz="2000" dirty="0"/>
              <a:t>Business Centre ,Board Room</a:t>
            </a:r>
          </a:p>
          <a:p>
            <a:r>
              <a:rPr lang="en-GB" sz="2000" dirty="0"/>
              <a:t>Executive Lounge</a:t>
            </a:r>
            <a:endParaRPr lang="en-GB" sz="2000" b="0" i="0" dirty="0">
              <a:effectLst/>
            </a:endParaRPr>
          </a:p>
          <a:p>
            <a:r>
              <a:rPr lang="en-GB" sz="2000" dirty="0"/>
              <a:t>Concierge</a:t>
            </a:r>
          </a:p>
          <a:p>
            <a:r>
              <a:rPr lang="en-GB" sz="2000" dirty="0">
                <a:ea typeface="Times New Roman" panose="02020603050405020304" pitchFamily="18" charset="0"/>
              </a:rPr>
              <a:t>H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idden pool oasis and spa, </a:t>
            </a:r>
          </a:p>
          <a:p>
            <a:r>
              <a:rPr lang="en-GB" sz="2000" dirty="0">
                <a:ea typeface="Times New Roman" panose="02020603050405020304" pitchFamily="18" charset="0"/>
              </a:rPr>
              <a:t>F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ree shuttle to La Mer beach,</a:t>
            </a:r>
          </a:p>
          <a:p>
            <a:r>
              <a:rPr lang="en-GB" sz="2000" dirty="0">
                <a:effectLst/>
                <a:ea typeface="Times New Roman" panose="02020603050405020304" pitchFamily="18" charset="0"/>
              </a:rPr>
              <a:t>Six restaurants and bars. </a:t>
            </a:r>
          </a:p>
          <a:p>
            <a:r>
              <a:rPr lang="en-GB" sz="2000" dirty="0">
                <a:ea typeface="Times New Roman" panose="02020603050405020304" pitchFamily="18" charset="0"/>
              </a:rPr>
              <a:t>24 hour Room Service</a:t>
            </a:r>
          </a:p>
          <a:p>
            <a:pPr marL="0" indent="0">
              <a:buNone/>
            </a:pPr>
            <a:r>
              <a:rPr lang="en-GB" sz="1200" dirty="0">
                <a:effectLst/>
                <a:ea typeface="Times New Roman" panose="02020603050405020304" pitchFamily="18" charset="0"/>
              </a:rPr>
              <a:t>Hilton,2023</a:t>
            </a:r>
          </a:p>
          <a:p>
            <a:endParaRPr lang="en-GB" sz="2000" dirty="0">
              <a:latin typeface="Avenir Next"/>
            </a:endParaRPr>
          </a:p>
          <a:p>
            <a:endParaRPr lang="en-GB" sz="2000" b="0" i="0" dirty="0">
              <a:effectLst/>
              <a:latin typeface="Avenir Next"/>
            </a:endParaRPr>
          </a:p>
        </p:txBody>
      </p:sp>
    </p:spTree>
    <p:extLst>
      <p:ext uri="{BB962C8B-B14F-4D97-AF65-F5344CB8AC3E}">
        <p14:creationId xmlns:p14="http://schemas.microsoft.com/office/powerpoint/2010/main" val="2903893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67AF7-5E59-787C-CE80-6484D172E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dirty="0"/>
              <a:t>Summary &amp; Conclusions</a:t>
            </a:r>
          </a:p>
        </p:txBody>
      </p:sp>
      <p:sp>
        <p:nvSpPr>
          <p:cNvPr id="717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7324C-406B-4523-7DF4-EA5019F18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786191" cy="3547872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1500" dirty="0"/>
              <a:t>Very Important to Know the customer</a:t>
            </a:r>
          </a:p>
          <a:p>
            <a:r>
              <a:rPr lang="en-GB" sz="1500" dirty="0"/>
              <a:t>Conrad define service standards and service levels</a:t>
            </a:r>
          </a:p>
          <a:p>
            <a:r>
              <a:rPr lang="en-GB" sz="1500" dirty="0"/>
              <a:t>Follow procedures</a:t>
            </a:r>
          </a:p>
          <a:p>
            <a:r>
              <a:rPr lang="en-GB" sz="1500" dirty="0"/>
              <a:t>Empower employees</a:t>
            </a:r>
          </a:p>
          <a:p>
            <a:r>
              <a:rPr lang="en-GB" sz="1500" dirty="0"/>
              <a:t>There will be Guest reviews such as </a:t>
            </a:r>
            <a:r>
              <a:rPr lang="en-GB" sz="1500" dirty="0" err="1"/>
              <a:t>Tripadvisor</a:t>
            </a: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dirty="0"/>
              <a:t>Guest reviews are they opportunity or threat?</a:t>
            </a:r>
          </a:p>
          <a:p>
            <a:r>
              <a:rPr lang="en-GB" sz="1500" dirty="0"/>
              <a:t>Guest feedback can help improve service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400" dirty="0"/>
              <a:t>Tripadvisor,2023</a:t>
            </a:r>
          </a:p>
        </p:txBody>
      </p:sp>
      <p:pic>
        <p:nvPicPr>
          <p:cNvPr id="7170" name="Picture 2" descr="Tripadvisor Logo PNG - 180760">
            <a:extLst>
              <a:ext uri="{FF2B5EF4-FFF2-40B4-BE49-F238E27FC236}">
                <a16:creationId xmlns:a16="http://schemas.microsoft.com/office/drawing/2014/main" id="{FABB11D4-B266-7B9C-12FE-4D747AF73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3032" y="2660904"/>
            <a:ext cx="5458968" cy="202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E6E74D-0841-60D1-D612-8FE6E57331CD}"/>
              </a:ext>
            </a:extLst>
          </p:cNvPr>
          <p:cNvSpPr txBox="1"/>
          <p:nvPr/>
        </p:nvSpPr>
        <p:spPr>
          <a:xfrm>
            <a:off x="6096000" y="3840540"/>
            <a:ext cx="614449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/>
              <a:t>TripadvisorAs</a:t>
            </a:r>
            <a:r>
              <a:rPr lang="en-GB" sz="1800" dirty="0"/>
              <a:t> a long-time Hilton </a:t>
            </a:r>
            <a:r>
              <a:rPr lang="en-GB" sz="1800" dirty="0" err="1"/>
              <a:t>Honors</a:t>
            </a:r>
            <a:r>
              <a:rPr lang="en-GB" sz="1800" dirty="0"/>
              <a:t> member, I always look forward to staying at the Conrad Bali. And my most recent stay during the holiday was no exception. Once again, the team of staff members at the hotel </a:t>
            </a:r>
            <a:r>
              <a:rPr lang="en-GB" sz="1800" b="1" dirty="0"/>
              <a:t>delivered exceptional service - with lots of warm greetings, smiles and attention</a:t>
            </a:r>
            <a:r>
              <a:rPr lang="en-GB" sz="1800" dirty="0"/>
              <a:t>. The room was spacious and clear - with a great view of the pool (which is fun to swim). The morning buffet is an absolute delight given the range of items (though I am partial to the spicy tempeh - a personal favourite). </a:t>
            </a:r>
            <a:r>
              <a:rPr lang="en-GB" sz="1800" b="1" dirty="0"/>
              <a:t>Moreover, to celebrate my wife's birthday, the hotel delivered a lovely towel arrangement and tasty birthday cake.</a:t>
            </a:r>
            <a:r>
              <a:rPr lang="en-GB" sz="1800" dirty="0"/>
              <a:t> </a:t>
            </a:r>
            <a:r>
              <a:rPr lang="en-GB" sz="1800" dirty="0" err="1"/>
              <a:t>Terima</a:t>
            </a:r>
            <a:r>
              <a:rPr lang="en-GB" sz="1800" dirty="0"/>
              <a:t> </a:t>
            </a:r>
            <a:r>
              <a:rPr lang="en-GB" sz="1800" dirty="0" err="1"/>
              <a:t>kasih</a:t>
            </a:r>
            <a:r>
              <a:rPr lang="en-GB" sz="1800" dirty="0"/>
              <a:t> / </a:t>
            </a:r>
            <a:r>
              <a:rPr lang="en-GB" sz="1800" dirty="0" err="1"/>
              <a:t>suksema</a:t>
            </a:r>
            <a:r>
              <a:rPr lang="en-GB" sz="1800" dirty="0"/>
              <a:t>.</a:t>
            </a:r>
          </a:p>
        </p:txBody>
      </p:sp>
      <p:pic>
        <p:nvPicPr>
          <p:cNvPr id="7172" name="Picture 4" descr="Is Good Customer Service All It Takes? | QRi consulting">
            <a:extLst>
              <a:ext uri="{FF2B5EF4-FFF2-40B4-BE49-F238E27FC236}">
                <a16:creationId xmlns:a16="http://schemas.microsoft.com/office/drawing/2014/main" id="{A28A7578-FCF6-F69A-C23A-AB92401C5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875" y="300327"/>
            <a:ext cx="3782289" cy="2962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60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9" name="Rectangle 4111">
            <a:extLst>
              <a:ext uri="{FF2B5EF4-FFF2-40B4-BE49-F238E27FC236}">
                <a16:creationId xmlns:a16="http://schemas.microsoft.com/office/drawing/2014/main" id="{26FF42C2-EA15-4154-B242-E98E88CED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10" name="Rectangle 4113">
            <a:extLst>
              <a:ext uri="{FF2B5EF4-FFF2-40B4-BE49-F238E27FC236}">
                <a16:creationId xmlns:a16="http://schemas.microsoft.com/office/drawing/2014/main" id="{D79DE9F7-28C4-4856-BA57-D696E124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358EE-95A9-248E-BAF3-D91104BCF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78408"/>
            <a:ext cx="4056530" cy="1106424"/>
          </a:xfrm>
        </p:spPr>
        <p:txBody>
          <a:bodyPr>
            <a:normAutofit/>
          </a:bodyPr>
          <a:lstStyle/>
          <a:p>
            <a:r>
              <a:rPr lang="en-GB" sz="2800" dirty="0"/>
              <a:t>Summary</a:t>
            </a:r>
          </a:p>
        </p:txBody>
      </p:sp>
      <p:sp>
        <p:nvSpPr>
          <p:cNvPr id="4111" name="Rectangle 4115">
            <a:extLst>
              <a:ext uri="{FF2B5EF4-FFF2-40B4-BE49-F238E27FC236}">
                <a16:creationId xmlns:a16="http://schemas.microsoft.com/office/drawing/2014/main" id="{E1F9ED9C-121B-44C6-A308-5824769C4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13" name="Rectangle 4117">
            <a:extLst>
              <a:ext uri="{FF2B5EF4-FFF2-40B4-BE49-F238E27FC236}">
                <a16:creationId xmlns:a16="http://schemas.microsoft.com/office/drawing/2014/main" id="{4A5F8185-F27B-4E99-A06C-007336FE3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95865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6FCF3-EB65-BF2B-BE57-F32BCEF68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59152"/>
            <a:ext cx="4056530" cy="3429000"/>
          </a:xfrm>
        </p:spPr>
        <p:txBody>
          <a:bodyPr>
            <a:normAutofit/>
          </a:bodyPr>
          <a:lstStyle/>
          <a:p>
            <a:r>
              <a:rPr lang="en-GB" sz="1700" dirty="0"/>
              <a:t> CONRAD Brand clearly defined. </a:t>
            </a:r>
          </a:p>
          <a:p>
            <a:r>
              <a:rPr lang="en-GB" sz="1700" dirty="0"/>
              <a:t> “CONRAD Signature Service”</a:t>
            </a:r>
          </a:p>
          <a:p>
            <a:r>
              <a:rPr lang="en-GB" sz="1700" dirty="0"/>
              <a:t>Create Wow! Moments.</a:t>
            </a:r>
          </a:p>
          <a:p>
            <a:r>
              <a:rPr lang="en-GB" sz="1700" dirty="0"/>
              <a:t>Use both tangible and intangible</a:t>
            </a:r>
          </a:p>
          <a:p>
            <a:r>
              <a:rPr lang="en-GB" sz="1700" dirty="0"/>
              <a:t>To deliver this need emotionally intelligent employees who go the extra mile</a:t>
            </a:r>
          </a:p>
          <a:p>
            <a:r>
              <a:rPr lang="en-GB" sz="1700" dirty="0"/>
              <a:t>Creates emotional connection with the brand develops Brand loyalty</a:t>
            </a:r>
          </a:p>
          <a:p>
            <a:r>
              <a:rPr lang="en-GB" sz="1700" dirty="0"/>
              <a:t>Re-enforced  by the  Hilton Honours loyalty programme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F2983BFC-674C-9BCF-42F9-32E8E07B0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6705" y="658759"/>
            <a:ext cx="2873668" cy="215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s Good Customer Service All It Takes? | QRi consulting">
            <a:extLst>
              <a:ext uri="{FF2B5EF4-FFF2-40B4-BE49-F238E27FC236}">
                <a16:creationId xmlns:a16="http://schemas.microsoft.com/office/drawing/2014/main" id="{FF9C4905-A446-9BE4-3BFB-34E0F6FF5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2365" y="787180"/>
            <a:ext cx="2873668" cy="189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6209109B-3097-25DB-D1DE-C38B402620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6705" y="3447716"/>
            <a:ext cx="5989328" cy="238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091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E71A7-49C2-60AC-8482-03341315F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0689A-7DCC-2566-07AB-FEA2980C2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r>
              <a:rPr lang="en-GB" dirty="0"/>
              <a:t>Hilton,2023. Conrad Bali 5 Star Luxury Resort.[online] Available at: &lt;https://www.Hilton.com/en/hotels/bpncici-conrad-bali/?cid=OH,CH,ConradHPDestBaliJan23,MULTIPR,Tile,Home,SingleLink,i87138&gt; [Accessed  </a:t>
            </a:r>
          </a:p>
          <a:p>
            <a:r>
              <a:rPr lang="en-GB" dirty="0"/>
              <a:t>Hilton,2023.Hilton Brands, Global Hospitality Company. [online] Available at:&lt; https://www.hilton.com/en/corporate/#conrad&gt; [Accessed</a:t>
            </a:r>
          </a:p>
          <a:p>
            <a:r>
              <a:rPr lang="en-GB" dirty="0"/>
              <a:t>Hilton,2023.  Dubai Luxury Hotels- Conrad Dubai. [online] Available at: &lt;https://www.hilton.com/en/hotels/dxbcdci-conrad-dubai/&gt; [Accessed</a:t>
            </a:r>
          </a:p>
          <a:p>
            <a:r>
              <a:rPr lang="en-GB" dirty="0"/>
              <a:t>Hilton,2023. Hotel Amenities- Conrad London St James [online] Available at: &lt; https:www.hilton.com/en/hotels/loncoci-conrad-London-st-james/hotel-info/&gt; [Accessed 20 January 2023]</a:t>
            </a:r>
          </a:p>
          <a:p>
            <a:r>
              <a:rPr lang="en-GB" dirty="0"/>
              <a:t>Hilton,2023 Afternoon Tea at Conrad London St. James [online] Available at: &lt; https://www.aftenoontea.co.uk/uk/London/st-james-s/conrad-London-st-james/&gt; [Accessed</a:t>
            </a:r>
          </a:p>
          <a:p>
            <a:r>
              <a:rPr lang="en-GB" dirty="0"/>
              <a:t>Hilton,2023. The Story of Hilton , Stories from Hilton [online] Available at: &lt;https://stories.hilton.com/history&gt;  [Accessed</a:t>
            </a:r>
          </a:p>
          <a:p>
            <a:r>
              <a:rPr lang="en-GB" dirty="0"/>
              <a:t>Hilton,2023. Hilton </a:t>
            </a:r>
            <a:r>
              <a:rPr lang="en-GB" dirty="0" err="1"/>
              <a:t>Honors</a:t>
            </a:r>
            <a:r>
              <a:rPr lang="en-GB" dirty="0"/>
              <a:t>-Earn Points, Hotel Rewards and More [online] Available at: &lt; https://www.hilton.com/en/hilton-honors/?WT.srch=1&amp;WT.mc_id=zlNDA0EMEA1MB2PSH3BNG4INTCRB5dkt6MULTIBR7_121127646_1003528_p29959074063&amp;msclkid=obd08cde971419749a65ef0b850daea9&amp;gclid=CL-q59if6vwCFQVEHQkdOfMGVw&amp;gclsrc=ds&gt; [Accessed </a:t>
            </a:r>
          </a:p>
          <a:p>
            <a:r>
              <a:rPr lang="en-GB" dirty="0"/>
              <a:t>Hilton,2023 Rooms and Suites, Conrad Bali [online] Available at:  &lt;https://www.hilton.com/en/hotels/bpncic-conrad-bali/rooms/&gt;  [Accessed</a:t>
            </a:r>
          </a:p>
          <a:p>
            <a:r>
              <a:rPr lang="en-GB" dirty="0"/>
              <a:t>Hilton,2023 Conrad Hotels and resorts- Luxury Accommodations [online] Available at: &lt;https://www.Hilton.com/en/conrad/?cid=OH,MB,AboutBrandsLP3XridCornad,MULTIPR,Tile,AboutUs,SingleLink,i84583&gt; [ Accessed</a:t>
            </a:r>
            <a:endParaRPr lang="en-GB" dirty="0">
              <a:hlinkClick r:id="rId2"/>
            </a:endParaRPr>
          </a:p>
          <a:p>
            <a:r>
              <a:rPr lang="en-GB" sz="3200" dirty="0">
                <a:cs typeface="Times New Roman" panose="02020603050405020304" pitchFamily="18" charset="0"/>
              </a:rPr>
              <a:t>Tripadvisor,2023 Conrad Bali-Updated 2023 Reviews (</a:t>
            </a:r>
            <a:r>
              <a:rPr lang="en-GB" sz="3200" dirty="0" err="1">
                <a:cs typeface="Times New Roman" panose="02020603050405020304" pitchFamily="18" charset="0"/>
              </a:rPr>
              <a:t>Tanjung</a:t>
            </a:r>
            <a:r>
              <a:rPr lang="en-GB" sz="3200" dirty="0"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cs typeface="Times New Roman" panose="02020603050405020304" pitchFamily="18" charset="0"/>
              </a:rPr>
              <a:t>Benoa</a:t>
            </a:r>
            <a:r>
              <a:rPr lang="en-GB" sz="3200" dirty="0">
                <a:cs typeface="Times New Roman" panose="02020603050405020304" pitchFamily="18" charset="0"/>
              </a:rPr>
              <a:t>). [online] Available at: &lt;</a:t>
            </a:r>
            <a:r>
              <a:rPr lang="en-GB" dirty="0"/>
              <a:t>https:www.tripadvisor.co.uk/Hotel_Review-g1465999-d320013-Reviews-Conrad_Bali-Tanjung_Benoa_Nusa_Dua_Peninsula_Bali.html&gt; [Accessed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3355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17462</TotalTime>
  <Words>1071</Words>
  <Application>Microsoft Office PowerPoint</Application>
  <PresentationFormat>Widescreen</PresentationFormat>
  <Paragraphs>125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Avenir Next</vt:lpstr>
      <vt:lpstr>Calibri</vt:lpstr>
      <vt:lpstr>Calibri Light</vt:lpstr>
      <vt:lpstr>Loew</vt:lpstr>
      <vt:lpstr>Segoe UI</vt:lpstr>
      <vt:lpstr>var(--font-headline)</vt:lpstr>
      <vt:lpstr>Office Theme</vt:lpstr>
      <vt:lpstr>The role and importance of quality service, hospitality and guest services in the hospitality industry</vt:lpstr>
      <vt:lpstr>Today’s presentation: Contents</vt:lpstr>
      <vt:lpstr>Hilton Hotels</vt:lpstr>
      <vt:lpstr>PowerPoint Presentation</vt:lpstr>
      <vt:lpstr>CONRAD Brand </vt:lpstr>
      <vt:lpstr>CONRAD Brand </vt:lpstr>
      <vt:lpstr>Case Studies : CONRAD Guest Services</vt:lpstr>
      <vt:lpstr>CONRAD London</vt:lpstr>
      <vt:lpstr>PowerPoint Presentation</vt:lpstr>
      <vt:lpstr>CONRAD Bali</vt:lpstr>
      <vt:lpstr>CONRAD Dubai</vt:lpstr>
      <vt:lpstr>Summary &amp; Conclusions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Ferenc</dc:creator>
  <cp:lastModifiedBy>Robert Ferenc</cp:lastModifiedBy>
  <cp:revision>2</cp:revision>
  <dcterms:created xsi:type="dcterms:W3CDTF">2023-01-16T17:04:20Z</dcterms:created>
  <dcterms:modified xsi:type="dcterms:W3CDTF">2023-02-10T11:50:50Z</dcterms:modified>
</cp:coreProperties>
</file>