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1"/>
  </p:notesMasterIdLst>
  <p:handoutMasterIdLst>
    <p:handoutMasterId r:id="rId32"/>
  </p:handoutMasterIdLst>
  <p:sldIdLst>
    <p:sldId id="264" r:id="rId2"/>
    <p:sldId id="289" r:id="rId3"/>
    <p:sldId id="258" r:id="rId4"/>
    <p:sldId id="259" r:id="rId5"/>
    <p:sldId id="260" r:id="rId6"/>
    <p:sldId id="261" r:id="rId7"/>
    <p:sldId id="262" r:id="rId8"/>
    <p:sldId id="263" r:id="rId9"/>
    <p:sldId id="282" r:id="rId10"/>
    <p:sldId id="265" r:id="rId11"/>
    <p:sldId id="283" r:id="rId12"/>
    <p:sldId id="267" r:id="rId13"/>
    <p:sldId id="284" r:id="rId14"/>
    <p:sldId id="285" r:id="rId15"/>
    <p:sldId id="286" r:id="rId16"/>
    <p:sldId id="271" r:id="rId17"/>
    <p:sldId id="272" r:id="rId18"/>
    <p:sldId id="273" r:id="rId19"/>
    <p:sldId id="287" r:id="rId20"/>
    <p:sldId id="275" r:id="rId21"/>
    <p:sldId id="288" r:id="rId22"/>
    <p:sldId id="277" r:id="rId23"/>
    <p:sldId id="364" r:id="rId24"/>
    <p:sldId id="365" r:id="rId25"/>
    <p:sldId id="366" r:id="rId26"/>
    <p:sldId id="367" r:id="rId27"/>
    <p:sldId id="368" r:id="rId28"/>
    <p:sldId id="369" r:id="rId29"/>
    <p:sldId id="370" r:id="rId30"/>
  </p:sldIdLst>
  <p:sldSz cx="12188825" cy="6858000"/>
  <p:notesSz cx="6858000" cy="9144000"/>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9" pos="3839" userDrawn="1">
          <p15:clr>
            <a:srgbClr val="A4A3A4"/>
          </p15:clr>
        </p15:guide>
        <p15:guide id="10"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82" autoAdjust="0"/>
    <p:restoredTop sz="94280" autoAdjust="0"/>
  </p:normalViewPr>
  <p:slideViewPr>
    <p:cSldViewPr showGuides="1">
      <p:cViewPr varScale="1">
        <p:scale>
          <a:sx n="83" d="100"/>
          <a:sy n="83" d="100"/>
        </p:scale>
        <p:origin x="48" y="51"/>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1986"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solidFill>
                <a:schemeClr val="tx2"/>
              </a:solidFill>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E973C59C-4E16-4A64-A766-34DB213E11B3}" type="datetimeFigureOut">
              <a:rPr lang="en-US">
                <a:solidFill>
                  <a:schemeClr val="tx2"/>
                </a:solidFill>
              </a:rPr>
              <a:t>3/12/2022</a:t>
            </a:fld>
            <a:endParaRPr>
              <a:solidFill>
                <a:schemeClr val="tx2"/>
              </a:solidFill>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solidFill>
                <a:schemeClr val="tx2"/>
              </a:solidFill>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CFD77566-CD65-4859-9FA1-43956DC85B8C}" type="slidenum">
              <a:rPr>
                <a:solidFill>
                  <a:schemeClr val="tx2"/>
                </a:solidFill>
              </a:rPr>
              <a:t>‹#›</a:t>
            </a:fld>
            <a:endParaRPr>
              <a:solidFill>
                <a:schemeClr val="tx2"/>
              </a:solidFill>
            </a:endParaRPr>
          </a:p>
        </p:txBody>
      </p:sp>
    </p:spTree>
    <p:extLst>
      <p:ext uri="{BB962C8B-B14F-4D97-AF65-F5344CB8AC3E}">
        <p14:creationId xmlns:p14="http://schemas.microsoft.com/office/powerpoint/2010/main" val="27087983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solidFill>
                  <a:schemeClr val="tx2"/>
                </a:solidFill>
              </a:defRPr>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solidFill>
                  <a:schemeClr val="tx2"/>
                </a:solidFill>
              </a:defRPr>
            </a:lvl1pPr>
          </a:lstStyle>
          <a:p>
            <a:fld id="{F95CF31C-F757-429C-A789-86504F04C3BE}" type="datetimeFigureOut">
              <a:rPr lang="en-US"/>
              <a:pPr/>
              <a:t>3/12/2022</a:t>
            </a:fld>
            <a:endParaRPr/>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solidFill>
                  <a:schemeClr val="tx2"/>
                </a:solidFill>
              </a:defRPr>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solidFill>
                  <a:schemeClr val="tx2"/>
                </a:solidFill>
              </a:defRPr>
            </a:lvl1pPr>
          </a:lstStyle>
          <a:p>
            <a:fld id="{B8796F01-7154-41E0-B48B-A6921757531A}" type="slidenum">
              <a:rPr/>
              <a:pPr/>
              <a:t>‹#›</a:t>
            </a:fld>
            <a:endParaRPr/>
          </a:p>
        </p:txBody>
      </p:sp>
    </p:spTree>
    <p:extLst>
      <p:ext uri="{BB962C8B-B14F-4D97-AF65-F5344CB8AC3E}">
        <p14:creationId xmlns:p14="http://schemas.microsoft.com/office/powerpoint/2010/main" val="44077566"/>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2"/>
        </a:solidFill>
        <a:latin typeface="+mn-lt"/>
        <a:ea typeface="+mn-ea"/>
        <a:cs typeface="+mn-cs"/>
      </a:defRPr>
    </a:lvl1pPr>
    <a:lvl2pPr marL="609493" algn="l" defTabSz="1218987" rtl="0" eaLnBrk="1" latinLnBrk="0" hangingPunct="1">
      <a:defRPr sz="1600" kern="1200">
        <a:solidFill>
          <a:schemeClr val="tx2"/>
        </a:solidFill>
        <a:latin typeface="+mn-lt"/>
        <a:ea typeface="+mn-ea"/>
        <a:cs typeface="+mn-cs"/>
      </a:defRPr>
    </a:lvl2pPr>
    <a:lvl3pPr marL="1218987" algn="l" defTabSz="1218987" rtl="0" eaLnBrk="1" latinLnBrk="0" hangingPunct="1">
      <a:defRPr sz="1600" kern="1200">
        <a:solidFill>
          <a:schemeClr val="tx2"/>
        </a:solidFill>
        <a:latin typeface="+mn-lt"/>
        <a:ea typeface="+mn-ea"/>
        <a:cs typeface="+mn-cs"/>
      </a:defRPr>
    </a:lvl3pPr>
    <a:lvl4pPr marL="1828480" algn="l" defTabSz="1218987" rtl="0" eaLnBrk="1" latinLnBrk="0" hangingPunct="1">
      <a:defRPr sz="1600" kern="1200">
        <a:solidFill>
          <a:schemeClr val="tx2"/>
        </a:solidFill>
        <a:latin typeface="+mn-lt"/>
        <a:ea typeface="+mn-ea"/>
        <a:cs typeface="+mn-cs"/>
      </a:defRPr>
    </a:lvl4pPr>
    <a:lvl5pPr marL="2437973" algn="l" defTabSz="1218987" rtl="0" eaLnBrk="1" latinLnBrk="0" hangingPunct="1">
      <a:defRPr sz="1600" kern="1200">
        <a:solidFill>
          <a:schemeClr val="tx2"/>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1218987" rtl="0" eaLnBrk="1" fontAlgn="auto" latinLnBrk="0" hangingPunct="1">
              <a:lnSpc>
                <a:spcPct val="100000"/>
              </a:lnSpc>
              <a:spcBef>
                <a:spcPts val="0"/>
              </a:spcBef>
              <a:spcAft>
                <a:spcPts val="0"/>
              </a:spcAft>
              <a:buClrTx/>
              <a:buSzTx/>
              <a:buFontTx/>
              <a:buNone/>
              <a:tabLst/>
              <a:defRPr/>
            </a:pPr>
            <a:r>
              <a:rPr lang="en-GB" dirty="0"/>
              <a:t>The process of disclosure can be one of the most costly parts of an action and is also one of the most important stages.  It is a time when relative strengths and weaknesses of each party’s case may be more clearly revealed.  It is after disclosure and inspection that both parties will probably review their case and consider making, repeating, increasing, decreasing or withdrawing </a:t>
            </a:r>
            <a:r>
              <a:rPr lang="en-GB" b="1" dirty="0"/>
              <a:t>Part 36 </a:t>
            </a:r>
            <a:r>
              <a:rPr lang="en-GB" dirty="0"/>
              <a:t>offers and consider again the option of ADR.</a:t>
            </a:r>
          </a:p>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3</a:t>
            </a:fld>
            <a:endParaRPr lang="en-GB"/>
          </a:p>
        </p:txBody>
      </p:sp>
    </p:spTree>
    <p:extLst>
      <p:ext uri="{BB962C8B-B14F-4D97-AF65-F5344CB8AC3E}">
        <p14:creationId xmlns:p14="http://schemas.microsoft.com/office/powerpoint/2010/main" val="10023602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1218987" rtl="0" eaLnBrk="1" fontAlgn="auto" latinLnBrk="0" hangingPunct="1">
              <a:lnSpc>
                <a:spcPct val="100000"/>
              </a:lnSpc>
              <a:spcBef>
                <a:spcPts val="0"/>
              </a:spcBef>
              <a:spcAft>
                <a:spcPts val="0"/>
              </a:spcAft>
              <a:buClrTx/>
              <a:buSzTx/>
              <a:buFontTx/>
              <a:buNone/>
              <a:tabLst/>
              <a:defRPr/>
            </a:pPr>
            <a:r>
              <a:rPr lang="en-GB" sz="1600" dirty="0"/>
              <a:t>Note – “disclosure” means identifying the existence of all of these documents it does not make all the documents available to be seen or “inspected”.</a:t>
            </a:r>
          </a:p>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4</a:t>
            </a:fld>
            <a:endParaRPr lang="en-GB"/>
          </a:p>
        </p:txBody>
      </p:sp>
    </p:spTree>
    <p:extLst>
      <p:ext uri="{BB962C8B-B14F-4D97-AF65-F5344CB8AC3E}">
        <p14:creationId xmlns:p14="http://schemas.microsoft.com/office/powerpoint/2010/main" val="31878738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1218987" rtl="0" eaLnBrk="1" fontAlgn="auto" latinLnBrk="0" hangingPunct="1">
              <a:lnSpc>
                <a:spcPct val="100000"/>
              </a:lnSpc>
              <a:spcBef>
                <a:spcPts val="0"/>
              </a:spcBef>
              <a:spcAft>
                <a:spcPts val="0"/>
              </a:spcAft>
              <a:buClrTx/>
              <a:buSzTx/>
              <a:buFontTx/>
              <a:buNone/>
              <a:tabLst/>
              <a:defRPr/>
            </a:pPr>
            <a:r>
              <a:rPr lang="en-GB" sz="1600" dirty="0"/>
              <a:t>The question whether a doc should be disclosed is determined by reference to the issues raised in the parties’ statements of case.  Only those docs that have reference to the issues between the parties are disclosable.  It is often at the stage of disclosure, or later at the stage when witness statements of fact and expert reports  are exchanged, that a party is able to determine more clearly the strengths and weaknesses of parts of (or the whole of) their case.</a:t>
            </a:r>
          </a:p>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5</a:t>
            </a:fld>
            <a:endParaRPr lang="en-GB"/>
          </a:p>
        </p:txBody>
      </p:sp>
    </p:spTree>
    <p:extLst>
      <p:ext uri="{BB962C8B-B14F-4D97-AF65-F5344CB8AC3E}">
        <p14:creationId xmlns:p14="http://schemas.microsoft.com/office/powerpoint/2010/main" val="24516644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buNone/>
            </a:pPr>
            <a:r>
              <a:rPr lang="en-GB" b="1" u="sng" dirty="0"/>
              <a:t>The meaning of control</a:t>
            </a:r>
          </a:p>
          <a:p>
            <a:pPr marL="0" lvl="0" indent="0">
              <a:buNone/>
            </a:pPr>
            <a:r>
              <a:rPr lang="en-GB" dirty="0"/>
              <a:t>The obligation to disclose docs includes those that are within a party’s control.  “control” extends to documents which a party has:</a:t>
            </a:r>
          </a:p>
          <a:p>
            <a:pPr lvl="0"/>
            <a:r>
              <a:rPr lang="en-GB" dirty="0"/>
              <a:t>Physical possession of;</a:t>
            </a:r>
          </a:p>
          <a:p>
            <a:pPr lvl="0"/>
            <a:r>
              <a:rPr lang="en-GB" dirty="0"/>
              <a:t>A r to possession or to inspect or take copies of;</a:t>
            </a:r>
          </a:p>
          <a:p>
            <a:pPr lvl="0"/>
            <a:r>
              <a:rPr lang="en-GB" dirty="0"/>
              <a:t>Had but no longer has.</a:t>
            </a:r>
          </a:p>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6</a:t>
            </a:fld>
            <a:endParaRPr lang="en-GB"/>
          </a:p>
        </p:txBody>
      </p:sp>
    </p:spTree>
    <p:extLst>
      <p:ext uri="{BB962C8B-B14F-4D97-AF65-F5344CB8AC3E}">
        <p14:creationId xmlns:p14="http://schemas.microsoft.com/office/powerpoint/2010/main" val="16660745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buNone/>
            </a:pPr>
            <a:r>
              <a:rPr lang="en-GB" dirty="0"/>
              <a:t>Determining what is a “reasonable and proportionate” search includes a review of the nature of, the importance of, and the value of the case.  It also includes a consideration of the costs of and the ease of retrieval of the docs,</a:t>
            </a:r>
          </a:p>
          <a:p>
            <a:pPr marL="0" lvl="0" indent="0">
              <a:buNone/>
            </a:pPr>
            <a:r>
              <a:rPr lang="en-GB" dirty="0"/>
              <a:t>Clients will need guidance on the extent of the search they should make so that they can make an honest and true “disclosure statement”.  A legal rep has an obligation to the court to ensure that their client makes full disclosure.</a:t>
            </a:r>
          </a:p>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7</a:t>
            </a:fld>
            <a:endParaRPr lang="en-GB"/>
          </a:p>
        </p:txBody>
      </p:sp>
    </p:spTree>
    <p:extLst>
      <p:ext uri="{BB962C8B-B14F-4D97-AF65-F5344CB8AC3E}">
        <p14:creationId xmlns:p14="http://schemas.microsoft.com/office/powerpoint/2010/main" val="22695567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buNone/>
            </a:pPr>
            <a:r>
              <a:rPr lang="en-GB" dirty="0"/>
              <a:t>As an “officer of the court” a solicitor owes a duty to the court to check the client’s disclosure list to make sure, as far as possible, that no relevant docs have been omitted.</a:t>
            </a:r>
          </a:p>
          <a:p>
            <a:pPr marL="0" lvl="0" indent="0">
              <a:buNone/>
            </a:pPr>
            <a:r>
              <a:rPr lang="en-GB" dirty="0"/>
              <a:t>It is good practice to give client’s timely advice, orally and in writing, about the types of docs that are disclosable, the appropriate person within the client’s organisation to make the search as well as advice concerning the retention, storage and filing of docs.  The burden on the legal rep to ensure compliance with all the prof obligations is a very heavy one.</a:t>
            </a:r>
          </a:p>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8</a:t>
            </a:fld>
            <a:endParaRPr lang="en-GB"/>
          </a:p>
        </p:txBody>
      </p:sp>
    </p:spTree>
    <p:extLst>
      <p:ext uri="{BB962C8B-B14F-4D97-AF65-F5344CB8AC3E}">
        <p14:creationId xmlns:p14="http://schemas.microsoft.com/office/powerpoint/2010/main" val="32514072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buNone/>
            </a:pPr>
            <a:r>
              <a:rPr lang="en-GB" b="1" dirty="0"/>
              <a:t>R31.11 </a:t>
            </a:r>
            <a:r>
              <a:rPr lang="en-GB" dirty="0"/>
              <a:t>provides that the duty to disclose continues until the proceedings are concluded and therefore if, after a list of documents has been prepared and served, the existence of further documents to which the court order applies comes to the attention of the disclosing party, the party must prepare and serve a supplemental list (</a:t>
            </a:r>
            <a:r>
              <a:rPr lang="en-GB" b="1" dirty="0"/>
              <a:t>para 3.3 PD 31A</a:t>
            </a:r>
            <a:r>
              <a:rPr lang="en-GB" dirty="0"/>
              <a:t>).</a:t>
            </a:r>
          </a:p>
          <a:p>
            <a:pPr marL="0" lvl="0" indent="0">
              <a:buNone/>
            </a:pPr>
            <a:r>
              <a:rPr lang="en-GB" dirty="0"/>
              <a:t>There may also be requests or applications for specific disclosure, or a challenge to the list supplied by a party.</a:t>
            </a:r>
          </a:p>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9</a:t>
            </a:fld>
            <a:endParaRPr lang="en-GB"/>
          </a:p>
        </p:txBody>
      </p:sp>
    </p:spTree>
    <p:extLst>
      <p:ext uri="{BB962C8B-B14F-4D97-AF65-F5344CB8AC3E}">
        <p14:creationId xmlns:p14="http://schemas.microsoft.com/office/powerpoint/2010/main" val="40398280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nSpc>
                <a:spcPct val="110000"/>
              </a:lnSpc>
              <a:buNone/>
            </a:pPr>
            <a:r>
              <a:rPr lang="en-GB" dirty="0"/>
              <a:t>The time period for inspection of documents is invariably set out in the directions order and is usually 7 days after disclosure.  If the time for inspection has not been fixed in the directions order, reference should be made to </a:t>
            </a:r>
            <a:r>
              <a:rPr lang="en-GB" b="1" dirty="0"/>
              <a:t>r31.15. </a:t>
            </a:r>
            <a:r>
              <a:rPr lang="en-GB" dirty="0"/>
              <a:t>this states that written notice may be given of a party’s wish to inspect a document and inspection must be provided within 7 days of receiving the notice.</a:t>
            </a:r>
          </a:p>
          <a:p>
            <a:pPr marL="0" lvl="0" indent="0">
              <a:lnSpc>
                <a:spcPct val="110000"/>
              </a:lnSpc>
              <a:buNone/>
            </a:pPr>
            <a:r>
              <a:rPr lang="en-GB" dirty="0"/>
              <a:t>The place where inspection will take place will often be at the offices of the disclosing party’s legal rep.  However, the court may order, or the parties may seek an order, that inspection should take place at another (more convenient) location.</a:t>
            </a:r>
          </a:p>
          <a:p>
            <a:pPr marL="0" marR="0" lvl="0" indent="0" algn="l" defTabSz="1218987" rtl="0" eaLnBrk="1" fontAlgn="auto" latinLnBrk="0" hangingPunct="1">
              <a:lnSpc>
                <a:spcPct val="100000"/>
              </a:lnSpc>
              <a:spcBef>
                <a:spcPts val="0"/>
              </a:spcBef>
              <a:spcAft>
                <a:spcPts val="0"/>
              </a:spcAft>
              <a:buClrTx/>
              <a:buSzTx/>
              <a:buFontTx/>
              <a:buNone/>
              <a:tabLst/>
              <a:defRPr/>
            </a:pPr>
            <a:r>
              <a:rPr lang="en-GB" sz="1600" dirty="0"/>
              <a:t>When a party formally discloses a document in civil proceedings by stating that it exists, their opponent will have the right to inspect the document unless the disclosing party claims a right or duty to withhold inspection.  Inspection means physically looking at the document, calling for a copy of it, or calling for a copy and then physically inspecting it.  Specific provision should be made regarding inspection of electronic materials.</a:t>
            </a:r>
          </a:p>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10</a:t>
            </a:fld>
            <a:endParaRPr lang="en-GB"/>
          </a:p>
        </p:txBody>
      </p:sp>
    </p:spTree>
    <p:extLst>
      <p:ext uri="{BB962C8B-B14F-4D97-AF65-F5344CB8AC3E}">
        <p14:creationId xmlns:p14="http://schemas.microsoft.com/office/powerpoint/2010/main" val="13492935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buNone/>
            </a:pPr>
            <a:r>
              <a:rPr lang="en-GB" dirty="0"/>
              <a:t>Under </a:t>
            </a:r>
            <a:r>
              <a:rPr lang="en-GB" b="1" dirty="0"/>
              <a:t>r31.19 </a:t>
            </a:r>
            <a:r>
              <a:rPr lang="en-GB" dirty="0"/>
              <a:t>a party is entitled to:</a:t>
            </a:r>
          </a:p>
          <a:p>
            <a:pPr marL="0" lvl="0" indent="0">
              <a:buNone/>
            </a:pPr>
            <a:r>
              <a:rPr lang="en-GB" i="1" dirty="0"/>
              <a:t>Withhold disclosure of a document on the ground that disclosure would damage the public interest…</a:t>
            </a:r>
          </a:p>
          <a:p>
            <a:pPr marL="0" lvl="0" indent="0">
              <a:buNone/>
            </a:pPr>
            <a:r>
              <a:rPr lang="en-GB" dirty="0"/>
              <a:t>This r is a form of privilege and it is a r to withhold a document from disclosure itself, not just from withholding inspection.  The aim is to prevent disclosure of material that would harm the nation or the administration of justice.  Claims to withhold disclosure on this ground are v rare.</a:t>
            </a:r>
          </a:p>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14</a:t>
            </a:fld>
            <a:endParaRPr lang="en-GB"/>
          </a:p>
        </p:txBody>
      </p:sp>
    </p:spTree>
    <p:extLst>
      <p:ext uri="{BB962C8B-B14F-4D97-AF65-F5344CB8AC3E}">
        <p14:creationId xmlns:p14="http://schemas.microsoft.com/office/powerpoint/2010/main" val="27585749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buNone/>
            </a:pPr>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15</a:t>
            </a:fld>
            <a:endParaRPr lang="en-GB"/>
          </a:p>
        </p:txBody>
      </p:sp>
    </p:spTree>
    <p:extLst>
      <p:ext uri="{BB962C8B-B14F-4D97-AF65-F5344CB8AC3E}">
        <p14:creationId xmlns:p14="http://schemas.microsoft.com/office/powerpoint/2010/main" val="2984481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buNone/>
            </a:pPr>
            <a:r>
              <a:rPr lang="en-GB" dirty="0"/>
              <a:t>A person is entitled to refuse to give evidence or disclose information if the revelation of the information would have the effect of increasing the likelihood of them being prosecuted for a criminal offence or being subjected to a penalty.  This privilege, or right, can be asserted at any stage, including within the process of disclosure.  It is an important part of </a:t>
            </a:r>
            <a:r>
              <a:rPr lang="en-GB" b="1" dirty="0"/>
              <a:t>art 6 </a:t>
            </a:r>
            <a:r>
              <a:rPr lang="en-GB" b="1" dirty="0" err="1"/>
              <a:t>echr</a:t>
            </a:r>
            <a:r>
              <a:rPr lang="en-GB" b="1" dirty="0"/>
              <a:t> </a:t>
            </a:r>
            <a:r>
              <a:rPr lang="en-GB" dirty="0"/>
              <a:t>(r to a fair trial) and the r to silence.</a:t>
            </a:r>
          </a:p>
          <a:p>
            <a:pPr marL="0" lvl="0" indent="0">
              <a:buNone/>
            </a:pPr>
            <a:r>
              <a:rPr lang="en-GB" dirty="0"/>
              <a:t>It does not arise very often.</a:t>
            </a:r>
          </a:p>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17</a:t>
            </a:fld>
            <a:endParaRPr lang="en-GB"/>
          </a:p>
        </p:txBody>
      </p:sp>
    </p:spTree>
    <p:extLst>
      <p:ext uri="{BB962C8B-B14F-4D97-AF65-F5344CB8AC3E}">
        <p14:creationId xmlns:p14="http://schemas.microsoft.com/office/powerpoint/2010/main" val="40651095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dirty="0"/>
              <a:t>This includes legal advice privilege and litigation privilege.  Privilege cannot be claimed unless the evidence in question is confidential, so where the information or the document has ceased to be confidential the document containing it can no longer be subject to a claim for privilege.  For the same reason, no privilege can attach to communications between opposing parties (unless they are subject to WP privilege). Equally, and for the same reason, when it is no longer confidential to 1 party there can be no privilege </a:t>
            </a:r>
            <a:r>
              <a:rPr lang="en-GB" dirty="0" err="1"/>
              <a:t>in:</a:t>
            </a:r>
            <a:r>
              <a:rPr lang="en-GB" sz="1600" dirty="0" err="1"/>
              <a:t>Transcripts</a:t>
            </a:r>
            <a:r>
              <a:rPr lang="en-GB" sz="1600" dirty="0"/>
              <a:t> of proceedings in chambers, in open courts, or before </a:t>
            </a:r>
            <a:r>
              <a:rPr lang="en-GB" sz="1600" dirty="0" err="1"/>
              <a:t>arbitratiors</a:t>
            </a:r>
            <a:r>
              <a:rPr lang="en-GB" sz="1600" dirty="0"/>
              <a:t>;</a:t>
            </a:r>
          </a:p>
          <a:p>
            <a:pPr lvl="0"/>
            <a:r>
              <a:rPr lang="en-GB" sz="1600" dirty="0"/>
              <a:t>Attendance notes at meetings at which both parties were present;</a:t>
            </a:r>
          </a:p>
          <a:p>
            <a:pPr lvl="0"/>
            <a:r>
              <a:rPr lang="en-GB" sz="1600" dirty="0"/>
              <a:t>Telephone attendance notes of conversations between legal reps of both sides.  The exception to this is if the notes contain additional notes by one party’s legal rep that details strategy, advice of the merits of a party’s case.</a:t>
            </a:r>
          </a:p>
          <a:p>
            <a:pPr marL="0" marR="0" lvl="0" indent="0" algn="l" defTabSz="1218987" rtl="0" eaLnBrk="1" fontAlgn="auto" latinLnBrk="0" hangingPunct="1">
              <a:lnSpc>
                <a:spcPct val="100000"/>
              </a:lnSpc>
              <a:spcBef>
                <a:spcPts val="0"/>
              </a:spcBef>
              <a:spcAft>
                <a:spcPts val="0"/>
              </a:spcAft>
              <a:buClrTx/>
              <a:buSzTx/>
              <a:buFontTx/>
              <a:buNone/>
              <a:tabLst/>
              <a:defRPr/>
            </a:pPr>
            <a:endParaRPr lang="en-GB" dirty="0"/>
          </a:p>
          <a:p>
            <a:pPr marL="0" marR="0" lvl="0" indent="0" algn="l" defTabSz="1218987" rtl="0" eaLnBrk="1" fontAlgn="auto" latinLnBrk="0" hangingPunct="1">
              <a:lnSpc>
                <a:spcPct val="100000"/>
              </a:lnSpc>
              <a:spcBef>
                <a:spcPts val="0"/>
              </a:spcBef>
              <a:spcAft>
                <a:spcPts val="0"/>
              </a:spcAft>
              <a:buClrTx/>
              <a:buSzTx/>
              <a:buFontTx/>
              <a:buNone/>
              <a:tabLst/>
              <a:defRPr/>
            </a:pPr>
            <a:r>
              <a:rPr lang="en-GB" sz="1600" dirty="0"/>
              <a:t>The underlying purpose of legal professional privilege is to allow parties access to legal advice, to the lawyer’s professional skill and judgment, without compromising their position with the opponent.  Here “lawyer” means all members of the profession – solicitors, barristers, in-house lawyers in part of their work and foreign lawyers, supervised chartered legal execs and trainees.  </a:t>
            </a:r>
          </a:p>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18</a:t>
            </a:fld>
            <a:endParaRPr lang="en-GB"/>
          </a:p>
        </p:txBody>
      </p:sp>
    </p:spTree>
    <p:extLst>
      <p:ext uri="{BB962C8B-B14F-4D97-AF65-F5344CB8AC3E}">
        <p14:creationId xmlns:p14="http://schemas.microsoft.com/office/powerpoint/2010/main" val="81883337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672383" y="1498601"/>
            <a:ext cx="7008574" cy="3298825"/>
          </a:xfrm>
        </p:spPr>
        <p:txBody>
          <a:bodyPr>
            <a:normAutofit/>
          </a:bodyPr>
          <a:lstStyle>
            <a:lvl1pPr>
              <a:lnSpc>
                <a:spcPct val="90000"/>
              </a:lnSpc>
              <a:defRPr sz="5400" cap="none" baseline="0"/>
            </a:lvl1pPr>
          </a:lstStyle>
          <a:p>
            <a:r>
              <a:rPr lang="en-US"/>
              <a:t>Click to edit Master title style</a:t>
            </a:r>
            <a:endParaRPr/>
          </a:p>
        </p:txBody>
      </p:sp>
      <p:sp>
        <p:nvSpPr>
          <p:cNvPr id="3" name="Subtitle 2"/>
          <p:cNvSpPr>
            <a:spLocks noGrp="1"/>
          </p:cNvSpPr>
          <p:nvPr>
            <p:ph type="subTitle" idx="1"/>
          </p:nvPr>
        </p:nvSpPr>
        <p:spPr>
          <a:xfrm>
            <a:off x="4672383" y="4927600"/>
            <a:ext cx="7008574" cy="1244600"/>
          </a:xfrm>
        </p:spPr>
        <p:txBody>
          <a:bodyPr>
            <a:normAutofit/>
          </a:bodyPr>
          <a:lstStyle>
            <a:lvl1pPr marL="0" indent="0" algn="l">
              <a:spcBef>
                <a:spcPts val="0"/>
              </a:spcBef>
              <a:buNone/>
              <a:defRPr sz="2800" b="0">
                <a:solidFill>
                  <a:schemeClr val="tx1"/>
                </a:solidFill>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32227708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8B5A30F4-0B4E-4E4B-BC36-C30CD13F4E17}" type="datetimeFigureOut">
              <a:rPr lang="en-US"/>
              <a:t>3/12/2022</a:t>
            </a:fld>
            <a:endParaRPr dirty="0"/>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DA60BA0E-20D0-4E7C-B286-26C960A6788F}" type="slidenum">
              <a:rPr/>
              <a:t>‹#›</a:t>
            </a:fld>
            <a:endParaRPr/>
          </a:p>
        </p:txBody>
      </p:sp>
    </p:spTree>
    <p:extLst>
      <p:ext uri="{BB962C8B-B14F-4D97-AF65-F5344CB8AC3E}">
        <p14:creationId xmlns:p14="http://schemas.microsoft.com/office/powerpoint/2010/main" val="1563524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12589" y="4445000"/>
            <a:ext cx="7008574" cy="1930400"/>
          </a:xfrm>
        </p:spPr>
        <p:txBody>
          <a:bodyPr anchor="t">
            <a:normAutofit/>
          </a:bodyPr>
          <a:lstStyle>
            <a:lvl1pPr algn="l">
              <a:defRPr sz="5400" b="0" cap="none" baseline="0"/>
            </a:lvl1pPr>
          </a:lstStyle>
          <a:p>
            <a:r>
              <a:rPr lang="en-US"/>
              <a:t>Click to edit Master title style</a:t>
            </a:r>
            <a:endParaRPr dirty="0"/>
          </a:p>
        </p:txBody>
      </p:sp>
      <p:sp>
        <p:nvSpPr>
          <p:cNvPr id="3" name="Text Placeholder 2"/>
          <p:cNvSpPr>
            <a:spLocks noGrp="1"/>
          </p:cNvSpPr>
          <p:nvPr>
            <p:ph type="body" idx="1"/>
          </p:nvPr>
        </p:nvSpPr>
        <p:spPr>
          <a:xfrm>
            <a:off x="812589" y="3124200"/>
            <a:ext cx="7008574" cy="1296987"/>
          </a:xfrm>
        </p:spPr>
        <p:txBody>
          <a:bodyPr anchor="b">
            <a:normAutofit/>
          </a:bodyPr>
          <a:lstStyle>
            <a:lvl1pPr marL="0" indent="0">
              <a:spcBef>
                <a:spcPts val="0"/>
              </a:spcBef>
              <a:buNone/>
              <a:defRPr sz="2800">
                <a:solidFill>
                  <a:schemeClr val="tx1"/>
                </a:solidFill>
              </a:defRPr>
            </a:lvl1pPr>
            <a:lvl2pPr marL="609493" indent="0">
              <a:buNone/>
              <a:defRPr sz="2400">
                <a:solidFill>
                  <a:schemeClr val="tx1">
                    <a:tint val="75000"/>
                  </a:schemeClr>
                </a:solidFill>
              </a:defRPr>
            </a:lvl2pPr>
            <a:lvl3pPr marL="1218987" indent="0">
              <a:buNone/>
              <a:defRPr sz="2100">
                <a:solidFill>
                  <a:schemeClr val="tx1">
                    <a:tint val="75000"/>
                  </a:schemeClr>
                </a:solidFill>
              </a:defRPr>
            </a:lvl3pPr>
            <a:lvl4pPr marL="1828480" indent="0">
              <a:buNone/>
              <a:defRPr sz="1900">
                <a:solidFill>
                  <a:schemeClr val="tx1">
                    <a:tint val="75000"/>
                  </a:schemeClr>
                </a:solidFill>
              </a:defRPr>
            </a:lvl4pPr>
            <a:lvl5pPr marL="2437973" indent="0">
              <a:buNone/>
              <a:defRPr sz="1900">
                <a:solidFill>
                  <a:schemeClr val="tx1">
                    <a:tint val="75000"/>
                  </a:schemeClr>
                </a:solidFill>
              </a:defRPr>
            </a:lvl5pPr>
            <a:lvl6pPr marL="3047467" indent="0">
              <a:buNone/>
              <a:defRPr sz="1900">
                <a:solidFill>
                  <a:schemeClr val="tx1">
                    <a:tint val="75000"/>
                  </a:schemeClr>
                </a:solidFill>
              </a:defRPr>
            </a:lvl6pPr>
            <a:lvl7pPr marL="3656960" indent="0">
              <a:buNone/>
              <a:defRPr sz="1900">
                <a:solidFill>
                  <a:schemeClr val="tx1">
                    <a:tint val="75000"/>
                  </a:schemeClr>
                </a:solidFill>
              </a:defRPr>
            </a:lvl7pPr>
            <a:lvl8pPr marL="4266453" indent="0">
              <a:buNone/>
              <a:defRPr sz="1900">
                <a:solidFill>
                  <a:schemeClr val="tx1">
                    <a:tint val="75000"/>
                  </a:schemeClr>
                </a:solidFill>
              </a:defRPr>
            </a:lvl8pPr>
            <a:lvl9pPr marL="4875947" indent="0">
              <a:buNone/>
              <a:defRPr sz="19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419634022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11730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1706581" indent="0">
              <a:buNone/>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9755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2DD204D1-F9BD-4643-8480-6EA41EB484F1}" type="datetimeFigureOut">
              <a:rPr lang="en-US"/>
              <a:t>3/12/2022</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489339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12137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4" name="Content Placeholder 3"/>
          <p:cNvSpPr>
            <a:spLocks noGrp="1"/>
          </p:cNvSpPr>
          <p:nvPr>
            <p:ph sz="half" idx="2"/>
          </p:nvPr>
        </p:nvSpPr>
        <p:spPr>
          <a:xfrm>
            <a:off x="111730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30162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6" name="Content Placeholder 5"/>
          <p:cNvSpPr>
            <a:spLocks noGrp="1"/>
          </p:cNvSpPr>
          <p:nvPr>
            <p:ph sz="quarter" idx="4"/>
          </p:nvPr>
        </p:nvSpPr>
        <p:spPr>
          <a:xfrm>
            <a:off x="629755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2DD204D1-F9BD-4643-8480-6EA41EB484F1}" type="datetimeFigureOut">
              <a:rPr lang="en-US"/>
              <a:t>3/12/2022</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52830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2DD204D1-F9BD-4643-8480-6EA41EB484F1}" type="datetimeFigureOut">
              <a:rPr lang="en-US"/>
              <a:t>3/12/2022</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167638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D204D1-F9BD-4643-8480-6EA41EB484F1}" type="datetimeFigureOut">
              <a:rPr lang="en-US"/>
              <a:t>3/12/2022</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2068731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3961368" y="0"/>
            <a:ext cx="7922736"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304721" y="1701800"/>
            <a:ext cx="3351927" cy="2844800"/>
          </a:xfrm>
        </p:spPr>
        <p:txBody>
          <a:bodyPr anchor="b">
            <a:normAutofit/>
          </a:bodyPr>
          <a:lstStyle>
            <a:lvl1pPr algn="l">
              <a:defRPr sz="2000" b="1"/>
            </a:lvl1pPr>
          </a:lstStyle>
          <a:p>
            <a:r>
              <a:rPr lang="en-US"/>
              <a:t>Click to edit Master title style</a:t>
            </a:r>
            <a:endParaRPr/>
          </a:p>
        </p:txBody>
      </p:sp>
      <p:sp>
        <p:nvSpPr>
          <p:cNvPr id="4" name="Text Placeholder 3"/>
          <p:cNvSpPr>
            <a:spLocks noGrp="1"/>
          </p:cNvSpPr>
          <p:nvPr>
            <p:ph type="body" sz="half" idx="2"/>
          </p:nvPr>
        </p:nvSpPr>
        <p:spPr>
          <a:xfrm>
            <a:off x="304721" y="4648200"/>
            <a:ext cx="3351927" cy="1727200"/>
          </a:xfrm>
        </p:spPr>
        <p:txBody>
          <a:bodyPr>
            <a:normAutofit/>
          </a:bodyPr>
          <a:lstStyle>
            <a:lvl1pPr marL="0" indent="0">
              <a:spcBef>
                <a:spcPts val="120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3" name="Content Placeholder 2"/>
          <p:cNvSpPr>
            <a:spLocks noGrp="1"/>
          </p:cNvSpPr>
          <p:nvPr>
            <p:ph idx="1"/>
          </p:nvPr>
        </p:nvSpPr>
        <p:spPr>
          <a:xfrm>
            <a:off x="4469236" y="482600"/>
            <a:ext cx="6805427" cy="5892800"/>
          </a:xfrm>
        </p:spPr>
        <p:txBody>
          <a:bodyPr>
            <a:normAutofit/>
          </a:bodyPr>
          <a:lstStyle>
            <a:lvl1pPr>
              <a:defRPr sz="24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126BF754-515F-40B9-8D24-D54D5825B3D0}" type="datetimeFigureOut">
              <a:rPr lang="en-US"/>
              <a:t>3/12/2022</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968072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2082258" y="0"/>
            <a:ext cx="8024310"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2437765" y="4800600"/>
            <a:ext cx="7313295" cy="762000"/>
          </a:xfrm>
        </p:spPr>
        <p:txBody>
          <a:bodyPr anchor="b">
            <a:normAutofit/>
          </a:bodyPr>
          <a:lstStyle>
            <a:lvl1pPr algn="l">
              <a:defRPr sz="2000" b="1"/>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2437765" y="279401"/>
            <a:ext cx="7313295" cy="4448175"/>
          </a:xfrm>
        </p:spPr>
        <p:txBody>
          <a:bodyPr>
            <a:normAutofit/>
          </a:bodyPr>
          <a:lstStyle>
            <a:lvl1pPr marL="0" indent="0">
              <a:buNone/>
              <a:defRPr sz="28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r>
              <a:rPr lang="en-US"/>
              <a:t>Click icon to add picture</a:t>
            </a:r>
            <a:endParaRPr/>
          </a:p>
        </p:txBody>
      </p:sp>
      <p:sp>
        <p:nvSpPr>
          <p:cNvPr id="4" name="Text Placeholder 3"/>
          <p:cNvSpPr>
            <a:spLocks noGrp="1"/>
          </p:cNvSpPr>
          <p:nvPr>
            <p:ph type="body" sz="half" idx="2"/>
          </p:nvPr>
        </p:nvSpPr>
        <p:spPr>
          <a:xfrm>
            <a:off x="2437765" y="5562600"/>
            <a:ext cx="7313295" cy="812800"/>
          </a:xfrm>
        </p:spPr>
        <p:txBody>
          <a:bodyPr>
            <a:normAutofit/>
          </a:bodyPr>
          <a:lstStyle>
            <a:lvl1pPr marL="0" indent="0">
              <a:spcBef>
                <a:spcPts val="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126BF754-515F-40B9-8D24-D54D5825B3D0}" type="datetimeFigureOut">
              <a:rPr lang="en-US"/>
              <a:t>3/12/2022</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2213374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3/12/2022</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1010434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52633" y="274638"/>
            <a:ext cx="1422030" cy="5897561"/>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117309" y="274638"/>
            <a:ext cx="8532178" cy="589756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3/12/2022</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3650715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9" name="Rectangle 8"/>
          <p:cNvSpPr/>
          <p:nvPr/>
        </p:nvSpPr>
        <p:spPr>
          <a:xfrm>
            <a:off x="304721" y="0"/>
            <a:ext cx="11579384"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Placeholder 1"/>
          <p:cNvSpPr>
            <a:spLocks noGrp="1"/>
          </p:cNvSpPr>
          <p:nvPr>
            <p:ph type="title"/>
          </p:nvPr>
        </p:nvSpPr>
        <p:spPr>
          <a:xfrm>
            <a:off x="1117309" y="76200"/>
            <a:ext cx="10157354" cy="1397000"/>
          </a:xfrm>
          <a:prstGeom prst="rect">
            <a:avLst/>
          </a:prstGeom>
        </p:spPr>
        <p:txBody>
          <a:bodyPr vert="horz" lIns="121899" tIns="60949" rIns="121899" bIns="60949" rtlCol="0" anchor="b">
            <a:normAutofit/>
          </a:bodyPr>
          <a:lstStyle/>
          <a:p>
            <a:r>
              <a:rPr lang="en-US"/>
              <a:t>Click to edit Master title style</a:t>
            </a:r>
            <a:endParaRPr dirty="0"/>
          </a:p>
        </p:txBody>
      </p:sp>
      <p:sp>
        <p:nvSpPr>
          <p:cNvPr id="3" name="Text Placeholder 2"/>
          <p:cNvSpPr>
            <a:spLocks noGrp="1"/>
          </p:cNvSpPr>
          <p:nvPr>
            <p:ph type="body" idx="1"/>
          </p:nvPr>
        </p:nvSpPr>
        <p:spPr>
          <a:xfrm>
            <a:off x="1117309" y="1701800"/>
            <a:ext cx="10157354" cy="4470400"/>
          </a:xfrm>
          <a:prstGeom prst="rect">
            <a:avLst/>
          </a:prstGeom>
        </p:spPr>
        <p:txBody>
          <a:bodyPr vert="horz" lIns="121899" tIns="60949" rIns="121899" bIns="6094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2"/>
          </p:nvPr>
        </p:nvSpPr>
        <p:spPr>
          <a:xfrm>
            <a:off x="1117309" y="6400801"/>
            <a:ext cx="2742486" cy="320675"/>
          </a:xfrm>
          <a:prstGeom prst="rect">
            <a:avLst/>
          </a:prstGeom>
        </p:spPr>
        <p:txBody>
          <a:bodyPr vert="horz" lIns="121899" tIns="60949" rIns="121899" bIns="60949" rtlCol="0" anchor="b"/>
          <a:lstStyle>
            <a:lvl1pPr algn="l">
              <a:defRPr sz="1200" baseline="0">
                <a:solidFill>
                  <a:schemeClr val="tx2">
                    <a:lumMod val="65000"/>
                    <a:lumOff val="35000"/>
                  </a:schemeClr>
                </a:solidFill>
              </a:defRPr>
            </a:lvl1pPr>
          </a:lstStyle>
          <a:p>
            <a:fld id="{2DD204D1-F9BD-4643-8480-6EA41EB484F1}" type="datetimeFigureOut">
              <a:rPr lang="en-US" smtClean="0"/>
              <a:pPr/>
              <a:t>3/12/2022</a:t>
            </a:fld>
            <a:endParaRPr lang="en-US"/>
          </a:p>
        </p:txBody>
      </p:sp>
      <p:sp>
        <p:nvSpPr>
          <p:cNvPr id="5" name="Footer Placeholder 4"/>
          <p:cNvSpPr>
            <a:spLocks noGrp="1"/>
          </p:cNvSpPr>
          <p:nvPr>
            <p:ph type="ftr" sz="quarter" idx="3"/>
          </p:nvPr>
        </p:nvSpPr>
        <p:spPr>
          <a:xfrm>
            <a:off x="3907842" y="6400801"/>
            <a:ext cx="6216301" cy="320675"/>
          </a:xfrm>
          <a:prstGeom prst="rect">
            <a:avLst/>
          </a:prstGeom>
        </p:spPr>
        <p:txBody>
          <a:bodyPr vert="horz" lIns="121899" tIns="60949" rIns="121899" bIns="60949" rtlCol="0" anchor="b"/>
          <a:lstStyle>
            <a:lvl1pPr algn="ctr">
              <a:defRPr sz="1200" baseline="0">
                <a:solidFill>
                  <a:schemeClr val="tx2">
                    <a:lumMod val="65000"/>
                    <a:lumOff val="35000"/>
                  </a:schemeClr>
                </a:solidFill>
              </a:defRPr>
            </a:lvl1pPr>
          </a:lstStyle>
          <a:p>
            <a:endParaRPr lang="en-US"/>
          </a:p>
        </p:txBody>
      </p:sp>
      <p:sp>
        <p:nvSpPr>
          <p:cNvPr id="6" name="Slide Number Placeholder 5"/>
          <p:cNvSpPr>
            <a:spLocks noGrp="1"/>
          </p:cNvSpPr>
          <p:nvPr>
            <p:ph type="sldNum" sz="quarter" idx="4"/>
          </p:nvPr>
        </p:nvSpPr>
        <p:spPr>
          <a:xfrm>
            <a:off x="10167146" y="6400801"/>
            <a:ext cx="1107518" cy="320675"/>
          </a:xfrm>
          <a:prstGeom prst="rect">
            <a:avLst/>
          </a:prstGeom>
        </p:spPr>
        <p:txBody>
          <a:bodyPr vert="horz" lIns="121899" tIns="60949" rIns="121899" bIns="60949" rtlCol="0" anchor="b"/>
          <a:lstStyle>
            <a:lvl1pPr algn="r">
              <a:defRPr sz="1200" baseline="0">
                <a:solidFill>
                  <a:schemeClr val="tx2">
                    <a:lumMod val="65000"/>
                    <a:lumOff val="35000"/>
                  </a:schemeClr>
                </a:solidFill>
              </a:defRPr>
            </a:lvl1pPr>
          </a:lstStyle>
          <a:p>
            <a:fld id="{EB37DED6-D4C7-42EE-AB49-D2E39E64FDE4}" type="slidenum">
              <a:rPr lang="en-US" smtClean="0"/>
              <a:pPr/>
              <a:t>‹#›</a:t>
            </a:fld>
            <a:endParaRPr lang="en-US"/>
          </a:p>
        </p:txBody>
      </p:sp>
    </p:spTree>
    <p:extLst>
      <p:ext uri="{BB962C8B-B14F-4D97-AF65-F5344CB8AC3E}">
        <p14:creationId xmlns:p14="http://schemas.microsoft.com/office/powerpoint/2010/main" val="1544047913"/>
      </p:ext>
    </p:extLst>
  </p:cSld>
  <p:clrMap bg1="lt1" tx1="dk1" bg2="lt2" tx2="dk2" accent1="accent1" accent2="accent2" accent3="accent3" accent4="accent4" accent5="accent5" accent6="accent6" hlink="hlink" folHlink="folHlink"/>
  <p:sldLayoutIdLst>
    <p:sldLayoutId id="2147483661" r:id="rId1"/>
    <p:sldLayoutId id="2147483679" r:id="rId2"/>
    <p:sldLayoutId id="2147483663" r:id="rId3"/>
    <p:sldLayoutId id="2147483664" r:id="rId4"/>
    <p:sldLayoutId id="2147483665" r:id="rId5"/>
    <p:sldLayoutId id="2147483666" r:id="rId6"/>
    <p:sldLayoutId id="2147483667" r:id="rId7"/>
    <p:sldLayoutId id="2147483675" r:id="rId8"/>
    <p:sldLayoutId id="2147483676" r:id="rId9"/>
    <p:sldLayoutId id="2147483677" r:id="rId10"/>
    <p:sldLayoutId id="2147483678"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1218987" rtl="0" eaLnBrk="1" latinLnBrk="0" hangingPunct="1">
        <a:lnSpc>
          <a:spcPct val="85000"/>
        </a:lnSpc>
        <a:spcBef>
          <a:spcPct val="0"/>
        </a:spcBef>
        <a:buNone/>
        <a:tabLst/>
        <a:defRPr sz="4400" kern="1200" cap="none" baseline="0">
          <a:solidFill>
            <a:schemeClr val="tx1"/>
          </a:solidFill>
          <a:latin typeface="+mj-lt"/>
          <a:ea typeface="+mj-ea"/>
          <a:cs typeface="+mj-cs"/>
        </a:defRPr>
      </a:lvl1pPr>
    </p:titleStyle>
    <p:bodyStyle>
      <a:lvl1pPr marL="304747" indent="-304747" algn="l" defTabSz="1218987" rtl="0" eaLnBrk="1" latinLnBrk="0" hangingPunct="1">
        <a:lnSpc>
          <a:spcPct val="95000"/>
        </a:lnSpc>
        <a:spcBef>
          <a:spcPts val="1866"/>
        </a:spcBef>
        <a:buSzPct val="100000"/>
        <a:buFont typeface="Arial" pitchFamily="34" charset="0"/>
        <a:buChar char="•"/>
        <a:defRPr sz="2400" kern="1200">
          <a:solidFill>
            <a:schemeClr val="tx1"/>
          </a:solidFill>
          <a:latin typeface="+mn-lt"/>
          <a:ea typeface="+mn-ea"/>
          <a:cs typeface="+mn-cs"/>
        </a:defRPr>
      </a:lvl1pPr>
      <a:lvl2pPr marL="731392" indent="-304747" algn="l" defTabSz="1218987" rtl="0" eaLnBrk="1" latinLnBrk="0" hangingPunct="1">
        <a:lnSpc>
          <a:spcPct val="95000"/>
        </a:lnSpc>
        <a:spcBef>
          <a:spcPts val="1066"/>
        </a:spcBef>
        <a:buSzPct val="100000"/>
        <a:buFont typeface="Century Gothic" pitchFamily="34" charset="0"/>
        <a:buChar char="–"/>
        <a:defRPr sz="2000" kern="1200">
          <a:solidFill>
            <a:schemeClr val="tx1"/>
          </a:solidFill>
          <a:latin typeface="+mn-lt"/>
          <a:ea typeface="+mn-ea"/>
          <a:cs typeface="+mn-cs"/>
        </a:defRPr>
      </a:lvl2pPr>
      <a:lvl3pPr marL="1158037"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3pPr>
      <a:lvl4pPr marL="1584683"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4pPr>
      <a:lvl5pPr marL="2011328"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5pPr>
      <a:lvl6pPr marL="2437973"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6pPr>
      <a:lvl7pPr marL="286461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7pPr>
      <a:lvl8pPr marL="3291264"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8pPr>
      <a:lvl9pPr marL="377885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Disclosure and Inspection </a:t>
            </a:r>
          </a:p>
        </p:txBody>
      </p:sp>
      <p:sp>
        <p:nvSpPr>
          <p:cNvPr id="3" name="Subtitle 2"/>
          <p:cNvSpPr>
            <a:spLocks noGrp="1"/>
          </p:cNvSpPr>
          <p:nvPr>
            <p:ph type="subTitle" idx="1"/>
          </p:nvPr>
        </p:nvSpPr>
        <p:spPr/>
        <p:txBody>
          <a:bodyPr/>
          <a:lstStyle/>
          <a:p>
            <a:r>
              <a:rPr lang="en-US" dirty="0"/>
              <a:t>Civil Litigation </a:t>
            </a:r>
          </a:p>
        </p:txBody>
      </p:sp>
    </p:spTree>
    <p:extLst>
      <p:ext uri="{BB962C8B-B14F-4D97-AF65-F5344CB8AC3E}">
        <p14:creationId xmlns:p14="http://schemas.microsoft.com/office/powerpoint/2010/main" val="3650340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F2410-4A18-4728-976F-978F5B3FF102}"/>
              </a:ext>
            </a:extLst>
          </p:cNvPr>
          <p:cNvSpPr>
            <a:spLocks noGrp="1"/>
          </p:cNvSpPr>
          <p:nvPr>
            <p:ph type="title"/>
          </p:nvPr>
        </p:nvSpPr>
        <p:spPr/>
        <p:txBody>
          <a:bodyPr/>
          <a:lstStyle/>
          <a:p>
            <a:r>
              <a:rPr lang="en-GB" dirty="0"/>
              <a:t>Aims </a:t>
            </a:r>
          </a:p>
        </p:txBody>
      </p:sp>
      <p:sp>
        <p:nvSpPr>
          <p:cNvPr id="3" name="Content Placeholder 2">
            <a:extLst>
              <a:ext uri="{FF2B5EF4-FFF2-40B4-BE49-F238E27FC236}">
                <a16:creationId xmlns:a16="http://schemas.microsoft.com/office/drawing/2014/main" id="{CBADB02A-AB5C-44E7-9C5E-7D380F416E1F}"/>
              </a:ext>
            </a:extLst>
          </p:cNvPr>
          <p:cNvSpPr>
            <a:spLocks noGrp="1"/>
          </p:cNvSpPr>
          <p:nvPr>
            <p:ph idx="1"/>
          </p:nvPr>
        </p:nvSpPr>
        <p:spPr/>
        <p:txBody>
          <a:bodyPr/>
          <a:lstStyle/>
          <a:p>
            <a:pPr algn="just">
              <a:buFont typeface="Arial" panose="020B0604020202020204" pitchFamily="34" charset="0"/>
              <a:buChar char="•"/>
            </a:pPr>
            <a:r>
              <a:rPr lang="en-GB" b="0" i="0" dirty="0">
                <a:solidFill>
                  <a:srgbClr val="000000"/>
                </a:solidFill>
                <a:effectLst/>
                <a:latin typeface="Allerta"/>
              </a:rPr>
              <a:t>Explain the terms disclosure, document and inspection</a:t>
            </a:r>
          </a:p>
          <a:p>
            <a:pPr algn="just">
              <a:buFont typeface="Arial" panose="020B0604020202020204" pitchFamily="34" charset="0"/>
              <a:buChar char="•"/>
            </a:pPr>
            <a:r>
              <a:rPr lang="en-GB" b="0" i="0" dirty="0">
                <a:solidFill>
                  <a:srgbClr val="000000"/>
                </a:solidFill>
                <a:effectLst/>
                <a:latin typeface="Allerta"/>
              </a:rPr>
              <a:t>Explain the requirements for disclosure and inspection before proceedings have started</a:t>
            </a:r>
          </a:p>
          <a:p>
            <a:pPr algn="just">
              <a:buFont typeface="Arial" panose="020B0604020202020204" pitchFamily="34" charset="0"/>
              <a:buChar char="•"/>
            </a:pPr>
            <a:r>
              <a:rPr lang="en-GB" b="0" i="0" dirty="0">
                <a:solidFill>
                  <a:srgbClr val="000000"/>
                </a:solidFill>
                <a:effectLst/>
                <a:latin typeface="Allerta"/>
              </a:rPr>
              <a:t>Explain the requirements for disclosure and inspection after proceedings have started</a:t>
            </a:r>
          </a:p>
          <a:p>
            <a:pPr algn="just">
              <a:buFont typeface="Arial" panose="020B0604020202020204" pitchFamily="34" charset="0"/>
              <a:buChar char="•"/>
            </a:pPr>
            <a:r>
              <a:rPr lang="en-GB" b="0" i="0" dirty="0">
                <a:solidFill>
                  <a:srgbClr val="000000"/>
                </a:solidFill>
                <a:effectLst/>
                <a:latin typeface="Allerta"/>
              </a:rPr>
              <a:t>Outline the requirements for exchange of documents in the small claims track</a:t>
            </a:r>
          </a:p>
          <a:p>
            <a:pPr algn="just">
              <a:buFont typeface="Arial" panose="020B0604020202020204" pitchFamily="34" charset="0"/>
              <a:buChar char="•"/>
            </a:pPr>
            <a:r>
              <a:rPr lang="en-GB" b="0" i="0" dirty="0">
                <a:solidFill>
                  <a:srgbClr val="000000"/>
                </a:solidFill>
                <a:effectLst/>
                <a:latin typeface="Allerta"/>
              </a:rPr>
              <a:t>Describe the scope and procedures for standard disclosure</a:t>
            </a:r>
          </a:p>
          <a:p>
            <a:pPr algn="just">
              <a:buFont typeface="Arial" panose="020B0604020202020204" pitchFamily="34" charset="0"/>
              <a:buChar char="•"/>
            </a:pPr>
            <a:r>
              <a:rPr lang="en-GB" b="0" i="0" dirty="0">
                <a:solidFill>
                  <a:srgbClr val="000000"/>
                </a:solidFill>
                <a:effectLst/>
                <a:latin typeface="Allerta"/>
              </a:rPr>
              <a:t>Explain the duty of the client to make full disclosure</a:t>
            </a:r>
          </a:p>
          <a:p>
            <a:endParaRPr lang="en-GB" dirty="0"/>
          </a:p>
        </p:txBody>
      </p:sp>
    </p:spTree>
    <p:extLst>
      <p:ext uri="{BB962C8B-B14F-4D97-AF65-F5344CB8AC3E}">
        <p14:creationId xmlns:p14="http://schemas.microsoft.com/office/powerpoint/2010/main" val="29358509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r>
              <a:rPr lang="en-GB" altLang="en-US" dirty="0">
                <a:latin typeface="Calibri" panose="020F0502020204030204" pitchFamily="34" charset="0"/>
              </a:rPr>
              <a:t>Disclosure</a:t>
            </a:r>
            <a:endParaRPr lang="en-GB" dirty="0"/>
          </a:p>
        </p:txBody>
      </p:sp>
      <p:sp>
        <p:nvSpPr>
          <p:cNvPr id="3" name="Content Placeholder 2"/>
          <p:cNvSpPr>
            <a:spLocks noGrp="1"/>
          </p:cNvSpPr>
          <p:nvPr>
            <p:ph idx="1"/>
          </p:nvPr>
        </p:nvSpPr>
        <p:spPr/>
        <p:txBody>
          <a:bodyPr/>
          <a:lstStyle/>
          <a:p>
            <a:r>
              <a:rPr lang="en-GB" altLang="en-US" dirty="0">
                <a:latin typeface="Calibri" panose="020F0502020204030204" pitchFamily="34" charset="0"/>
              </a:rPr>
              <a:t>Disclosure is dealt with under </a:t>
            </a:r>
            <a:r>
              <a:rPr lang="en-GB" altLang="en-US" u="sng" dirty="0">
                <a:latin typeface="Calibri" panose="020F0502020204030204" pitchFamily="34" charset="0"/>
              </a:rPr>
              <a:t>CPR 31.</a:t>
            </a:r>
          </a:p>
          <a:p>
            <a:r>
              <a:rPr lang="en-GB" altLang="en-US" dirty="0">
                <a:latin typeface="Calibri" panose="020F0502020204030204" pitchFamily="34" charset="0"/>
              </a:rPr>
              <a:t>Disclosure is the stage in the proceedings when each party discloses to the other any relevant documents and gives an opportunity for inspection of those documents.</a:t>
            </a:r>
          </a:p>
          <a:p>
            <a:r>
              <a:rPr lang="en-GB" altLang="en-US" dirty="0">
                <a:latin typeface="Calibri" panose="020F0502020204030204" pitchFamily="34" charset="0"/>
              </a:rPr>
              <a:t>The objective of disclosure is to enable the parties to evaluate the strength of their respective cases.</a:t>
            </a:r>
          </a:p>
          <a:p>
            <a:r>
              <a:rPr lang="en-GB" altLang="en-US" dirty="0">
                <a:latin typeface="Calibri" panose="020F0502020204030204" pitchFamily="34" charset="0"/>
              </a:rPr>
              <a:t>The disclosure procedure does not apply to the small claims track.</a:t>
            </a:r>
          </a:p>
          <a:p>
            <a:endParaRPr lang="en-GB" dirty="0"/>
          </a:p>
        </p:txBody>
      </p:sp>
    </p:spTree>
    <p:extLst>
      <p:ext uri="{BB962C8B-B14F-4D97-AF65-F5344CB8AC3E}">
        <p14:creationId xmlns:p14="http://schemas.microsoft.com/office/powerpoint/2010/main" val="222376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Definition of Disclosure</a:t>
            </a:r>
          </a:p>
        </p:txBody>
      </p:sp>
      <p:sp>
        <p:nvSpPr>
          <p:cNvPr id="3" name="Content Placeholder 2"/>
          <p:cNvSpPr>
            <a:spLocks noGrp="1"/>
          </p:cNvSpPr>
          <p:nvPr>
            <p:ph idx="1"/>
          </p:nvPr>
        </p:nvSpPr>
        <p:spPr/>
        <p:txBody>
          <a:bodyPr/>
          <a:lstStyle/>
          <a:p>
            <a:r>
              <a:rPr lang="en-GB" altLang="en-US" sz="2599" u="sng" dirty="0">
                <a:latin typeface="Calibri" panose="020F0502020204030204" pitchFamily="34" charset="0"/>
              </a:rPr>
              <a:t>CPR 31.2 </a:t>
            </a:r>
            <a:r>
              <a:rPr lang="en-GB" altLang="en-US" sz="2599" dirty="0">
                <a:latin typeface="Calibri" panose="020F0502020204030204" pitchFamily="34" charset="0"/>
              </a:rPr>
              <a:t>defines disclosure – ‘</a:t>
            </a:r>
            <a:r>
              <a:rPr lang="en-GB" altLang="en-US" sz="2599" i="1" dirty="0">
                <a:latin typeface="Calibri" panose="020F0502020204030204" pitchFamily="34" charset="0"/>
              </a:rPr>
              <a:t>A party discloses a document by stating that the document exists or has existed</a:t>
            </a:r>
            <a:r>
              <a:rPr lang="en-GB" altLang="en-US" sz="2599" dirty="0">
                <a:latin typeface="Calibri" panose="020F0502020204030204" pitchFamily="34" charset="0"/>
              </a:rPr>
              <a:t>’.</a:t>
            </a:r>
          </a:p>
          <a:p>
            <a:r>
              <a:rPr lang="en-GB" altLang="en-US" sz="2599" u="sng" dirty="0">
                <a:latin typeface="Calibri" panose="020F0502020204030204" pitchFamily="34" charset="0"/>
              </a:rPr>
              <a:t>CPR 31.4 </a:t>
            </a:r>
            <a:r>
              <a:rPr lang="en-GB" altLang="en-US" sz="2599" dirty="0">
                <a:latin typeface="Calibri" panose="020F0502020204030204" pitchFamily="34" charset="0"/>
              </a:rPr>
              <a:t>defines a document- </a:t>
            </a:r>
            <a:r>
              <a:rPr lang="en-GB" altLang="en-US" sz="2599" i="1" dirty="0">
                <a:latin typeface="Calibri" panose="020F0502020204030204" pitchFamily="34" charset="0"/>
              </a:rPr>
              <a:t>‘anything in which information of any description is recorded’.</a:t>
            </a:r>
          </a:p>
          <a:p>
            <a:r>
              <a:rPr lang="en-GB" altLang="en-US" sz="2599" dirty="0">
                <a:latin typeface="Calibri" panose="020F0502020204030204" pitchFamily="34" charset="0"/>
              </a:rPr>
              <a:t>Disclosure of a document gives a right of inspection unless:</a:t>
            </a:r>
          </a:p>
          <a:p>
            <a:pPr lvl="1"/>
            <a:r>
              <a:rPr lang="en-GB" altLang="en-US" sz="2599" dirty="0">
                <a:latin typeface="Calibri" panose="020F0502020204030204" pitchFamily="34" charset="0"/>
              </a:rPr>
              <a:t>It is no longer in the control of the discloser,</a:t>
            </a:r>
          </a:p>
          <a:p>
            <a:pPr lvl="1"/>
            <a:r>
              <a:rPr lang="en-GB" altLang="en-US" sz="2599" dirty="0">
                <a:latin typeface="Calibri" panose="020F0502020204030204" pitchFamily="34" charset="0"/>
              </a:rPr>
              <a:t>The discloser has a right to withhold inspection,</a:t>
            </a:r>
          </a:p>
          <a:p>
            <a:pPr lvl="1"/>
            <a:r>
              <a:rPr lang="en-GB" altLang="en-US" sz="2599" dirty="0">
                <a:latin typeface="Calibri" panose="020F0502020204030204" pitchFamily="34" charset="0"/>
              </a:rPr>
              <a:t>It is disproportionate to the issues to permit inspection.   </a:t>
            </a:r>
          </a:p>
          <a:p>
            <a:endParaRPr lang="en-GB" dirty="0"/>
          </a:p>
        </p:txBody>
      </p:sp>
    </p:spTree>
    <p:extLst>
      <p:ext uri="{BB962C8B-B14F-4D97-AF65-F5344CB8AC3E}">
        <p14:creationId xmlns:p14="http://schemas.microsoft.com/office/powerpoint/2010/main" val="37102398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Standard Disclosure</a:t>
            </a:r>
          </a:p>
        </p:txBody>
      </p:sp>
      <p:sp>
        <p:nvSpPr>
          <p:cNvPr id="3" name="Content Placeholder 2"/>
          <p:cNvSpPr>
            <a:spLocks noGrp="1"/>
          </p:cNvSpPr>
          <p:nvPr>
            <p:ph idx="1"/>
          </p:nvPr>
        </p:nvSpPr>
        <p:spPr/>
        <p:txBody>
          <a:bodyPr>
            <a:normAutofit fontScale="92500" lnSpcReduction="10000"/>
          </a:bodyPr>
          <a:lstStyle/>
          <a:p>
            <a:r>
              <a:rPr lang="en-GB" altLang="en-US" sz="2599" dirty="0">
                <a:latin typeface="Calibri" panose="020F0502020204030204" pitchFamily="34" charset="0"/>
              </a:rPr>
              <a:t>The general rule is that the court will order standard disclosure.</a:t>
            </a:r>
          </a:p>
          <a:p>
            <a:r>
              <a:rPr lang="en-GB" altLang="en-US" sz="2599" dirty="0">
                <a:latin typeface="Calibri" panose="020F0502020204030204" pitchFamily="34" charset="0"/>
              </a:rPr>
              <a:t>Under </a:t>
            </a:r>
            <a:r>
              <a:rPr lang="en-GB" altLang="en-US" sz="2599" u="sng" dirty="0">
                <a:latin typeface="Calibri" panose="020F0502020204030204" pitchFamily="34" charset="0"/>
              </a:rPr>
              <a:t>CPR 31.6 </a:t>
            </a:r>
            <a:r>
              <a:rPr lang="en-GB" altLang="en-US" sz="2599" dirty="0">
                <a:latin typeface="Calibri" panose="020F0502020204030204" pitchFamily="34" charset="0"/>
              </a:rPr>
              <a:t>this means a party must disclose:</a:t>
            </a:r>
          </a:p>
          <a:p>
            <a:pPr lvl="1"/>
            <a:r>
              <a:rPr lang="en-GB" altLang="en-US" sz="2599" dirty="0">
                <a:latin typeface="Calibri" panose="020F0502020204030204" pitchFamily="34" charset="0"/>
              </a:rPr>
              <a:t>All documents on which he relies.</a:t>
            </a:r>
          </a:p>
          <a:p>
            <a:pPr lvl="1"/>
            <a:r>
              <a:rPr lang="en-GB" altLang="en-US" sz="2599" dirty="0">
                <a:latin typeface="Calibri" panose="020F0502020204030204" pitchFamily="34" charset="0"/>
              </a:rPr>
              <a:t>All documents which :</a:t>
            </a:r>
          </a:p>
          <a:p>
            <a:pPr lvl="2"/>
            <a:r>
              <a:rPr lang="en-GB" altLang="en-US" sz="2599" dirty="0">
                <a:latin typeface="Calibri" panose="020F0502020204030204" pitchFamily="34" charset="0"/>
              </a:rPr>
              <a:t>Adversely affect his case,</a:t>
            </a:r>
          </a:p>
          <a:p>
            <a:pPr lvl="2"/>
            <a:r>
              <a:rPr lang="en-GB" altLang="en-US" sz="2599" dirty="0">
                <a:latin typeface="Calibri" panose="020F0502020204030204" pitchFamily="34" charset="0"/>
              </a:rPr>
              <a:t>Adversely affect another party’s case or,</a:t>
            </a:r>
          </a:p>
          <a:p>
            <a:pPr lvl="2"/>
            <a:r>
              <a:rPr lang="en-GB" altLang="en-US" sz="2599" dirty="0">
                <a:latin typeface="Calibri" panose="020F0502020204030204" pitchFamily="34" charset="0"/>
              </a:rPr>
              <a:t>Support another party’s case.</a:t>
            </a:r>
          </a:p>
          <a:p>
            <a:pPr lvl="1"/>
            <a:r>
              <a:rPr lang="en-GB" altLang="en-US" sz="2599" dirty="0">
                <a:latin typeface="Calibri" panose="020F0502020204030204" pitchFamily="34" charset="0"/>
              </a:rPr>
              <a:t>All documents required to be disclosed by a PD.</a:t>
            </a:r>
          </a:p>
          <a:p>
            <a:r>
              <a:rPr lang="en-GB" altLang="en-US" sz="2599" dirty="0">
                <a:latin typeface="Calibri" panose="020F0502020204030204" pitchFamily="34" charset="0"/>
              </a:rPr>
              <a:t>There is a duty of honesty on the parties and legal advisors.</a:t>
            </a:r>
          </a:p>
          <a:p>
            <a:endParaRPr lang="en-GB" dirty="0"/>
          </a:p>
        </p:txBody>
      </p:sp>
    </p:spTree>
    <p:extLst>
      <p:ext uri="{BB962C8B-B14F-4D97-AF65-F5344CB8AC3E}">
        <p14:creationId xmlns:p14="http://schemas.microsoft.com/office/powerpoint/2010/main" val="31446217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Documents in a Party’s Control</a:t>
            </a:r>
          </a:p>
        </p:txBody>
      </p:sp>
      <p:sp>
        <p:nvSpPr>
          <p:cNvPr id="3" name="Content Placeholder 2"/>
          <p:cNvSpPr>
            <a:spLocks noGrp="1"/>
          </p:cNvSpPr>
          <p:nvPr>
            <p:ph idx="1"/>
          </p:nvPr>
        </p:nvSpPr>
        <p:spPr/>
        <p:txBody>
          <a:bodyPr/>
          <a:lstStyle/>
          <a:p>
            <a:r>
              <a:rPr lang="en-US" altLang="en-US" dirty="0">
                <a:latin typeface="Calibri" panose="020F0502020204030204" pitchFamily="34" charset="0"/>
              </a:rPr>
              <a:t>Disclosure is limited to </a:t>
            </a:r>
            <a:r>
              <a:rPr lang="en-US" altLang="en-US" i="1" dirty="0">
                <a:latin typeface="Calibri" panose="020F0502020204030204" pitchFamily="34" charset="0"/>
              </a:rPr>
              <a:t>‘documents which are or have been in [the party’s] control</a:t>
            </a:r>
            <a:r>
              <a:rPr lang="en-US" altLang="en-US" dirty="0">
                <a:latin typeface="Calibri" panose="020F0502020204030204" pitchFamily="34" charset="0"/>
              </a:rPr>
              <a:t>’</a:t>
            </a:r>
            <a:r>
              <a:rPr lang="en-GB" altLang="en-US" dirty="0">
                <a:latin typeface="Calibri" panose="020F0502020204030204" pitchFamily="34" charset="0"/>
              </a:rPr>
              <a:t>– </a:t>
            </a:r>
            <a:r>
              <a:rPr lang="en-GB" altLang="en-US" u="sng" dirty="0">
                <a:latin typeface="Calibri" panose="020F0502020204030204" pitchFamily="34" charset="0"/>
              </a:rPr>
              <a:t>CPR 31.8.</a:t>
            </a:r>
          </a:p>
          <a:p>
            <a:r>
              <a:rPr lang="en-GB" altLang="en-US" dirty="0">
                <a:latin typeface="Calibri" panose="020F0502020204030204" pitchFamily="34" charset="0"/>
              </a:rPr>
              <a:t>Control means any documents:</a:t>
            </a:r>
          </a:p>
          <a:p>
            <a:pPr lvl="1"/>
            <a:r>
              <a:rPr lang="en-GB" altLang="en-US" sz="2799" dirty="0">
                <a:latin typeface="Calibri" panose="020F0502020204030204" pitchFamily="34" charset="0"/>
              </a:rPr>
              <a:t>In the physical possession of a party,</a:t>
            </a:r>
          </a:p>
          <a:p>
            <a:pPr lvl="1"/>
            <a:r>
              <a:rPr lang="en-GB" altLang="en-US" sz="2799" dirty="0">
                <a:latin typeface="Calibri" panose="020F0502020204030204" pitchFamily="34" charset="0"/>
              </a:rPr>
              <a:t>A party has a right to posses,</a:t>
            </a:r>
          </a:p>
          <a:p>
            <a:pPr lvl="1"/>
            <a:r>
              <a:rPr lang="en-GB" altLang="en-US" sz="2799" dirty="0">
                <a:latin typeface="Calibri" panose="020F0502020204030204" pitchFamily="34" charset="0"/>
              </a:rPr>
              <a:t>A party had a right to inspect and/or take copies of,</a:t>
            </a:r>
          </a:p>
          <a:p>
            <a:pPr lvl="1"/>
            <a:r>
              <a:rPr lang="en-GB" altLang="en-US" sz="2799" dirty="0">
                <a:latin typeface="Calibri" panose="020F0502020204030204" pitchFamily="34" charset="0"/>
              </a:rPr>
              <a:t>A party had, but no longer has</a:t>
            </a:r>
            <a:r>
              <a:rPr lang="en-GB" altLang="en-US" dirty="0">
                <a:latin typeface="Calibri" panose="020F0502020204030204" pitchFamily="34" charset="0"/>
              </a:rPr>
              <a:t>. </a:t>
            </a:r>
          </a:p>
          <a:p>
            <a:endParaRPr lang="en-GB" dirty="0"/>
          </a:p>
        </p:txBody>
      </p:sp>
    </p:spTree>
    <p:extLst>
      <p:ext uri="{BB962C8B-B14F-4D97-AF65-F5344CB8AC3E}">
        <p14:creationId xmlns:p14="http://schemas.microsoft.com/office/powerpoint/2010/main" val="455641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Duty to Search</a:t>
            </a:r>
          </a:p>
        </p:txBody>
      </p:sp>
      <p:sp>
        <p:nvSpPr>
          <p:cNvPr id="3" name="Content Placeholder 2"/>
          <p:cNvSpPr>
            <a:spLocks noGrp="1"/>
          </p:cNvSpPr>
          <p:nvPr>
            <p:ph idx="1"/>
          </p:nvPr>
        </p:nvSpPr>
        <p:spPr/>
        <p:txBody>
          <a:bodyPr/>
          <a:lstStyle/>
          <a:p>
            <a:r>
              <a:rPr lang="en-GB" altLang="en-US" dirty="0">
                <a:latin typeface="Calibri" panose="020F0502020204030204" pitchFamily="34" charset="0"/>
              </a:rPr>
              <a:t>Under </a:t>
            </a:r>
            <a:r>
              <a:rPr lang="en-GB" altLang="en-US" u="sng" dirty="0">
                <a:latin typeface="Calibri" panose="020F0502020204030204" pitchFamily="34" charset="0"/>
              </a:rPr>
              <a:t>CPR 31.7</a:t>
            </a:r>
            <a:r>
              <a:rPr lang="en-GB" altLang="en-US" dirty="0">
                <a:latin typeface="Calibri" panose="020F0502020204030204" pitchFamily="34" charset="0"/>
              </a:rPr>
              <a:t> there is a duty to make a reasonable search.</a:t>
            </a:r>
          </a:p>
          <a:p>
            <a:r>
              <a:rPr lang="en-GB" altLang="en-US" dirty="0">
                <a:latin typeface="Calibri" panose="020F0502020204030204" pitchFamily="34" charset="0"/>
              </a:rPr>
              <a:t>What is reasonable will depend on:</a:t>
            </a:r>
          </a:p>
          <a:p>
            <a:pPr lvl="1"/>
            <a:r>
              <a:rPr lang="en-GB" altLang="en-US" sz="2799" dirty="0">
                <a:latin typeface="Calibri" panose="020F0502020204030204" pitchFamily="34" charset="0"/>
              </a:rPr>
              <a:t>Number of documents involved,</a:t>
            </a:r>
          </a:p>
          <a:p>
            <a:pPr lvl="1"/>
            <a:r>
              <a:rPr lang="en-GB" altLang="en-US" sz="2799" dirty="0">
                <a:latin typeface="Calibri" panose="020F0502020204030204" pitchFamily="34" charset="0"/>
              </a:rPr>
              <a:t>Nature and complexity of proceedings,</a:t>
            </a:r>
          </a:p>
          <a:p>
            <a:pPr lvl="1"/>
            <a:r>
              <a:rPr lang="en-GB" altLang="en-US" sz="2799" dirty="0">
                <a:latin typeface="Calibri" panose="020F0502020204030204" pitchFamily="34" charset="0"/>
              </a:rPr>
              <a:t>Ease and expense of retrieval,</a:t>
            </a:r>
          </a:p>
          <a:p>
            <a:pPr lvl="1"/>
            <a:r>
              <a:rPr lang="en-GB" altLang="en-US" sz="2799" dirty="0">
                <a:latin typeface="Calibri" panose="020F0502020204030204" pitchFamily="34" charset="0"/>
              </a:rPr>
              <a:t>Significance of the document.</a:t>
            </a:r>
          </a:p>
          <a:p>
            <a:endParaRPr lang="en-GB" dirty="0"/>
          </a:p>
        </p:txBody>
      </p:sp>
    </p:spTree>
    <p:extLst>
      <p:ext uri="{BB962C8B-B14F-4D97-AF65-F5344CB8AC3E}">
        <p14:creationId xmlns:p14="http://schemas.microsoft.com/office/powerpoint/2010/main" val="12493031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r>
              <a:rPr lang="en-GB" altLang="en-US" dirty="0"/>
              <a:t>Disclosure Procedure</a:t>
            </a:r>
            <a:endParaRPr lang="en-GB" dirty="0"/>
          </a:p>
        </p:txBody>
      </p:sp>
      <p:sp>
        <p:nvSpPr>
          <p:cNvPr id="3" name="Content Placeholder 2"/>
          <p:cNvSpPr>
            <a:spLocks noGrp="1"/>
          </p:cNvSpPr>
          <p:nvPr>
            <p:ph idx="1"/>
          </p:nvPr>
        </p:nvSpPr>
        <p:spPr/>
        <p:txBody>
          <a:bodyPr>
            <a:normAutofit lnSpcReduction="10000"/>
          </a:bodyPr>
          <a:lstStyle/>
          <a:p>
            <a:r>
              <a:rPr lang="en-GB" altLang="en-US" dirty="0">
                <a:latin typeface="Calibri" panose="020F0502020204030204" pitchFamily="34" charset="0"/>
              </a:rPr>
              <a:t>The procedure for standard disclosure is set out in </a:t>
            </a:r>
            <a:r>
              <a:rPr lang="en-GB" altLang="en-US" u="sng" dirty="0">
                <a:latin typeface="Calibri" panose="020F0502020204030204" pitchFamily="34" charset="0"/>
              </a:rPr>
              <a:t>CPR 31.10.</a:t>
            </a:r>
          </a:p>
          <a:p>
            <a:r>
              <a:rPr lang="en-GB" altLang="en-US" dirty="0">
                <a:latin typeface="Calibri" panose="020F0502020204030204" pitchFamily="34" charset="0"/>
              </a:rPr>
              <a:t>Each party must make and serve a list of documents on a form N265.</a:t>
            </a:r>
          </a:p>
          <a:p>
            <a:r>
              <a:rPr lang="en-GB" altLang="en-US" dirty="0">
                <a:latin typeface="Calibri" panose="020F0502020204030204" pitchFamily="34" charset="0"/>
              </a:rPr>
              <a:t>Documents are to be identified conveniently and concisely.</a:t>
            </a:r>
          </a:p>
          <a:p>
            <a:r>
              <a:rPr lang="en-GB" altLang="en-US" dirty="0">
                <a:latin typeface="Calibri" panose="020F0502020204030204" pitchFamily="34" charset="0"/>
              </a:rPr>
              <a:t>It is possible to categorise documents.</a:t>
            </a:r>
          </a:p>
          <a:p>
            <a:r>
              <a:rPr lang="en-GB" altLang="en-US" dirty="0">
                <a:latin typeface="Calibri" panose="020F0502020204030204" pitchFamily="34" charset="0"/>
              </a:rPr>
              <a:t>The list must indicate which documents are no longer in the party’s control and the reason why.</a:t>
            </a:r>
          </a:p>
          <a:p>
            <a:r>
              <a:rPr lang="en-GB" altLang="en-US" dirty="0">
                <a:latin typeface="Calibri" panose="020F0502020204030204" pitchFamily="34" charset="0"/>
              </a:rPr>
              <a:t>The list must indicate which documents a party believes that they have a right or duty to withhold. </a:t>
            </a:r>
          </a:p>
          <a:p>
            <a:r>
              <a:rPr lang="en-GB" altLang="en-US" dirty="0">
                <a:latin typeface="Calibri" panose="020F0502020204030204" pitchFamily="34" charset="0"/>
              </a:rPr>
              <a:t>The list must include a disclosure statement.</a:t>
            </a:r>
            <a:endParaRPr lang="en-GB" dirty="0"/>
          </a:p>
        </p:txBody>
      </p:sp>
    </p:spTree>
    <p:extLst>
      <p:ext uri="{BB962C8B-B14F-4D97-AF65-F5344CB8AC3E}">
        <p14:creationId xmlns:p14="http://schemas.microsoft.com/office/powerpoint/2010/main" val="25227085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The Disclosure Statement</a:t>
            </a:r>
          </a:p>
        </p:txBody>
      </p:sp>
      <p:sp>
        <p:nvSpPr>
          <p:cNvPr id="3" name="Content Placeholder 2"/>
          <p:cNvSpPr>
            <a:spLocks noGrp="1"/>
          </p:cNvSpPr>
          <p:nvPr>
            <p:ph idx="1"/>
          </p:nvPr>
        </p:nvSpPr>
        <p:spPr/>
        <p:txBody>
          <a:bodyPr>
            <a:noAutofit/>
          </a:bodyPr>
          <a:lstStyle/>
          <a:p>
            <a:r>
              <a:rPr lang="en-GB" altLang="en-US" dirty="0">
                <a:latin typeface="Calibri" panose="020F0502020204030204" pitchFamily="34" charset="0"/>
              </a:rPr>
              <a:t>Under </a:t>
            </a:r>
            <a:r>
              <a:rPr lang="en-GB" altLang="en-US" u="sng" dirty="0">
                <a:latin typeface="Calibri" panose="020F0502020204030204" pitchFamily="34" charset="0"/>
              </a:rPr>
              <a:t>CPR 31.10 (6) </a:t>
            </a:r>
            <a:r>
              <a:rPr lang="en-GB" altLang="en-US" dirty="0">
                <a:latin typeface="Calibri" panose="020F0502020204030204" pitchFamily="34" charset="0"/>
              </a:rPr>
              <a:t>and </a:t>
            </a:r>
            <a:r>
              <a:rPr lang="en-GB" altLang="en-US" u="sng" dirty="0">
                <a:latin typeface="Calibri" panose="020F0502020204030204" pitchFamily="34" charset="0"/>
              </a:rPr>
              <a:t>(7)</a:t>
            </a:r>
            <a:r>
              <a:rPr lang="en-GB" altLang="en-US" dirty="0">
                <a:latin typeface="Calibri" panose="020F0502020204030204" pitchFamily="34" charset="0"/>
              </a:rPr>
              <a:t> a disclosure statement must:</a:t>
            </a:r>
          </a:p>
          <a:p>
            <a:pPr lvl="1"/>
            <a:r>
              <a:rPr lang="en-GB" altLang="en-US" sz="2799" dirty="0">
                <a:latin typeface="Calibri" panose="020F0502020204030204" pitchFamily="34" charset="0"/>
              </a:rPr>
              <a:t>Set out the extent of the search,</a:t>
            </a:r>
          </a:p>
          <a:p>
            <a:pPr lvl="1"/>
            <a:r>
              <a:rPr lang="en-GB" altLang="en-US" sz="2799" dirty="0">
                <a:latin typeface="Calibri" panose="020F0502020204030204" pitchFamily="34" charset="0"/>
              </a:rPr>
              <a:t>Certify he understands his duty,</a:t>
            </a:r>
          </a:p>
          <a:p>
            <a:pPr lvl="1"/>
            <a:r>
              <a:rPr lang="en-GB" altLang="en-US" sz="2799" dirty="0">
                <a:latin typeface="Calibri" panose="020F0502020204030204" pitchFamily="34" charset="0"/>
              </a:rPr>
              <a:t>Certify to the best of his knowledge and belief he has carried out that duty,</a:t>
            </a:r>
          </a:p>
          <a:p>
            <a:pPr lvl="1"/>
            <a:r>
              <a:rPr lang="en-GB" altLang="en-US" sz="2799" dirty="0">
                <a:latin typeface="Calibri" panose="020F0502020204030204" pitchFamily="34" charset="0"/>
              </a:rPr>
              <a:t>Where a party is a company, why the person making the statement is considered appropriate.</a:t>
            </a:r>
          </a:p>
          <a:p>
            <a:r>
              <a:rPr lang="en-GB" altLang="en-US" dirty="0">
                <a:latin typeface="Calibri" panose="020F0502020204030204" pitchFamily="34" charset="0"/>
              </a:rPr>
              <a:t>Parties may dispense with formal list and/or disclosure statement under </a:t>
            </a:r>
            <a:r>
              <a:rPr lang="en-GB" altLang="en-US" u="sng" dirty="0">
                <a:latin typeface="Calibri" panose="020F0502020204030204" pitchFamily="34" charset="0"/>
              </a:rPr>
              <a:t>CPR 31.10 (8).</a:t>
            </a:r>
          </a:p>
          <a:p>
            <a:r>
              <a:rPr lang="en-GB" altLang="en-US" dirty="0">
                <a:latin typeface="Calibri" panose="020F0502020204030204" pitchFamily="34" charset="0"/>
              </a:rPr>
              <a:t>There is a continuing duty.</a:t>
            </a:r>
          </a:p>
          <a:p>
            <a:endParaRPr lang="en-GB" dirty="0"/>
          </a:p>
        </p:txBody>
      </p:sp>
    </p:spTree>
    <p:extLst>
      <p:ext uri="{BB962C8B-B14F-4D97-AF65-F5344CB8AC3E}">
        <p14:creationId xmlns:p14="http://schemas.microsoft.com/office/powerpoint/2010/main" val="34318434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The Right of Inspection</a:t>
            </a:r>
          </a:p>
        </p:txBody>
      </p:sp>
      <p:sp>
        <p:nvSpPr>
          <p:cNvPr id="3" name="Content Placeholder 2"/>
          <p:cNvSpPr>
            <a:spLocks noGrp="1"/>
          </p:cNvSpPr>
          <p:nvPr>
            <p:ph idx="1"/>
          </p:nvPr>
        </p:nvSpPr>
        <p:spPr/>
        <p:txBody>
          <a:bodyPr/>
          <a:lstStyle/>
          <a:p>
            <a:r>
              <a:rPr lang="en-GB" altLang="en-US" dirty="0">
                <a:latin typeface="Calibri" panose="020F0502020204030204" pitchFamily="34" charset="0"/>
              </a:rPr>
              <a:t>Under </a:t>
            </a:r>
            <a:r>
              <a:rPr lang="en-GB" altLang="en-US" u="sng" dirty="0">
                <a:latin typeface="Calibri" panose="020F0502020204030204" pitchFamily="34" charset="0"/>
              </a:rPr>
              <a:t>CPR 31.15:</a:t>
            </a:r>
          </a:p>
          <a:p>
            <a:pPr lvl="1"/>
            <a:r>
              <a:rPr lang="en-GB" altLang="en-US" sz="2799" dirty="0">
                <a:latin typeface="Calibri" panose="020F0502020204030204" pitchFamily="34" charset="0"/>
              </a:rPr>
              <a:t>A party wishing to inspect a document is to give written notice.</a:t>
            </a:r>
          </a:p>
          <a:p>
            <a:pPr lvl="1"/>
            <a:r>
              <a:rPr lang="en-GB" altLang="en-US" sz="2799" dirty="0">
                <a:latin typeface="Calibri" panose="020F0502020204030204" pitchFamily="34" charset="0"/>
              </a:rPr>
              <a:t>The discloser is to allow inspection within 7 days after the notice.</a:t>
            </a:r>
          </a:p>
          <a:p>
            <a:pPr lvl="1"/>
            <a:r>
              <a:rPr lang="en-GB" altLang="en-US" sz="2799" dirty="0">
                <a:latin typeface="Calibri" panose="020F0502020204030204" pitchFamily="34" charset="0"/>
              </a:rPr>
              <a:t>Alternatively, as is usual practice, copies of the documents will be supplied. This needs to be done within 7 days after receiving the request.  Any copying charges are to be met by the party requiring inspection.</a:t>
            </a:r>
          </a:p>
          <a:p>
            <a:endParaRPr lang="en-GB" dirty="0"/>
          </a:p>
        </p:txBody>
      </p:sp>
    </p:spTree>
    <p:extLst>
      <p:ext uri="{BB962C8B-B14F-4D97-AF65-F5344CB8AC3E}">
        <p14:creationId xmlns:p14="http://schemas.microsoft.com/office/powerpoint/2010/main" val="34333006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Specific Disclosure or Inspection </a:t>
            </a:r>
          </a:p>
        </p:txBody>
      </p:sp>
      <p:sp>
        <p:nvSpPr>
          <p:cNvPr id="3" name="Content Placeholder 2"/>
          <p:cNvSpPr>
            <a:spLocks noGrp="1"/>
          </p:cNvSpPr>
          <p:nvPr>
            <p:ph idx="1"/>
          </p:nvPr>
        </p:nvSpPr>
        <p:spPr/>
        <p:txBody>
          <a:bodyPr>
            <a:noAutofit/>
          </a:bodyPr>
          <a:lstStyle/>
          <a:p>
            <a:r>
              <a:rPr lang="en-GB" altLang="en-US" sz="2599" dirty="0">
                <a:latin typeface="Calibri" panose="020F0502020204030204" pitchFamily="34" charset="0"/>
              </a:rPr>
              <a:t>Specific disclosure and inspection is dealt with under </a:t>
            </a:r>
            <a:r>
              <a:rPr lang="en-GB" altLang="en-US" sz="2599" u="sng" dirty="0">
                <a:latin typeface="Calibri" panose="020F0502020204030204" pitchFamily="34" charset="0"/>
              </a:rPr>
              <a:t>CPR 31.12.</a:t>
            </a:r>
          </a:p>
          <a:p>
            <a:r>
              <a:rPr lang="en-GB" altLang="en-US" sz="2599" dirty="0">
                <a:latin typeface="Calibri" panose="020F0502020204030204" pitchFamily="34" charset="0"/>
              </a:rPr>
              <a:t>Initially the request for specific disclosure should be made by writing to the relevant party asking them to agree. </a:t>
            </a:r>
          </a:p>
          <a:p>
            <a:r>
              <a:rPr lang="en-GB" altLang="en-US" sz="2599" dirty="0">
                <a:latin typeface="Calibri" panose="020F0502020204030204" pitchFamily="34" charset="0"/>
              </a:rPr>
              <a:t>Thereafter an application would need to be made.</a:t>
            </a:r>
          </a:p>
          <a:p>
            <a:r>
              <a:rPr lang="en-GB" altLang="en-US" sz="2599" dirty="0">
                <a:latin typeface="Calibri" panose="020F0502020204030204" pitchFamily="34" charset="0"/>
              </a:rPr>
              <a:t>The court can order:</a:t>
            </a:r>
          </a:p>
          <a:p>
            <a:pPr lvl="1"/>
            <a:r>
              <a:rPr lang="en-GB" altLang="en-US" sz="2599" dirty="0">
                <a:latin typeface="Calibri" panose="020F0502020204030204" pitchFamily="34" charset="0"/>
              </a:rPr>
              <a:t>Specific disclosure of certain documents or certain classes of documents.</a:t>
            </a:r>
          </a:p>
          <a:p>
            <a:pPr lvl="1"/>
            <a:r>
              <a:rPr lang="en-GB" altLang="en-US" sz="2599" dirty="0">
                <a:latin typeface="Calibri" panose="020F0502020204030204" pitchFamily="34" charset="0"/>
              </a:rPr>
              <a:t>That the opponent carries out a search for particular documents and discloses any found.</a:t>
            </a:r>
          </a:p>
          <a:p>
            <a:pPr lvl="1"/>
            <a:r>
              <a:rPr lang="en-GB" altLang="en-US" sz="2599" dirty="0">
                <a:latin typeface="Calibri" panose="020F0502020204030204" pitchFamily="34" charset="0"/>
              </a:rPr>
              <a:t>That the opponent permits the inspection of particular documents.</a:t>
            </a:r>
          </a:p>
        </p:txBody>
      </p:sp>
    </p:spTree>
    <p:extLst>
      <p:ext uri="{BB962C8B-B14F-4D97-AF65-F5344CB8AC3E}">
        <p14:creationId xmlns:p14="http://schemas.microsoft.com/office/powerpoint/2010/main" val="36981349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r>
              <a:rPr lang="en-GB" dirty="0">
                <a:latin typeface="Calibri" panose="020F0502020204030204" pitchFamily="34" charset="0"/>
              </a:rPr>
              <a:t>PRIVILEGE </a:t>
            </a:r>
            <a:endParaRPr lang="en-GB" dirty="0"/>
          </a:p>
        </p:txBody>
      </p:sp>
      <p:sp>
        <p:nvSpPr>
          <p:cNvPr id="3" name="Content Placeholder 2"/>
          <p:cNvSpPr>
            <a:spLocks noGrp="1"/>
          </p:cNvSpPr>
          <p:nvPr>
            <p:ph idx="1"/>
          </p:nvPr>
        </p:nvSpPr>
        <p:spPr/>
        <p:txBody>
          <a:bodyPr>
            <a:normAutofit fontScale="77500" lnSpcReduction="20000"/>
          </a:bodyPr>
          <a:lstStyle/>
          <a:p>
            <a:pPr marL="0" lvl="0" indent="0">
              <a:buNone/>
            </a:pPr>
            <a:r>
              <a:rPr lang="en-GB" sz="2400" dirty="0"/>
              <a:t>Privilege entitles a party to withhold evidence from production to a 3</a:t>
            </a:r>
            <a:r>
              <a:rPr lang="en-GB" sz="2400" baseline="30000" dirty="0"/>
              <a:t>rd</a:t>
            </a:r>
            <a:r>
              <a:rPr lang="en-GB" sz="2400" dirty="0"/>
              <a:t> party, an opponent in proceedings, or the court.  Once privilege has been established, an absolute right to withhold the document in question arises.  Privileged documents must be contained in the list of documents, but they will be contained in the middle section of </a:t>
            </a:r>
            <a:r>
              <a:rPr lang="en-GB" sz="2400" dirty="0" err="1"/>
              <a:t>pg</a:t>
            </a:r>
            <a:r>
              <a:rPr lang="en-GB" sz="2400" dirty="0"/>
              <a:t> 3 of form n265.</a:t>
            </a:r>
          </a:p>
          <a:p>
            <a:pPr lvl="0"/>
            <a:r>
              <a:rPr lang="en-GB" sz="2400" dirty="0"/>
              <a:t>The types of privilege are identified as: </a:t>
            </a:r>
            <a:r>
              <a:rPr lang="en-GB" dirty="0"/>
              <a:t>Legal advice privilege</a:t>
            </a:r>
          </a:p>
          <a:p>
            <a:pPr lvl="0"/>
            <a:r>
              <a:rPr lang="en-GB" dirty="0"/>
              <a:t>Litigation privilege</a:t>
            </a:r>
          </a:p>
          <a:p>
            <a:pPr lvl="0"/>
            <a:r>
              <a:rPr lang="en-GB" dirty="0"/>
              <a:t>Common interest privilege</a:t>
            </a:r>
          </a:p>
          <a:p>
            <a:pPr lvl="0"/>
            <a:r>
              <a:rPr lang="en-GB" dirty="0"/>
              <a:t>Joint interest privilege</a:t>
            </a:r>
          </a:p>
          <a:p>
            <a:pPr lvl="0"/>
            <a:r>
              <a:rPr lang="en-GB" dirty="0"/>
              <a:t>Privilege against self-incrimination</a:t>
            </a:r>
          </a:p>
          <a:p>
            <a:pPr lvl="0"/>
            <a:r>
              <a:rPr lang="en-GB" dirty="0"/>
              <a:t>Public interest immunity</a:t>
            </a:r>
          </a:p>
          <a:p>
            <a:pPr lvl="0"/>
            <a:r>
              <a:rPr lang="en-GB" dirty="0"/>
              <a:t>Without prejudice privilege</a:t>
            </a:r>
          </a:p>
        </p:txBody>
      </p:sp>
    </p:spTree>
    <p:extLst>
      <p:ext uri="{BB962C8B-B14F-4D97-AF65-F5344CB8AC3E}">
        <p14:creationId xmlns:p14="http://schemas.microsoft.com/office/powerpoint/2010/main" val="7978529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Withholding Inspection</a:t>
            </a:r>
          </a:p>
        </p:txBody>
      </p:sp>
      <p:sp>
        <p:nvSpPr>
          <p:cNvPr id="3" name="Content Placeholder 2"/>
          <p:cNvSpPr>
            <a:spLocks noGrp="1"/>
          </p:cNvSpPr>
          <p:nvPr>
            <p:ph idx="1"/>
          </p:nvPr>
        </p:nvSpPr>
        <p:spPr/>
        <p:txBody>
          <a:bodyPr/>
          <a:lstStyle/>
          <a:p>
            <a:r>
              <a:rPr lang="en-GB" altLang="en-US" dirty="0">
                <a:latin typeface="Calibri" panose="020F0502020204030204" pitchFamily="34" charset="0"/>
              </a:rPr>
              <a:t>Documents may be withheld if they are:</a:t>
            </a:r>
          </a:p>
          <a:p>
            <a:pPr lvl="1"/>
            <a:r>
              <a:rPr lang="en-GB" altLang="en-US" sz="2799" dirty="0">
                <a:latin typeface="Calibri" panose="020F0502020204030204" pitchFamily="34" charset="0"/>
              </a:rPr>
              <a:t>Irrelevant.</a:t>
            </a:r>
          </a:p>
          <a:p>
            <a:pPr lvl="1"/>
            <a:r>
              <a:rPr lang="en-GB" altLang="en-US" sz="2799" dirty="0">
                <a:latin typeface="Calibri" panose="020F0502020204030204" pitchFamily="34" charset="0"/>
              </a:rPr>
              <a:t>Not in the disclosing party’s possession or control.</a:t>
            </a:r>
          </a:p>
          <a:p>
            <a:pPr lvl="1"/>
            <a:r>
              <a:rPr lang="en-GB" altLang="en-US" sz="2799" dirty="0">
                <a:latin typeface="Calibri" panose="020F0502020204030204" pitchFamily="34" charset="0"/>
              </a:rPr>
              <a:t>Protected by public interest immunity.</a:t>
            </a:r>
          </a:p>
          <a:p>
            <a:pPr lvl="1"/>
            <a:r>
              <a:rPr lang="en-GB" altLang="en-US" sz="2799" dirty="0">
                <a:latin typeface="Calibri" panose="020F0502020204030204" pitchFamily="34" charset="0"/>
              </a:rPr>
              <a:t>Protected by private privilege.</a:t>
            </a:r>
          </a:p>
          <a:p>
            <a:pPr lvl="1"/>
            <a:r>
              <a:rPr lang="en-GB" altLang="en-US" sz="2799" dirty="0">
                <a:latin typeface="Calibri" panose="020F0502020204030204" pitchFamily="34" charset="0"/>
              </a:rPr>
              <a:t>Cost and/or time prohibitive, and thus disproportionate to the issues. </a:t>
            </a:r>
          </a:p>
          <a:p>
            <a:endParaRPr lang="en-GB" dirty="0"/>
          </a:p>
        </p:txBody>
      </p:sp>
    </p:spTree>
    <p:extLst>
      <p:ext uri="{BB962C8B-B14F-4D97-AF65-F5344CB8AC3E}">
        <p14:creationId xmlns:p14="http://schemas.microsoft.com/office/powerpoint/2010/main" val="4006067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Public Interest Immunity </a:t>
            </a:r>
          </a:p>
        </p:txBody>
      </p:sp>
      <p:sp>
        <p:nvSpPr>
          <p:cNvPr id="3" name="Content Placeholder 2"/>
          <p:cNvSpPr>
            <a:spLocks noGrp="1"/>
          </p:cNvSpPr>
          <p:nvPr>
            <p:ph idx="1"/>
          </p:nvPr>
        </p:nvSpPr>
        <p:spPr/>
        <p:txBody>
          <a:bodyPr/>
          <a:lstStyle/>
          <a:p>
            <a:r>
              <a:rPr lang="en-GB" altLang="en-US" dirty="0">
                <a:latin typeface="Calibri" panose="020F0502020204030204" pitchFamily="34" charset="0"/>
              </a:rPr>
              <a:t>Public interest immunity is dealt with under </a:t>
            </a:r>
            <a:r>
              <a:rPr lang="en-GB" altLang="en-US" u="sng" dirty="0">
                <a:latin typeface="Calibri" panose="020F0502020204030204" pitchFamily="34" charset="0"/>
              </a:rPr>
              <a:t>CPR 31.19.</a:t>
            </a:r>
          </a:p>
          <a:p>
            <a:r>
              <a:rPr lang="en-GB" altLang="en-US" dirty="0">
                <a:latin typeface="Calibri" panose="020F0502020204030204" pitchFamily="34" charset="0"/>
              </a:rPr>
              <a:t>An application must be made for an order permitting a party to withhold disclosure of a document on the ground that disclosure would damage the public interest.</a:t>
            </a:r>
          </a:p>
          <a:p>
            <a:endParaRPr lang="en-GB" dirty="0"/>
          </a:p>
        </p:txBody>
      </p:sp>
    </p:spTree>
    <p:extLst>
      <p:ext uri="{BB962C8B-B14F-4D97-AF65-F5344CB8AC3E}">
        <p14:creationId xmlns:p14="http://schemas.microsoft.com/office/powerpoint/2010/main" val="16955527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r>
              <a:rPr lang="en-GB" altLang="en-US" dirty="0"/>
              <a:t>Private Privilege </a:t>
            </a:r>
            <a:endParaRPr lang="en-GB" dirty="0"/>
          </a:p>
        </p:txBody>
      </p:sp>
      <p:sp>
        <p:nvSpPr>
          <p:cNvPr id="3" name="Content Placeholder 2"/>
          <p:cNvSpPr>
            <a:spLocks noGrp="1"/>
          </p:cNvSpPr>
          <p:nvPr>
            <p:ph idx="1"/>
          </p:nvPr>
        </p:nvSpPr>
        <p:spPr/>
        <p:txBody>
          <a:bodyPr/>
          <a:lstStyle/>
          <a:p>
            <a:r>
              <a:rPr lang="en-GB" altLang="en-US" dirty="0">
                <a:latin typeface="Calibri" panose="020F0502020204030204" pitchFamily="34" charset="0"/>
              </a:rPr>
              <a:t>Private privilege is dealt with under </a:t>
            </a:r>
            <a:r>
              <a:rPr lang="en-GB" altLang="en-US" u="sng" dirty="0">
                <a:latin typeface="Calibri" panose="020F0502020204030204" pitchFamily="34" charset="0"/>
              </a:rPr>
              <a:t>CPR 31.19(3</a:t>
            </a:r>
            <a:r>
              <a:rPr lang="en-GB" altLang="en-US" dirty="0">
                <a:latin typeface="Calibri" panose="020F0502020204030204" pitchFamily="34" charset="0"/>
              </a:rPr>
              <a:t>).</a:t>
            </a:r>
          </a:p>
          <a:p>
            <a:r>
              <a:rPr lang="en-GB" altLang="en-US" dirty="0">
                <a:latin typeface="Calibri" panose="020F0502020204030204" pitchFamily="34" charset="0"/>
              </a:rPr>
              <a:t>This right must be claimed in writing on the form N265 .</a:t>
            </a:r>
          </a:p>
          <a:p>
            <a:r>
              <a:rPr lang="en-GB" altLang="en-US" dirty="0">
                <a:latin typeface="Calibri" panose="020F0502020204030204" pitchFamily="34" charset="0"/>
              </a:rPr>
              <a:t>The documents will be referred to on the N265 usually in generic terms, and the party will object to the opponent inspecting them again in generic terms.</a:t>
            </a:r>
          </a:p>
          <a:p>
            <a:r>
              <a:rPr lang="en-GB" altLang="en-US" dirty="0">
                <a:latin typeface="Calibri" panose="020F0502020204030204" pitchFamily="34" charset="0"/>
              </a:rPr>
              <a:t>Any party wishing to challenge must make an application.</a:t>
            </a:r>
          </a:p>
          <a:p>
            <a:endParaRPr lang="en-GB" dirty="0"/>
          </a:p>
        </p:txBody>
      </p:sp>
    </p:spTree>
    <p:extLst>
      <p:ext uri="{BB962C8B-B14F-4D97-AF65-F5344CB8AC3E}">
        <p14:creationId xmlns:p14="http://schemas.microsoft.com/office/powerpoint/2010/main" val="17285484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Private Privilege Continued	</a:t>
            </a:r>
          </a:p>
        </p:txBody>
      </p:sp>
      <p:sp>
        <p:nvSpPr>
          <p:cNvPr id="3" name="Content Placeholder 2"/>
          <p:cNvSpPr>
            <a:spLocks noGrp="1"/>
          </p:cNvSpPr>
          <p:nvPr>
            <p:ph idx="1"/>
          </p:nvPr>
        </p:nvSpPr>
        <p:spPr/>
        <p:txBody>
          <a:bodyPr/>
          <a:lstStyle/>
          <a:p>
            <a:r>
              <a:rPr lang="en-GB" altLang="en-US" dirty="0">
                <a:latin typeface="Calibri" panose="020F0502020204030204" pitchFamily="34" charset="0"/>
              </a:rPr>
              <a:t>May be sought for:</a:t>
            </a:r>
          </a:p>
          <a:p>
            <a:pPr lvl="1"/>
            <a:r>
              <a:rPr lang="en-GB" altLang="en-US" sz="2799" dirty="0">
                <a:latin typeface="Calibri" panose="020F0502020204030204" pitchFamily="34" charset="0"/>
              </a:rPr>
              <a:t>Self-incriminating documents.</a:t>
            </a:r>
          </a:p>
          <a:p>
            <a:pPr lvl="1"/>
            <a:r>
              <a:rPr lang="en-GB" altLang="en-US" sz="2799" dirty="0">
                <a:latin typeface="Calibri" panose="020F0502020204030204" pitchFamily="34" charset="0"/>
              </a:rPr>
              <a:t>Legal professional privilege.</a:t>
            </a:r>
          </a:p>
          <a:p>
            <a:pPr lvl="1"/>
            <a:r>
              <a:rPr lang="en-GB" altLang="en-US" sz="2799" dirty="0">
                <a:latin typeface="Calibri" panose="020F0502020204030204" pitchFamily="34" charset="0"/>
              </a:rPr>
              <a:t>Communications with third parties for the purpose of litigation.</a:t>
            </a:r>
          </a:p>
          <a:p>
            <a:pPr lvl="1"/>
            <a:r>
              <a:rPr lang="en-GB" altLang="en-US" sz="2799" dirty="0">
                <a:latin typeface="Calibri" panose="020F0502020204030204" pitchFamily="34" charset="0"/>
              </a:rPr>
              <a:t>Documents where the dominant purpose relates to litigation.</a:t>
            </a:r>
          </a:p>
          <a:p>
            <a:pPr lvl="1"/>
            <a:r>
              <a:rPr lang="en-GB" altLang="en-US" sz="2799" dirty="0">
                <a:latin typeface="Calibri" panose="020F0502020204030204" pitchFamily="34" charset="0"/>
              </a:rPr>
              <a:t>Without prejudice communications.</a:t>
            </a:r>
          </a:p>
          <a:p>
            <a:endParaRPr lang="en-GB" dirty="0"/>
          </a:p>
        </p:txBody>
      </p:sp>
    </p:spTree>
    <p:extLst>
      <p:ext uri="{BB962C8B-B14F-4D97-AF65-F5344CB8AC3E}">
        <p14:creationId xmlns:p14="http://schemas.microsoft.com/office/powerpoint/2010/main" val="2088503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Self Incrimination</a:t>
            </a:r>
          </a:p>
        </p:txBody>
      </p:sp>
      <p:sp>
        <p:nvSpPr>
          <p:cNvPr id="3" name="Content Placeholder 2"/>
          <p:cNvSpPr>
            <a:spLocks noGrp="1"/>
          </p:cNvSpPr>
          <p:nvPr>
            <p:ph idx="1"/>
          </p:nvPr>
        </p:nvSpPr>
        <p:spPr/>
        <p:txBody>
          <a:bodyPr/>
          <a:lstStyle/>
          <a:p>
            <a:r>
              <a:rPr lang="en-GB" altLang="en-US" u="sng" dirty="0">
                <a:latin typeface="Calibri" panose="020F0502020204030204" pitchFamily="34" charset="0"/>
              </a:rPr>
              <a:t>S14(1) Civil Evidence Act 1968 </a:t>
            </a:r>
            <a:r>
              <a:rPr lang="en-GB" altLang="en-US" dirty="0">
                <a:latin typeface="Calibri" panose="020F0502020204030204" pitchFamily="34" charset="0"/>
              </a:rPr>
              <a:t>states that </a:t>
            </a:r>
            <a:r>
              <a:rPr lang="en-GB" altLang="en-US" i="1" dirty="0">
                <a:latin typeface="Calibri" panose="020F0502020204030204" pitchFamily="34" charset="0"/>
              </a:rPr>
              <a:t>‘The right of a person in any legal proceedings other than criminal proceedings to refuse to answer any question or produce any document or thing if to do so would tend to expose that person to proceedings for an offence or for the recovery of a penalty’.</a:t>
            </a:r>
            <a:endParaRPr lang="en-GB" altLang="en-US" i="1" u="sng" dirty="0">
              <a:latin typeface="Calibri" panose="020F0502020204030204" pitchFamily="34" charset="0"/>
            </a:endParaRPr>
          </a:p>
          <a:p>
            <a:endParaRPr lang="en-GB" dirty="0"/>
          </a:p>
        </p:txBody>
      </p:sp>
    </p:spTree>
    <p:extLst>
      <p:ext uri="{BB962C8B-B14F-4D97-AF65-F5344CB8AC3E}">
        <p14:creationId xmlns:p14="http://schemas.microsoft.com/office/powerpoint/2010/main" val="396481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Legal Professional Privilege </a:t>
            </a:r>
          </a:p>
        </p:txBody>
      </p:sp>
      <p:sp>
        <p:nvSpPr>
          <p:cNvPr id="3" name="Content Placeholder 2"/>
          <p:cNvSpPr>
            <a:spLocks noGrp="1"/>
          </p:cNvSpPr>
          <p:nvPr>
            <p:ph idx="1"/>
          </p:nvPr>
        </p:nvSpPr>
        <p:spPr/>
        <p:txBody>
          <a:bodyPr/>
          <a:lstStyle/>
          <a:p>
            <a:r>
              <a:rPr lang="en-GB" altLang="en-US" dirty="0">
                <a:latin typeface="Calibri" panose="020F0502020204030204" pitchFamily="34" charset="0"/>
              </a:rPr>
              <a:t>Legal professional privilege includes communications between lawyer and client are privileged provided that the client is seeking advice about legal rights, whether or not litigation is pending or contemplated.</a:t>
            </a:r>
          </a:p>
          <a:p>
            <a:r>
              <a:rPr lang="en-GB" altLang="en-US" dirty="0">
                <a:latin typeface="Calibri" panose="020F0502020204030204" pitchFamily="34" charset="0"/>
              </a:rPr>
              <a:t>Includes communications with all members of the legal profession.</a:t>
            </a:r>
          </a:p>
          <a:p>
            <a:r>
              <a:rPr lang="en-GB" altLang="en-US" dirty="0">
                <a:latin typeface="Calibri" panose="020F0502020204030204" pitchFamily="34" charset="0"/>
              </a:rPr>
              <a:t>The underlying purpose of legal professional privilege is to allow a party to access legal advice, without compromising his position with the opponent.</a:t>
            </a:r>
            <a:endParaRPr lang="en-GB" dirty="0"/>
          </a:p>
        </p:txBody>
      </p:sp>
    </p:spTree>
    <p:extLst>
      <p:ext uri="{BB962C8B-B14F-4D97-AF65-F5344CB8AC3E}">
        <p14:creationId xmlns:p14="http://schemas.microsoft.com/office/powerpoint/2010/main" val="28436867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Communications With Third Parties</a:t>
            </a:r>
          </a:p>
        </p:txBody>
      </p:sp>
      <p:sp>
        <p:nvSpPr>
          <p:cNvPr id="3" name="Content Placeholder 2"/>
          <p:cNvSpPr>
            <a:spLocks noGrp="1"/>
          </p:cNvSpPr>
          <p:nvPr>
            <p:ph idx="1"/>
          </p:nvPr>
        </p:nvSpPr>
        <p:spPr/>
        <p:txBody>
          <a:bodyPr/>
          <a:lstStyle/>
          <a:p>
            <a:r>
              <a:rPr lang="en-GB" altLang="en-US" dirty="0">
                <a:latin typeface="Calibri" panose="020F0502020204030204" pitchFamily="34" charset="0"/>
              </a:rPr>
              <a:t>Communications with third parties may be protected by litigation privilege.</a:t>
            </a:r>
          </a:p>
          <a:p>
            <a:r>
              <a:rPr lang="en-GB" altLang="en-US" dirty="0">
                <a:latin typeface="Calibri" panose="020F0502020204030204" pitchFamily="34" charset="0"/>
              </a:rPr>
              <a:t>For litigation privilege to apply to communications with third parties, litigation must be pending or contemplated.</a:t>
            </a:r>
          </a:p>
          <a:p>
            <a:r>
              <a:rPr lang="en-GB" altLang="en-US" dirty="0">
                <a:latin typeface="Calibri" panose="020F0502020204030204" pitchFamily="34" charset="0"/>
              </a:rPr>
              <a:t>In addition the document will be privileged if the purpose of the communication was to:</a:t>
            </a:r>
          </a:p>
          <a:p>
            <a:pPr lvl="1"/>
            <a:r>
              <a:rPr lang="en-GB" altLang="en-US" sz="2799" dirty="0">
                <a:latin typeface="Calibri" panose="020F0502020204030204" pitchFamily="34" charset="0"/>
              </a:rPr>
              <a:t>Give advice</a:t>
            </a:r>
          </a:p>
          <a:p>
            <a:pPr lvl="1"/>
            <a:r>
              <a:rPr lang="en-GB" altLang="en-US" sz="2799" dirty="0">
                <a:latin typeface="Calibri" panose="020F0502020204030204" pitchFamily="34" charset="0"/>
              </a:rPr>
              <a:t>Obtain evidence</a:t>
            </a:r>
          </a:p>
          <a:p>
            <a:pPr lvl="1"/>
            <a:r>
              <a:rPr lang="en-GB" altLang="en-US" sz="2799" dirty="0">
                <a:latin typeface="Calibri" panose="020F0502020204030204" pitchFamily="34" charset="0"/>
              </a:rPr>
              <a:t>Collect evidence.</a:t>
            </a:r>
          </a:p>
          <a:p>
            <a:endParaRPr lang="en-GB" dirty="0"/>
          </a:p>
        </p:txBody>
      </p:sp>
    </p:spTree>
    <p:extLst>
      <p:ext uri="{BB962C8B-B14F-4D97-AF65-F5344CB8AC3E}">
        <p14:creationId xmlns:p14="http://schemas.microsoft.com/office/powerpoint/2010/main" val="42229334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Documents With a Dual Purpose</a:t>
            </a:r>
          </a:p>
        </p:txBody>
      </p:sp>
      <p:sp>
        <p:nvSpPr>
          <p:cNvPr id="3" name="Content Placeholder 2"/>
          <p:cNvSpPr>
            <a:spLocks noGrp="1"/>
          </p:cNvSpPr>
          <p:nvPr>
            <p:ph idx="1"/>
          </p:nvPr>
        </p:nvSpPr>
        <p:spPr/>
        <p:txBody>
          <a:bodyPr/>
          <a:lstStyle/>
          <a:p>
            <a:r>
              <a:rPr lang="en-GB" altLang="en-US" dirty="0">
                <a:latin typeface="Calibri" panose="020F0502020204030204" pitchFamily="34" charset="0"/>
              </a:rPr>
              <a:t>Where a document has more than one purpose the court will look at the dominant purpose at the time the document came into existence. </a:t>
            </a:r>
          </a:p>
          <a:p>
            <a:r>
              <a:rPr lang="en-GB" altLang="en-US" dirty="0">
                <a:latin typeface="Calibri" panose="020F0502020204030204" pitchFamily="34" charset="0"/>
              </a:rPr>
              <a:t>If the documents sole or dominant purpose is in relation to actual litigation or contemplated litigation then the document will be litigation privileged.</a:t>
            </a:r>
          </a:p>
          <a:p>
            <a:r>
              <a:rPr lang="en-GB" altLang="en-US" dirty="0">
                <a:latin typeface="Calibri" panose="020F0502020204030204" pitchFamily="34" charset="0"/>
              </a:rPr>
              <a:t>The leading case on this is </a:t>
            </a:r>
            <a:r>
              <a:rPr lang="en-GB" altLang="en-US" u="sng" dirty="0">
                <a:latin typeface="Calibri" panose="020F0502020204030204" pitchFamily="34" charset="0"/>
              </a:rPr>
              <a:t>Waugh v British Railway Board [1980] AC 521.</a:t>
            </a:r>
          </a:p>
          <a:p>
            <a:r>
              <a:rPr lang="en-GB" altLang="en-US" dirty="0">
                <a:latin typeface="Calibri" panose="020F0502020204030204" pitchFamily="34" charset="0"/>
              </a:rPr>
              <a:t>For litigation privilege to apply to a document it must satisfy the ‘sole dominant purpose test’.</a:t>
            </a:r>
          </a:p>
          <a:p>
            <a:endParaRPr lang="en-GB" dirty="0"/>
          </a:p>
        </p:txBody>
      </p:sp>
    </p:spTree>
    <p:extLst>
      <p:ext uri="{BB962C8B-B14F-4D97-AF65-F5344CB8AC3E}">
        <p14:creationId xmlns:p14="http://schemas.microsoft.com/office/powerpoint/2010/main" val="16799598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Without Prejudice Correspondence </a:t>
            </a:r>
          </a:p>
        </p:txBody>
      </p:sp>
      <p:sp>
        <p:nvSpPr>
          <p:cNvPr id="3" name="Content Placeholder 2"/>
          <p:cNvSpPr>
            <a:spLocks noGrp="1"/>
          </p:cNvSpPr>
          <p:nvPr>
            <p:ph idx="1"/>
          </p:nvPr>
        </p:nvSpPr>
        <p:spPr/>
        <p:txBody>
          <a:bodyPr/>
          <a:lstStyle/>
          <a:p>
            <a:r>
              <a:rPr lang="en-GB" altLang="en-US" dirty="0">
                <a:latin typeface="Calibri" panose="020F0502020204030204" pitchFamily="34" charset="0"/>
              </a:rPr>
              <a:t>Without prejudice correspondence, are  correspondences between the parties where points are conceded and/ or offers are made in an attempt to compromise an action and/or settle an action.</a:t>
            </a:r>
          </a:p>
          <a:p>
            <a:r>
              <a:rPr lang="en-GB" altLang="en-US" dirty="0">
                <a:latin typeface="Calibri" panose="020F0502020204030204" pitchFamily="34" charset="0"/>
              </a:rPr>
              <a:t>These letters will generally be marked without prejudice, but this is not strictly necessary if the purpose is clear.</a:t>
            </a:r>
          </a:p>
          <a:p>
            <a:r>
              <a:rPr lang="en-GB" altLang="en-US" dirty="0">
                <a:latin typeface="Calibri" panose="020F0502020204030204" pitchFamily="34" charset="0"/>
              </a:rPr>
              <a:t> Where a letter is marked without prejudice, but the purpose was not to compromise and/or settle the matter, the letter will not attract privilege.</a:t>
            </a:r>
            <a:endParaRPr lang="en-GB" dirty="0"/>
          </a:p>
        </p:txBody>
      </p:sp>
    </p:spTree>
    <p:extLst>
      <p:ext uri="{BB962C8B-B14F-4D97-AF65-F5344CB8AC3E}">
        <p14:creationId xmlns:p14="http://schemas.microsoft.com/office/powerpoint/2010/main" val="33611737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Non Party Disclosure</a:t>
            </a:r>
          </a:p>
        </p:txBody>
      </p:sp>
      <p:sp>
        <p:nvSpPr>
          <p:cNvPr id="3" name="Content Placeholder 2"/>
          <p:cNvSpPr>
            <a:spLocks noGrp="1"/>
          </p:cNvSpPr>
          <p:nvPr>
            <p:ph idx="1"/>
          </p:nvPr>
        </p:nvSpPr>
        <p:spPr/>
        <p:txBody>
          <a:bodyPr>
            <a:normAutofit lnSpcReduction="10000"/>
          </a:bodyPr>
          <a:lstStyle/>
          <a:p>
            <a:r>
              <a:rPr lang="en-GB" altLang="en-US" dirty="0">
                <a:latin typeface="Calibri" panose="020F0502020204030204" pitchFamily="34" charset="0"/>
              </a:rPr>
              <a:t>Non party disclosure is dealt with under </a:t>
            </a:r>
            <a:r>
              <a:rPr lang="en-GB" altLang="en-US" u="sng" dirty="0">
                <a:latin typeface="Calibri" panose="020F0502020204030204" pitchFamily="34" charset="0"/>
              </a:rPr>
              <a:t>CPR 31.17</a:t>
            </a:r>
            <a:r>
              <a:rPr lang="en-GB" altLang="en-US" dirty="0">
                <a:latin typeface="Calibri" panose="020F0502020204030204" pitchFamily="34" charset="0"/>
              </a:rPr>
              <a:t>.</a:t>
            </a:r>
          </a:p>
          <a:p>
            <a:r>
              <a:rPr lang="en-GB" altLang="en-US" dirty="0">
                <a:latin typeface="Calibri" panose="020F0502020204030204" pitchFamily="34" charset="0"/>
              </a:rPr>
              <a:t>For non party disclosure an application needs to be made and filed at the court with evidence in support.</a:t>
            </a:r>
          </a:p>
          <a:p>
            <a:r>
              <a:rPr lang="en-GB" altLang="en-US" dirty="0">
                <a:latin typeface="Calibri" panose="020F0502020204030204" pitchFamily="34" charset="0"/>
              </a:rPr>
              <a:t>The court can only make an order if:</a:t>
            </a:r>
          </a:p>
          <a:p>
            <a:pPr lvl="1"/>
            <a:r>
              <a:rPr lang="en-GB" altLang="en-US" sz="2799" dirty="0">
                <a:latin typeface="Calibri" panose="020F0502020204030204" pitchFamily="34" charset="0"/>
              </a:rPr>
              <a:t>The documents sought support the applicant’s case or adversely affect another party’s case; and</a:t>
            </a:r>
          </a:p>
          <a:p>
            <a:pPr lvl="1"/>
            <a:r>
              <a:rPr lang="en-GB" altLang="en-US" sz="2799" dirty="0">
                <a:latin typeface="Calibri" panose="020F0502020204030204" pitchFamily="34" charset="0"/>
              </a:rPr>
              <a:t>Disclosure is necessary to dispose of the claim fairly or to save costs.</a:t>
            </a:r>
          </a:p>
          <a:p>
            <a:r>
              <a:rPr lang="en-GB" altLang="en-US" dirty="0">
                <a:latin typeface="Calibri" panose="020F0502020204030204" pitchFamily="34" charset="0"/>
              </a:rPr>
              <a:t>The presumption is that costs will be awarded to the non party.</a:t>
            </a:r>
          </a:p>
          <a:p>
            <a:endParaRPr lang="en-GB" dirty="0"/>
          </a:p>
        </p:txBody>
      </p:sp>
    </p:spTree>
    <p:extLst>
      <p:ext uri="{BB962C8B-B14F-4D97-AF65-F5344CB8AC3E}">
        <p14:creationId xmlns:p14="http://schemas.microsoft.com/office/powerpoint/2010/main" val="37582537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1193C-3586-4F06-B4C5-3AAA2BD89BFA}"/>
              </a:ext>
            </a:extLst>
          </p:cNvPr>
          <p:cNvSpPr txBox="1">
            <a:spLocks noGrp="1"/>
          </p:cNvSpPr>
          <p:nvPr>
            <p:ph type="title"/>
          </p:nvPr>
        </p:nvSpPr>
        <p:spPr/>
        <p:txBody>
          <a:bodyPr/>
          <a:lstStyle/>
          <a:p>
            <a:pPr lvl="0"/>
            <a:r>
              <a:rPr lang="en-GB"/>
              <a:t>summary</a:t>
            </a:r>
          </a:p>
        </p:txBody>
      </p:sp>
      <p:sp>
        <p:nvSpPr>
          <p:cNvPr id="3" name="Content Placeholder 2">
            <a:extLst>
              <a:ext uri="{FF2B5EF4-FFF2-40B4-BE49-F238E27FC236}">
                <a16:creationId xmlns:a16="http://schemas.microsoft.com/office/drawing/2014/main" id="{46C8DAF2-2BB8-41A7-847C-06FCC39E5CFF}"/>
              </a:ext>
            </a:extLst>
          </p:cNvPr>
          <p:cNvSpPr txBox="1">
            <a:spLocks noGrp="1"/>
          </p:cNvSpPr>
          <p:nvPr>
            <p:ph idx="1"/>
          </p:nvPr>
        </p:nvSpPr>
        <p:spPr/>
        <p:txBody>
          <a:bodyPr/>
          <a:lstStyle/>
          <a:p>
            <a:pPr marL="457063" indent="-457063">
              <a:lnSpc>
                <a:spcPct val="110000"/>
              </a:lnSpc>
              <a:buAutoNum type="arabicPeriod"/>
            </a:pPr>
            <a:r>
              <a:rPr lang="en-GB" sz="1899" dirty="0"/>
              <a:t>The rules on disclosure of documents apply to FT and </a:t>
            </a:r>
            <a:r>
              <a:rPr lang="en-GB" sz="1899" dirty="0" err="1"/>
              <a:t>MTclaims</a:t>
            </a:r>
            <a:endParaRPr lang="en-GB" sz="1899" dirty="0"/>
          </a:p>
          <a:p>
            <a:pPr marL="457063" indent="-457063">
              <a:lnSpc>
                <a:spcPct val="110000"/>
              </a:lnSpc>
              <a:buAutoNum type="arabicPeriod"/>
            </a:pPr>
            <a:r>
              <a:rPr lang="en-GB" sz="1899" dirty="0"/>
              <a:t>Disclosure orders invariably require parties to give standard disclosure.  This covers:</a:t>
            </a:r>
          </a:p>
          <a:p>
            <a:pPr lvl="0">
              <a:lnSpc>
                <a:spcPct val="110000"/>
              </a:lnSpc>
            </a:pPr>
            <a:r>
              <a:rPr lang="en-GB" sz="1899" dirty="0"/>
              <a:t>Documents on which that party relies;</a:t>
            </a:r>
          </a:p>
          <a:p>
            <a:pPr lvl="0">
              <a:lnSpc>
                <a:spcPct val="110000"/>
              </a:lnSpc>
            </a:pPr>
            <a:r>
              <a:rPr lang="en-GB" sz="1899" dirty="0"/>
              <a:t>Documents which could adversely effect their own case;</a:t>
            </a:r>
          </a:p>
          <a:p>
            <a:pPr lvl="0">
              <a:lnSpc>
                <a:spcPct val="110000"/>
              </a:lnSpc>
            </a:pPr>
            <a:r>
              <a:rPr lang="en-GB" sz="1899" dirty="0"/>
              <a:t>Documents which could adversely affect another party’s case;</a:t>
            </a:r>
          </a:p>
          <a:p>
            <a:pPr lvl="0">
              <a:lnSpc>
                <a:spcPct val="110000"/>
              </a:lnSpc>
            </a:pPr>
            <a:r>
              <a:rPr lang="en-GB" sz="1899" dirty="0"/>
              <a:t>Documents which could support another party’s case;</a:t>
            </a:r>
          </a:p>
          <a:p>
            <a:pPr lvl="0">
              <a:lnSpc>
                <a:spcPct val="110000"/>
              </a:lnSpc>
            </a:pPr>
            <a:r>
              <a:rPr lang="en-GB" sz="1899" dirty="0"/>
              <a:t>Documents which, in particular types of claim, are specified by a relevant pd</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EFB90-959C-4EFA-A08B-7F80775CE4C7}"/>
              </a:ext>
            </a:extLst>
          </p:cNvPr>
          <p:cNvSpPr txBox="1">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A8FD2FC-BB5D-45F6-8199-C75A9C9B369A}"/>
              </a:ext>
            </a:extLst>
          </p:cNvPr>
          <p:cNvSpPr txBox="1">
            <a:spLocks noGrp="1"/>
          </p:cNvSpPr>
          <p:nvPr>
            <p:ph idx="1"/>
          </p:nvPr>
        </p:nvSpPr>
        <p:spPr/>
        <p:txBody>
          <a:bodyPr/>
          <a:lstStyle/>
          <a:p>
            <a:pPr marL="0" indent="0">
              <a:buNone/>
            </a:pPr>
            <a:r>
              <a:rPr lang="en-GB"/>
              <a:t>3. There is an obligation to make a reasonable search for documents coming within the definition of standard disclosure.</a:t>
            </a:r>
          </a:p>
          <a:p>
            <a:pPr marL="0" indent="0">
              <a:buNone/>
            </a:pPr>
            <a:r>
              <a:rPr lang="en-GB"/>
              <a:t>4. Disclosure is given by providing the o/s with a list of documents setting out all the standard disclosure documents in that party’s control.  The list contains a disclosure statement, signed by the party (not their solicitor) promising that full disclosure is being made.</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43FAB-E56F-452E-8D50-2289966FA780}"/>
              </a:ext>
            </a:extLst>
          </p:cNvPr>
          <p:cNvSpPr txBox="1">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C6C1D69-88FB-4814-953E-6CA539825ED8}"/>
              </a:ext>
            </a:extLst>
          </p:cNvPr>
          <p:cNvSpPr txBox="1">
            <a:spLocks noGrp="1"/>
          </p:cNvSpPr>
          <p:nvPr>
            <p:ph idx="1"/>
          </p:nvPr>
        </p:nvSpPr>
        <p:spPr/>
        <p:txBody>
          <a:bodyPr/>
          <a:lstStyle/>
          <a:p>
            <a:pPr marL="0" indent="0">
              <a:buNone/>
            </a:pPr>
            <a:r>
              <a:rPr lang="en-GB"/>
              <a:t>5. The list is divided into 3 parts:</a:t>
            </a:r>
          </a:p>
          <a:p>
            <a:pPr lvl="0"/>
            <a:r>
              <a:rPr lang="en-GB"/>
              <a:t>The 1</a:t>
            </a:r>
            <a:r>
              <a:rPr lang="en-GB" baseline="30000"/>
              <a:t>st</a:t>
            </a:r>
            <a:r>
              <a:rPr lang="en-GB"/>
              <a:t> part covers the documents which may be inspected;</a:t>
            </a:r>
          </a:p>
          <a:p>
            <a:pPr lvl="0"/>
            <a:r>
              <a:rPr lang="en-GB"/>
              <a:t>The 2</a:t>
            </a:r>
            <a:r>
              <a:rPr lang="en-GB" baseline="30000"/>
              <a:t>nd</a:t>
            </a:r>
            <a:r>
              <a:rPr lang="en-GB"/>
              <a:t> part covers privileged documents;</a:t>
            </a:r>
          </a:p>
          <a:p>
            <a:pPr lvl="0"/>
            <a:r>
              <a:rPr lang="en-GB"/>
              <a:t>The 3</a:t>
            </a:r>
            <a:r>
              <a:rPr lang="en-GB" baseline="30000"/>
              <a:t>rd</a:t>
            </a:r>
            <a:r>
              <a:rPr lang="en-GB"/>
              <a:t> part covers documents no longer in that party’s possession.</a:t>
            </a:r>
          </a:p>
          <a:p>
            <a:pPr marL="0" indent="0">
              <a:buNone/>
            </a:pPr>
            <a:endParaRPr lang="en-GB"/>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A142C-2762-4C1F-9CD3-861863AA4BFB}"/>
              </a:ext>
            </a:extLst>
          </p:cNvPr>
          <p:cNvSpPr txBox="1">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8254093-D819-4F52-BE30-636690C8B7B9}"/>
              </a:ext>
            </a:extLst>
          </p:cNvPr>
          <p:cNvSpPr txBox="1">
            <a:spLocks noGrp="1"/>
          </p:cNvSpPr>
          <p:nvPr>
            <p:ph idx="1"/>
          </p:nvPr>
        </p:nvSpPr>
        <p:spPr/>
        <p:txBody>
          <a:bodyPr/>
          <a:lstStyle/>
          <a:p>
            <a:pPr marL="0" indent="0">
              <a:buNone/>
            </a:pPr>
            <a:r>
              <a:rPr lang="en-GB"/>
              <a:t>6. Inspection follows receipt of the other side’s list of documents. Inspection takes place either by:</a:t>
            </a:r>
          </a:p>
          <a:p>
            <a:pPr lvl="0"/>
            <a:r>
              <a:rPr lang="en-GB"/>
              <a:t>Personal attendance and physical inspection; or</a:t>
            </a:r>
          </a:p>
          <a:p>
            <a:pPr lvl="0"/>
            <a:r>
              <a:rPr lang="en-GB"/>
              <a:t>Provision of photocopies.</a:t>
            </a:r>
          </a:p>
          <a:p>
            <a:pPr marL="0" indent="0">
              <a:buNone/>
            </a:pPr>
            <a:r>
              <a:rPr lang="en-GB"/>
              <a:t>7. Not disclosing a doc means not listing it.  A failure to do this can be serious as the “cards on the table” approach to litigation is entrenched within the cpr.</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B3A2E-674A-4E20-9FFB-35BFD5260112}"/>
              </a:ext>
            </a:extLst>
          </p:cNvPr>
          <p:cNvSpPr txBox="1">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E8EEF7A-F145-4E88-9F3E-BBAAD334A15A}"/>
              </a:ext>
            </a:extLst>
          </p:cNvPr>
          <p:cNvSpPr txBox="1">
            <a:spLocks noGrp="1"/>
          </p:cNvSpPr>
          <p:nvPr>
            <p:ph idx="1"/>
          </p:nvPr>
        </p:nvSpPr>
        <p:spPr/>
        <p:txBody>
          <a:bodyPr/>
          <a:lstStyle/>
          <a:p>
            <a:pPr marL="0" indent="0">
              <a:buNone/>
            </a:pPr>
            <a:r>
              <a:rPr lang="en-GB"/>
              <a:t>8. Not permitting inspection means listing a doc, putting your opponent on notice that it exists, but for the reasons claimed it can be withheld.</a:t>
            </a:r>
          </a:p>
          <a:p>
            <a:pPr marL="0" indent="0">
              <a:buNone/>
            </a:pPr>
            <a:r>
              <a:rPr lang="en-GB"/>
              <a:t>9. Ensure the </a:t>
            </a:r>
            <a:r>
              <a:rPr lang="en-GB" i="1"/>
              <a:t>appropriate person </a:t>
            </a:r>
            <a:r>
              <a:rPr lang="en-GB"/>
              <a:t>in the client’s organisation signs the disclosure statement.</a:t>
            </a:r>
          </a:p>
          <a:p>
            <a:pPr marL="0" indent="0">
              <a:buNone/>
            </a:pPr>
            <a:r>
              <a:rPr lang="en-GB"/>
              <a:t>10. Carry out “inspection” and make a thorough and careful review of the opponent’s list.</a:t>
            </a:r>
          </a:p>
          <a:p>
            <a:pPr marL="0" indent="0">
              <a:buNone/>
            </a:pPr>
            <a:r>
              <a:rPr lang="en-GB"/>
              <a:t>11. Challenge grounds to withhold from inspection or challenge the substance of an opponent’s list when it is proportionate, fair and just to do so.</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F6834-9AC9-4229-9E26-E3F951D50A4B}"/>
              </a:ext>
            </a:extLst>
          </p:cNvPr>
          <p:cNvSpPr txBox="1">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108B731-7151-4006-A6DD-EB7B06AB15E8}"/>
              </a:ext>
            </a:extLst>
          </p:cNvPr>
          <p:cNvSpPr txBox="1">
            <a:spLocks noGrp="1"/>
          </p:cNvSpPr>
          <p:nvPr>
            <p:ph idx="1"/>
          </p:nvPr>
        </p:nvSpPr>
        <p:spPr/>
        <p:txBody>
          <a:bodyPr/>
          <a:lstStyle/>
          <a:p>
            <a:pPr marL="0" indent="0">
              <a:buNone/>
            </a:pPr>
            <a:r>
              <a:rPr lang="en-GB"/>
              <a:t>12. The legal reps duties in relation to disclosure are onerous – ensure that early advice is given to the client of their disclosure obligations.</a:t>
            </a:r>
          </a:p>
          <a:p>
            <a:pPr marL="0" indent="0">
              <a:buNone/>
            </a:pPr>
            <a:r>
              <a:rPr lang="en-GB"/>
              <a:t>13. Ensure that the client is told, and understands, what disclosure means and that the client understands they key message not to destroy docs that might be relevant to the matters in issue, not to create new docs without consideration of the disclosure obligations and not to ask 3</a:t>
            </a:r>
            <a:r>
              <a:rPr lang="en-GB" baseline="30000"/>
              <a:t>rd</a:t>
            </a:r>
            <a:r>
              <a:rPr lang="en-GB"/>
              <a:t> parties to send you docs or send docs out to others without consideration of the disclosure obligation.</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B4227-5F22-4C80-A4C1-1F7EA877D065}"/>
              </a:ext>
            </a:extLst>
          </p:cNvPr>
          <p:cNvSpPr txBox="1">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B61916C-8688-49C8-8857-46C2D053894C}"/>
              </a:ext>
            </a:extLst>
          </p:cNvPr>
          <p:cNvSpPr txBox="1">
            <a:spLocks noGrp="1"/>
          </p:cNvSpPr>
          <p:nvPr>
            <p:ph idx="1"/>
          </p:nvPr>
        </p:nvSpPr>
        <p:spPr/>
        <p:txBody>
          <a:bodyPr/>
          <a:lstStyle/>
          <a:p>
            <a:pPr marL="0" indent="0">
              <a:buNone/>
            </a:pPr>
            <a:r>
              <a:rPr lang="en-GB"/>
              <a:t>14. Treat the use of privilege with respect.  It is a complex area of litigation and if you are in any doubt seek advice from a more experienced colleague.</a:t>
            </a:r>
          </a:p>
          <a:p>
            <a:pPr marL="0" indent="0">
              <a:buNone/>
            </a:pPr>
            <a:endParaRPr lang="en-GB"/>
          </a:p>
          <a:p>
            <a:pPr marL="0" indent="0" algn="ctr">
              <a:buNone/>
            </a:pPr>
            <a:r>
              <a:rPr lang="en-GB" sz="3599"/>
              <a:t>The end</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Books 16x9">
  <a:themeElements>
    <a:clrScheme name="Books_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extLst>
    <a:ext uri="{05A4C25C-085E-4340-85A3-A5531E510DB2}">
      <thm15:themeFamily xmlns:thm15="http://schemas.microsoft.com/office/thememl/2012/main" name="TF02787940.potx" id="{9A4E33EC-D715-440E-9062-8AFA4CC9E341}" vid="{0DFBCB81-4ACA-49F1-BA1C-2B43B27F1FC4}"/>
    </a:ext>
  </a:extLst>
</a:theme>
</file>

<file path=ppt/theme/theme2.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ppt/theme/theme3.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Blue bookstack presentation (widescreen)</Template>
  <TotalTime>0</TotalTime>
  <Words>3111</Words>
  <Application>Microsoft Office PowerPoint</Application>
  <PresentationFormat>Custom</PresentationFormat>
  <Paragraphs>200</Paragraphs>
  <Slides>29</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Allerta</vt:lpstr>
      <vt:lpstr>Arial</vt:lpstr>
      <vt:lpstr>Calibri</vt:lpstr>
      <vt:lpstr>Century Gothic</vt:lpstr>
      <vt:lpstr>Books 16x9</vt:lpstr>
      <vt:lpstr>Disclosure and Inspection </vt:lpstr>
      <vt:lpstr>Aims </vt:lpstr>
      <vt:lpstr>   Disclosure</vt:lpstr>
      <vt:lpstr>  Definition of Disclosure</vt:lpstr>
      <vt:lpstr>  Standard Disclosure</vt:lpstr>
      <vt:lpstr>Documents in a Party’s Control</vt:lpstr>
      <vt:lpstr> Duty to Search</vt:lpstr>
      <vt:lpstr> Disclosure Procedure</vt:lpstr>
      <vt:lpstr>   The Disclosure Statement</vt:lpstr>
      <vt:lpstr>   The Right of Inspection</vt:lpstr>
      <vt:lpstr>  Specific Disclosure or Inspection </vt:lpstr>
      <vt:lpstr>  PRIVILEGE </vt:lpstr>
      <vt:lpstr> Withholding Inspection</vt:lpstr>
      <vt:lpstr> Public Interest Immunity </vt:lpstr>
      <vt:lpstr>  Private Privilege </vt:lpstr>
      <vt:lpstr> Private Privilege Continued </vt:lpstr>
      <vt:lpstr>  Self Incrimination</vt:lpstr>
      <vt:lpstr> Legal Professional Privilege </vt:lpstr>
      <vt:lpstr>Communications With Third Parties</vt:lpstr>
      <vt:lpstr>Documents With a Dual Purpose</vt:lpstr>
      <vt:lpstr>Without Prejudice Correspondence </vt:lpstr>
      <vt:lpstr> Non Party Disclosure</vt:lpstr>
      <vt:lpstr>summary</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Disclosure and Inspection </dc:title>
  <dc:creator>Sian Turvey</dc:creator>
  <cp:lastModifiedBy>Sian Turvey</cp:lastModifiedBy>
  <cp:revision>1</cp:revision>
  <dcterms:created xsi:type="dcterms:W3CDTF">2022-03-12T09:28:32Z</dcterms:created>
  <dcterms:modified xsi:type="dcterms:W3CDTF">2022-03-12T09:46:50Z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CampaignTags">
    <vt:lpwstr/>
  </property>
  <property fmtid="{D5CDD505-2E9C-101B-9397-08002B2CF9AE}" pid="7" name="ScenarioTags">
    <vt:lpwstr/>
  </property>
</Properties>
</file>