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0" autoAdjust="0"/>
    <p:restoredTop sz="94660"/>
  </p:normalViewPr>
  <p:slideViewPr>
    <p:cSldViewPr snapToGrid="0">
      <p:cViewPr varScale="1">
        <p:scale>
          <a:sx n="116" d="100"/>
          <a:sy n="116" d="100"/>
        </p:scale>
        <p:origin x="16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36C8C-D7B2-43F9-8A4D-AEF47A5FC7B9}" type="datetimeFigureOut">
              <a:rPr lang="en-GB" smtClean="0"/>
              <a:t>29/03/2020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46344-112B-4733-A77E-602032256E46}" type="slidenum">
              <a:rPr lang="en-GB" smtClean="0"/>
              <a:t>‹#›</a:t>
            </a:fld>
            <a:endParaRPr lang="en-GB"/>
          </a:p>
        </p:txBody>
      </p:sp>
    </p:spTree>
    <p:extLst>
      <p:ext uri="{BB962C8B-B14F-4D97-AF65-F5344CB8AC3E}">
        <p14:creationId xmlns:p14="http://schemas.microsoft.com/office/powerpoint/2010/main" val="1262091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D446344-112B-4733-A77E-602032256E46}" type="slidenum">
              <a:rPr lang="en-GB" smtClean="0"/>
              <a:t>6</a:t>
            </a:fld>
            <a:endParaRPr lang="en-GB"/>
          </a:p>
        </p:txBody>
      </p:sp>
    </p:spTree>
    <p:extLst>
      <p:ext uri="{BB962C8B-B14F-4D97-AF65-F5344CB8AC3E}">
        <p14:creationId xmlns:p14="http://schemas.microsoft.com/office/powerpoint/2010/main" val="3372023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D446344-112B-4733-A77E-602032256E46}" type="slidenum">
              <a:rPr lang="en-GB" smtClean="0"/>
              <a:t>7</a:t>
            </a:fld>
            <a:endParaRPr lang="en-GB"/>
          </a:p>
        </p:txBody>
      </p:sp>
    </p:spTree>
    <p:extLst>
      <p:ext uri="{BB962C8B-B14F-4D97-AF65-F5344CB8AC3E}">
        <p14:creationId xmlns:p14="http://schemas.microsoft.com/office/powerpoint/2010/main" val="855876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1A7163-414C-44A5-8C3B-4B5519F9DB4A}" type="datetime1">
              <a:rPr lang="en-GB" smtClean="0"/>
              <a:t>30/03/2020</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3364773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7911F7-AC27-4E81-9FC7-5EECABE42C87}" type="datetime1">
              <a:rPr lang="en-GB" smtClean="0"/>
              <a:t>30/03/2020</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173223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35A405-6092-4B13-9EE2-68E36FA57C3E}" type="datetime1">
              <a:rPr lang="en-GB" smtClean="0"/>
              <a:t>30/03/2020</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106062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5D470FC-8F1F-4F40-A987-DE79BBDB73AD}" type="datetime1">
              <a:rPr lang="en-GB" smtClean="0"/>
              <a:t>30/03/2020</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264524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E3BFC3-071E-407A-921B-F6A47E6A2E23}" type="datetime1">
              <a:rPr lang="en-GB" smtClean="0"/>
              <a:t>30/03/2020</a:t>
            </a:fld>
            <a:endParaRPr lang="en-GB"/>
          </a:p>
        </p:txBody>
      </p:sp>
      <p:sp>
        <p:nvSpPr>
          <p:cNvPr id="8" name="Footer Placeholder 7"/>
          <p:cNvSpPr>
            <a:spLocks noGrp="1"/>
          </p:cNvSpPr>
          <p:nvPr>
            <p:ph type="ftr" sz="quarter" idx="11"/>
          </p:nvPr>
        </p:nvSpPr>
        <p:spPr/>
        <p:txBody>
          <a:bodyPr/>
          <a:lstStyle/>
          <a:p>
            <a:r>
              <a:rPr lang="en-GB" smtClean="0"/>
              <a:t>- by David C. Williams for UWTSD Swansea campus</a:t>
            </a:r>
            <a:endParaRPr lang="en-GB"/>
          </a:p>
        </p:txBody>
      </p:sp>
      <p:sp>
        <p:nvSpPr>
          <p:cNvPr id="9" name="Slide Number Placeholder 8"/>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3210603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3066F7-B9E2-43A3-A65C-1083A40EE69E}" type="datetime1">
              <a:rPr lang="en-GB" smtClean="0"/>
              <a:t>30/03/2020</a:t>
            </a:fld>
            <a:endParaRPr lang="en-GB"/>
          </a:p>
        </p:txBody>
      </p:sp>
      <p:sp>
        <p:nvSpPr>
          <p:cNvPr id="4" name="Footer Placeholder 3"/>
          <p:cNvSpPr>
            <a:spLocks noGrp="1"/>
          </p:cNvSpPr>
          <p:nvPr>
            <p:ph type="ftr" sz="quarter" idx="11"/>
          </p:nvPr>
        </p:nvSpPr>
        <p:spPr/>
        <p:txBody>
          <a:bodyPr/>
          <a:lstStyle/>
          <a:p>
            <a:r>
              <a:rPr lang="en-GB" smtClean="0"/>
              <a:t>- by David C. Williams for UWTSD Swansea campus</a:t>
            </a:r>
            <a:endParaRPr lang="en-GB"/>
          </a:p>
        </p:txBody>
      </p:sp>
      <p:sp>
        <p:nvSpPr>
          <p:cNvPr id="5" name="Slide Number Placeholder 4"/>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587286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4DA061-837C-4DF3-A584-A340837B46DE}" type="datetime1">
              <a:rPr lang="en-GB" smtClean="0"/>
              <a:t>30/03/2020</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
        <p:nvSpPr>
          <p:cNvPr id="4" name="Slide Number Placeholder 3"/>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448490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2F9416-8040-4B0A-B3CA-0132C9C3430A}" type="datetime1">
              <a:rPr lang="en-GB" smtClean="0"/>
              <a:t>30/03/2020</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56127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02D8CB-3742-40D2-922E-71BF2A8A17A0}" type="datetime1">
              <a:rPr lang="en-GB" smtClean="0"/>
              <a:t>30/03/2020</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1573939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522EF3-F8FD-41E0-BD81-A6349AB8DE88}" type="datetime1">
              <a:rPr lang="en-GB" smtClean="0"/>
              <a:t>30/03/2020</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4110977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8F8AE5-7220-4B24-8C39-539E36CB04F8}" type="datetime1">
              <a:rPr lang="en-GB" smtClean="0"/>
              <a:t>30/03/2020</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63356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5F48FD-54BD-4EBD-BAF3-E27B065803B3}" type="datetime1">
              <a:rPr lang="en-GB" smtClean="0"/>
              <a:t>30/03/2020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 by David C. Williams for UWTSD Swansea campus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47DD95-B72B-4142-B047-B149BB79DAD7}" type="slidenum">
              <a:rPr lang="en-GB" smtClean="0"/>
              <a:t>‹#›</a:t>
            </a:fld>
            <a:endParaRPr lang="en-GB"/>
          </a:p>
        </p:txBody>
      </p:sp>
    </p:spTree>
    <p:extLst>
      <p:ext uri="{BB962C8B-B14F-4D97-AF65-F5344CB8AC3E}">
        <p14:creationId xmlns:p14="http://schemas.microsoft.com/office/powerpoint/2010/main" val="2396027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smtClean="0"/>
              <a:t>Mini lecture series by David C. Williams</a:t>
            </a:r>
            <a:br>
              <a:rPr lang="en-GB" sz="3200" dirty="0" smtClean="0"/>
            </a:br>
            <a:r>
              <a:rPr lang="en-GB" sz="3200" dirty="0" smtClean="0"/>
              <a:t>Lecturer in EAP (English for Academic Purposes) </a:t>
            </a:r>
            <a:br>
              <a:rPr lang="en-GB" sz="3200" dirty="0" smtClean="0"/>
            </a:br>
            <a:r>
              <a:rPr lang="en-GB" sz="3200" dirty="0" smtClean="0"/>
              <a:t>UWTSD Swansea campus 2020</a:t>
            </a:r>
            <a:endParaRPr lang="en-GB" sz="3200" dirty="0"/>
          </a:p>
        </p:txBody>
      </p:sp>
      <p:sp>
        <p:nvSpPr>
          <p:cNvPr id="3" name="Subtitle 2"/>
          <p:cNvSpPr>
            <a:spLocks noGrp="1"/>
          </p:cNvSpPr>
          <p:nvPr>
            <p:ph type="subTitle" idx="1"/>
          </p:nvPr>
        </p:nvSpPr>
        <p:spPr/>
        <p:txBody>
          <a:bodyPr/>
          <a:lstStyle/>
          <a:p>
            <a:r>
              <a:rPr lang="en-GB" dirty="0" smtClean="0"/>
              <a:t>Mini-topic 12 – LINKING WORDS</a:t>
            </a:r>
          </a:p>
          <a:p>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3230003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i="1" dirty="0" smtClean="0"/>
              <a:t>Linking word</a:t>
            </a:r>
            <a:r>
              <a:rPr lang="en-GB" dirty="0" smtClean="0"/>
              <a:t>?</a:t>
            </a:r>
            <a:endParaRPr lang="en-GB" dirty="0"/>
          </a:p>
        </p:txBody>
      </p:sp>
      <p:sp>
        <p:nvSpPr>
          <p:cNvPr id="3" name="Content Placeholder 2"/>
          <p:cNvSpPr>
            <a:spLocks noGrp="1"/>
          </p:cNvSpPr>
          <p:nvPr>
            <p:ph idx="1"/>
          </p:nvPr>
        </p:nvSpPr>
        <p:spPr/>
        <p:txBody>
          <a:bodyPr/>
          <a:lstStyle/>
          <a:p>
            <a:r>
              <a:rPr lang="en-GB" dirty="0" smtClean="0"/>
              <a:t>A linking word is one that forms a bridge between 2 sentences so that the point expressed in sentence (B) is logically connected to (A)</a:t>
            </a:r>
          </a:p>
          <a:p>
            <a:r>
              <a:rPr lang="en-GB" dirty="0" smtClean="0"/>
              <a:t>That connect can be one of numerous types but the most common linking word groups are </a:t>
            </a:r>
            <a:r>
              <a:rPr lang="en-GB" dirty="0" smtClean="0"/>
              <a:t>those expressing addition</a:t>
            </a:r>
            <a:r>
              <a:rPr lang="en-GB" dirty="0" smtClean="0"/>
              <a:t>, contrast, or result </a:t>
            </a:r>
          </a:p>
          <a:p>
            <a:r>
              <a:rPr lang="en-GB" dirty="0" smtClean="0"/>
              <a:t>Common linking word groups and </a:t>
            </a:r>
            <a:r>
              <a:rPr lang="en-GB" dirty="0" smtClean="0"/>
              <a:t>some of their examples:-  </a:t>
            </a:r>
            <a:endParaRPr lang="en-GB" dirty="0" smtClean="0"/>
          </a:p>
          <a:p>
            <a:pPr lvl="1"/>
            <a:r>
              <a:rPr lang="en-GB" dirty="0" smtClean="0"/>
              <a:t>Expressing addition - </a:t>
            </a:r>
            <a:r>
              <a:rPr lang="en-GB" b="1" i="1" dirty="0" smtClean="0">
                <a:solidFill>
                  <a:srgbClr val="FF0000"/>
                </a:solidFill>
              </a:rPr>
              <a:t>Also, In addition, Moreover, Furthermore</a:t>
            </a:r>
          </a:p>
          <a:p>
            <a:pPr lvl="1"/>
            <a:r>
              <a:rPr lang="en-GB" dirty="0" smtClean="0"/>
              <a:t>Expressing contrast - </a:t>
            </a:r>
            <a:r>
              <a:rPr lang="en-GB" b="1" i="1" dirty="0" smtClean="0">
                <a:solidFill>
                  <a:srgbClr val="FF0000"/>
                </a:solidFill>
              </a:rPr>
              <a:t>But, However, Nevertheless, Despite</a:t>
            </a:r>
          </a:p>
          <a:p>
            <a:pPr lvl="1"/>
            <a:r>
              <a:rPr lang="en-GB" dirty="0" smtClean="0"/>
              <a:t>Expressing a result -  </a:t>
            </a:r>
            <a:r>
              <a:rPr lang="en-GB" b="1" i="1" dirty="0" smtClean="0">
                <a:solidFill>
                  <a:srgbClr val="FF0000"/>
                </a:solidFill>
              </a:rPr>
              <a:t>As a result, Therefore, Consequently  </a:t>
            </a:r>
          </a:p>
          <a:p>
            <a:endParaRPr lang="en-GB" b="1" i="1" dirty="0">
              <a:solidFill>
                <a:srgbClr val="FF0000"/>
              </a:solidFill>
            </a:endParaRPr>
          </a:p>
        </p:txBody>
      </p:sp>
      <p:sp>
        <p:nvSpPr>
          <p:cNvPr id="4" name="Slide Number Placeholder 3"/>
          <p:cNvSpPr>
            <a:spLocks noGrp="1"/>
          </p:cNvSpPr>
          <p:nvPr>
            <p:ph type="sldNum" sz="quarter" idx="12"/>
          </p:nvPr>
        </p:nvSpPr>
        <p:spPr/>
        <p:txBody>
          <a:bodyPr/>
          <a:lstStyle/>
          <a:p>
            <a:fld id="{4A47DD95-B72B-4142-B047-B149BB79DAD7}" type="slidenum">
              <a:rPr lang="en-GB" smtClean="0"/>
              <a:t>2</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25265231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linking words</a:t>
            </a:r>
            <a:endParaRPr lang="en-GB" dirty="0"/>
          </a:p>
        </p:txBody>
      </p:sp>
      <p:sp>
        <p:nvSpPr>
          <p:cNvPr id="3" name="Content Placeholder 2"/>
          <p:cNvSpPr>
            <a:spLocks noGrp="1"/>
          </p:cNvSpPr>
          <p:nvPr>
            <p:ph idx="1"/>
          </p:nvPr>
        </p:nvSpPr>
        <p:spPr/>
        <p:txBody>
          <a:bodyPr>
            <a:normAutofit fontScale="70000" lnSpcReduction="20000"/>
          </a:bodyPr>
          <a:lstStyle/>
          <a:p>
            <a:r>
              <a:rPr lang="en-GB" sz="2600" dirty="0" smtClean="0"/>
              <a:t>Without </a:t>
            </a:r>
            <a:r>
              <a:rPr lang="en-GB" sz="2600" dirty="0" smtClean="0"/>
              <a:t>them our </a:t>
            </a:r>
            <a:r>
              <a:rPr lang="en-GB" sz="2600" dirty="0" smtClean="0"/>
              <a:t>writing is not so logical and </a:t>
            </a:r>
            <a:r>
              <a:rPr lang="en-GB" sz="2600" dirty="0" smtClean="0"/>
              <a:t>can sound quite </a:t>
            </a:r>
            <a:r>
              <a:rPr lang="en-GB" sz="2600" dirty="0" smtClean="0"/>
              <a:t>boring</a:t>
            </a:r>
          </a:p>
          <a:p>
            <a:r>
              <a:rPr lang="en-GB" sz="2600" dirty="0" smtClean="0"/>
              <a:t>Without them the </a:t>
            </a:r>
            <a:r>
              <a:rPr lang="en-GB" sz="2600" dirty="0" smtClean="0"/>
              <a:t>reader has to </a:t>
            </a:r>
            <a:r>
              <a:rPr lang="en-GB" sz="2600" dirty="0" smtClean="0"/>
              <a:t>re-create </a:t>
            </a:r>
            <a:r>
              <a:rPr lang="en-GB" sz="2600" dirty="0" smtClean="0"/>
              <a:t>these missing words using clues from the text</a:t>
            </a:r>
          </a:p>
          <a:p>
            <a:r>
              <a:rPr lang="en-GB" sz="2600" dirty="0" smtClean="0"/>
              <a:t>Unsuitable linking words can confuse readers:-</a:t>
            </a:r>
            <a:endParaRPr lang="en-GB" sz="2600" dirty="0" smtClean="0"/>
          </a:p>
          <a:p>
            <a:pPr lvl="1"/>
            <a:endParaRPr lang="en-GB" sz="2600" dirty="0" smtClean="0"/>
          </a:p>
          <a:p>
            <a:pPr lvl="1"/>
            <a:r>
              <a:rPr lang="en-GB" sz="2600" dirty="0" smtClean="0"/>
              <a:t>Today it is raining outside. </a:t>
            </a:r>
            <a:r>
              <a:rPr lang="en-GB" sz="2600" b="1" dirty="0" smtClean="0">
                <a:solidFill>
                  <a:srgbClr val="FF0000"/>
                </a:solidFill>
              </a:rPr>
              <a:t>However,</a:t>
            </a:r>
            <a:r>
              <a:rPr lang="en-GB" sz="2600" dirty="0" smtClean="0"/>
              <a:t> it is </a:t>
            </a:r>
            <a:r>
              <a:rPr lang="en-GB" sz="2600" dirty="0" smtClean="0"/>
              <a:t>cold (WRONG)</a:t>
            </a:r>
          </a:p>
          <a:p>
            <a:pPr lvl="2"/>
            <a:r>
              <a:rPr lang="en-GB" sz="2600" dirty="0" smtClean="0"/>
              <a:t>This is wrong because cold and raining are both negative so there is no contrast.</a:t>
            </a:r>
            <a:endParaRPr lang="en-GB" sz="2600" dirty="0" smtClean="0"/>
          </a:p>
          <a:p>
            <a:pPr lvl="1"/>
            <a:endParaRPr lang="en-GB" sz="2600" dirty="0" smtClean="0"/>
          </a:p>
          <a:p>
            <a:pPr lvl="1"/>
            <a:r>
              <a:rPr lang="en-GB" sz="2600" dirty="0" smtClean="0"/>
              <a:t>Today </a:t>
            </a:r>
            <a:r>
              <a:rPr lang="en-GB" sz="2600" dirty="0"/>
              <a:t>it is raining outside </a:t>
            </a:r>
            <a:r>
              <a:rPr lang="en-GB" sz="2600" b="1" dirty="0" smtClean="0">
                <a:solidFill>
                  <a:srgbClr val="FF0000"/>
                </a:solidFill>
              </a:rPr>
              <a:t>In </a:t>
            </a:r>
            <a:r>
              <a:rPr lang="en-GB" sz="2600" b="1" dirty="0" smtClean="0">
                <a:solidFill>
                  <a:srgbClr val="FF0000"/>
                </a:solidFill>
              </a:rPr>
              <a:t>addition</a:t>
            </a:r>
            <a:r>
              <a:rPr lang="en-GB" sz="2600" dirty="0" smtClean="0"/>
              <a:t>, it is </a:t>
            </a:r>
            <a:r>
              <a:rPr lang="en-GB" sz="2600" dirty="0" smtClean="0"/>
              <a:t>cold (CORRECT)</a:t>
            </a:r>
          </a:p>
          <a:p>
            <a:pPr lvl="2"/>
            <a:r>
              <a:rPr lang="en-GB" sz="2600" dirty="0" smtClean="0"/>
              <a:t>This is correct because </a:t>
            </a:r>
            <a:r>
              <a:rPr lang="en-GB" sz="2600" dirty="0"/>
              <a:t>cold and raining are both negative.</a:t>
            </a:r>
          </a:p>
          <a:p>
            <a:pPr lvl="1"/>
            <a:endParaRPr lang="en-GB" sz="2600" dirty="0" smtClean="0"/>
          </a:p>
          <a:p>
            <a:pPr lvl="1"/>
            <a:r>
              <a:rPr lang="en-GB" sz="2600" dirty="0" smtClean="0"/>
              <a:t>All the students had to renew their visas. </a:t>
            </a:r>
            <a:r>
              <a:rPr lang="en-GB" sz="2600" b="1" dirty="0" smtClean="0">
                <a:solidFill>
                  <a:srgbClr val="FF0000"/>
                </a:solidFill>
              </a:rPr>
              <a:t>Subsequently</a:t>
            </a:r>
            <a:r>
              <a:rPr lang="en-GB" sz="2600" dirty="0" smtClean="0"/>
              <a:t>, the lecture was cancelled (WRONG)</a:t>
            </a:r>
          </a:p>
          <a:p>
            <a:pPr lvl="2"/>
            <a:r>
              <a:rPr lang="en-GB" sz="2600" dirty="0" smtClean="0"/>
              <a:t>This could be used but consequently is more accurate. Subsequently is more like a sequencer </a:t>
            </a:r>
          </a:p>
          <a:p>
            <a:pPr lvl="1"/>
            <a:endParaRPr lang="en-GB" sz="2600" dirty="0" smtClean="0"/>
          </a:p>
          <a:p>
            <a:pPr lvl="1"/>
            <a:r>
              <a:rPr lang="en-GB" sz="2600" dirty="0" smtClean="0"/>
              <a:t>All the </a:t>
            </a:r>
            <a:r>
              <a:rPr lang="en-GB" sz="2600" dirty="0"/>
              <a:t>students had to </a:t>
            </a:r>
            <a:r>
              <a:rPr lang="en-GB" sz="2600" dirty="0" smtClean="0"/>
              <a:t>renew their visas. </a:t>
            </a:r>
            <a:r>
              <a:rPr lang="en-GB" sz="2600" b="1" dirty="0" smtClean="0">
                <a:solidFill>
                  <a:srgbClr val="FF0000"/>
                </a:solidFill>
              </a:rPr>
              <a:t>Consequently</a:t>
            </a:r>
            <a:r>
              <a:rPr lang="en-GB" sz="2600" dirty="0"/>
              <a:t>, the lecture was cancelled </a:t>
            </a:r>
            <a:r>
              <a:rPr lang="en-GB" sz="2600" dirty="0" smtClean="0"/>
              <a:t>(CORRECT)</a:t>
            </a:r>
          </a:p>
          <a:p>
            <a:pPr lvl="2"/>
            <a:r>
              <a:rPr lang="en-GB" sz="2600" dirty="0" smtClean="0"/>
              <a:t>Consequently explains that sentence (B) is as a result of sentence (A) </a:t>
            </a:r>
            <a:endParaRPr lang="en-GB" sz="2600" dirty="0"/>
          </a:p>
          <a:p>
            <a:pPr lvl="1"/>
            <a:endParaRPr lang="en-GB" dirty="0"/>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3</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1773993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An essay paragraph from model essay on </a:t>
            </a:r>
            <a:r>
              <a:rPr lang="en-GB" sz="4000" i="1" dirty="0" smtClean="0"/>
              <a:t>Music</a:t>
            </a:r>
            <a:br>
              <a:rPr lang="en-GB" sz="4000" i="1" dirty="0" smtClean="0"/>
            </a:br>
            <a:r>
              <a:rPr lang="en-GB" sz="4000" b="1" u="sng" dirty="0" smtClean="0"/>
              <a:t>Without linking words</a:t>
            </a:r>
            <a:r>
              <a:rPr lang="en-GB" sz="4000" dirty="0" smtClean="0"/>
              <a:t>		</a:t>
            </a:r>
            <a:r>
              <a:rPr lang="en-GB" sz="4000" b="1" u="sng" dirty="0" smtClean="0"/>
              <a:t>With linking words</a:t>
            </a:r>
            <a:endParaRPr lang="en-GB" sz="4000" b="1" u="sng"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981988654"/>
              </p:ext>
            </p:extLst>
          </p:nvPr>
        </p:nvGraphicFramePr>
        <p:xfrm>
          <a:off x="838200" y="1825624"/>
          <a:ext cx="10515600" cy="3949533"/>
        </p:xfrm>
        <a:graphic>
          <a:graphicData uri="http://schemas.openxmlformats.org/drawingml/2006/table">
            <a:tbl>
              <a:tblPr firstRow="1" bandRow="1">
                <a:tableStyleId>{5C22544A-7EE6-4342-B048-85BDC9FD1C3A}</a:tableStyleId>
              </a:tblPr>
              <a:tblGrid>
                <a:gridCol w="5257800"/>
                <a:gridCol w="5257800"/>
              </a:tblGrid>
              <a:tr h="3949533">
                <a:tc>
                  <a:txBody>
                    <a:bodyPr/>
                    <a:lstStyle/>
                    <a:p>
                      <a:pPr algn="just"/>
                      <a:r>
                        <a:rPr lang="en-GB" sz="1600" b="1" kern="1200" dirty="0" smtClean="0">
                          <a:solidFill>
                            <a:schemeClr val="lt1"/>
                          </a:solidFill>
                          <a:effectLst/>
                          <a:latin typeface="+mn-lt"/>
                          <a:ea typeface="+mn-ea"/>
                          <a:cs typeface="+mn-cs"/>
                        </a:rPr>
                        <a:t>In the morning, disc jockeys tend to play high energy music to help wake up the world and their voices are often quite strident. Late night DJs tend to be selected for their quieter delivery and the music is often more relaxing with a slower tempo. With so many radio channels accessible from the TV as well as from the radio itself, it is possible to listen to virtually any style of music day or night. For someone working on the night shift in a factory it would be dangerous if they were listening to slow, relaxing music. Heavy rock music might be ideal to keep productivity high as the workers are given a psychological boost of energy. If it is a Friday night and someone is  going to a party or a nightclub then more strident music would put them in the right frame of mind.</a:t>
                      </a:r>
                      <a:endParaRPr lang="en-GB" sz="1600" dirty="0"/>
                    </a:p>
                  </a:txBody>
                  <a:tcPr/>
                </a:tc>
                <a:tc>
                  <a:txBody>
                    <a:bodyPr/>
                    <a:lstStyle/>
                    <a:p>
                      <a:pPr algn="just"/>
                      <a:r>
                        <a:rPr lang="en-GB" sz="1600" b="1" kern="1200" dirty="0" smtClean="0">
                          <a:solidFill>
                            <a:schemeClr val="lt1"/>
                          </a:solidFill>
                          <a:effectLst/>
                          <a:latin typeface="+mn-lt"/>
                          <a:ea typeface="+mn-ea"/>
                          <a:cs typeface="+mn-cs"/>
                        </a:rPr>
                        <a:t>In the morning, disc jockeys tend to play high energy music to help wake up the world and their voices are often quite strident. </a:t>
                      </a:r>
                      <a:r>
                        <a:rPr lang="en-GB" sz="1600" b="1" u="sng" kern="1200" dirty="0" smtClean="0">
                          <a:solidFill>
                            <a:srgbClr val="FFFF00"/>
                          </a:solidFill>
                          <a:effectLst/>
                          <a:latin typeface="+mn-lt"/>
                          <a:ea typeface="+mn-ea"/>
                          <a:cs typeface="+mn-cs"/>
                        </a:rPr>
                        <a:t>Conversely</a:t>
                      </a:r>
                      <a:r>
                        <a:rPr lang="en-GB" sz="1600" b="1" kern="1200" dirty="0" smtClean="0">
                          <a:solidFill>
                            <a:schemeClr val="lt1"/>
                          </a:solidFill>
                          <a:effectLst/>
                          <a:latin typeface="+mn-lt"/>
                          <a:ea typeface="+mn-ea"/>
                          <a:cs typeface="+mn-cs"/>
                        </a:rPr>
                        <a:t>, late night DJs tend to be selected for their quieter delivery and the music is often more relaxing with a slower tempo. </a:t>
                      </a:r>
                      <a:r>
                        <a:rPr lang="en-GB" sz="1600" b="1" u="sng" kern="1200" dirty="0" smtClean="0">
                          <a:solidFill>
                            <a:srgbClr val="FFFF00"/>
                          </a:solidFill>
                          <a:effectLst/>
                          <a:latin typeface="+mn-lt"/>
                          <a:ea typeface="+mn-ea"/>
                          <a:cs typeface="+mn-cs"/>
                        </a:rPr>
                        <a:t>However,</a:t>
                      </a:r>
                      <a:r>
                        <a:rPr lang="en-GB" sz="1600" b="1" kern="1200" dirty="0" smtClean="0">
                          <a:solidFill>
                            <a:schemeClr val="lt1"/>
                          </a:solidFill>
                          <a:effectLst/>
                          <a:latin typeface="+mn-lt"/>
                          <a:ea typeface="+mn-ea"/>
                          <a:cs typeface="+mn-cs"/>
                        </a:rPr>
                        <a:t> with so many radio channels accessible from the TV as well as from the radio itself, it is possible to listen to virtually any style of music day or night. For someone working on the night shift in a factory it would be dangerous if they were listening to slow, relaxing music. </a:t>
                      </a:r>
                      <a:r>
                        <a:rPr lang="en-GB" sz="1600" b="1" u="sng" kern="1200" dirty="0" smtClean="0">
                          <a:solidFill>
                            <a:srgbClr val="FFFF00"/>
                          </a:solidFill>
                          <a:effectLst/>
                          <a:latin typeface="+mn-lt"/>
                          <a:ea typeface="+mn-ea"/>
                          <a:cs typeface="+mn-cs"/>
                        </a:rPr>
                        <a:t>On the other hand</a:t>
                      </a:r>
                      <a:r>
                        <a:rPr lang="en-GB" sz="1600" b="1" kern="1200" dirty="0" smtClean="0">
                          <a:solidFill>
                            <a:schemeClr val="lt1"/>
                          </a:solidFill>
                          <a:effectLst/>
                          <a:latin typeface="+mn-lt"/>
                          <a:ea typeface="+mn-ea"/>
                          <a:cs typeface="+mn-cs"/>
                        </a:rPr>
                        <a:t>, heavy rock music might be ideal to keep productivity high as the workers are given a psychological boost of energy. </a:t>
                      </a:r>
                      <a:r>
                        <a:rPr lang="en-GB" sz="1600" b="1" u="sng" kern="1200" dirty="0" smtClean="0">
                          <a:solidFill>
                            <a:srgbClr val="FFFF00"/>
                          </a:solidFill>
                          <a:effectLst/>
                          <a:latin typeface="+mn-lt"/>
                          <a:ea typeface="+mn-ea"/>
                          <a:cs typeface="+mn-cs"/>
                        </a:rPr>
                        <a:t>Also</a:t>
                      </a:r>
                      <a:r>
                        <a:rPr lang="en-GB" sz="1600" b="1" kern="1200" dirty="0" smtClean="0">
                          <a:solidFill>
                            <a:schemeClr val="lt1"/>
                          </a:solidFill>
                          <a:effectLst/>
                          <a:latin typeface="+mn-lt"/>
                          <a:ea typeface="+mn-ea"/>
                          <a:cs typeface="+mn-cs"/>
                        </a:rPr>
                        <a:t>, if it is a Friday night and someone is  going to a party or a nightclub then more strident music would put them in the right frame of mind.</a:t>
                      </a:r>
                      <a:endParaRPr lang="en-GB" sz="1600" dirty="0"/>
                    </a:p>
                  </a:txBody>
                  <a:tcPr/>
                </a:tc>
              </a:tr>
            </a:tbl>
          </a:graphicData>
        </a:graphic>
      </p:graphicFrame>
      <p:sp>
        <p:nvSpPr>
          <p:cNvPr id="8" name="Slide Number Placeholder 7"/>
          <p:cNvSpPr>
            <a:spLocks noGrp="1"/>
          </p:cNvSpPr>
          <p:nvPr>
            <p:ph type="sldNum" sz="quarter" idx="12"/>
          </p:nvPr>
        </p:nvSpPr>
        <p:spPr/>
        <p:txBody>
          <a:bodyPr/>
          <a:lstStyle/>
          <a:p>
            <a:fld id="{4A47DD95-B72B-4142-B047-B149BB79DAD7}" type="slidenum">
              <a:rPr lang="en-GB" smtClean="0"/>
              <a:t>4</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4061850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normAutofit/>
          </a:bodyPr>
          <a:lstStyle/>
          <a:p>
            <a:r>
              <a:rPr lang="en-GB" sz="3600" dirty="0" smtClean="0"/>
              <a:t>Examples of types of linking words</a:t>
            </a:r>
            <a:br>
              <a:rPr lang="en-GB" sz="3600" dirty="0" smtClean="0"/>
            </a:br>
            <a:r>
              <a:rPr lang="en-GB" sz="2400" i="1" dirty="0" smtClean="0"/>
              <a:t>(information from Longman Exams Dictionary © 2006)</a:t>
            </a:r>
            <a:endParaRPr lang="en-GB" sz="2400" i="1" dirty="0"/>
          </a:p>
        </p:txBody>
      </p:sp>
      <p:sp>
        <p:nvSpPr>
          <p:cNvPr id="3" name="Content Placeholder 2"/>
          <p:cNvSpPr>
            <a:spLocks noGrp="1"/>
          </p:cNvSpPr>
          <p:nvPr>
            <p:ph idx="1"/>
          </p:nvPr>
        </p:nvSpPr>
        <p:spPr/>
        <p:txBody>
          <a:bodyPr>
            <a:normAutofit lnSpcReduction="10000"/>
          </a:bodyPr>
          <a:lstStyle/>
          <a:p>
            <a:r>
              <a:rPr lang="en-GB" dirty="0" smtClean="0"/>
              <a:t>Words meaning </a:t>
            </a:r>
            <a:r>
              <a:rPr lang="en-GB" b="1" i="1" dirty="0" smtClean="0">
                <a:solidFill>
                  <a:srgbClr val="FF0000"/>
                </a:solidFill>
              </a:rPr>
              <a:t>and</a:t>
            </a:r>
            <a:r>
              <a:rPr lang="en-GB" i="1" dirty="0" smtClean="0"/>
              <a:t> </a:t>
            </a:r>
            <a:r>
              <a:rPr lang="en-GB" sz="2000" dirty="0" smtClean="0"/>
              <a:t>(the addition group)</a:t>
            </a:r>
          </a:p>
          <a:p>
            <a:pPr lvl="1"/>
            <a:r>
              <a:rPr lang="en-GB" dirty="0" smtClean="0"/>
              <a:t>Also/In addition/Furthermore/Moreover</a:t>
            </a:r>
          </a:p>
          <a:p>
            <a:r>
              <a:rPr lang="en-GB" dirty="0" smtClean="0"/>
              <a:t>Words meaning </a:t>
            </a:r>
            <a:r>
              <a:rPr lang="en-GB" b="1" i="1" dirty="0" smtClean="0">
                <a:solidFill>
                  <a:srgbClr val="FF0000"/>
                </a:solidFill>
              </a:rPr>
              <a:t>because</a:t>
            </a:r>
            <a:r>
              <a:rPr lang="en-GB" dirty="0" smtClean="0"/>
              <a:t> </a:t>
            </a:r>
            <a:r>
              <a:rPr lang="en-GB" sz="2000" dirty="0" smtClean="0"/>
              <a:t>(the causal group)</a:t>
            </a:r>
          </a:p>
          <a:p>
            <a:pPr lvl="1"/>
            <a:r>
              <a:rPr lang="en-GB" dirty="0" smtClean="0"/>
              <a:t>Due to/Owing to/Thanks to/Since/In view of</a:t>
            </a:r>
          </a:p>
          <a:p>
            <a:r>
              <a:rPr lang="en-GB" dirty="0" smtClean="0"/>
              <a:t>Words meaning </a:t>
            </a:r>
            <a:r>
              <a:rPr lang="en-GB" b="1" dirty="0" smtClean="0">
                <a:solidFill>
                  <a:srgbClr val="FF0000"/>
                </a:solidFill>
              </a:rPr>
              <a:t>if </a:t>
            </a:r>
            <a:r>
              <a:rPr lang="en-GB" sz="2000" dirty="0"/>
              <a:t>(the </a:t>
            </a:r>
            <a:r>
              <a:rPr lang="en-GB" sz="2000" dirty="0" smtClean="0"/>
              <a:t>conditional </a:t>
            </a:r>
            <a:r>
              <a:rPr lang="en-GB" sz="2000" dirty="0"/>
              <a:t>group)</a:t>
            </a:r>
          </a:p>
          <a:p>
            <a:pPr lvl="1"/>
            <a:r>
              <a:rPr lang="en-GB" dirty="0" smtClean="0"/>
              <a:t>Unless/Whether or not/Otherwise/In case/As long as/In the event that</a:t>
            </a:r>
          </a:p>
          <a:p>
            <a:r>
              <a:rPr lang="en-GB" dirty="0" smtClean="0"/>
              <a:t> Words mean </a:t>
            </a:r>
            <a:r>
              <a:rPr lang="en-GB" b="1" dirty="0" smtClean="0">
                <a:solidFill>
                  <a:srgbClr val="FF0000"/>
                </a:solidFill>
              </a:rPr>
              <a:t>but </a:t>
            </a:r>
            <a:r>
              <a:rPr lang="en-GB" sz="2000" dirty="0" smtClean="0"/>
              <a:t>(the contrast group)</a:t>
            </a:r>
          </a:p>
          <a:p>
            <a:pPr lvl="1"/>
            <a:r>
              <a:rPr lang="en-GB" dirty="0" smtClean="0"/>
              <a:t>However/Nevertheless/Despite/Although/In spite of/By contrast</a:t>
            </a:r>
          </a:p>
          <a:p>
            <a:r>
              <a:rPr lang="en-GB" dirty="0" smtClean="0"/>
              <a:t>Words meaning </a:t>
            </a:r>
            <a:r>
              <a:rPr lang="en-GB" b="1" dirty="0" smtClean="0">
                <a:solidFill>
                  <a:srgbClr val="FF0000"/>
                </a:solidFill>
              </a:rPr>
              <a:t>so </a:t>
            </a:r>
            <a:r>
              <a:rPr lang="en-GB" sz="2000" dirty="0" smtClean="0"/>
              <a:t>(the result group)</a:t>
            </a:r>
          </a:p>
          <a:p>
            <a:pPr lvl="1"/>
            <a:r>
              <a:rPr lang="en-GB" dirty="0" smtClean="0"/>
              <a:t>Therefore/As a result/Consequently/Thus/Hence</a:t>
            </a:r>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5</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6772647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important linking words that are called </a:t>
            </a:r>
            <a:r>
              <a:rPr lang="en-GB" i="1" dirty="0" smtClean="0"/>
              <a:t>sequencers</a:t>
            </a:r>
            <a:endParaRPr lang="en-GB" i="1" dirty="0"/>
          </a:p>
        </p:txBody>
      </p:sp>
      <p:sp>
        <p:nvSpPr>
          <p:cNvPr id="3" name="Content Placeholder 2"/>
          <p:cNvSpPr>
            <a:spLocks noGrp="1"/>
          </p:cNvSpPr>
          <p:nvPr>
            <p:ph idx="1"/>
          </p:nvPr>
        </p:nvSpPr>
        <p:spPr/>
        <p:txBody>
          <a:bodyPr>
            <a:normAutofit/>
          </a:bodyPr>
          <a:lstStyle/>
          <a:p>
            <a:r>
              <a:rPr lang="en-GB" dirty="0" smtClean="0"/>
              <a:t>These are linking words that are used when describing a sequence of events, for example the stages in making a cup of tea:-</a:t>
            </a:r>
          </a:p>
          <a:p>
            <a:pPr lvl="1"/>
            <a:r>
              <a:rPr lang="en-GB" b="1" dirty="0" smtClean="0">
                <a:solidFill>
                  <a:srgbClr val="FF0000"/>
                </a:solidFill>
              </a:rPr>
              <a:t>First of all</a:t>
            </a:r>
            <a:r>
              <a:rPr lang="en-GB" dirty="0" smtClean="0"/>
              <a:t>, put a teabag in your cup</a:t>
            </a:r>
          </a:p>
          <a:p>
            <a:pPr lvl="1"/>
            <a:r>
              <a:rPr lang="en-GB" b="1" dirty="0" smtClean="0">
                <a:solidFill>
                  <a:srgbClr val="FF0000"/>
                </a:solidFill>
              </a:rPr>
              <a:t>Secondly</a:t>
            </a:r>
            <a:r>
              <a:rPr lang="en-GB" dirty="0" smtClean="0"/>
              <a:t>, add some sugar, according to taste</a:t>
            </a:r>
          </a:p>
          <a:p>
            <a:pPr lvl="1"/>
            <a:r>
              <a:rPr lang="en-GB" b="1" dirty="0" smtClean="0">
                <a:solidFill>
                  <a:srgbClr val="FF0000"/>
                </a:solidFill>
              </a:rPr>
              <a:t>Then,</a:t>
            </a:r>
            <a:r>
              <a:rPr lang="en-GB" dirty="0" smtClean="0"/>
              <a:t> boil water in a kettle</a:t>
            </a:r>
          </a:p>
          <a:p>
            <a:pPr lvl="1"/>
            <a:r>
              <a:rPr lang="en-GB" b="1" dirty="0" smtClean="0">
                <a:solidFill>
                  <a:srgbClr val="FF0000"/>
                </a:solidFill>
              </a:rPr>
              <a:t>Next</a:t>
            </a:r>
            <a:r>
              <a:rPr lang="en-GB" dirty="0" smtClean="0"/>
              <a:t>, when the water has boiled, pour some into the cup</a:t>
            </a:r>
          </a:p>
          <a:p>
            <a:pPr lvl="1"/>
            <a:r>
              <a:rPr lang="en-GB" b="1" dirty="0" smtClean="0">
                <a:solidFill>
                  <a:srgbClr val="FF0000"/>
                </a:solidFill>
              </a:rPr>
              <a:t>After that</a:t>
            </a:r>
            <a:r>
              <a:rPr lang="en-GB" dirty="0" smtClean="0"/>
              <a:t>, dunk the teabag a few times according to taste</a:t>
            </a:r>
          </a:p>
          <a:p>
            <a:pPr lvl="1"/>
            <a:r>
              <a:rPr lang="en-GB" b="1" dirty="0" smtClean="0">
                <a:solidFill>
                  <a:srgbClr val="FF0000"/>
                </a:solidFill>
              </a:rPr>
              <a:t>Then</a:t>
            </a:r>
            <a:r>
              <a:rPr lang="en-GB" dirty="0" smtClean="0"/>
              <a:t>, take out the teabag</a:t>
            </a:r>
          </a:p>
          <a:p>
            <a:pPr lvl="1"/>
            <a:r>
              <a:rPr lang="en-GB" b="1" dirty="0" smtClean="0">
                <a:solidFill>
                  <a:srgbClr val="FF0000"/>
                </a:solidFill>
              </a:rPr>
              <a:t>Finally</a:t>
            </a:r>
            <a:r>
              <a:rPr lang="en-GB" dirty="0" smtClean="0"/>
              <a:t>, add milk according to taste and stir.</a:t>
            </a:r>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6</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29240195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Further reading</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0787287"/>
              </p:ext>
            </p:extLst>
          </p:nvPr>
        </p:nvGraphicFramePr>
        <p:xfrm>
          <a:off x="838200" y="1825625"/>
          <a:ext cx="10515600" cy="4236720"/>
        </p:xfrm>
        <a:graphic>
          <a:graphicData uri="http://schemas.openxmlformats.org/drawingml/2006/table">
            <a:tbl>
              <a:tblPr firstRow="1" bandRow="1">
                <a:tableStyleId>{5C22544A-7EE6-4342-B048-85BDC9FD1C3A}</a:tableStyleId>
              </a:tblPr>
              <a:tblGrid>
                <a:gridCol w="5257800"/>
                <a:gridCol w="5257800"/>
              </a:tblGrid>
              <a:tr h="370840">
                <a:tc>
                  <a:txBody>
                    <a:bodyPr/>
                    <a:lstStyle/>
                    <a:p>
                      <a:pPr algn="just"/>
                      <a:r>
                        <a:rPr lang="en-GB" sz="1600" dirty="0" smtClean="0"/>
                        <a:t>There are literally thousands of</a:t>
                      </a:r>
                    </a:p>
                    <a:p>
                      <a:pPr algn="just"/>
                      <a:r>
                        <a:rPr lang="en-GB" sz="1600" dirty="0" smtClean="0"/>
                        <a:t>Linking </a:t>
                      </a:r>
                      <a:r>
                        <a:rPr lang="en-GB" sz="1600" dirty="0" smtClean="0"/>
                        <a:t>words in existence. This</a:t>
                      </a:r>
                    </a:p>
                    <a:p>
                      <a:pPr algn="just"/>
                      <a:r>
                        <a:rPr lang="en-GB" sz="1600" dirty="0" smtClean="0"/>
                        <a:t>short presentation only looks at</a:t>
                      </a:r>
                    </a:p>
                    <a:p>
                      <a:pPr algn="just"/>
                      <a:r>
                        <a:rPr lang="en-GB" sz="1600" dirty="0" smtClean="0"/>
                        <a:t>some of the most commonly </a:t>
                      </a:r>
                    </a:p>
                    <a:p>
                      <a:pPr algn="just"/>
                      <a:r>
                        <a:rPr lang="en-GB" sz="1600" dirty="0" smtClean="0"/>
                        <a:t>used </a:t>
                      </a:r>
                      <a:r>
                        <a:rPr lang="en-GB" sz="1600" dirty="0" smtClean="0"/>
                        <a:t>examples.</a:t>
                      </a:r>
                    </a:p>
                    <a:p>
                      <a:pPr algn="just"/>
                      <a:endParaRPr lang="en-GB" sz="1600" dirty="0" smtClean="0"/>
                    </a:p>
                    <a:p>
                      <a:pPr algn="just"/>
                      <a:r>
                        <a:rPr lang="en-GB" sz="1600" dirty="0" smtClean="0"/>
                        <a:t>However, if you want much</a:t>
                      </a:r>
                    </a:p>
                    <a:p>
                      <a:pPr algn="just"/>
                      <a:r>
                        <a:rPr lang="en-GB" sz="1600" dirty="0" smtClean="0"/>
                        <a:t>More </a:t>
                      </a:r>
                      <a:r>
                        <a:rPr lang="en-GB" sz="1600" dirty="0" smtClean="0"/>
                        <a:t>information I would</a:t>
                      </a:r>
                    </a:p>
                    <a:p>
                      <a:pPr algn="just"/>
                      <a:r>
                        <a:rPr lang="en-GB" sz="1600" dirty="0" smtClean="0"/>
                        <a:t>highly </a:t>
                      </a:r>
                      <a:r>
                        <a:rPr lang="en-GB" sz="1600" dirty="0" smtClean="0"/>
                        <a:t>recommend this book</a:t>
                      </a:r>
                    </a:p>
                    <a:p>
                      <a:pPr algn="just"/>
                      <a:r>
                        <a:rPr lang="en-GB" sz="1600" dirty="0" smtClean="0"/>
                        <a:t>by </a:t>
                      </a:r>
                      <a:r>
                        <a:rPr lang="en-GB" sz="1600" dirty="0" smtClean="0"/>
                        <a:t>Sylvia </a:t>
                      </a:r>
                      <a:r>
                        <a:rPr lang="en-GB" sz="1600" dirty="0" err="1" smtClean="0"/>
                        <a:t>Chalker</a:t>
                      </a:r>
                      <a:endParaRPr lang="en-GB" sz="1600" dirty="0" smtClean="0"/>
                    </a:p>
                    <a:p>
                      <a:pPr algn="just"/>
                      <a:endParaRPr lang="en-GB" sz="1600" dirty="0" smtClean="0"/>
                    </a:p>
                    <a:p>
                      <a:pPr algn="just"/>
                      <a:r>
                        <a:rPr lang="en-GB" sz="1600" dirty="0" smtClean="0"/>
                        <a:t>It is part of an excellent series</a:t>
                      </a:r>
                    </a:p>
                    <a:p>
                      <a:pPr algn="just"/>
                      <a:r>
                        <a:rPr lang="en-GB" sz="1600" dirty="0" smtClean="0"/>
                        <a:t>of English Guides by Collins</a:t>
                      </a:r>
                    </a:p>
                    <a:p>
                      <a:pPr algn="just"/>
                      <a:r>
                        <a:rPr lang="en-GB" sz="1600" dirty="0" smtClean="0"/>
                        <a:t>based on their COBUILD Corpus</a:t>
                      </a:r>
                    </a:p>
                    <a:p>
                      <a:pPr algn="just"/>
                      <a:endParaRPr lang="en-GB" sz="1600" dirty="0" smtClean="0"/>
                    </a:p>
                    <a:p>
                      <a:pPr algn="just"/>
                      <a:endParaRPr lang="en-GB" sz="1600" dirty="0" smtClean="0"/>
                    </a:p>
                    <a:p>
                      <a:pPr algn="just"/>
                      <a:endParaRPr lang="en-GB" sz="1600" dirty="0"/>
                    </a:p>
                  </a:txBody>
                  <a:tcPr/>
                </a:tc>
                <a:tc>
                  <a:txBody>
                    <a:bodyPr/>
                    <a:lstStyle/>
                    <a:p>
                      <a:r>
                        <a:rPr lang="en-GB" dirty="0" err="1" smtClean="0"/>
                        <a:t>Mmmmmmmmmmm</a:t>
                      </a:r>
                      <a:r>
                        <a:rPr lang="en-GB" dirty="0" smtClean="0"/>
                        <a:t>  This book examines the many  </a:t>
                      </a:r>
                      <a:r>
                        <a:rPr lang="en-GB" dirty="0" err="1" smtClean="0"/>
                        <a:t>manymanymm</a:t>
                      </a:r>
                      <a:r>
                        <a:rPr lang="en-GB" dirty="0" smtClean="0"/>
                        <a:t>              categories of linking words</a:t>
                      </a:r>
                    </a:p>
                    <a:p>
                      <a:r>
                        <a:rPr lang="en-GB" dirty="0" smtClean="0"/>
                        <a:t>                                         beyond the basic types shown</a:t>
                      </a:r>
                    </a:p>
                    <a:p>
                      <a:r>
                        <a:rPr lang="en-GB" dirty="0" smtClean="0"/>
                        <a:t>                                         in most books on the English</a:t>
                      </a:r>
                    </a:p>
                    <a:p>
                      <a:r>
                        <a:rPr lang="en-GB" dirty="0" smtClean="0"/>
                        <a:t>                                         language.</a:t>
                      </a:r>
                    </a:p>
                    <a:p>
                      <a:endParaRPr lang="en-GB" dirty="0" smtClean="0"/>
                    </a:p>
                    <a:p>
                      <a:r>
                        <a:rPr lang="en-GB" dirty="0" smtClean="0"/>
                        <a:t>                                         Also, every single example of </a:t>
                      </a:r>
                    </a:p>
                    <a:p>
                      <a:r>
                        <a:rPr lang="en-GB" dirty="0" smtClean="0"/>
                        <a:t>                                         linking word usage is extracted</a:t>
                      </a:r>
                    </a:p>
                    <a:p>
                      <a:r>
                        <a:rPr lang="en-GB" dirty="0" smtClean="0"/>
                        <a:t>                                         from the COLLINS COBUILD COR                                 CORPUS. </a:t>
                      </a:r>
                    </a:p>
                    <a:p>
                      <a:r>
                        <a:rPr lang="en-GB" dirty="0" smtClean="0"/>
                        <a:t> </a:t>
                      </a:r>
                    </a:p>
                    <a:p>
                      <a:r>
                        <a:rPr lang="en-GB" dirty="0" smtClean="0"/>
                        <a:t>                </a:t>
                      </a:r>
                    </a:p>
                    <a:p>
                      <a:endParaRPr lang="en-GB" dirty="0"/>
                    </a:p>
                  </a:txBody>
                  <a:tcPr/>
                </a:tc>
              </a:tr>
            </a:tbl>
          </a:graphicData>
        </a:graphic>
      </p:graphicFrame>
      <p:pic>
        <p:nvPicPr>
          <p:cNvPr id="5" name="prodImage" descr="http://ecx.images-amazon.com/images/I/51VEN7H95YL._SS500_.jpg"/>
          <p:cNvPicPr>
            <a:picLocks/>
          </p:cNvPicPr>
          <p:nvPr/>
        </p:nvPicPr>
        <p:blipFill>
          <a:blip r:embed="rId3"/>
          <a:srcRect/>
          <a:stretch>
            <a:fillRect/>
          </a:stretch>
        </p:blipFill>
        <p:spPr bwMode="auto">
          <a:xfrm>
            <a:off x="3920331" y="1825625"/>
            <a:ext cx="4351338" cy="4351338"/>
          </a:xfrm>
          <a:prstGeom prst="rect">
            <a:avLst/>
          </a:prstGeom>
          <a:noFill/>
          <a:ln w="9525">
            <a:noFill/>
            <a:miter lim="800000"/>
            <a:headEnd/>
            <a:tailEnd/>
          </a:ln>
        </p:spPr>
      </p:pic>
      <p:sp>
        <p:nvSpPr>
          <p:cNvPr id="6" name="Slide Number Placeholder 5"/>
          <p:cNvSpPr>
            <a:spLocks noGrp="1"/>
          </p:cNvSpPr>
          <p:nvPr>
            <p:ph type="sldNum" sz="quarter" idx="12"/>
          </p:nvPr>
        </p:nvSpPr>
        <p:spPr/>
        <p:txBody>
          <a:bodyPr/>
          <a:lstStyle/>
          <a:p>
            <a:fld id="{4A47DD95-B72B-4142-B047-B149BB79DAD7}" type="slidenum">
              <a:rPr lang="en-GB" smtClean="0"/>
              <a:t>7</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39228132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973</Words>
  <Application>Microsoft Office PowerPoint</Application>
  <PresentationFormat>Widescreen</PresentationFormat>
  <Paragraphs>91</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Mini lecture series by David C. Williams Lecturer in EAP (English for Academic Purposes)  UWTSD Swansea campus 2020</vt:lpstr>
      <vt:lpstr>What is meant by the term Linking word?</vt:lpstr>
      <vt:lpstr>The importance of linking words</vt:lpstr>
      <vt:lpstr>An essay paragraph from model essay on Music Without linking words  With linking words</vt:lpstr>
      <vt:lpstr>Examples of types of linking words (information from Longman Exams Dictionary © 2006)</vt:lpstr>
      <vt:lpstr>Examples of important linking words that are called sequencers</vt:lpstr>
      <vt:lpstr>Recommended 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2020</dc:title>
  <dc:creator>David Charles Williams (International Centre)</dc:creator>
  <cp:lastModifiedBy>David Charles Williams (International Centre)</cp:lastModifiedBy>
  <cp:revision>59</cp:revision>
  <dcterms:created xsi:type="dcterms:W3CDTF">2020-03-29T13:27:55Z</dcterms:created>
  <dcterms:modified xsi:type="dcterms:W3CDTF">2020-03-29T23:23:54Z</dcterms:modified>
</cp:coreProperties>
</file>