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374" r:id="rId2"/>
    <p:sldId id="435" r:id="rId3"/>
    <p:sldId id="465" r:id="rId4"/>
    <p:sldId id="437" r:id="rId5"/>
    <p:sldId id="445" r:id="rId6"/>
    <p:sldId id="446" r:id="rId7"/>
    <p:sldId id="463" r:id="rId8"/>
    <p:sldId id="464" r:id="rId9"/>
    <p:sldId id="466" r:id="rId10"/>
    <p:sldId id="467" r:id="rId11"/>
    <p:sldId id="468" r:id="rId12"/>
    <p:sldId id="392" r:id="rId13"/>
    <p:sldId id="259" r:id="rId14"/>
    <p:sldId id="479" r:id="rId15"/>
    <p:sldId id="364" r:id="rId16"/>
    <p:sldId id="483" r:id="rId17"/>
    <p:sldId id="265" r:id="rId18"/>
    <p:sldId id="480" r:id="rId19"/>
    <p:sldId id="484" r:id="rId20"/>
    <p:sldId id="481" r:id="rId21"/>
    <p:sldId id="482" r:id="rId22"/>
    <p:sldId id="469" r:id="rId23"/>
    <p:sldId id="470" r:id="rId24"/>
    <p:sldId id="471" r:id="rId25"/>
    <p:sldId id="472" r:id="rId26"/>
    <p:sldId id="485" r:id="rId27"/>
    <p:sldId id="473" r:id="rId28"/>
    <p:sldId id="474" r:id="rId29"/>
    <p:sldId id="475" r:id="rId30"/>
    <p:sldId id="476" r:id="rId31"/>
    <p:sldId id="477" r:id="rId32"/>
    <p:sldId id="478" r:id="rId33"/>
    <p:sldId id="458" r:id="rId34"/>
    <p:sldId id="347" r:id="rId35"/>
    <p:sldId id="260"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1AB5FE-57C6-41F2-A4AC-E35E1781C0CD}" v="1" dt="2026-02-02T20:07:46.2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9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l Williams" userId="20fce3b0-e6e7-4042-8d1b-a7d8d4ce4d38" providerId="ADAL" clId="{3D5BA93F-D276-48E9-B057-2EB97913F6AC}"/>
    <pc:docChg chg="custSel modSld">
      <pc:chgData name="Darrel Williams" userId="20fce3b0-e6e7-4042-8d1b-a7d8d4ce4d38" providerId="ADAL" clId="{3D5BA93F-D276-48E9-B057-2EB97913F6AC}" dt="2026-02-02T20:12:14.927" v="86" actId="207"/>
      <pc:docMkLst>
        <pc:docMk/>
      </pc:docMkLst>
      <pc:sldChg chg="modSp mod">
        <pc:chgData name="Darrel Williams" userId="20fce3b0-e6e7-4042-8d1b-a7d8d4ce4d38" providerId="ADAL" clId="{3D5BA93F-D276-48E9-B057-2EB97913F6AC}" dt="2026-02-02T20:12:14.927" v="86" actId="207"/>
        <pc:sldMkLst>
          <pc:docMk/>
          <pc:sldMk cId="2640552676" sldId="347"/>
        </pc:sldMkLst>
        <pc:spChg chg="mod">
          <ac:chgData name="Darrel Williams" userId="20fce3b0-e6e7-4042-8d1b-a7d8d4ce4d38" providerId="ADAL" clId="{3D5BA93F-D276-48E9-B057-2EB97913F6AC}" dt="2026-02-02T20:12:14.927" v="86" actId="207"/>
          <ac:spMkLst>
            <pc:docMk/>
            <pc:sldMk cId="2640552676" sldId="347"/>
            <ac:spMk id="2" creationId="{D2D6EFED-8BF5-48DC-805E-981819EAEE09}"/>
          </ac:spMkLst>
        </pc:spChg>
      </pc:sldChg>
      <pc:sldChg chg="modSp mod">
        <pc:chgData name="Darrel Williams" userId="20fce3b0-e6e7-4042-8d1b-a7d8d4ce4d38" providerId="ADAL" clId="{3D5BA93F-D276-48E9-B057-2EB97913F6AC}" dt="2026-02-02T20:09:44.436" v="33" actId="5793"/>
        <pc:sldMkLst>
          <pc:docMk/>
          <pc:sldMk cId="2512258246" sldId="470"/>
        </pc:sldMkLst>
        <pc:spChg chg="mod">
          <ac:chgData name="Darrel Williams" userId="20fce3b0-e6e7-4042-8d1b-a7d8d4ce4d38" providerId="ADAL" clId="{3D5BA93F-D276-48E9-B057-2EB97913F6AC}" dt="2026-02-02T20:09:44.436" v="33" actId="5793"/>
          <ac:spMkLst>
            <pc:docMk/>
            <pc:sldMk cId="2512258246" sldId="470"/>
            <ac:spMk id="3" creationId="{85FE4CB7-9F10-B728-E014-5559DD93CA5C}"/>
          </ac:spMkLst>
        </pc:spChg>
      </pc:sldChg>
      <pc:sldChg chg="modSp mod">
        <pc:chgData name="Darrel Williams" userId="20fce3b0-e6e7-4042-8d1b-a7d8d4ce4d38" providerId="ADAL" clId="{3D5BA93F-D276-48E9-B057-2EB97913F6AC}" dt="2026-02-02T20:10:00.033" v="35" actId="20577"/>
        <pc:sldMkLst>
          <pc:docMk/>
          <pc:sldMk cId="1337861362" sldId="471"/>
        </pc:sldMkLst>
        <pc:spChg chg="mod">
          <ac:chgData name="Darrel Williams" userId="20fce3b0-e6e7-4042-8d1b-a7d8d4ce4d38" providerId="ADAL" clId="{3D5BA93F-D276-48E9-B057-2EB97913F6AC}" dt="2026-02-02T20:10:00.033" v="35" actId="20577"/>
          <ac:spMkLst>
            <pc:docMk/>
            <pc:sldMk cId="1337861362" sldId="471"/>
            <ac:spMk id="3" creationId="{06059702-D6C0-FB0D-AF1F-E80C9950C8C7}"/>
          </ac:spMkLst>
        </pc:spChg>
      </pc:sldChg>
      <pc:sldChg chg="modSp mod">
        <pc:chgData name="Darrel Williams" userId="20fce3b0-e6e7-4042-8d1b-a7d8d4ce4d38" providerId="ADAL" clId="{3D5BA93F-D276-48E9-B057-2EB97913F6AC}" dt="2026-02-02T20:10:44.364" v="51" actId="6549"/>
        <pc:sldMkLst>
          <pc:docMk/>
          <pc:sldMk cId="757102258" sldId="473"/>
        </pc:sldMkLst>
        <pc:spChg chg="mod">
          <ac:chgData name="Darrel Williams" userId="20fce3b0-e6e7-4042-8d1b-a7d8d4ce4d38" providerId="ADAL" clId="{3D5BA93F-D276-48E9-B057-2EB97913F6AC}" dt="2026-02-02T20:10:44.364" v="51" actId="6549"/>
          <ac:spMkLst>
            <pc:docMk/>
            <pc:sldMk cId="757102258" sldId="473"/>
            <ac:spMk id="3" creationId="{CA6A9295-442F-8D29-B142-F0B906F4CFD8}"/>
          </ac:spMkLst>
        </pc:spChg>
      </pc:sldChg>
      <pc:sldChg chg="modSp mod">
        <pc:chgData name="Darrel Williams" userId="20fce3b0-e6e7-4042-8d1b-a7d8d4ce4d38" providerId="ADAL" clId="{3D5BA93F-D276-48E9-B057-2EB97913F6AC}" dt="2026-02-02T20:11:04.324" v="64" actId="20577"/>
        <pc:sldMkLst>
          <pc:docMk/>
          <pc:sldMk cId="1878515498" sldId="474"/>
        </pc:sldMkLst>
        <pc:spChg chg="mod">
          <ac:chgData name="Darrel Williams" userId="20fce3b0-e6e7-4042-8d1b-a7d8d4ce4d38" providerId="ADAL" clId="{3D5BA93F-D276-48E9-B057-2EB97913F6AC}" dt="2026-02-02T20:11:04.324" v="64" actId="20577"/>
          <ac:spMkLst>
            <pc:docMk/>
            <pc:sldMk cId="1878515498" sldId="474"/>
            <ac:spMk id="3" creationId="{BF0AA660-F1F5-3372-1DE8-96069CFF86BB}"/>
          </ac:spMkLst>
        </pc:spChg>
      </pc:sldChg>
      <pc:sldChg chg="modSp mod">
        <pc:chgData name="Darrel Williams" userId="20fce3b0-e6e7-4042-8d1b-a7d8d4ce4d38" providerId="ADAL" clId="{3D5BA93F-D276-48E9-B057-2EB97913F6AC}" dt="2026-02-02T20:11:20.276" v="65" actId="1076"/>
        <pc:sldMkLst>
          <pc:docMk/>
          <pc:sldMk cId="1968080804" sldId="475"/>
        </pc:sldMkLst>
        <pc:spChg chg="mod">
          <ac:chgData name="Darrel Williams" userId="20fce3b0-e6e7-4042-8d1b-a7d8d4ce4d38" providerId="ADAL" clId="{3D5BA93F-D276-48E9-B057-2EB97913F6AC}" dt="2026-02-02T20:11:20.276" v="65" actId="1076"/>
          <ac:spMkLst>
            <pc:docMk/>
            <pc:sldMk cId="1968080804" sldId="475"/>
            <ac:spMk id="3" creationId="{45319682-687A-98BD-1739-0ED459354E62}"/>
          </ac:spMkLst>
        </pc:spChg>
      </pc:sldChg>
      <pc:sldChg chg="modSp mod">
        <pc:chgData name="Darrel Williams" userId="20fce3b0-e6e7-4042-8d1b-a7d8d4ce4d38" providerId="ADAL" clId="{3D5BA93F-D276-48E9-B057-2EB97913F6AC}" dt="2026-02-02T20:11:38.526" v="71" actId="20577"/>
        <pc:sldMkLst>
          <pc:docMk/>
          <pc:sldMk cId="1203496238" sldId="476"/>
        </pc:sldMkLst>
        <pc:spChg chg="mod">
          <ac:chgData name="Darrel Williams" userId="20fce3b0-e6e7-4042-8d1b-a7d8d4ce4d38" providerId="ADAL" clId="{3D5BA93F-D276-48E9-B057-2EB97913F6AC}" dt="2026-02-02T20:11:38.526" v="71" actId="20577"/>
          <ac:spMkLst>
            <pc:docMk/>
            <pc:sldMk cId="1203496238" sldId="476"/>
            <ac:spMk id="3" creationId="{38B71240-5064-E19E-5C93-A40DBE90A4D3}"/>
          </ac:spMkLst>
        </pc:spChg>
      </pc:sldChg>
      <pc:sldChg chg="modSp mod">
        <pc:chgData name="Darrel Williams" userId="20fce3b0-e6e7-4042-8d1b-a7d8d4ce4d38" providerId="ADAL" clId="{3D5BA93F-D276-48E9-B057-2EB97913F6AC}" dt="2026-02-02T20:10:27.913" v="42" actId="20577"/>
        <pc:sldMkLst>
          <pc:docMk/>
          <pc:sldMk cId="3197942962" sldId="485"/>
        </pc:sldMkLst>
        <pc:spChg chg="mod">
          <ac:chgData name="Darrel Williams" userId="20fce3b0-e6e7-4042-8d1b-a7d8d4ce4d38" providerId="ADAL" clId="{3D5BA93F-D276-48E9-B057-2EB97913F6AC}" dt="2026-02-02T20:10:27.913" v="42" actId="20577"/>
          <ac:spMkLst>
            <pc:docMk/>
            <pc:sldMk cId="3197942962" sldId="485"/>
            <ac:spMk id="3" creationId="{040F2FAA-F816-FE51-34A0-0072BEAD7A9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71576B-74BF-47DC-A09B-D1F4D3A80DD9}"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US"/>
        </a:p>
      </dgm:t>
    </dgm:pt>
    <dgm:pt modelId="{A2CBB811-08F6-46C3-8614-28C163255A46}">
      <dgm:prSet/>
      <dgm:spPr/>
      <dgm:t>
        <a:bodyPr/>
        <a:lstStyle/>
        <a:p>
          <a:r>
            <a:rPr lang="en-GB"/>
            <a:t>Written Assessment</a:t>
          </a:r>
          <a:endParaRPr lang="en-US"/>
        </a:p>
      </dgm:t>
    </dgm:pt>
    <dgm:pt modelId="{BAB3ED69-1112-43CF-A01E-1EF593901D24}" type="parTrans" cxnId="{EB988BCB-C11B-4582-976B-B86DBD682B53}">
      <dgm:prSet/>
      <dgm:spPr/>
      <dgm:t>
        <a:bodyPr/>
        <a:lstStyle/>
        <a:p>
          <a:endParaRPr lang="en-US"/>
        </a:p>
      </dgm:t>
    </dgm:pt>
    <dgm:pt modelId="{8564F70A-AE59-4973-B4E4-36B40695A91D}" type="sibTrans" cxnId="{EB988BCB-C11B-4582-976B-B86DBD682B53}">
      <dgm:prSet/>
      <dgm:spPr/>
      <dgm:t>
        <a:bodyPr/>
        <a:lstStyle/>
        <a:p>
          <a:endParaRPr lang="en-US"/>
        </a:p>
      </dgm:t>
    </dgm:pt>
    <dgm:pt modelId="{FD3DECF5-75D8-4598-BB50-FBED4586D7D1}">
      <dgm:prSet custT="1"/>
      <dgm:spPr/>
      <dgm:t>
        <a:bodyPr/>
        <a:lstStyle/>
        <a:p>
          <a:r>
            <a:rPr lang="en-GB" sz="3200" dirty="0"/>
            <a:t>7500 words</a:t>
          </a:r>
          <a:endParaRPr lang="en-US" sz="3200" dirty="0"/>
        </a:p>
      </dgm:t>
    </dgm:pt>
    <dgm:pt modelId="{3C9E752E-B519-4700-B7A4-B57433389ACF}" type="parTrans" cxnId="{90544FD7-F6F6-49C6-97BB-229284A82751}">
      <dgm:prSet/>
      <dgm:spPr/>
      <dgm:t>
        <a:bodyPr/>
        <a:lstStyle/>
        <a:p>
          <a:endParaRPr lang="en-US"/>
        </a:p>
      </dgm:t>
    </dgm:pt>
    <dgm:pt modelId="{274931D2-36BD-4C77-AEAA-F0D81464FE86}" type="sibTrans" cxnId="{90544FD7-F6F6-49C6-97BB-229284A82751}">
      <dgm:prSet/>
      <dgm:spPr/>
      <dgm:t>
        <a:bodyPr/>
        <a:lstStyle/>
        <a:p>
          <a:endParaRPr lang="en-US"/>
        </a:p>
      </dgm:t>
    </dgm:pt>
    <dgm:pt modelId="{1F437445-1C12-4FCE-9F72-FC1FB5F103E8}">
      <dgm:prSet custT="1"/>
      <dgm:spPr/>
      <dgm:t>
        <a:bodyPr/>
        <a:lstStyle/>
        <a:p>
          <a:r>
            <a:rPr lang="en-GB" sz="3200" dirty="0"/>
            <a:t>Portfolio of 2 components</a:t>
          </a:r>
          <a:endParaRPr lang="en-US" sz="3200" dirty="0"/>
        </a:p>
      </dgm:t>
    </dgm:pt>
    <dgm:pt modelId="{8895612E-1055-4D4F-B49B-A4CD2537FFC9}" type="parTrans" cxnId="{D6A3F7CD-5B9B-46E4-9D96-793586D322B3}">
      <dgm:prSet/>
      <dgm:spPr/>
      <dgm:t>
        <a:bodyPr/>
        <a:lstStyle/>
        <a:p>
          <a:endParaRPr lang="en-US"/>
        </a:p>
      </dgm:t>
    </dgm:pt>
    <dgm:pt modelId="{D2B746A5-7588-49D9-AFC0-7B663B4573EB}" type="sibTrans" cxnId="{D6A3F7CD-5B9B-46E4-9D96-793586D322B3}">
      <dgm:prSet/>
      <dgm:spPr/>
      <dgm:t>
        <a:bodyPr/>
        <a:lstStyle/>
        <a:p>
          <a:endParaRPr lang="en-US"/>
        </a:p>
      </dgm:t>
    </dgm:pt>
    <dgm:pt modelId="{56B7C6CD-2FDE-41CE-8333-B0A023730CD9}">
      <dgm:prSet/>
      <dgm:spPr/>
      <dgm:t>
        <a:bodyPr/>
        <a:lstStyle/>
        <a:p>
          <a:r>
            <a:rPr lang="en-GB"/>
            <a:t>Submission date:</a:t>
          </a:r>
          <a:endParaRPr lang="en-US"/>
        </a:p>
      </dgm:t>
    </dgm:pt>
    <dgm:pt modelId="{4E2CC851-3C4E-474E-BCE4-063A5748FF0F}" type="parTrans" cxnId="{E45E0AC8-8635-4127-AA23-D57630903183}">
      <dgm:prSet/>
      <dgm:spPr/>
      <dgm:t>
        <a:bodyPr/>
        <a:lstStyle/>
        <a:p>
          <a:endParaRPr lang="en-US"/>
        </a:p>
      </dgm:t>
    </dgm:pt>
    <dgm:pt modelId="{56093305-83C2-4856-BBD3-9102490DA796}" type="sibTrans" cxnId="{E45E0AC8-8635-4127-AA23-D57630903183}">
      <dgm:prSet/>
      <dgm:spPr/>
      <dgm:t>
        <a:bodyPr/>
        <a:lstStyle/>
        <a:p>
          <a:endParaRPr lang="en-US"/>
        </a:p>
      </dgm:t>
    </dgm:pt>
    <dgm:pt modelId="{88C6A7D1-3AF7-4173-BBEF-EB7479FED984}">
      <dgm:prSet custT="1"/>
      <dgm:spPr/>
      <dgm:t>
        <a:bodyPr/>
        <a:lstStyle/>
        <a:p>
          <a:r>
            <a:rPr lang="en-GB" sz="3200" dirty="0"/>
            <a:t>17</a:t>
          </a:r>
          <a:r>
            <a:rPr lang="en-GB" sz="3200" baseline="30000" dirty="0"/>
            <a:t>th</a:t>
          </a:r>
          <a:r>
            <a:rPr lang="en-GB" sz="3200" dirty="0"/>
            <a:t> March 2026</a:t>
          </a:r>
          <a:endParaRPr lang="en-US" sz="3200" dirty="0"/>
        </a:p>
      </dgm:t>
    </dgm:pt>
    <dgm:pt modelId="{D54429AC-58D4-45B7-AED6-54EE4B9654EC}" type="parTrans" cxnId="{9923DDC7-E9AA-44B2-9B61-62DFA728E86A}">
      <dgm:prSet/>
      <dgm:spPr/>
      <dgm:t>
        <a:bodyPr/>
        <a:lstStyle/>
        <a:p>
          <a:endParaRPr lang="en-US"/>
        </a:p>
      </dgm:t>
    </dgm:pt>
    <dgm:pt modelId="{0B2A8B0E-3330-4700-8A37-5106A8051B1F}" type="sibTrans" cxnId="{9923DDC7-E9AA-44B2-9B61-62DFA728E86A}">
      <dgm:prSet/>
      <dgm:spPr/>
      <dgm:t>
        <a:bodyPr/>
        <a:lstStyle/>
        <a:p>
          <a:endParaRPr lang="en-US"/>
        </a:p>
      </dgm:t>
    </dgm:pt>
    <dgm:pt modelId="{4D9970EE-910D-4177-A11C-B27395320F8E}">
      <dgm:prSet custT="1"/>
      <dgm:spPr/>
      <dgm:t>
        <a:bodyPr/>
        <a:lstStyle/>
        <a:p>
          <a:endParaRPr lang="en-US" sz="3200" dirty="0"/>
        </a:p>
      </dgm:t>
    </dgm:pt>
    <dgm:pt modelId="{F45F2894-5753-40FE-9F18-636E394643E7}" type="parTrans" cxnId="{4EBEF7D7-AD0F-45A8-A737-6BB55F24C712}">
      <dgm:prSet/>
      <dgm:spPr/>
    </dgm:pt>
    <dgm:pt modelId="{04E41EF3-873A-48EB-B800-3286CA6FCF88}" type="sibTrans" cxnId="{4EBEF7D7-AD0F-45A8-A737-6BB55F24C712}">
      <dgm:prSet/>
      <dgm:spPr/>
    </dgm:pt>
    <dgm:pt modelId="{B80140EE-6B38-4FF7-A852-1449B886A5E4}" type="pres">
      <dgm:prSet presAssocID="{E471576B-74BF-47DC-A09B-D1F4D3A80DD9}" presName="Name0" presStyleCnt="0">
        <dgm:presLayoutVars>
          <dgm:dir/>
          <dgm:animLvl val="lvl"/>
          <dgm:resizeHandles val="exact"/>
        </dgm:presLayoutVars>
      </dgm:prSet>
      <dgm:spPr/>
    </dgm:pt>
    <dgm:pt modelId="{B9C66282-E2FE-4CC1-A3EE-5F118C052D8B}" type="pres">
      <dgm:prSet presAssocID="{A2CBB811-08F6-46C3-8614-28C163255A46}" presName="composite" presStyleCnt="0"/>
      <dgm:spPr/>
    </dgm:pt>
    <dgm:pt modelId="{96517D36-A25E-462B-B25D-2BDDD1CFC22F}" type="pres">
      <dgm:prSet presAssocID="{A2CBB811-08F6-46C3-8614-28C163255A46}" presName="parTx" presStyleLbl="alignNode1" presStyleIdx="0" presStyleCnt="2">
        <dgm:presLayoutVars>
          <dgm:chMax val="0"/>
          <dgm:chPref val="0"/>
          <dgm:bulletEnabled val="1"/>
        </dgm:presLayoutVars>
      </dgm:prSet>
      <dgm:spPr/>
    </dgm:pt>
    <dgm:pt modelId="{624DC579-FC4B-43DF-A451-D20021329BF2}" type="pres">
      <dgm:prSet presAssocID="{A2CBB811-08F6-46C3-8614-28C163255A46}" presName="desTx" presStyleLbl="alignAccFollowNode1" presStyleIdx="0" presStyleCnt="2">
        <dgm:presLayoutVars>
          <dgm:bulletEnabled val="1"/>
        </dgm:presLayoutVars>
      </dgm:prSet>
      <dgm:spPr/>
    </dgm:pt>
    <dgm:pt modelId="{2B50AB5F-539F-4F84-A1F0-426B0FCE1FD0}" type="pres">
      <dgm:prSet presAssocID="{8564F70A-AE59-4973-B4E4-36B40695A91D}" presName="space" presStyleCnt="0"/>
      <dgm:spPr/>
    </dgm:pt>
    <dgm:pt modelId="{689DB5AA-D086-49CB-AFBA-C655EF91C72B}" type="pres">
      <dgm:prSet presAssocID="{56B7C6CD-2FDE-41CE-8333-B0A023730CD9}" presName="composite" presStyleCnt="0"/>
      <dgm:spPr/>
    </dgm:pt>
    <dgm:pt modelId="{B7A52ADB-FD2C-4445-8789-D2CAB1E4E3B4}" type="pres">
      <dgm:prSet presAssocID="{56B7C6CD-2FDE-41CE-8333-B0A023730CD9}" presName="parTx" presStyleLbl="alignNode1" presStyleIdx="1" presStyleCnt="2">
        <dgm:presLayoutVars>
          <dgm:chMax val="0"/>
          <dgm:chPref val="0"/>
          <dgm:bulletEnabled val="1"/>
        </dgm:presLayoutVars>
      </dgm:prSet>
      <dgm:spPr/>
    </dgm:pt>
    <dgm:pt modelId="{DC4BEEE8-639E-42AB-B051-64F28EEA5758}" type="pres">
      <dgm:prSet presAssocID="{56B7C6CD-2FDE-41CE-8333-B0A023730CD9}" presName="desTx" presStyleLbl="alignAccFollowNode1" presStyleIdx="1" presStyleCnt="2">
        <dgm:presLayoutVars>
          <dgm:bulletEnabled val="1"/>
        </dgm:presLayoutVars>
      </dgm:prSet>
      <dgm:spPr/>
    </dgm:pt>
  </dgm:ptLst>
  <dgm:cxnLst>
    <dgm:cxn modelId="{8F249627-03DF-4BD7-8101-DB22CBBF9FE8}" type="presOf" srcId="{1F437445-1C12-4FCE-9F72-FC1FB5F103E8}" destId="{624DC579-FC4B-43DF-A451-D20021329BF2}" srcOrd="0" destOrd="2" presId="urn:microsoft.com/office/officeart/2005/8/layout/hList1"/>
    <dgm:cxn modelId="{6B221B84-F99A-4F06-9752-4B4C1970065D}" type="presOf" srcId="{4D9970EE-910D-4177-A11C-B27395320F8E}" destId="{624DC579-FC4B-43DF-A451-D20021329BF2}" srcOrd="0" destOrd="1" presId="urn:microsoft.com/office/officeart/2005/8/layout/hList1"/>
    <dgm:cxn modelId="{85C0B28B-5A2D-4CE5-9731-1BCF8C877966}" type="presOf" srcId="{E471576B-74BF-47DC-A09B-D1F4D3A80DD9}" destId="{B80140EE-6B38-4FF7-A852-1449B886A5E4}" srcOrd="0" destOrd="0" presId="urn:microsoft.com/office/officeart/2005/8/layout/hList1"/>
    <dgm:cxn modelId="{9923DDC7-E9AA-44B2-9B61-62DFA728E86A}" srcId="{56B7C6CD-2FDE-41CE-8333-B0A023730CD9}" destId="{88C6A7D1-3AF7-4173-BBEF-EB7479FED984}" srcOrd="0" destOrd="0" parTransId="{D54429AC-58D4-45B7-AED6-54EE4B9654EC}" sibTransId="{0B2A8B0E-3330-4700-8A37-5106A8051B1F}"/>
    <dgm:cxn modelId="{E45E0AC8-8635-4127-AA23-D57630903183}" srcId="{E471576B-74BF-47DC-A09B-D1F4D3A80DD9}" destId="{56B7C6CD-2FDE-41CE-8333-B0A023730CD9}" srcOrd="1" destOrd="0" parTransId="{4E2CC851-3C4E-474E-BCE4-063A5748FF0F}" sibTransId="{56093305-83C2-4856-BBD3-9102490DA796}"/>
    <dgm:cxn modelId="{53F86ACB-686D-4453-A575-5B37DF894723}" type="presOf" srcId="{FD3DECF5-75D8-4598-BB50-FBED4586D7D1}" destId="{624DC579-FC4B-43DF-A451-D20021329BF2}" srcOrd="0" destOrd="0" presId="urn:microsoft.com/office/officeart/2005/8/layout/hList1"/>
    <dgm:cxn modelId="{EB988BCB-C11B-4582-976B-B86DBD682B53}" srcId="{E471576B-74BF-47DC-A09B-D1F4D3A80DD9}" destId="{A2CBB811-08F6-46C3-8614-28C163255A46}" srcOrd="0" destOrd="0" parTransId="{BAB3ED69-1112-43CF-A01E-1EF593901D24}" sibTransId="{8564F70A-AE59-4973-B4E4-36B40695A91D}"/>
    <dgm:cxn modelId="{D6A3F7CD-5B9B-46E4-9D96-793586D322B3}" srcId="{A2CBB811-08F6-46C3-8614-28C163255A46}" destId="{1F437445-1C12-4FCE-9F72-FC1FB5F103E8}" srcOrd="2" destOrd="0" parTransId="{8895612E-1055-4D4F-B49B-A4CD2537FFC9}" sibTransId="{D2B746A5-7588-49D9-AFC0-7B663B4573EB}"/>
    <dgm:cxn modelId="{3C4F13CE-336D-40F3-8EFA-F7DBC4B5CC2E}" type="presOf" srcId="{56B7C6CD-2FDE-41CE-8333-B0A023730CD9}" destId="{B7A52ADB-FD2C-4445-8789-D2CAB1E4E3B4}" srcOrd="0" destOrd="0" presId="urn:microsoft.com/office/officeart/2005/8/layout/hList1"/>
    <dgm:cxn modelId="{C738CBD3-39EA-42F0-B7B1-5383E44C7387}" type="presOf" srcId="{A2CBB811-08F6-46C3-8614-28C163255A46}" destId="{96517D36-A25E-462B-B25D-2BDDD1CFC22F}" srcOrd="0" destOrd="0" presId="urn:microsoft.com/office/officeart/2005/8/layout/hList1"/>
    <dgm:cxn modelId="{90544FD7-F6F6-49C6-97BB-229284A82751}" srcId="{A2CBB811-08F6-46C3-8614-28C163255A46}" destId="{FD3DECF5-75D8-4598-BB50-FBED4586D7D1}" srcOrd="0" destOrd="0" parTransId="{3C9E752E-B519-4700-B7A4-B57433389ACF}" sibTransId="{274931D2-36BD-4C77-AEAA-F0D81464FE86}"/>
    <dgm:cxn modelId="{4EBEF7D7-AD0F-45A8-A737-6BB55F24C712}" srcId="{A2CBB811-08F6-46C3-8614-28C163255A46}" destId="{4D9970EE-910D-4177-A11C-B27395320F8E}" srcOrd="1" destOrd="0" parTransId="{F45F2894-5753-40FE-9F18-636E394643E7}" sibTransId="{04E41EF3-873A-48EB-B800-3286CA6FCF88}"/>
    <dgm:cxn modelId="{58FCE1F0-49FB-4B59-AF06-F8806CA96777}" type="presOf" srcId="{88C6A7D1-3AF7-4173-BBEF-EB7479FED984}" destId="{DC4BEEE8-639E-42AB-B051-64F28EEA5758}" srcOrd="0" destOrd="0" presId="urn:microsoft.com/office/officeart/2005/8/layout/hList1"/>
    <dgm:cxn modelId="{D540CD7E-B54F-467C-974B-D9CEDB943F5A}" type="presParOf" srcId="{B80140EE-6B38-4FF7-A852-1449B886A5E4}" destId="{B9C66282-E2FE-4CC1-A3EE-5F118C052D8B}" srcOrd="0" destOrd="0" presId="urn:microsoft.com/office/officeart/2005/8/layout/hList1"/>
    <dgm:cxn modelId="{A971EBE2-F68F-4E4B-8E29-EF1BBABC9482}" type="presParOf" srcId="{B9C66282-E2FE-4CC1-A3EE-5F118C052D8B}" destId="{96517D36-A25E-462B-B25D-2BDDD1CFC22F}" srcOrd="0" destOrd="0" presId="urn:microsoft.com/office/officeart/2005/8/layout/hList1"/>
    <dgm:cxn modelId="{42810287-FEB1-4E71-8552-60ACBC2E3275}" type="presParOf" srcId="{B9C66282-E2FE-4CC1-A3EE-5F118C052D8B}" destId="{624DC579-FC4B-43DF-A451-D20021329BF2}" srcOrd="1" destOrd="0" presId="urn:microsoft.com/office/officeart/2005/8/layout/hList1"/>
    <dgm:cxn modelId="{CCDFA3C4-8BFD-45E6-84D9-B3B3EE4D8115}" type="presParOf" srcId="{B80140EE-6B38-4FF7-A852-1449B886A5E4}" destId="{2B50AB5F-539F-4F84-A1F0-426B0FCE1FD0}" srcOrd="1" destOrd="0" presId="urn:microsoft.com/office/officeart/2005/8/layout/hList1"/>
    <dgm:cxn modelId="{49ABA5F2-4D64-4905-8E0A-C31FA11F6384}" type="presParOf" srcId="{B80140EE-6B38-4FF7-A852-1449B886A5E4}" destId="{689DB5AA-D086-49CB-AFBA-C655EF91C72B}" srcOrd="2" destOrd="0" presId="urn:microsoft.com/office/officeart/2005/8/layout/hList1"/>
    <dgm:cxn modelId="{7AF3CAD0-A237-45CC-85D5-9ED2D39CA171}" type="presParOf" srcId="{689DB5AA-D086-49CB-AFBA-C655EF91C72B}" destId="{B7A52ADB-FD2C-4445-8789-D2CAB1E4E3B4}" srcOrd="0" destOrd="0" presId="urn:microsoft.com/office/officeart/2005/8/layout/hList1"/>
    <dgm:cxn modelId="{E32D60C2-D76C-4F69-838D-AEEF8DB664FD}" type="presParOf" srcId="{689DB5AA-D086-49CB-AFBA-C655EF91C72B}" destId="{DC4BEEE8-639E-42AB-B051-64F28EEA575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17D36-A25E-462B-B25D-2BDDD1CFC22F}">
      <dsp:nvSpPr>
        <dsp:cNvPr id="0" name=""/>
        <dsp:cNvSpPr/>
      </dsp:nvSpPr>
      <dsp:spPr>
        <a:xfrm>
          <a:off x="51" y="5529"/>
          <a:ext cx="4913783" cy="152906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kern="1200"/>
            <a:t>Written Assessment</a:t>
          </a:r>
          <a:endParaRPr lang="en-US" sz="4400" kern="1200"/>
        </a:p>
      </dsp:txBody>
      <dsp:txXfrm>
        <a:off x="51" y="5529"/>
        <a:ext cx="4913783" cy="1529067"/>
      </dsp:txXfrm>
    </dsp:sp>
    <dsp:sp modelId="{624DC579-FC4B-43DF-A451-D20021329BF2}">
      <dsp:nvSpPr>
        <dsp:cNvPr id="0" name=""/>
        <dsp:cNvSpPr/>
      </dsp:nvSpPr>
      <dsp:spPr>
        <a:xfrm>
          <a:off x="51" y="1534596"/>
          <a:ext cx="4913783" cy="229481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7500 words</a:t>
          </a:r>
          <a:endParaRPr lang="en-US" sz="3200" kern="1200" dirty="0"/>
        </a:p>
        <a:p>
          <a:pPr marL="285750" lvl="1" indent="-285750" algn="l" defTabSz="1422400">
            <a:lnSpc>
              <a:spcPct val="90000"/>
            </a:lnSpc>
            <a:spcBef>
              <a:spcPct val="0"/>
            </a:spcBef>
            <a:spcAft>
              <a:spcPct val="15000"/>
            </a:spcAft>
            <a:buChar char="•"/>
          </a:pPr>
          <a:endParaRPr lang="en-US" sz="3200" kern="1200" dirty="0"/>
        </a:p>
        <a:p>
          <a:pPr marL="285750" lvl="1" indent="-285750" algn="l" defTabSz="1422400">
            <a:lnSpc>
              <a:spcPct val="90000"/>
            </a:lnSpc>
            <a:spcBef>
              <a:spcPct val="0"/>
            </a:spcBef>
            <a:spcAft>
              <a:spcPct val="15000"/>
            </a:spcAft>
            <a:buChar char="•"/>
          </a:pPr>
          <a:r>
            <a:rPr lang="en-GB" sz="3200" kern="1200" dirty="0"/>
            <a:t>Portfolio of 2 components</a:t>
          </a:r>
          <a:endParaRPr lang="en-US" sz="3200" kern="1200" dirty="0"/>
        </a:p>
      </dsp:txBody>
      <dsp:txXfrm>
        <a:off x="51" y="1534596"/>
        <a:ext cx="4913783" cy="2294819"/>
      </dsp:txXfrm>
    </dsp:sp>
    <dsp:sp modelId="{B7A52ADB-FD2C-4445-8789-D2CAB1E4E3B4}">
      <dsp:nvSpPr>
        <dsp:cNvPr id="0" name=""/>
        <dsp:cNvSpPr/>
      </dsp:nvSpPr>
      <dsp:spPr>
        <a:xfrm>
          <a:off x="5601764" y="5529"/>
          <a:ext cx="4913783" cy="152906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12928" tIns="178816" rIns="312928" bIns="178816" numCol="1" spcCol="1270" anchor="ctr" anchorCtr="0">
          <a:noAutofit/>
        </a:bodyPr>
        <a:lstStyle/>
        <a:p>
          <a:pPr marL="0" lvl="0" indent="0" algn="ctr" defTabSz="1955800">
            <a:lnSpc>
              <a:spcPct val="90000"/>
            </a:lnSpc>
            <a:spcBef>
              <a:spcPct val="0"/>
            </a:spcBef>
            <a:spcAft>
              <a:spcPct val="35000"/>
            </a:spcAft>
            <a:buNone/>
          </a:pPr>
          <a:r>
            <a:rPr lang="en-GB" sz="4400" kern="1200"/>
            <a:t>Submission date:</a:t>
          </a:r>
          <a:endParaRPr lang="en-US" sz="4400" kern="1200"/>
        </a:p>
      </dsp:txBody>
      <dsp:txXfrm>
        <a:off x="5601764" y="5529"/>
        <a:ext cx="4913783" cy="1529067"/>
      </dsp:txXfrm>
    </dsp:sp>
    <dsp:sp modelId="{DC4BEEE8-639E-42AB-B051-64F28EEA5758}">
      <dsp:nvSpPr>
        <dsp:cNvPr id="0" name=""/>
        <dsp:cNvSpPr/>
      </dsp:nvSpPr>
      <dsp:spPr>
        <a:xfrm>
          <a:off x="5601764" y="1534596"/>
          <a:ext cx="4913783" cy="2294819"/>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17</a:t>
          </a:r>
          <a:r>
            <a:rPr lang="en-GB" sz="3200" kern="1200" baseline="30000" dirty="0"/>
            <a:t>th</a:t>
          </a:r>
          <a:r>
            <a:rPr lang="en-GB" sz="3200" kern="1200" dirty="0"/>
            <a:t> March 2026</a:t>
          </a:r>
          <a:endParaRPr lang="en-US" sz="3200" kern="1200" dirty="0"/>
        </a:p>
      </dsp:txBody>
      <dsp:txXfrm>
        <a:off x="5601764" y="1534596"/>
        <a:ext cx="4913783" cy="229481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F50087-496D-461B-936B-3CC6C9A1D91B}" type="datetimeFigureOut">
              <a:rPr lang="en-GB" smtClean="0"/>
              <a:t>02/02/2026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C50760-87EB-4FD6-AFA4-887D458E7005}" type="slidenum">
              <a:rPr lang="en-GB" smtClean="0"/>
              <a:t>‹#›</a:t>
            </a:fld>
            <a:endParaRPr lang="en-GB"/>
          </a:p>
        </p:txBody>
      </p:sp>
    </p:spTree>
    <p:extLst>
      <p:ext uri="{BB962C8B-B14F-4D97-AF65-F5344CB8AC3E}">
        <p14:creationId xmlns:p14="http://schemas.microsoft.com/office/powerpoint/2010/main" val="1983872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35</a:t>
            </a:fld>
            <a:endParaRPr lang="en-US"/>
          </a:p>
        </p:txBody>
      </p:sp>
    </p:spTree>
    <p:extLst>
      <p:ext uri="{BB962C8B-B14F-4D97-AF65-F5344CB8AC3E}">
        <p14:creationId xmlns:p14="http://schemas.microsoft.com/office/powerpoint/2010/main" val="26888283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87608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092942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07183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55514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71303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18493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9081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39256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95497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57591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02/02/2026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106893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518330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02/02/2026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5550024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hworkwales.org.uk/radical-youth-work-in-wales-youth-workers-stand-up/"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handpolicy.org/articles/youth-participation-worker/"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ijse.padovauniversitypress.it/system/files/papers/2014_1_2_0.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mysocialworknews.com/article/how-you-can-use-the-pcs-model-to-analyse-oppression"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commonpurpose.org/about/who-we-are/theory-of-change?gad_source=1&amp;gad_campaignid=1394329173&amp;gclid=EAIaIQobChMIyYPu-MK7kgMVVvF5BB1PURf2EAAYASAAEgJmZPD_Bw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a:xfrm>
            <a:off x="0" y="1122363"/>
            <a:ext cx="12191999" cy="2387600"/>
          </a:xfrm>
        </p:spPr>
        <p:txBody>
          <a:bodyPr>
            <a:normAutofit fontScale="90000"/>
          </a:bodyPr>
          <a:lstStyle/>
          <a:p>
            <a:br>
              <a:rPr lang="en-GB" altLang="en-US" b="1" dirty="0"/>
            </a:br>
            <a:r>
              <a:rPr lang="en-GB" altLang="en-US" b="1" dirty="0"/>
              <a:t> </a:t>
            </a:r>
            <a:br>
              <a:rPr lang="en-GB" altLang="en-US" b="1" dirty="0"/>
            </a:br>
            <a:r>
              <a:rPr lang="en-GB" b="1" dirty="0"/>
              <a:t>Collaborative Leadership and Management</a:t>
            </a: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ECYW7007</a:t>
            </a:r>
          </a:p>
          <a:p>
            <a:r>
              <a:rPr lang="en-GB" dirty="0"/>
              <a:t>3</a:t>
            </a:r>
            <a:r>
              <a:rPr lang="en-GB" baseline="30000" dirty="0"/>
              <a:t>rd</a:t>
            </a:r>
            <a:r>
              <a:rPr lang="en-GB" dirty="0"/>
              <a:t> February 2026</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F7457A-8606-88EE-CDD1-14B7750C05D4}"/>
              </a:ext>
            </a:extLst>
          </p:cNvPr>
          <p:cNvSpPr>
            <a:spLocks noGrp="1" noChangeArrowheads="1"/>
          </p:cNvSpPr>
          <p:nvPr>
            <p:ph type="title"/>
          </p:nvPr>
        </p:nvSpPr>
        <p:spPr/>
        <p:txBody>
          <a:bodyPr/>
          <a:lstStyle/>
          <a:p>
            <a:pPr algn="l" eaLnBrk="1" hangingPunct="1"/>
            <a:r>
              <a:rPr lang="en-GB" altLang="en-US" b="1" dirty="0"/>
              <a:t>Session Aim</a:t>
            </a:r>
          </a:p>
        </p:txBody>
      </p:sp>
      <p:sp>
        <p:nvSpPr>
          <p:cNvPr id="5123" name="Rectangle 3">
            <a:extLst>
              <a:ext uri="{FF2B5EF4-FFF2-40B4-BE49-F238E27FC236}">
                <a16:creationId xmlns:a16="http://schemas.microsoft.com/office/drawing/2014/main" id="{3D394AD5-318B-FBAF-438C-87E75B4259C8}"/>
              </a:ext>
            </a:extLst>
          </p:cNvPr>
          <p:cNvSpPr>
            <a:spLocks noGrp="1" noChangeArrowheads="1"/>
          </p:cNvSpPr>
          <p:nvPr>
            <p:ph idx="1"/>
          </p:nvPr>
        </p:nvSpPr>
        <p:spPr>
          <a:xfrm>
            <a:off x="838200" y="1825625"/>
            <a:ext cx="10515600" cy="3698097"/>
          </a:xfrm>
        </p:spPr>
        <p:txBody>
          <a:bodyPr>
            <a:normAutofit/>
          </a:bodyPr>
          <a:lstStyle/>
          <a:p>
            <a:r>
              <a:rPr lang="en-GB" sz="3600" dirty="0"/>
              <a:t>demonstrate the skills and knowledge required to act as a catalyst for positive change in Youth Work organisations and communities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2A3E0-688D-47DD-DD4D-A53F4614D548}"/>
              </a:ext>
            </a:extLst>
          </p:cNvPr>
          <p:cNvSpPr>
            <a:spLocks noGrp="1"/>
          </p:cNvSpPr>
          <p:nvPr>
            <p:ph type="title"/>
          </p:nvPr>
        </p:nvSpPr>
        <p:spPr/>
        <p:txBody>
          <a:bodyPr/>
          <a:lstStyle/>
          <a:p>
            <a:r>
              <a:rPr lang="en-GB" dirty="0"/>
              <a:t>Session aims</a:t>
            </a:r>
          </a:p>
        </p:txBody>
      </p:sp>
      <p:sp>
        <p:nvSpPr>
          <p:cNvPr id="3" name="Content Placeholder 2">
            <a:extLst>
              <a:ext uri="{FF2B5EF4-FFF2-40B4-BE49-F238E27FC236}">
                <a16:creationId xmlns:a16="http://schemas.microsoft.com/office/drawing/2014/main" id="{C08F1739-9B0A-991C-C6BD-93414FE92638}"/>
              </a:ext>
            </a:extLst>
          </p:cNvPr>
          <p:cNvSpPr>
            <a:spLocks noGrp="1"/>
          </p:cNvSpPr>
          <p:nvPr>
            <p:ph idx="1"/>
          </p:nvPr>
        </p:nvSpPr>
        <p:spPr>
          <a:xfrm>
            <a:off x="838200" y="1520825"/>
            <a:ext cx="10515600" cy="4351338"/>
          </a:xfrm>
        </p:spPr>
        <p:txBody>
          <a:bodyPr>
            <a:normAutofit lnSpcReduction="10000"/>
          </a:bodyPr>
          <a:lstStyle/>
          <a:p>
            <a:pPr lvl="0"/>
            <a:r>
              <a:rPr lang="en-GB" dirty="0"/>
              <a:t>Critically define the role of the youth worker as a </a:t>
            </a:r>
            <a:r>
              <a:rPr lang="en-GB" i="1" dirty="0"/>
              <a:t>catalyst</a:t>
            </a:r>
            <a:r>
              <a:rPr lang="en-GB" dirty="0"/>
              <a:t> for change.</a:t>
            </a:r>
          </a:p>
          <a:p>
            <a:pPr lvl="0"/>
            <a:r>
              <a:rPr lang="en-GB" dirty="0"/>
              <a:t>Analyse how core youth work values (voluntary participation, anti‑oppression, young people’s voice, rights‑based practice) underpin change processes in organisations and communities.</a:t>
            </a:r>
          </a:p>
          <a:p>
            <a:pPr lvl="0"/>
            <a:r>
              <a:rPr lang="en-GB" dirty="0"/>
              <a:t>Apply change‑leadership tools (stakeholder mapping, power analysis, theory of change) to a youth work scenario to design a realistic intervention.</a:t>
            </a:r>
          </a:p>
          <a:p>
            <a:pPr lvl="0"/>
            <a:r>
              <a:rPr lang="en-GB" dirty="0"/>
              <a:t>Critically reflect on their own positionality, power and ethical responsibilities when acting as change agents in youth work settings.</a:t>
            </a:r>
          </a:p>
          <a:p>
            <a:endParaRPr lang="en-GB" dirty="0"/>
          </a:p>
        </p:txBody>
      </p:sp>
    </p:spTree>
    <p:extLst>
      <p:ext uri="{BB962C8B-B14F-4D97-AF65-F5344CB8AC3E}">
        <p14:creationId xmlns:p14="http://schemas.microsoft.com/office/powerpoint/2010/main" val="1369846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0AD1C6-AAD0-E310-1242-55D7A8DA0337}"/>
              </a:ext>
            </a:extLst>
          </p:cNvPr>
          <p:cNvSpPr>
            <a:spLocks noGrp="1" noChangeArrowheads="1"/>
          </p:cNvSpPr>
          <p:nvPr>
            <p:ph type="title"/>
          </p:nvPr>
        </p:nvSpPr>
        <p:spPr>
          <a:xfrm>
            <a:off x="838200" y="365125"/>
            <a:ext cx="10515600" cy="1325563"/>
          </a:xfrm>
        </p:spPr>
        <p:txBody>
          <a:bodyPr anchor="ctr">
            <a:normAutofit/>
          </a:bodyPr>
          <a:lstStyle/>
          <a:p>
            <a:pPr eaLnBrk="1" hangingPunct="1"/>
            <a:r>
              <a:rPr lang="en-GB" altLang="en-US" b="1"/>
              <a:t>Assessment</a:t>
            </a:r>
          </a:p>
        </p:txBody>
      </p:sp>
      <p:graphicFrame>
        <p:nvGraphicFramePr>
          <p:cNvPr id="7178" name="Content Placeholder 6">
            <a:extLst>
              <a:ext uri="{FF2B5EF4-FFF2-40B4-BE49-F238E27FC236}">
                <a16:creationId xmlns:a16="http://schemas.microsoft.com/office/drawing/2014/main" id="{4A41F9DA-20D6-8B25-9ADC-2C57ADAA670F}"/>
              </a:ext>
            </a:extLst>
          </p:cNvPr>
          <p:cNvGraphicFramePr>
            <a:graphicFrameLocks noGrp="1"/>
          </p:cNvGraphicFramePr>
          <p:nvPr>
            <p:ph idx="1"/>
          </p:nvPr>
        </p:nvGraphicFramePr>
        <p:xfrm>
          <a:off x="838200" y="1690688"/>
          <a:ext cx="10515600" cy="383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5A08-691C-0912-B417-BBB082938DEA}"/>
              </a:ext>
            </a:extLst>
          </p:cNvPr>
          <p:cNvSpPr>
            <a:spLocks noGrp="1"/>
          </p:cNvSpPr>
          <p:nvPr>
            <p:ph type="title"/>
          </p:nvPr>
        </p:nvSpPr>
        <p:spPr/>
        <p:txBody>
          <a:bodyPr/>
          <a:lstStyle/>
          <a:p>
            <a:r>
              <a:rPr lang="en-GB" b="1" dirty="0"/>
              <a:t>Component 1: 2500 words</a:t>
            </a:r>
          </a:p>
        </p:txBody>
      </p:sp>
      <p:sp>
        <p:nvSpPr>
          <p:cNvPr id="3" name="Content Placeholder 2">
            <a:extLst>
              <a:ext uri="{FF2B5EF4-FFF2-40B4-BE49-F238E27FC236}">
                <a16:creationId xmlns:a16="http://schemas.microsoft.com/office/drawing/2014/main" id="{9AA7B927-81E1-6647-C421-269DA7D3284E}"/>
              </a:ext>
            </a:extLst>
          </p:cNvPr>
          <p:cNvSpPr>
            <a:spLocks noGrp="1"/>
          </p:cNvSpPr>
          <p:nvPr>
            <p:ph idx="1"/>
          </p:nvPr>
        </p:nvSpPr>
        <p:spPr>
          <a:xfrm>
            <a:off x="838200" y="1589319"/>
            <a:ext cx="10515600" cy="4351338"/>
          </a:xfrm>
        </p:spPr>
        <p:txBody>
          <a:bodyPr>
            <a:normAutofit/>
          </a:bodyPr>
          <a:lstStyle/>
          <a:p>
            <a:r>
              <a:rPr lang="en-GB" b="1" dirty="0"/>
              <a:t>Component 1: Analytical Report (PESTEL/Strategic Context)</a:t>
            </a:r>
          </a:p>
          <a:p>
            <a:pPr marL="0" indent="0">
              <a:buNone/>
            </a:pPr>
            <a:endParaRPr lang="en-GB" dirty="0"/>
          </a:p>
          <a:p>
            <a:pPr lvl="0"/>
            <a:r>
              <a:rPr lang="en-GB" dirty="0"/>
              <a:t>Produce a 2,500-word report critically analysing and interpreting the external environment affecting Youth Work, applying advanced analytical tools such as PESTEL analysis. The report should link findings directly to strategic decision-making in a chosen Youth Work setting.</a:t>
            </a:r>
          </a:p>
          <a:p>
            <a:endParaRPr lang="en-GB" dirty="0"/>
          </a:p>
        </p:txBody>
      </p:sp>
    </p:spTree>
    <p:extLst>
      <p:ext uri="{BB962C8B-B14F-4D97-AF65-F5344CB8AC3E}">
        <p14:creationId xmlns:p14="http://schemas.microsoft.com/office/powerpoint/2010/main" val="3440840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186A4-B726-B469-2144-041D6F615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76A956-011C-DAA9-2FEF-C1710980E248}"/>
              </a:ext>
            </a:extLst>
          </p:cNvPr>
          <p:cNvSpPr>
            <a:spLocks noGrp="1"/>
          </p:cNvSpPr>
          <p:nvPr>
            <p:ph type="title"/>
          </p:nvPr>
        </p:nvSpPr>
        <p:spPr/>
        <p:txBody>
          <a:bodyPr/>
          <a:lstStyle/>
          <a:p>
            <a:r>
              <a:rPr lang="en-GB" b="1" dirty="0"/>
              <a:t>Component 2: 5000 words</a:t>
            </a:r>
          </a:p>
        </p:txBody>
      </p:sp>
      <p:sp>
        <p:nvSpPr>
          <p:cNvPr id="3" name="Content Placeholder 2">
            <a:extLst>
              <a:ext uri="{FF2B5EF4-FFF2-40B4-BE49-F238E27FC236}">
                <a16:creationId xmlns:a16="http://schemas.microsoft.com/office/drawing/2014/main" id="{BB9507D9-0ADC-50FE-EF58-F5E66D0BE0D0}"/>
              </a:ext>
            </a:extLst>
          </p:cNvPr>
          <p:cNvSpPr>
            <a:spLocks noGrp="1"/>
          </p:cNvSpPr>
          <p:nvPr>
            <p:ph idx="1"/>
          </p:nvPr>
        </p:nvSpPr>
        <p:spPr>
          <a:xfrm>
            <a:off x="838200" y="1538288"/>
            <a:ext cx="10515600" cy="4351338"/>
          </a:xfrm>
        </p:spPr>
        <p:txBody>
          <a:bodyPr>
            <a:normAutofit lnSpcReduction="10000"/>
          </a:bodyPr>
          <a:lstStyle/>
          <a:p>
            <a:r>
              <a:rPr lang="en-GB" b="1" dirty="0"/>
              <a:t>Component 2: Change Catalyst and Consultation Project</a:t>
            </a:r>
            <a:endParaRPr lang="en-GB" dirty="0"/>
          </a:p>
          <a:p>
            <a:pPr lvl="0"/>
            <a:r>
              <a:rPr lang="en-GB" dirty="0"/>
              <a:t>Design and present an evidence-based proposal (2,500 words) outlining an initiative to act as a catalyst for positive change in a Youth Work organisation or community. This proposal must detail collaborative methods to engage stakeholders, consultation, lobbying, and advocacy campaigns.</a:t>
            </a:r>
          </a:p>
          <a:p>
            <a:pPr lvl="0"/>
            <a:r>
              <a:rPr lang="en-GB" dirty="0"/>
              <a:t>Compose a 2,500-word critical evaluation of current leadership and management theories as they apply to the chosen Youth Work context, including reflective consideration of their personal leadership approach. Include examples from literature and practice.</a:t>
            </a:r>
          </a:p>
          <a:p>
            <a:endParaRPr lang="en-GB" dirty="0"/>
          </a:p>
        </p:txBody>
      </p:sp>
    </p:spTree>
    <p:extLst>
      <p:ext uri="{BB962C8B-B14F-4D97-AF65-F5344CB8AC3E}">
        <p14:creationId xmlns:p14="http://schemas.microsoft.com/office/powerpoint/2010/main" val="3534918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AD47-E4B6-1BB2-3C7C-B3900F75E062}"/>
              </a:ext>
            </a:extLst>
          </p:cNvPr>
          <p:cNvSpPr>
            <a:spLocks noGrp="1"/>
          </p:cNvSpPr>
          <p:nvPr>
            <p:ph type="title"/>
          </p:nvPr>
        </p:nvSpPr>
        <p:spPr/>
        <p:txBody>
          <a:bodyPr/>
          <a:lstStyle/>
          <a:p>
            <a:r>
              <a:rPr lang="en-GB" dirty="0"/>
              <a:t>Time to reflect..</a:t>
            </a:r>
          </a:p>
        </p:txBody>
      </p:sp>
      <p:sp>
        <p:nvSpPr>
          <p:cNvPr id="3" name="Content Placeholder 2">
            <a:extLst>
              <a:ext uri="{FF2B5EF4-FFF2-40B4-BE49-F238E27FC236}">
                <a16:creationId xmlns:a16="http://schemas.microsoft.com/office/drawing/2014/main" id="{BF0C75C3-09A6-D350-2EFC-21F61D085737}"/>
              </a:ext>
            </a:extLst>
          </p:cNvPr>
          <p:cNvSpPr>
            <a:spLocks noGrp="1"/>
          </p:cNvSpPr>
          <p:nvPr>
            <p:ph idx="1"/>
          </p:nvPr>
        </p:nvSpPr>
        <p:spPr/>
        <p:txBody>
          <a:bodyPr/>
          <a:lstStyle/>
          <a:p>
            <a:r>
              <a:rPr lang="en-GB" dirty="0"/>
              <a:t>Discuss and note:</a:t>
            </a:r>
          </a:p>
          <a:p>
            <a:pPr lvl="0"/>
            <a:endParaRPr lang="en-GB" dirty="0"/>
          </a:p>
          <a:p>
            <a:pPr lvl="0"/>
            <a:r>
              <a:rPr lang="en-GB" dirty="0"/>
              <a:t>Where do you see tensions between the informal, voluntary nature of youth work and the move towards stronger statutory planning and accountability? </a:t>
            </a:r>
            <a:r>
              <a:rPr lang="en-GB" dirty="0">
                <a:hlinkClick r:id="rId2"/>
              </a:rPr>
              <a:t>Radical Youth Work in Wales – Youth Workers Stand Up! – Youth Work Wales</a:t>
            </a:r>
            <a:endParaRPr lang="en-GB" dirty="0"/>
          </a:p>
          <a:p>
            <a:pPr lvl="0"/>
            <a:endParaRPr lang="en-GB" dirty="0"/>
          </a:p>
          <a:p>
            <a:pPr lvl="0"/>
            <a:r>
              <a:rPr lang="en-GB" dirty="0"/>
              <a:t>Unpack off-course task</a:t>
            </a:r>
          </a:p>
          <a:p>
            <a:pPr lvl="1"/>
            <a:endParaRPr lang="en-GB" dirty="0"/>
          </a:p>
        </p:txBody>
      </p:sp>
    </p:spTree>
    <p:extLst>
      <p:ext uri="{BB962C8B-B14F-4D97-AF65-F5344CB8AC3E}">
        <p14:creationId xmlns:p14="http://schemas.microsoft.com/office/powerpoint/2010/main" val="1661953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593A3-2203-4797-D69D-408BF06CE9A6}"/>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9AF8AA66-98C6-4607-C26E-BBD89B5DB03E}"/>
              </a:ext>
            </a:extLst>
          </p:cNvPr>
          <p:cNvSpPr>
            <a:spLocks noGrp="1"/>
          </p:cNvSpPr>
          <p:nvPr>
            <p:ph idx="1"/>
          </p:nvPr>
        </p:nvSpPr>
        <p:spPr>
          <a:xfrm>
            <a:off x="838200" y="1554480"/>
            <a:ext cx="10515600" cy="4622483"/>
          </a:xfrm>
        </p:spPr>
        <p:txBody>
          <a:bodyPr/>
          <a:lstStyle/>
          <a:p>
            <a:r>
              <a:rPr lang="en-GB" dirty="0"/>
              <a:t>Provide a brief description of a </a:t>
            </a:r>
            <a:r>
              <a:rPr lang="en-GB" i="1" dirty="0"/>
              <a:t>real</a:t>
            </a:r>
            <a:r>
              <a:rPr lang="en-GB" dirty="0"/>
              <a:t> organisational or community issue from practice (e.g. tokenistic youth participation, exclusion of marginalised groups, unsafe space, lack of youth voice in governance).</a:t>
            </a:r>
          </a:p>
          <a:p>
            <a:pPr marL="0" indent="0">
              <a:buNone/>
            </a:pPr>
            <a:endParaRPr lang="en-GB" dirty="0"/>
          </a:p>
          <a:p>
            <a:pPr lvl="2"/>
            <a:r>
              <a:rPr lang="en-GB" dirty="0"/>
              <a:t>Who is affected and how?</a:t>
            </a:r>
          </a:p>
          <a:p>
            <a:pPr lvl="2"/>
            <a:r>
              <a:rPr lang="en-GB" dirty="0"/>
              <a:t>What power dynamics are at play?</a:t>
            </a:r>
          </a:p>
          <a:p>
            <a:pPr lvl="2"/>
            <a:r>
              <a:rPr lang="en-GB" dirty="0"/>
              <a:t>What has already been tried?</a:t>
            </a:r>
          </a:p>
          <a:p>
            <a:pPr lvl="2"/>
            <a:r>
              <a:rPr lang="en-GB" dirty="0"/>
              <a:t>Where are the opportunities for change?</a:t>
            </a:r>
          </a:p>
          <a:p>
            <a:pPr lvl="1"/>
            <a:endParaRPr lang="en-GB" dirty="0"/>
          </a:p>
          <a:p>
            <a:endParaRPr lang="en-GB" dirty="0"/>
          </a:p>
        </p:txBody>
      </p:sp>
    </p:spTree>
    <p:extLst>
      <p:ext uri="{BB962C8B-B14F-4D97-AF65-F5344CB8AC3E}">
        <p14:creationId xmlns:p14="http://schemas.microsoft.com/office/powerpoint/2010/main" val="1848577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5AAE7-B62F-7CE2-46B1-385C5114D6DF}"/>
              </a:ext>
            </a:extLst>
          </p:cNvPr>
          <p:cNvSpPr>
            <a:spLocks noGrp="1"/>
          </p:cNvSpPr>
          <p:nvPr>
            <p:ph type="title"/>
          </p:nvPr>
        </p:nvSpPr>
        <p:spPr/>
        <p:txBody>
          <a:bodyPr/>
          <a:lstStyle/>
          <a:p>
            <a:r>
              <a:rPr lang="en-GB" dirty="0"/>
              <a:t>Exploration from practice</a:t>
            </a:r>
          </a:p>
        </p:txBody>
      </p:sp>
      <p:sp>
        <p:nvSpPr>
          <p:cNvPr id="3" name="Content Placeholder 2">
            <a:extLst>
              <a:ext uri="{FF2B5EF4-FFF2-40B4-BE49-F238E27FC236}">
                <a16:creationId xmlns:a16="http://schemas.microsoft.com/office/drawing/2014/main" id="{E2EE98C3-87F2-84B5-A712-1A4E08EE2755}"/>
              </a:ext>
            </a:extLst>
          </p:cNvPr>
          <p:cNvSpPr>
            <a:spLocks noGrp="1"/>
          </p:cNvSpPr>
          <p:nvPr>
            <p:ph idx="1"/>
          </p:nvPr>
        </p:nvSpPr>
        <p:spPr/>
        <p:txBody>
          <a:bodyPr/>
          <a:lstStyle/>
          <a:p>
            <a:r>
              <a:rPr lang="en-GB" dirty="0"/>
              <a:t>Explore “Where have you seen positive change in youth work, and what made that possible?”</a:t>
            </a:r>
          </a:p>
          <a:p>
            <a:endParaRPr lang="en-GB" dirty="0"/>
          </a:p>
          <a:p>
            <a:r>
              <a:rPr lang="en-GB" dirty="0"/>
              <a:t>List some of the factors which encouraged the change, within the organisation and outside..</a:t>
            </a:r>
          </a:p>
          <a:p>
            <a:r>
              <a:rPr lang="en-GB" dirty="0"/>
              <a:t>List some of the factors which acted against change both within the organisation and outside..</a:t>
            </a:r>
          </a:p>
          <a:p>
            <a:endParaRPr lang="en-GB" dirty="0"/>
          </a:p>
          <a:p>
            <a:endParaRPr lang="en-GB" dirty="0"/>
          </a:p>
        </p:txBody>
      </p:sp>
    </p:spTree>
    <p:extLst>
      <p:ext uri="{BB962C8B-B14F-4D97-AF65-F5344CB8AC3E}">
        <p14:creationId xmlns:p14="http://schemas.microsoft.com/office/powerpoint/2010/main" val="1121038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4FB4C-BA0C-E68F-DAA3-00DFFB80F585}"/>
              </a:ext>
            </a:extLst>
          </p:cNvPr>
          <p:cNvSpPr>
            <a:spLocks noGrp="1"/>
          </p:cNvSpPr>
          <p:nvPr>
            <p:ph type="title"/>
          </p:nvPr>
        </p:nvSpPr>
        <p:spPr>
          <a:xfrm>
            <a:off x="838200" y="243205"/>
            <a:ext cx="10515600" cy="1325563"/>
          </a:xfrm>
        </p:spPr>
        <p:txBody>
          <a:bodyPr/>
          <a:lstStyle/>
          <a:p>
            <a:r>
              <a:rPr lang="en-GB" dirty="0"/>
              <a:t>How can the Youth Worker be catalyst?</a:t>
            </a:r>
          </a:p>
        </p:txBody>
      </p:sp>
      <p:sp>
        <p:nvSpPr>
          <p:cNvPr id="3" name="Content Placeholder 2">
            <a:extLst>
              <a:ext uri="{FF2B5EF4-FFF2-40B4-BE49-F238E27FC236}">
                <a16:creationId xmlns:a16="http://schemas.microsoft.com/office/drawing/2014/main" id="{AAD48C26-BC13-2CB3-6B45-4BD21D01AF4C}"/>
              </a:ext>
            </a:extLst>
          </p:cNvPr>
          <p:cNvSpPr>
            <a:spLocks noGrp="1"/>
          </p:cNvSpPr>
          <p:nvPr>
            <p:ph idx="1"/>
          </p:nvPr>
        </p:nvSpPr>
        <p:spPr>
          <a:xfrm>
            <a:off x="838200" y="1158240"/>
            <a:ext cx="10515600" cy="4622483"/>
          </a:xfrm>
        </p:spPr>
        <p:txBody>
          <a:bodyPr>
            <a:normAutofit lnSpcReduction="10000"/>
          </a:bodyPr>
          <a:lstStyle/>
          <a:p>
            <a:r>
              <a:rPr lang="en-GB" dirty="0"/>
              <a:t>Introduce “worker as catalyst”: making things happen at the interface between young people and opportunities, speeding up or enabling change rather than controlling it.​ Is that possible these days?</a:t>
            </a:r>
          </a:p>
          <a:p>
            <a:endParaRPr lang="en-GB" dirty="0"/>
          </a:p>
          <a:p>
            <a:r>
              <a:rPr lang="en-GB" dirty="0">
                <a:hlinkClick r:id="rId2"/>
              </a:rPr>
              <a:t>Realising the professional role of the youth participation worker – Youth &amp; Policy</a:t>
            </a:r>
            <a:endParaRPr lang="en-GB" dirty="0"/>
          </a:p>
          <a:p>
            <a:endParaRPr lang="en-GB" dirty="0"/>
          </a:p>
          <a:p>
            <a:r>
              <a:rPr lang="en-GB" dirty="0"/>
              <a:t>What is the significance of relationship‑led practice, youth participation, anti‑oppression, programme development and evaluation</a:t>
            </a:r>
          </a:p>
        </p:txBody>
      </p:sp>
    </p:spTree>
    <p:extLst>
      <p:ext uri="{BB962C8B-B14F-4D97-AF65-F5344CB8AC3E}">
        <p14:creationId xmlns:p14="http://schemas.microsoft.com/office/powerpoint/2010/main" val="12634366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CB947-A8C9-0EFF-769D-301B33B63AA7}"/>
              </a:ext>
            </a:extLst>
          </p:cNvPr>
          <p:cNvSpPr>
            <a:spLocks noGrp="1"/>
          </p:cNvSpPr>
          <p:nvPr>
            <p:ph type="title"/>
          </p:nvPr>
        </p:nvSpPr>
        <p:spPr/>
        <p:txBody>
          <a:bodyPr/>
          <a:lstStyle/>
          <a:p>
            <a:r>
              <a:rPr lang="en-GB" dirty="0"/>
              <a:t>Youth Work in an unusual position</a:t>
            </a:r>
          </a:p>
        </p:txBody>
      </p:sp>
      <p:sp>
        <p:nvSpPr>
          <p:cNvPr id="3" name="Content Placeholder 2">
            <a:extLst>
              <a:ext uri="{FF2B5EF4-FFF2-40B4-BE49-F238E27FC236}">
                <a16:creationId xmlns:a16="http://schemas.microsoft.com/office/drawing/2014/main" id="{E2F3A265-1365-D662-5ED4-CF78BDDE6E39}"/>
              </a:ext>
            </a:extLst>
          </p:cNvPr>
          <p:cNvSpPr>
            <a:spLocks noGrp="1"/>
          </p:cNvSpPr>
          <p:nvPr>
            <p:ph idx="1"/>
          </p:nvPr>
        </p:nvSpPr>
        <p:spPr/>
        <p:txBody>
          <a:bodyPr/>
          <a:lstStyle/>
          <a:p>
            <a:r>
              <a:rPr lang="en-GB" dirty="0"/>
              <a:t>There are some </a:t>
            </a:r>
            <a:r>
              <a:rPr lang="en-GB" dirty="0">
                <a:hlinkClick r:id="rId2"/>
              </a:rPr>
              <a:t>contradictions in Youth Work</a:t>
            </a:r>
            <a:r>
              <a:rPr lang="en-GB" dirty="0"/>
              <a:t>,</a:t>
            </a:r>
          </a:p>
          <a:p>
            <a:endParaRPr lang="en-GB" dirty="0"/>
          </a:p>
          <a:p>
            <a:pPr lvl="1"/>
            <a:r>
              <a:rPr lang="en-GB" dirty="0"/>
              <a:t>In caring for, socialising, controlling, helping and educating young people..</a:t>
            </a:r>
          </a:p>
          <a:p>
            <a:pPr lvl="1"/>
            <a:endParaRPr lang="en-GB" dirty="0"/>
          </a:p>
          <a:p>
            <a:pPr lvl="1"/>
            <a:r>
              <a:rPr lang="en-GB" dirty="0"/>
              <a:t>Can you think of any conflicts between the young person’s needs and the public good?</a:t>
            </a:r>
          </a:p>
          <a:p>
            <a:endParaRPr lang="en-GB" dirty="0"/>
          </a:p>
        </p:txBody>
      </p:sp>
    </p:spTree>
    <p:extLst>
      <p:ext uri="{BB962C8B-B14F-4D97-AF65-F5344CB8AC3E}">
        <p14:creationId xmlns:p14="http://schemas.microsoft.com/office/powerpoint/2010/main" val="2743528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0752E755-2828-A02F-9A0B-3C3DC090161E}"/>
              </a:ext>
            </a:extLst>
          </p:cNvPr>
          <p:cNvSpPr>
            <a:spLocks noGrp="1" noChangeArrowheads="1"/>
          </p:cNvSpPr>
          <p:nvPr>
            <p:ph type="title"/>
          </p:nvPr>
        </p:nvSpPr>
        <p:spPr/>
        <p:txBody>
          <a:bodyPr/>
          <a:lstStyle/>
          <a:p>
            <a:r>
              <a:rPr lang="en-GB" altLang="en-US" dirty="0"/>
              <a:t>Organisations</a:t>
            </a:r>
          </a:p>
        </p:txBody>
      </p:sp>
      <p:sp>
        <p:nvSpPr>
          <p:cNvPr id="3076" name="Rectangle 4">
            <a:extLst>
              <a:ext uri="{FF2B5EF4-FFF2-40B4-BE49-F238E27FC236}">
                <a16:creationId xmlns:a16="http://schemas.microsoft.com/office/drawing/2014/main" id="{B7AE0A99-C708-FA08-2864-C56774CC2C0E}"/>
              </a:ext>
            </a:extLst>
          </p:cNvPr>
          <p:cNvSpPr>
            <a:spLocks noGrp="1" noChangeArrowheads="1"/>
          </p:cNvSpPr>
          <p:nvPr>
            <p:ph type="body" sz="half" idx="2"/>
          </p:nvPr>
        </p:nvSpPr>
        <p:spPr>
          <a:xfrm>
            <a:off x="838200" y="1825625"/>
            <a:ext cx="10515600" cy="4351338"/>
          </a:xfrm>
        </p:spPr>
        <p:txBody>
          <a:bodyPr/>
          <a:lstStyle/>
          <a:p>
            <a:pPr algn="just"/>
            <a:r>
              <a:rPr lang="en-GB" altLang="en-US" sz="2200" dirty="0"/>
              <a:t>‘A type of collectivity established for the pursuit of specific aims or goals, characterised by a formal structure of rules, authority relations, a division of labour and limited membership or admission’</a:t>
            </a:r>
          </a:p>
          <a:p>
            <a:pPr>
              <a:buNone/>
            </a:pPr>
            <a:endParaRPr lang="en-GB" altLang="en-US" sz="2200" dirty="0"/>
          </a:p>
          <a:p>
            <a:pPr lvl="1" algn="r"/>
            <a:r>
              <a:rPr lang="en-GB" altLang="en-US" sz="2200" dirty="0"/>
              <a:t>Jary D and Jary J, (2000) </a:t>
            </a:r>
            <a:r>
              <a:rPr lang="en-GB" altLang="en-US" sz="2200" i="1" dirty="0"/>
              <a:t>Dictionary of Sociology</a:t>
            </a:r>
            <a:r>
              <a:rPr lang="en-GB" altLang="en-US" sz="2200" dirty="0"/>
              <a:t> 3</a:t>
            </a:r>
            <a:r>
              <a:rPr lang="en-GB" altLang="en-US" sz="2200" baseline="30000" dirty="0"/>
              <a:t>rd</a:t>
            </a:r>
            <a:r>
              <a:rPr lang="en-GB" altLang="en-US" sz="2200" dirty="0"/>
              <a:t> ed, Glasgow: Harper Collins.</a:t>
            </a:r>
          </a:p>
          <a:p>
            <a:endParaRPr lang="en-US"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E1B02BA4-4B6F-F248-EAE7-695A9161F41D}"/>
              </a:ext>
            </a:extLst>
          </p:cNvPr>
          <p:cNvSpPr>
            <a:spLocks noGrp="1" noChangeArrowheads="1"/>
          </p:cNvSpPr>
          <p:nvPr>
            <p:ph type="title"/>
          </p:nvPr>
        </p:nvSpPr>
        <p:spPr/>
        <p:txBody>
          <a:bodyPr/>
          <a:lstStyle/>
          <a:p>
            <a:r>
              <a:rPr lang="en-GB" altLang="en-US" sz="3200"/>
              <a:t>Ways of looking at organisations</a:t>
            </a:r>
          </a:p>
        </p:txBody>
      </p:sp>
      <p:sp>
        <p:nvSpPr>
          <p:cNvPr id="5123" name="Rectangle 3">
            <a:extLst>
              <a:ext uri="{FF2B5EF4-FFF2-40B4-BE49-F238E27FC236}">
                <a16:creationId xmlns:a16="http://schemas.microsoft.com/office/drawing/2014/main" id="{4F0A2BCA-20DC-29FB-BF5A-7DFC375F2432}"/>
              </a:ext>
            </a:extLst>
          </p:cNvPr>
          <p:cNvSpPr>
            <a:spLocks noGrp="1" noChangeArrowheads="1"/>
          </p:cNvSpPr>
          <p:nvPr>
            <p:ph type="body" idx="1"/>
          </p:nvPr>
        </p:nvSpPr>
        <p:spPr/>
        <p:txBody>
          <a:bodyPr>
            <a:normAutofit/>
          </a:bodyPr>
          <a:lstStyle/>
          <a:p>
            <a:pPr>
              <a:lnSpc>
                <a:spcPct val="80000"/>
              </a:lnSpc>
            </a:pPr>
            <a:r>
              <a:rPr lang="en-GB" altLang="en-US" sz="2000"/>
              <a:t>Mintzberg (1979) suggests that all organisations are made up of a number of building blocks which may be coordinated in different ways, these are:</a:t>
            </a:r>
          </a:p>
          <a:p>
            <a:pPr>
              <a:lnSpc>
                <a:spcPct val="80000"/>
              </a:lnSpc>
              <a:buFontTx/>
              <a:buNone/>
            </a:pPr>
            <a:endParaRPr lang="en-GB" altLang="en-US" sz="2000"/>
          </a:p>
          <a:p>
            <a:pPr lvl="1">
              <a:lnSpc>
                <a:spcPct val="80000"/>
              </a:lnSpc>
            </a:pPr>
            <a:r>
              <a:rPr lang="en-GB" altLang="en-US" sz="2000"/>
              <a:t>The operating core where the basic work is carried out</a:t>
            </a:r>
          </a:p>
          <a:p>
            <a:pPr lvl="1">
              <a:lnSpc>
                <a:spcPct val="80000"/>
              </a:lnSpc>
              <a:buFontTx/>
              <a:buNone/>
            </a:pPr>
            <a:endParaRPr lang="en-GB" altLang="en-US" sz="2000"/>
          </a:p>
          <a:p>
            <a:pPr lvl="1">
              <a:lnSpc>
                <a:spcPct val="80000"/>
              </a:lnSpc>
            </a:pPr>
            <a:r>
              <a:rPr lang="en-GB" altLang="en-US" sz="2000"/>
              <a:t>The strategic apex or senior management of the organisation</a:t>
            </a:r>
          </a:p>
          <a:p>
            <a:pPr lvl="1">
              <a:lnSpc>
                <a:spcPct val="80000"/>
              </a:lnSpc>
              <a:buFontTx/>
              <a:buNone/>
            </a:pPr>
            <a:endParaRPr lang="en-GB" altLang="en-US" sz="2000"/>
          </a:p>
          <a:p>
            <a:pPr lvl="1">
              <a:lnSpc>
                <a:spcPct val="80000"/>
              </a:lnSpc>
            </a:pPr>
            <a:r>
              <a:rPr lang="en-GB" altLang="en-US" sz="2000"/>
              <a:t>The middle line are managers between the strategic apex and the operating core</a:t>
            </a:r>
          </a:p>
          <a:p>
            <a:pPr lvl="1">
              <a:lnSpc>
                <a:spcPct val="80000"/>
              </a:lnSpc>
              <a:buFontTx/>
              <a:buNone/>
            </a:pPr>
            <a:endParaRPr lang="en-GB" altLang="en-US" sz="2000"/>
          </a:p>
          <a:p>
            <a:pPr lvl="1">
              <a:lnSpc>
                <a:spcPct val="80000"/>
              </a:lnSpc>
            </a:pPr>
            <a:r>
              <a:rPr lang="en-GB" altLang="en-US" sz="2000"/>
              <a:t>The technostructure which designs systems and processes</a:t>
            </a:r>
          </a:p>
          <a:p>
            <a:pPr lvl="1">
              <a:lnSpc>
                <a:spcPct val="80000"/>
              </a:lnSpc>
              <a:buFontTx/>
              <a:buNone/>
            </a:pPr>
            <a:endParaRPr lang="en-GB" altLang="en-US" sz="2000"/>
          </a:p>
          <a:p>
            <a:pPr lvl="1">
              <a:lnSpc>
                <a:spcPct val="80000"/>
              </a:lnSpc>
            </a:pPr>
            <a:r>
              <a:rPr lang="en-GB" altLang="en-US" sz="2000"/>
              <a:t>The support staff</a:t>
            </a:r>
          </a:p>
          <a:p>
            <a:pPr lvl="1">
              <a:lnSpc>
                <a:spcPct val="80000"/>
              </a:lnSpc>
              <a:buFontTx/>
              <a:buNone/>
            </a:pPr>
            <a:endParaRPr lang="en-GB" altLang="en-US" sz="2000"/>
          </a:p>
          <a:p>
            <a:pPr lvl="1">
              <a:lnSpc>
                <a:spcPct val="80000"/>
              </a:lnSpc>
            </a:pPr>
            <a:r>
              <a:rPr lang="en-GB" altLang="en-US" sz="2000"/>
              <a:t>The ideology or culture of the organisation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0474552-D94B-AD95-819D-1FCE060F331E}"/>
              </a:ext>
            </a:extLst>
          </p:cNvPr>
          <p:cNvSpPr>
            <a:spLocks noGrp="1"/>
          </p:cNvSpPr>
          <p:nvPr>
            <p:ph type="title"/>
          </p:nvPr>
        </p:nvSpPr>
        <p:spPr>
          <a:xfrm>
            <a:off x="838200" y="365125"/>
            <a:ext cx="10515600" cy="1325563"/>
          </a:xfrm>
        </p:spPr>
        <p:txBody>
          <a:bodyPr/>
          <a:lstStyle/>
          <a:p>
            <a:r>
              <a:rPr lang="en-US" dirty="0"/>
              <a:t>Bronfenbrenner’s (1992) Ecological Systems</a:t>
            </a:r>
          </a:p>
        </p:txBody>
      </p:sp>
      <p:pic>
        <p:nvPicPr>
          <p:cNvPr id="4" name="Picture 3">
            <a:extLst>
              <a:ext uri="{FF2B5EF4-FFF2-40B4-BE49-F238E27FC236}">
                <a16:creationId xmlns:a16="http://schemas.microsoft.com/office/drawing/2014/main" id="{CB566E3E-A5A9-4834-27BD-0D54A440CCEB}"/>
              </a:ext>
            </a:extLst>
          </p:cNvPr>
          <p:cNvPicPr>
            <a:picLocks noChangeAspect="1"/>
          </p:cNvPicPr>
          <p:nvPr/>
        </p:nvPicPr>
        <p:blipFill>
          <a:blip r:embed="rId2"/>
          <a:stretch>
            <a:fillRect/>
          </a:stretch>
        </p:blipFill>
        <p:spPr>
          <a:xfrm>
            <a:off x="3458826" y="1825625"/>
            <a:ext cx="5274348" cy="4351338"/>
          </a:xfrm>
          <a:prstGeom prst="rect">
            <a:avLst/>
          </a:prstGeom>
          <a:noFill/>
        </p:spPr>
      </p:pic>
    </p:spTree>
    <p:extLst>
      <p:ext uri="{BB962C8B-B14F-4D97-AF65-F5344CB8AC3E}">
        <p14:creationId xmlns:p14="http://schemas.microsoft.com/office/powerpoint/2010/main" val="427953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187D8458-ADF6-92B3-0178-65C7F0C6A184}"/>
              </a:ext>
            </a:extLst>
          </p:cNvPr>
          <p:cNvPicPr>
            <a:picLocks noChangeAspect="1"/>
          </p:cNvPicPr>
          <p:nvPr/>
        </p:nvPicPr>
        <p:blipFill>
          <a:blip r:embed="rId2"/>
          <a:stretch>
            <a:fillRect/>
          </a:stretch>
        </p:blipFill>
        <p:spPr>
          <a:xfrm>
            <a:off x="2409617" y="230000"/>
            <a:ext cx="7372766" cy="5322209"/>
          </a:xfrm>
          <a:prstGeom prst="rect">
            <a:avLst/>
          </a:prstGeom>
        </p:spPr>
      </p:pic>
    </p:spTree>
    <p:extLst>
      <p:ext uri="{BB962C8B-B14F-4D97-AF65-F5344CB8AC3E}">
        <p14:creationId xmlns:p14="http://schemas.microsoft.com/office/powerpoint/2010/main" val="40835982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30F18-3BDF-40FD-3185-81A77E5656C2}"/>
              </a:ext>
            </a:extLst>
          </p:cNvPr>
          <p:cNvSpPr>
            <a:spLocks noGrp="1"/>
          </p:cNvSpPr>
          <p:nvPr>
            <p:ph type="title"/>
          </p:nvPr>
        </p:nvSpPr>
        <p:spPr/>
        <p:txBody>
          <a:bodyPr/>
          <a:lstStyle/>
          <a:p>
            <a:r>
              <a:rPr lang="en-GB" dirty="0"/>
              <a:t>Locating youth work</a:t>
            </a:r>
          </a:p>
        </p:txBody>
      </p:sp>
      <p:sp>
        <p:nvSpPr>
          <p:cNvPr id="5" name="Content Placeholder 3">
            <a:extLst>
              <a:ext uri="{FF2B5EF4-FFF2-40B4-BE49-F238E27FC236}">
                <a16:creationId xmlns:a16="http://schemas.microsoft.com/office/drawing/2014/main" id="{8CC91949-90F8-9EF7-0B64-B5919E2A8542}"/>
              </a:ext>
            </a:extLst>
          </p:cNvPr>
          <p:cNvSpPr txBox="1">
            <a:spLocks/>
          </p:cNvSpPr>
          <p:nvPr/>
        </p:nvSpPr>
        <p:spPr>
          <a:xfrm>
            <a:off x="838200" y="2316480"/>
            <a:ext cx="10515602" cy="35071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Figure 1 shows us that Youth Work can exist in different organisational contexts. </a:t>
            </a:r>
          </a:p>
          <a:p>
            <a:r>
              <a:rPr lang="en-GB" dirty="0"/>
              <a:t>What do you think about this figure?</a:t>
            </a:r>
          </a:p>
          <a:p>
            <a:r>
              <a:rPr lang="en-GB" dirty="0"/>
              <a:t>It seems this is increasingly the case, list 6 contexts in which you think youth work can take place.</a:t>
            </a:r>
          </a:p>
        </p:txBody>
      </p:sp>
    </p:spTree>
    <p:extLst>
      <p:ext uri="{BB962C8B-B14F-4D97-AF65-F5344CB8AC3E}">
        <p14:creationId xmlns:p14="http://schemas.microsoft.com/office/powerpoint/2010/main" val="2077776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01" name="Rectangle 13">
            <a:extLst>
              <a:ext uri="{FF2B5EF4-FFF2-40B4-BE49-F238E27FC236}">
                <a16:creationId xmlns:a16="http://schemas.microsoft.com/office/drawing/2014/main" id="{56C940C5-0639-9E56-CA33-B3143D0B2F50}"/>
              </a:ext>
            </a:extLst>
          </p:cNvPr>
          <p:cNvSpPr>
            <a:spLocks noGrp="1" noChangeArrowheads="1"/>
          </p:cNvSpPr>
          <p:nvPr>
            <p:ph type="title"/>
          </p:nvPr>
        </p:nvSpPr>
        <p:spPr>
          <a:xfrm>
            <a:off x="1992313" y="115888"/>
            <a:ext cx="8229600" cy="1143000"/>
          </a:xfrm>
        </p:spPr>
        <p:txBody>
          <a:bodyPr/>
          <a:lstStyle/>
          <a:p>
            <a:r>
              <a:rPr lang="en-GB" altLang="en-US" sz="3600"/>
              <a:t>Another way of looking at organisations</a:t>
            </a:r>
          </a:p>
        </p:txBody>
      </p:sp>
      <p:sp>
        <p:nvSpPr>
          <p:cNvPr id="12303" name="Rectangle 15">
            <a:extLst>
              <a:ext uri="{FF2B5EF4-FFF2-40B4-BE49-F238E27FC236}">
                <a16:creationId xmlns:a16="http://schemas.microsoft.com/office/drawing/2014/main" id="{567017AA-02A9-A877-71BD-6CD902CDA01C}"/>
              </a:ext>
            </a:extLst>
          </p:cNvPr>
          <p:cNvSpPr>
            <a:spLocks noGrp="1" noChangeArrowheads="1"/>
          </p:cNvSpPr>
          <p:nvPr>
            <p:ph type="body" sz="half" idx="2"/>
          </p:nvPr>
        </p:nvSpPr>
        <p:spPr>
          <a:xfrm>
            <a:off x="6699251" y="1072834"/>
            <a:ext cx="3462338" cy="4824412"/>
          </a:xfrm>
        </p:spPr>
        <p:txBody>
          <a:bodyPr/>
          <a:lstStyle/>
          <a:p>
            <a:pPr>
              <a:lnSpc>
                <a:spcPct val="90000"/>
              </a:lnSpc>
            </a:pPr>
            <a:r>
              <a:rPr lang="en-GB" altLang="en-US" sz="2400" dirty="0"/>
              <a:t>The McKinsey 7s model offers a systems approach to looking at organisations as a system of interrelated and interdependent parts.  </a:t>
            </a:r>
          </a:p>
          <a:p>
            <a:pPr>
              <a:lnSpc>
                <a:spcPct val="90000"/>
              </a:lnSpc>
              <a:buFontTx/>
              <a:buNone/>
            </a:pPr>
            <a:endParaRPr lang="en-GB" altLang="en-US" sz="2400" dirty="0"/>
          </a:p>
          <a:p>
            <a:pPr>
              <a:lnSpc>
                <a:spcPct val="90000"/>
              </a:lnSpc>
            </a:pPr>
            <a:r>
              <a:rPr lang="en-GB" altLang="en-US" sz="2400" dirty="0"/>
              <a:t>Let’s discuss how changes to one aspect might impact on others.</a:t>
            </a:r>
          </a:p>
        </p:txBody>
      </p:sp>
      <p:pic>
        <p:nvPicPr>
          <p:cNvPr id="12298" name="Picture 10" descr="The 7S McKinsey Model">
            <a:extLst>
              <a:ext uri="{FF2B5EF4-FFF2-40B4-BE49-F238E27FC236}">
                <a16:creationId xmlns:a16="http://schemas.microsoft.com/office/drawing/2014/main" id="{F6F67CE1-6C11-7769-7E71-20530E246F89}"/>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982662" y="1004254"/>
            <a:ext cx="4706938" cy="4706937"/>
          </a:xfr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AD6F8-2422-DC65-71B2-06CFD7260D42}"/>
              </a:ext>
            </a:extLst>
          </p:cNvPr>
          <p:cNvSpPr>
            <a:spLocks noGrp="1"/>
          </p:cNvSpPr>
          <p:nvPr>
            <p:ph type="title"/>
          </p:nvPr>
        </p:nvSpPr>
        <p:spPr/>
        <p:txBody>
          <a:bodyPr>
            <a:normAutofit/>
          </a:bodyPr>
          <a:lstStyle/>
          <a:p>
            <a:r>
              <a:rPr lang="en-GB" altLang="en-US" dirty="0"/>
              <a:t>Initial thoughts on the McKinsey 7S model</a:t>
            </a:r>
            <a:endParaRPr lang="en-GB" dirty="0"/>
          </a:p>
        </p:txBody>
      </p:sp>
      <p:sp>
        <p:nvSpPr>
          <p:cNvPr id="4" name="Rectangle 4">
            <a:extLst>
              <a:ext uri="{FF2B5EF4-FFF2-40B4-BE49-F238E27FC236}">
                <a16:creationId xmlns:a16="http://schemas.microsoft.com/office/drawing/2014/main" id="{D2CDEB14-0CA6-2B81-E828-48FE69CA31E8}"/>
              </a:ext>
            </a:extLst>
          </p:cNvPr>
          <p:cNvSpPr>
            <a:spLocks noGrp="1" noChangeArrowheads="1"/>
          </p:cNvSpPr>
          <p:nvPr>
            <p:ph idx="1"/>
          </p:nvPr>
        </p:nvSpPr>
        <p:spPr>
          <a:xfrm>
            <a:off x="838200" y="1825625"/>
            <a:ext cx="10515600" cy="4351338"/>
          </a:xfrm>
        </p:spPr>
        <p:txBody>
          <a:bodyPr>
            <a:normAutofit/>
          </a:bodyPr>
          <a:lstStyle/>
          <a:p>
            <a:pPr>
              <a:buFontTx/>
              <a:buNone/>
            </a:pPr>
            <a:endParaRPr lang="en-GB" altLang="en-US" sz="1000" dirty="0"/>
          </a:p>
          <a:p>
            <a:pPr lvl="1"/>
            <a:r>
              <a:rPr lang="en-GB" altLang="en-US" sz="2800" dirty="0"/>
              <a:t>Do you think the model can be applied to youth work organisations?</a:t>
            </a:r>
          </a:p>
          <a:p>
            <a:pPr lvl="1">
              <a:buFontTx/>
              <a:buNone/>
            </a:pPr>
            <a:endParaRPr lang="en-GB" altLang="en-US" sz="2800" dirty="0"/>
          </a:p>
          <a:p>
            <a:pPr lvl="1"/>
            <a:r>
              <a:rPr lang="en-GB" altLang="en-US" sz="2800" dirty="0"/>
              <a:t>In your opinion are all 7S’s equally important?</a:t>
            </a:r>
          </a:p>
          <a:p>
            <a:pPr lvl="1">
              <a:buFontTx/>
              <a:buNone/>
            </a:pPr>
            <a:endParaRPr lang="en-GB" altLang="en-US" sz="2800" dirty="0"/>
          </a:p>
          <a:p>
            <a:pPr lvl="1"/>
            <a:r>
              <a:rPr lang="en-GB" altLang="en-US" sz="2800" dirty="0"/>
              <a:t>If you were to rank the 7 which would be in your top 3?</a:t>
            </a:r>
          </a:p>
          <a:p>
            <a:pPr lvl="1">
              <a:buFontTx/>
              <a:buNone/>
            </a:pPr>
            <a:endParaRPr lang="en-GB" altLang="en-US" sz="2800" dirty="0"/>
          </a:p>
          <a:p>
            <a:pPr lvl="1"/>
            <a:r>
              <a:rPr lang="en-GB" altLang="en-US" sz="2800" dirty="0"/>
              <a:t>Would you add any other aspects not covered?</a:t>
            </a:r>
          </a:p>
          <a:p>
            <a:endParaRPr lang="en-US" altLang="en-US" dirty="0"/>
          </a:p>
        </p:txBody>
      </p:sp>
    </p:spTree>
    <p:extLst>
      <p:ext uri="{BB962C8B-B14F-4D97-AF65-F5344CB8AC3E}">
        <p14:creationId xmlns:p14="http://schemas.microsoft.com/office/powerpoint/2010/main" val="40785553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1027-8B1F-32CD-6559-5A7B87E77E00}"/>
              </a:ext>
            </a:extLst>
          </p:cNvPr>
          <p:cNvSpPr>
            <a:spLocks noGrp="1"/>
          </p:cNvSpPr>
          <p:nvPr>
            <p:ph type="title"/>
          </p:nvPr>
        </p:nvSpPr>
        <p:spPr/>
        <p:txBody>
          <a:bodyPr/>
          <a:lstStyle/>
          <a:p>
            <a:r>
              <a:rPr lang="en-GB" dirty="0"/>
              <a:t>Working with oppression</a:t>
            </a:r>
          </a:p>
        </p:txBody>
      </p:sp>
      <p:sp>
        <p:nvSpPr>
          <p:cNvPr id="3" name="Content Placeholder 2">
            <a:extLst>
              <a:ext uri="{FF2B5EF4-FFF2-40B4-BE49-F238E27FC236}">
                <a16:creationId xmlns:a16="http://schemas.microsoft.com/office/drawing/2014/main" id="{7D9DBEE2-614E-DF5C-FB0F-1D6FF17B507F}"/>
              </a:ext>
            </a:extLst>
          </p:cNvPr>
          <p:cNvSpPr>
            <a:spLocks noGrp="1"/>
          </p:cNvSpPr>
          <p:nvPr>
            <p:ph idx="1"/>
          </p:nvPr>
        </p:nvSpPr>
        <p:spPr/>
        <p:txBody>
          <a:bodyPr/>
          <a:lstStyle/>
          <a:p>
            <a:r>
              <a:rPr lang="en-GB" dirty="0"/>
              <a:t>Another tool for considering oppression within society is that offered by Thompson, known as the ‘PCS Model’</a:t>
            </a:r>
          </a:p>
          <a:p>
            <a:endParaRPr lang="en-GB" dirty="0"/>
          </a:p>
          <a:p>
            <a:r>
              <a:rPr lang="en-GB" dirty="0">
                <a:hlinkClick r:id="rId2"/>
              </a:rPr>
              <a:t>How you can use the PCS model to analyse oppression | Social Work News</a:t>
            </a:r>
            <a:endParaRPr lang="en-GB" dirty="0"/>
          </a:p>
        </p:txBody>
      </p:sp>
    </p:spTree>
    <p:extLst>
      <p:ext uri="{BB962C8B-B14F-4D97-AF65-F5344CB8AC3E}">
        <p14:creationId xmlns:p14="http://schemas.microsoft.com/office/powerpoint/2010/main" val="12086411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F6EF3-55AD-81B6-E880-A9B61AF5F868}"/>
              </a:ext>
            </a:extLst>
          </p:cNvPr>
          <p:cNvSpPr>
            <a:spLocks noGrp="1"/>
          </p:cNvSpPr>
          <p:nvPr>
            <p:ph type="title"/>
          </p:nvPr>
        </p:nvSpPr>
        <p:spPr/>
        <p:txBody>
          <a:bodyPr/>
          <a:lstStyle/>
          <a:p>
            <a:r>
              <a:rPr lang="en-GB" dirty="0"/>
              <a:t>Culture in organisations</a:t>
            </a:r>
          </a:p>
        </p:txBody>
      </p:sp>
      <p:sp>
        <p:nvSpPr>
          <p:cNvPr id="4" name="Content Placeholder 3">
            <a:extLst>
              <a:ext uri="{FF2B5EF4-FFF2-40B4-BE49-F238E27FC236}">
                <a16:creationId xmlns:a16="http://schemas.microsoft.com/office/drawing/2014/main" id="{125B6719-DD18-33B2-4617-FAE54E1FB981}"/>
              </a:ext>
            </a:extLst>
          </p:cNvPr>
          <p:cNvSpPr txBox="1">
            <a:spLocks/>
          </p:cNvSpPr>
          <p:nvPr/>
        </p:nvSpPr>
        <p:spPr>
          <a:xfrm>
            <a:off x="674822" y="2141537"/>
            <a:ext cx="10842356"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dirty="0"/>
              <a:t>You will know, from your own experiences, that each place you may have worked in will have a different ‘feel’ to it. To what extent might culture impact on the potential for change?</a:t>
            </a:r>
          </a:p>
        </p:txBody>
      </p:sp>
      <p:sp>
        <p:nvSpPr>
          <p:cNvPr id="5" name="Rectangle 7">
            <a:extLst>
              <a:ext uri="{FF2B5EF4-FFF2-40B4-BE49-F238E27FC236}">
                <a16:creationId xmlns:a16="http://schemas.microsoft.com/office/drawing/2014/main" id="{73DD407B-47E3-0C3B-BDA1-12862D2D74AB}"/>
              </a:ext>
            </a:extLst>
          </p:cNvPr>
          <p:cNvSpPr>
            <a:spLocks noChangeArrowheads="1"/>
          </p:cNvSpPr>
          <p:nvPr/>
        </p:nvSpPr>
        <p:spPr bwMode="auto">
          <a:xfrm>
            <a:off x="511444" y="4001294"/>
            <a:ext cx="10842356" cy="17024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marL="342900" marR="0" lvl="0" indent="-342900" defTabSz="914400" eaLnBrk="1" fontAlgn="auto" latinLnBrk="0" hangingPunct="1">
              <a:lnSpc>
                <a:spcPct val="100000"/>
              </a:lnSpc>
              <a:spcBef>
                <a:spcPct val="20000"/>
              </a:spcBef>
              <a:spcAft>
                <a:spcPts val="0"/>
              </a:spcAft>
              <a:buClrTx/>
              <a:buSzTx/>
              <a:buFontTx/>
              <a:buNone/>
              <a:tabLst/>
              <a:defRPr/>
            </a:pPr>
            <a:r>
              <a:rPr kumimoji="0" lang="en-GB" altLang="en-US" sz="28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“This is the culture, the informal aspects of the organisation, the daily practice which reflects the organisation’s otherwise largely invisible values or ethos”</a:t>
            </a:r>
          </a:p>
          <a:p>
            <a:pPr marL="342900" marR="0" lvl="0" indent="-342900" defTabSz="914400" eaLnBrk="1" fontAlgn="auto" latinLnBrk="0" hangingPunct="1">
              <a:lnSpc>
                <a:spcPct val="100000"/>
              </a:lnSpc>
              <a:spcBef>
                <a:spcPct val="20000"/>
              </a:spcBef>
              <a:spcAft>
                <a:spcPts val="0"/>
              </a:spcAft>
              <a:buClrTx/>
              <a:buSzTx/>
              <a:buFontTx/>
              <a:buNone/>
              <a:tabLst/>
              <a:defRPr/>
            </a:pPr>
            <a:endParaRPr kumimoji="0" lang="en-GB" altLang="en-US" sz="20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r" defTabSz="914400" eaLnBrk="1" fontAlgn="auto" latinLnBrk="0" hangingPunct="1">
              <a:lnSpc>
                <a:spcPct val="100000"/>
              </a:lnSpc>
              <a:spcBef>
                <a:spcPct val="20000"/>
              </a:spcBef>
              <a:spcAft>
                <a:spcPts val="0"/>
              </a:spcAft>
              <a:buClrTx/>
              <a:buSzTx/>
              <a:buFontTx/>
              <a:buNone/>
              <a:tabLst/>
              <a:defRPr/>
            </a:pPr>
            <a:r>
              <a:rPr kumimoji="0" lang="en-GB" altLang="en-US" sz="2000" b="0" i="0" u="none" strike="noStrike" kern="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(Tyler, 2010, p. 33)</a:t>
            </a:r>
          </a:p>
        </p:txBody>
      </p:sp>
    </p:spTree>
    <p:extLst>
      <p:ext uri="{BB962C8B-B14F-4D97-AF65-F5344CB8AC3E}">
        <p14:creationId xmlns:p14="http://schemas.microsoft.com/office/powerpoint/2010/main" val="4153726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60458-C456-0284-3381-17FA49114C1A}"/>
              </a:ext>
            </a:extLst>
          </p:cNvPr>
          <p:cNvSpPr>
            <a:spLocks noGrp="1"/>
          </p:cNvSpPr>
          <p:nvPr>
            <p:ph type="title"/>
          </p:nvPr>
        </p:nvSpPr>
        <p:spPr/>
        <p:txBody>
          <a:bodyPr/>
          <a:lstStyle/>
          <a:p>
            <a:r>
              <a:rPr lang="en-GB" dirty="0"/>
              <a:t>Organisational Culture</a:t>
            </a:r>
          </a:p>
        </p:txBody>
      </p:sp>
      <p:sp>
        <p:nvSpPr>
          <p:cNvPr id="4" name="Content Placeholder 3">
            <a:extLst>
              <a:ext uri="{FF2B5EF4-FFF2-40B4-BE49-F238E27FC236}">
                <a16:creationId xmlns:a16="http://schemas.microsoft.com/office/drawing/2014/main" id="{DF190881-703C-F112-EF06-385A9608AE88}"/>
              </a:ext>
            </a:extLst>
          </p:cNvPr>
          <p:cNvSpPr>
            <a:spLocks noGrp="1"/>
          </p:cNvSpPr>
          <p:nvPr>
            <p:ph idx="1"/>
          </p:nvPr>
        </p:nvSpPr>
        <p:spPr>
          <a:xfrm>
            <a:off x="838200" y="1470025"/>
            <a:ext cx="10515600" cy="4351338"/>
          </a:xfrm>
        </p:spPr>
        <p:txBody>
          <a:bodyPr>
            <a:normAutofit fontScale="92500" lnSpcReduction="10000"/>
          </a:bodyPr>
          <a:lstStyle/>
          <a:p>
            <a:r>
              <a:rPr lang="en-GB" dirty="0"/>
              <a:t>“…how things are done around here” (Ouchi and Johnson, 1978, </a:t>
            </a:r>
            <a:r>
              <a:rPr lang="en-GB" i="1" dirty="0"/>
              <a:t>cited in</a:t>
            </a:r>
            <a:r>
              <a:rPr lang="en-GB" dirty="0"/>
              <a:t> Hawkins and Shohet, 2000, p. 168).</a:t>
            </a:r>
          </a:p>
          <a:p>
            <a:r>
              <a:rPr lang="en-GB" dirty="0"/>
              <a:t>“…the social glue that holds the organisation together” (Baker, 1980, </a:t>
            </a:r>
            <a:r>
              <a:rPr lang="en-GB" i="1" dirty="0"/>
              <a:t>cited in</a:t>
            </a:r>
            <a:r>
              <a:rPr lang="en-GB" dirty="0"/>
              <a:t> Hawkins and Shohet, 2000, p. 168).</a:t>
            </a:r>
          </a:p>
          <a:p>
            <a:r>
              <a:rPr lang="en-GB" dirty="0"/>
              <a:t>“…the way of thinking, speaking and (inter)acting that characterise a certain group” (Braten, 1983, </a:t>
            </a:r>
            <a:r>
              <a:rPr lang="en-GB" i="1" dirty="0"/>
              <a:t>cited in</a:t>
            </a:r>
            <a:r>
              <a:rPr lang="en-GB" dirty="0"/>
              <a:t> Hawkins and Shohet, 2000, p. 168).</a:t>
            </a:r>
          </a:p>
          <a:p>
            <a:r>
              <a:rPr lang="en-GB" dirty="0"/>
              <a:t>“…the collection of traditions, values, policies, beliefs and attitudes that constitute a pervasive context for everything we do and think in an organisation” (McLean and Marshall, 1983, </a:t>
            </a:r>
            <a:r>
              <a:rPr lang="en-GB" i="1" dirty="0"/>
              <a:t>cited in </a:t>
            </a:r>
            <a:r>
              <a:rPr lang="en-GB" dirty="0"/>
              <a:t>Hawkins and Shohet, 2000, p. 168).</a:t>
            </a:r>
          </a:p>
          <a:p>
            <a:endParaRPr lang="en-GB" dirty="0"/>
          </a:p>
        </p:txBody>
      </p:sp>
    </p:spTree>
    <p:extLst>
      <p:ext uri="{BB962C8B-B14F-4D97-AF65-F5344CB8AC3E}">
        <p14:creationId xmlns:p14="http://schemas.microsoft.com/office/powerpoint/2010/main" val="18425599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5DEE3-2E93-0C42-A5B1-290BEB792BF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899A265B-560A-44F6-1E92-544B618CC55E}"/>
              </a:ext>
            </a:extLst>
          </p:cNvPr>
          <p:cNvSpPr>
            <a:spLocks noGrp="1"/>
          </p:cNvSpPr>
          <p:nvPr>
            <p:ph idx="1"/>
          </p:nvPr>
        </p:nvSpPr>
        <p:spPr>
          <a:xfrm>
            <a:off x="838200" y="1500505"/>
            <a:ext cx="10515600" cy="4351338"/>
          </a:xfrm>
        </p:spPr>
        <p:txBody>
          <a:bodyPr/>
          <a:lstStyle/>
          <a:p>
            <a:r>
              <a:rPr lang="en-GB" dirty="0"/>
              <a:t>What is working for young people in Wales these days?</a:t>
            </a:r>
          </a:p>
          <a:p>
            <a:pPr lvl="2"/>
            <a:endParaRPr lang="en-GB" dirty="0"/>
          </a:p>
          <a:p>
            <a:pPr lvl="2"/>
            <a:r>
              <a:rPr lang="en-GB" dirty="0"/>
              <a:t>“When is youth work </a:t>
            </a:r>
            <a:r>
              <a:rPr lang="en-GB" i="1" dirty="0"/>
              <a:t>not</a:t>
            </a:r>
            <a:r>
              <a:rPr lang="en-GB" dirty="0"/>
              <a:t> a catalyst for positive change?”</a:t>
            </a:r>
          </a:p>
          <a:p>
            <a:pPr lvl="2"/>
            <a:r>
              <a:rPr lang="en-GB" dirty="0"/>
              <a:t>“What risks arise when youth workers try to ‘lead change’?”</a:t>
            </a:r>
          </a:p>
          <a:p>
            <a:pPr marL="914400" lvl="2" indent="0">
              <a:buNone/>
            </a:pPr>
            <a:endParaRPr lang="en-GB" dirty="0"/>
          </a:p>
          <a:p>
            <a:pPr lvl="0"/>
            <a:r>
              <a:rPr lang="en-GB" dirty="0"/>
              <a:t>Debrief under three headings:</a:t>
            </a:r>
          </a:p>
          <a:p>
            <a:pPr marL="0" lvl="0" indent="0">
              <a:buNone/>
            </a:pPr>
            <a:endParaRPr lang="en-GB" sz="1400" dirty="0"/>
          </a:p>
          <a:p>
            <a:pPr lvl="2"/>
            <a:r>
              <a:rPr lang="en-GB" dirty="0"/>
              <a:t>Structural change (policies, funding, governance).</a:t>
            </a:r>
          </a:p>
          <a:p>
            <a:pPr lvl="2"/>
            <a:r>
              <a:rPr lang="en-GB" dirty="0"/>
              <a:t>Cultural change (attitudes, norms, power relations).</a:t>
            </a:r>
          </a:p>
          <a:p>
            <a:pPr lvl="2"/>
            <a:r>
              <a:rPr lang="en-GB" dirty="0"/>
              <a:t>Practice change (methods, spaces, relationships).</a:t>
            </a:r>
          </a:p>
          <a:p>
            <a:pPr lvl="0"/>
            <a:endParaRPr lang="en-GB" dirty="0"/>
          </a:p>
          <a:p>
            <a:endParaRPr lang="en-GB" dirty="0"/>
          </a:p>
        </p:txBody>
      </p:sp>
    </p:spTree>
    <p:extLst>
      <p:ext uri="{BB962C8B-B14F-4D97-AF65-F5344CB8AC3E}">
        <p14:creationId xmlns:p14="http://schemas.microsoft.com/office/powerpoint/2010/main" val="1854565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23105-8EF9-9BDF-F550-74F0147293DE}"/>
              </a:ext>
            </a:extLst>
          </p:cNvPr>
          <p:cNvSpPr>
            <a:spLocks noGrp="1"/>
          </p:cNvSpPr>
          <p:nvPr>
            <p:ph type="title"/>
          </p:nvPr>
        </p:nvSpPr>
        <p:spPr/>
        <p:txBody>
          <a:bodyPr>
            <a:normAutofit/>
          </a:bodyPr>
          <a:lstStyle/>
          <a:p>
            <a:r>
              <a:rPr lang="en-GB" sz="3200" dirty="0"/>
              <a:t>Where does the commitment to change stem from?</a:t>
            </a:r>
          </a:p>
        </p:txBody>
      </p:sp>
      <p:sp>
        <p:nvSpPr>
          <p:cNvPr id="3" name="Content Placeholder 2">
            <a:extLst>
              <a:ext uri="{FF2B5EF4-FFF2-40B4-BE49-F238E27FC236}">
                <a16:creationId xmlns:a16="http://schemas.microsoft.com/office/drawing/2014/main" id="{85FE4CB7-9F10-B728-E014-5559DD93CA5C}"/>
              </a:ext>
            </a:extLst>
          </p:cNvPr>
          <p:cNvSpPr>
            <a:spLocks noGrp="1"/>
          </p:cNvSpPr>
          <p:nvPr>
            <p:ph idx="1"/>
          </p:nvPr>
        </p:nvSpPr>
        <p:spPr/>
        <p:txBody>
          <a:bodyPr/>
          <a:lstStyle/>
          <a:p>
            <a:pPr lvl="0"/>
            <a:r>
              <a:rPr lang="en-GB" dirty="0"/>
              <a:t>Core youth work values as engines for change: rights, participation, voluntary engagement, anti‑oppressive practice.</a:t>
            </a:r>
          </a:p>
          <a:p>
            <a:pPr lvl="0"/>
            <a:r>
              <a:rPr lang="en-GB" dirty="0"/>
              <a:t>Principled, authentic Youth Work and youth engagement/voice as organisational responsibilities, not just individual staff commitments.​</a:t>
            </a:r>
          </a:p>
          <a:p>
            <a:pPr lvl="0"/>
            <a:r>
              <a:rPr lang="en-GB" dirty="0"/>
              <a:t>“Agency for change”: youth work’s role in tackling oppressive structures, not just providing activities.​</a:t>
            </a:r>
          </a:p>
          <a:p>
            <a:endParaRPr lang="en-GB" b="1" dirty="0"/>
          </a:p>
        </p:txBody>
      </p:sp>
    </p:spTree>
    <p:extLst>
      <p:ext uri="{BB962C8B-B14F-4D97-AF65-F5344CB8AC3E}">
        <p14:creationId xmlns:p14="http://schemas.microsoft.com/office/powerpoint/2010/main" val="25122582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DD482-EA89-FC00-D80B-0BE69FEED2D8}"/>
              </a:ext>
            </a:extLst>
          </p:cNvPr>
          <p:cNvSpPr>
            <a:spLocks noGrp="1"/>
          </p:cNvSpPr>
          <p:nvPr>
            <p:ph type="title"/>
          </p:nvPr>
        </p:nvSpPr>
        <p:spPr/>
        <p:txBody>
          <a:bodyPr/>
          <a:lstStyle/>
          <a:p>
            <a:r>
              <a:rPr lang="en-GB" dirty="0"/>
              <a:t>To what extent do Youth Workers: </a:t>
            </a:r>
          </a:p>
        </p:txBody>
      </p:sp>
      <p:sp>
        <p:nvSpPr>
          <p:cNvPr id="3" name="Content Placeholder 2">
            <a:extLst>
              <a:ext uri="{FF2B5EF4-FFF2-40B4-BE49-F238E27FC236}">
                <a16:creationId xmlns:a16="http://schemas.microsoft.com/office/drawing/2014/main" id="{06059702-D6C0-FB0D-AF1F-E80C9950C8C7}"/>
              </a:ext>
            </a:extLst>
          </p:cNvPr>
          <p:cNvSpPr>
            <a:spLocks noGrp="1"/>
          </p:cNvSpPr>
          <p:nvPr>
            <p:ph idx="1"/>
          </p:nvPr>
        </p:nvSpPr>
        <p:spPr>
          <a:xfrm>
            <a:off x="838200" y="1513840"/>
            <a:ext cx="10515600" cy="4663123"/>
          </a:xfrm>
        </p:spPr>
        <p:txBody>
          <a:bodyPr>
            <a:normAutofit/>
          </a:bodyPr>
          <a:lstStyle/>
          <a:p>
            <a:endParaRPr lang="en-GB" dirty="0"/>
          </a:p>
          <a:p>
            <a:r>
              <a:rPr lang="en-GB" dirty="0"/>
              <a:t>constantly question their own actions and interventions</a:t>
            </a:r>
          </a:p>
          <a:p>
            <a:r>
              <a:rPr lang="en-GB" dirty="0"/>
              <a:t>help young people - through questioning - to forsake ready-made ideas and products and reawaken their own - and our - imaginations, sense of wonder, and faith in dynamic possibilities</a:t>
            </a:r>
          </a:p>
          <a:p>
            <a:pPr marL="0" indent="0" algn="r">
              <a:buNone/>
            </a:pPr>
            <a:endParaRPr lang="en-GB" dirty="0"/>
          </a:p>
          <a:p>
            <a:pPr marL="0" indent="0" algn="r">
              <a:buNone/>
            </a:pPr>
            <a:r>
              <a:rPr lang="en-GB" dirty="0"/>
              <a:t>Belton, B. (2010) </a:t>
            </a:r>
            <a:r>
              <a:rPr lang="en-GB" i="1" dirty="0"/>
              <a:t>Radical youth work: developing critical perspectives and professional judgement</a:t>
            </a:r>
            <a:r>
              <a:rPr lang="en-GB" dirty="0"/>
              <a:t>. Lyme Regis: Russell House Publishing </a:t>
            </a:r>
          </a:p>
        </p:txBody>
      </p:sp>
    </p:spTree>
    <p:extLst>
      <p:ext uri="{BB962C8B-B14F-4D97-AF65-F5344CB8AC3E}">
        <p14:creationId xmlns:p14="http://schemas.microsoft.com/office/powerpoint/2010/main" val="13378613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3A7D0-D3E1-4948-DF28-2EAC04697038}"/>
              </a:ext>
            </a:extLst>
          </p:cNvPr>
          <p:cNvSpPr>
            <a:spLocks noGrp="1"/>
          </p:cNvSpPr>
          <p:nvPr>
            <p:ph type="title"/>
          </p:nvPr>
        </p:nvSpPr>
        <p:spPr/>
        <p:txBody>
          <a:bodyPr/>
          <a:lstStyle/>
          <a:p>
            <a:r>
              <a:rPr lang="en-GB" dirty="0"/>
              <a:t>Scenarios</a:t>
            </a:r>
          </a:p>
        </p:txBody>
      </p:sp>
      <p:sp>
        <p:nvSpPr>
          <p:cNvPr id="3" name="Content Placeholder 2">
            <a:extLst>
              <a:ext uri="{FF2B5EF4-FFF2-40B4-BE49-F238E27FC236}">
                <a16:creationId xmlns:a16="http://schemas.microsoft.com/office/drawing/2014/main" id="{8C9DFB59-2E33-A110-8A6D-0AB8A019C218}"/>
              </a:ext>
            </a:extLst>
          </p:cNvPr>
          <p:cNvSpPr>
            <a:spLocks noGrp="1"/>
          </p:cNvSpPr>
          <p:nvPr>
            <p:ph idx="1"/>
          </p:nvPr>
        </p:nvSpPr>
        <p:spPr>
          <a:xfrm>
            <a:off x="838200" y="1381760"/>
            <a:ext cx="10515600" cy="4673283"/>
          </a:xfrm>
        </p:spPr>
        <p:txBody>
          <a:bodyPr>
            <a:normAutofit lnSpcReduction="10000"/>
          </a:bodyPr>
          <a:lstStyle/>
          <a:p>
            <a:r>
              <a:rPr lang="en-GB" dirty="0"/>
              <a:t>Management proposes closing a drop‑in used mainly by marginalised young people because uptake is “low”.</a:t>
            </a:r>
          </a:p>
          <a:p>
            <a:pPr marL="0" indent="0">
              <a:buNone/>
            </a:pPr>
            <a:endParaRPr lang="en-GB" dirty="0"/>
          </a:p>
          <a:p>
            <a:pPr lvl="1"/>
            <a:r>
              <a:rPr lang="en-GB" dirty="0"/>
              <a:t>How could a Youth Worker respond as a catalyst, how should you attempt to open up the conversation towards more inclusive, rights‑based, youth‑led solutions?</a:t>
            </a:r>
          </a:p>
          <a:p>
            <a:pPr marL="0" indent="0">
              <a:buNone/>
            </a:pPr>
            <a:endParaRPr lang="en-GB" dirty="0"/>
          </a:p>
          <a:p>
            <a:r>
              <a:rPr lang="en-GB" dirty="0"/>
              <a:t>A partner school wants youth work presence but insists on selective participation that excludes outspoken young people.</a:t>
            </a:r>
          </a:p>
          <a:p>
            <a:endParaRPr lang="en-GB" dirty="0"/>
          </a:p>
          <a:p>
            <a:pPr lvl="1"/>
            <a:r>
              <a:rPr lang="en-GB" dirty="0"/>
              <a:t>How should the Youth Worker respond to this proposal? </a:t>
            </a:r>
          </a:p>
          <a:p>
            <a:endParaRPr lang="en-GB" dirty="0"/>
          </a:p>
        </p:txBody>
      </p:sp>
    </p:spTree>
    <p:extLst>
      <p:ext uri="{BB962C8B-B14F-4D97-AF65-F5344CB8AC3E}">
        <p14:creationId xmlns:p14="http://schemas.microsoft.com/office/powerpoint/2010/main" val="1703650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FC355-A8B6-3E15-A697-47E30F587384}"/>
              </a:ext>
            </a:extLst>
          </p:cNvPr>
          <p:cNvSpPr>
            <a:spLocks noGrp="1"/>
          </p:cNvSpPr>
          <p:nvPr>
            <p:ph type="title"/>
          </p:nvPr>
        </p:nvSpPr>
        <p:spPr>
          <a:xfrm>
            <a:off x="838200" y="365125"/>
            <a:ext cx="10515600" cy="1067435"/>
          </a:xfrm>
        </p:spPr>
        <p:txBody>
          <a:bodyPr/>
          <a:lstStyle/>
          <a:p>
            <a:r>
              <a:rPr lang="en-GB" dirty="0"/>
              <a:t>Using PCS to provide structure</a:t>
            </a:r>
          </a:p>
        </p:txBody>
      </p:sp>
      <p:sp>
        <p:nvSpPr>
          <p:cNvPr id="3" name="Content Placeholder 2">
            <a:extLst>
              <a:ext uri="{FF2B5EF4-FFF2-40B4-BE49-F238E27FC236}">
                <a16:creationId xmlns:a16="http://schemas.microsoft.com/office/drawing/2014/main" id="{040F2FAA-F816-FE51-34A0-0072BEAD7A99}"/>
              </a:ext>
            </a:extLst>
          </p:cNvPr>
          <p:cNvSpPr>
            <a:spLocks noGrp="1"/>
          </p:cNvSpPr>
          <p:nvPr>
            <p:ph idx="1"/>
          </p:nvPr>
        </p:nvSpPr>
        <p:spPr>
          <a:xfrm>
            <a:off x="838200" y="1432560"/>
            <a:ext cx="10515600" cy="4351338"/>
          </a:xfrm>
        </p:spPr>
        <p:txBody>
          <a:bodyPr>
            <a:normAutofit fontScale="85000" lnSpcReduction="20000"/>
          </a:bodyPr>
          <a:lstStyle/>
          <a:p>
            <a:r>
              <a:rPr lang="en-GB" b="1" dirty="0"/>
              <a:t>Situation: </a:t>
            </a:r>
            <a:r>
              <a:rPr lang="en-GB" dirty="0"/>
              <a:t>A young person from a minority background is repeatedly facing discrimination in securing housing. They report instances of being denied viewings or being told properties are no longer available, despite evidence to the contrary.</a:t>
            </a:r>
          </a:p>
          <a:p>
            <a:r>
              <a:rPr lang="en-GB" b="1" i="1" dirty="0"/>
              <a:t>Personal (P): </a:t>
            </a:r>
            <a:r>
              <a:rPr lang="en-GB" dirty="0"/>
              <a:t>The young person’s experiences may involve personal prejudices or biases from landlords. These individual attitudes contribute to discriminatory behaviours.</a:t>
            </a:r>
          </a:p>
          <a:p>
            <a:r>
              <a:rPr lang="en-GB" b="1" i="1" dirty="0"/>
              <a:t>Cultural (C):</a:t>
            </a:r>
            <a:r>
              <a:rPr lang="en-GB" dirty="0"/>
              <a:t> There may be cultural norms or stereotypes about the client's racial group that influence perceptions and actions in the housing market. This level examines the societal beliefs and shared values that make such discrimination seem acceptable or 'normal' to some.</a:t>
            </a:r>
          </a:p>
          <a:p>
            <a:r>
              <a:rPr lang="en-GB" b="1" i="1" dirty="0"/>
              <a:t>Structural (S): </a:t>
            </a:r>
            <a:r>
              <a:rPr lang="en-GB" dirty="0"/>
              <a:t>The client's challenges could be symptomatic of broader structural issues, such as institutional racism in the housing sector, lack of anti-discrimination enforcement, or systemic barriers that disproportionately affect minorities.</a:t>
            </a:r>
          </a:p>
          <a:p>
            <a:endParaRPr lang="en-GB" dirty="0"/>
          </a:p>
        </p:txBody>
      </p:sp>
    </p:spTree>
    <p:extLst>
      <p:ext uri="{BB962C8B-B14F-4D97-AF65-F5344CB8AC3E}">
        <p14:creationId xmlns:p14="http://schemas.microsoft.com/office/powerpoint/2010/main" val="31979429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B9863-B145-4321-6805-A887D606589E}"/>
              </a:ext>
            </a:extLst>
          </p:cNvPr>
          <p:cNvSpPr>
            <a:spLocks noGrp="1"/>
          </p:cNvSpPr>
          <p:nvPr>
            <p:ph type="title"/>
          </p:nvPr>
        </p:nvSpPr>
        <p:spPr/>
        <p:txBody>
          <a:bodyPr/>
          <a:lstStyle/>
          <a:p>
            <a:r>
              <a:rPr lang="en-GB" dirty="0"/>
              <a:t>Qualities of the Catalyst</a:t>
            </a:r>
          </a:p>
        </p:txBody>
      </p:sp>
      <p:sp>
        <p:nvSpPr>
          <p:cNvPr id="3" name="Content Placeholder 2">
            <a:extLst>
              <a:ext uri="{FF2B5EF4-FFF2-40B4-BE49-F238E27FC236}">
                <a16:creationId xmlns:a16="http://schemas.microsoft.com/office/drawing/2014/main" id="{CA6A9295-442F-8D29-B142-F0B906F4CFD8}"/>
              </a:ext>
            </a:extLst>
          </p:cNvPr>
          <p:cNvSpPr>
            <a:spLocks noGrp="1"/>
          </p:cNvSpPr>
          <p:nvPr>
            <p:ph idx="1"/>
          </p:nvPr>
        </p:nvSpPr>
        <p:spPr/>
        <p:txBody>
          <a:bodyPr/>
          <a:lstStyle/>
          <a:p>
            <a:pPr lvl="0"/>
            <a:r>
              <a:rPr lang="en-GB" dirty="0"/>
              <a:t>What might you be able to do to respond to the case above as a catalytic Youth Worker? What language and stances might help you act as a catalyst rather than a “compliance officer” or “firefighter”?</a:t>
            </a:r>
          </a:p>
          <a:p>
            <a:pPr marL="0" lvl="0" indent="0">
              <a:buNone/>
            </a:pPr>
            <a:endParaRPr lang="en-GB" dirty="0"/>
          </a:p>
          <a:p>
            <a:r>
              <a:rPr lang="en-GB" dirty="0"/>
              <a:t>List some key “catalyst behaviours” (e.g. values‑referencing, reframing, alliance‑building, surfacing power dynamics, naming young people’s rights, inviting co‑creation).</a:t>
            </a:r>
          </a:p>
        </p:txBody>
      </p:sp>
    </p:spTree>
    <p:extLst>
      <p:ext uri="{BB962C8B-B14F-4D97-AF65-F5344CB8AC3E}">
        <p14:creationId xmlns:p14="http://schemas.microsoft.com/office/powerpoint/2010/main" val="7571022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FFD80-C1AD-0D4A-A9C7-98A133ED2B44}"/>
              </a:ext>
            </a:extLst>
          </p:cNvPr>
          <p:cNvSpPr>
            <a:spLocks noGrp="1"/>
          </p:cNvSpPr>
          <p:nvPr>
            <p:ph type="title"/>
          </p:nvPr>
        </p:nvSpPr>
        <p:spPr/>
        <p:txBody>
          <a:bodyPr>
            <a:normAutofit/>
          </a:bodyPr>
          <a:lstStyle/>
          <a:p>
            <a:r>
              <a:rPr lang="en-GB" b="1" dirty="0"/>
              <a:t>Analysing systems, power and stakeholders</a:t>
            </a:r>
            <a:endParaRPr lang="en-GB" dirty="0"/>
          </a:p>
        </p:txBody>
      </p:sp>
      <p:sp>
        <p:nvSpPr>
          <p:cNvPr id="3" name="Content Placeholder 2">
            <a:extLst>
              <a:ext uri="{FF2B5EF4-FFF2-40B4-BE49-F238E27FC236}">
                <a16:creationId xmlns:a16="http://schemas.microsoft.com/office/drawing/2014/main" id="{BF0AA660-F1F5-3372-1DE8-96069CFF86BB}"/>
              </a:ext>
            </a:extLst>
          </p:cNvPr>
          <p:cNvSpPr>
            <a:spLocks noGrp="1"/>
          </p:cNvSpPr>
          <p:nvPr>
            <p:ph idx="1"/>
          </p:nvPr>
        </p:nvSpPr>
        <p:spPr/>
        <p:txBody>
          <a:bodyPr/>
          <a:lstStyle/>
          <a:p>
            <a:r>
              <a:rPr lang="en-GB" dirty="0"/>
              <a:t>Purpose: to move from individual interactions to working with organisational/community systems.</a:t>
            </a:r>
          </a:p>
          <a:p>
            <a:pPr marL="0" indent="0">
              <a:buNone/>
            </a:pPr>
            <a:endParaRPr lang="en-GB" dirty="0"/>
          </a:p>
          <a:p>
            <a:pPr lvl="0"/>
            <a:r>
              <a:rPr lang="en-GB" dirty="0"/>
              <a:t>Stakeholder mapping (who has power, who is affected, who are potential allies, where is youth voice?).</a:t>
            </a:r>
          </a:p>
          <a:p>
            <a:pPr lvl="0"/>
            <a:r>
              <a:rPr lang="en-GB" dirty="0"/>
              <a:t>Power analysis (visible, hidden and invisible power; formal vs informal influence).</a:t>
            </a:r>
          </a:p>
          <a:p>
            <a:endParaRPr lang="en-GB" dirty="0"/>
          </a:p>
        </p:txBody>
      </p:sp>
    </p:spTree>
    <p:extLst>
      <p:ext uri="{BB962C8B-B14F-4D97-AF65-F5344CB8AC3E}">
        <p14:creationId xmlns:p14="http://schemas.microsoft.com/office/powerpoint/2010/main" val="18785154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510D3-7DFC-8340-875B-45A9032FCFC6}"/>
              </a:ext>
            </a:extLst>
          </p:cNvPr>
          <p:cNvSpPr>
            <a:spLocks noGrp="1"/>
          </p:cNvSpPr>
          <p:nvPr>
            <p:ph type="title"/>
          </p:nvPr>
        </p:nvSpPr>
        <p:spPr/>
        <p:txBody>
          <a:bodyPr>
            <a:normAutofit/>
          </a:bodyPr>
          <a:lstStyle/>
          <a:p>
            <a:r>
              <a:rPr lang="en-GB" sz="3600" b="1" dirty="0"/>
              <a:t>Design task: planning a catalytic intervention</a:t>
            </a:r>
            <a:endParaRPr lang="en-GB" sz="3600" dirty="0"/>
          </a:p>
        </p:txBody>
      </p:sp>
      <p:sp>
        <p:nvSpPr>
          <p:cNvPr id="3" name="Content Placeholder 2">
            <a:extLst>
              <a:ext uri="{FF2B5EF4-FFF2-40B4-BE49-F238E27FC236}">
                <a16:creationId xmlns:a16="http://schemas.microsoft.com/office/drawing/2014/main" id="{45319682-687A-98BD-1739-0ED459354E62}"/>
              </a:ext>
            </a:extLst>
          </p:cNvPr>
          <p:cNvSpPr>
            <a:spLocks noGrp="1"/>
          </p:cNvSpPr>
          <p:nvPr>
            <p:ph idx="1"/>
          </p:nvPr>
        </p:nvSpPr>
        <p:spPr>
          <a:xfrm>
            <a:off x="838200" y="1558608"/>
            <a:ext cx="10515600" cy="4351338"/>
          </a:xfrm>
        </p:spPr>
        <p:txBody>
          <a:bodyPr>
            <a:normAutofit fontScale="70000" lnSpcReduction="20000"/>
          </a:bodyPr>
          <a:lstStyle/>
          <a:p>
            <a:r>
              <a:rPr lang="en-GB" dirty="0"/>
              <a:t>Identify an issue or problem that you have experience of, which could benefit from change.</a:t>
            </a:r>
          </a:p>
          <a:p>
            <a:r>
              <a:rPr lang="en-GB" dirty="0"/>
              <a:t>Purpose: Integrate knowledge and skills into a concrete change plan.</a:t>
            </a:r>
          </a:p>
          <a:p>
            <a:r>
              <a:rPr lang="en-GB" dirty="0"/>
              <a:t>Using a simple </a:t>
            </a:r>
            <a:r>
              <a:rPr lang="en-GB" dirty="0">
                <a:hlinkClick r:id="rId2"/>
              </a:rPr>
              <a:t>Theory of Change‑style </a:t>
            </a:r>
            <a:r>
              <a:rPr lang="en-GB" dirty="0"/>
              <a:t>template:</a:t>
            </a:r>
          </a:p>
          <a:p>
            <a:pPr lvl="0"/>
            <a:r>
              <a:rPr lang="en-GB" dirty="0"/>
              <a:t>Issue: What is the specific problem you are addressing?</a:t>
            </a:r>
          </a:p>
          <a:p>
            <a:pPr lvl="0"/>
            <a:r>
              <a:rPr lang="en-GB" dirty="0"/>
              <a:t>Desired change: What will be different for young people, the organisation, or the community?</a:t>
            </a:r>
          </a:p>
          <a:p>
            <a:pPr lvl="0"/>
            <a:r>
              <a:rPr lang="en-GB" dirty="0"/>
              <a:t>Assumptions: What do you believe about why this change is needed and possible?</a:t>
            </a:r>
          </a:p>
          <a:p>
            <a:pPr lvl="0"/>
            <a:r>
              <a:rPr lang="en-GB" dirty="0"/>
              <a:t>Activities/strategies: What will you (and others, including young people) actually do?</a:t>
            </a:r>
          </a:p>
          <a:p>
            <a:pPr lvl="0"/>
            <a:r>
              <a:rPr lang="en-GB" dirty="0"/>
              <a:t>Allies and resisters: Who do you need on board? Who might resist, and why?</a:t>
            </a:r>
          </a:p>
          <a:p>
            <a:pPr lvl="0"/>
            <a:r>
              <a:rPr lang="en-GB" dirty="0"/>
              <a:t>Risks and ethics: What could go wrong? How will you uphold youth work values and do no harm?</a:t>
            </a:r>
          </a:p>
          <a:p>
            <a:pPr lvl="0"/>
            <a:r>
              <a:rPr lang="en-GB" dirty="0"/>
              <a:t>Evidence of change: How will you know change is happening (for young people, for systems)?</a:t>
            </a:r>
          </a:p>
          <a:p>
            <a:endParaRPr lang="en-GB" dirty="0"/>
          </a:p>
        </p:txBody>
      </p:sp>
    </p:spTree>
    <p:extLst>
      <p:ext uri="{BB962C8B-B14F-4D97-AF65-F5344CB8AC3E}">
        <p14:creationId xmlns:p14="http://schemas.microsoft.com/office/powerpoint/2010/main" val="1968080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BC594-37D4-6F19-5C43-FF7CB699835C}"/>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38B71240-5064-E19E-5C93-A40DBE90A4D3}"/>
              </a:ext>
            </a:extLst>
          </p:cNvPr>
          <p:cNvSpPr>
            <a:spLocks noGrp="1"/>
          </p:cNvSpPr>
          <p:nvPr>
            <p:ph idx="1"/>
          </p:nvPr>
        </p:nvSpPr>
        <p:spPr/>
        <p:txBody>
          <a:bodyPr/>
          <a:lstStyle/>
          <a:p>
            <a:r>
              <a:rPr lang="en-GB" dirty="0"/>
              <a:t>Discuss your intervention framed as:</a:t>
            </a:r>
          </a:p>
          <a:p>
            <a:pPr marL="0" lvl="0" indent="0">
              <a:buNone/>
            </a:pPr>
            <a:endParaRPr lang="en-GB" dirty="0"/>
          </a:p>
          <a:p>
            <a:pPr lvl="1"/>
            <a:r>
              <a:rPr lang="en-GB" dirty="0"/>
              <a:t>“What is the issue?”</a:t>
            </a:r>
          </a:p>
          <a:p>
            <a:pPr lvl="1"/>
            <a:r>
              <a:rPr lang="en-GB" dirty="0"/>
              <a:t>“What change are we aiming for?”</a:t>
            </a:r>
          </a:p>
          <a:p>
            <a:pPr lvl="1"/>
            <a:r>
              <a:rPr lang="en-GB" dirty="0"/>
              <a:t>“How will we act as catalysts rather than trying to ‘fix’ it ourselves?”</a:t>
            </a:r>
          </a:p>
          <a:p>
            <a:endParaRPr lang="en-GB" dirty="0"/>
          </a:p>
        </p:txBody>
      </p:sp>
    </p:spTree>
    <p:extLst>
      <p:ext uri="{BB962C8B-B14F-4D97-AF65-F5344CB8AC3E}">
        <p14:creationId xmlns:p14="http://schemas.microsoft.com/office/powerpoint/2010/main" val="12034962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43A62-BBD9-15D7-99B7-89742E763896}"/>
              </a:ext>
            </a:extLst>
          </p:cNvPr>
          <p:cNvSpPr>
            <a:spLocks noGrp="1"/>
          </p:cNvSpPr>
          <p:nvPr>
            <p:ph type="title"/>
          </p:nvPr>
        </p:nvSpPr>
        <p:spPr/>
        <p:txBody>
          <a:bodyPr/>
          <a:lstStyle/>
          <a:p>
            <a:r>
              <a:rPr lang="en-GB" dirty="0"/>
              <a:t>Ten minute task</a:t>
            </a:r>
          </a:p>
        </p:txBody>
      </p:sp>
      <p:sp>
        <p:nvSpPr>
          <p:cNvPr id="3" name="Content Placeholder 2">
            <a:extLst>
              <a:ext uri="{FF2B5EF4-FFF2-40B4-BE49-F238E27FC236}">
                <a16:creationId xmlns:a16="http://schemas.microsoft.com/office/drawing/2014/main" id="{40463E91-8C90-C899-88A2-7840C8010D9F}"/>
              </a:ext>
            </a:extLst>
          </p:cNvPr>
          <p:cNvSpPr>
            <a:spLocks noGrp="1"/>
          </p:cNvSpPr>
          <p:nvPr>
            <p:ph idx="1"/>
          </p:nvPr>
        </p:nvSpPr>
        <p:spPr>
          <a:xfrm>
            <a:off x="838200" y="1439545"/>
            <a:ext cx="10515600" cy="4351338"/>
          </a:xfrm>
        </p:spPr>
        <p:txBody>
          <a:bodyPr/>
          <a:lstStyle/>
          <a:p>
            <a:r>
              <a:rPr lang="en-GB" dirty="0"/>
              <a:t>Individual reflective writing (10 min):</a:t>
            </a:r>
          </a:p>
          <a:p>
            <a:r>
              <a:rPr lang="en-GB" dirty="0"/>
              <a:t>Write a short critical reflection (these notes can later be used in your assessment if appropriate):</a:t>
            </a:r>
          </a:p>
          <a:p>
            <a:pPr lvl="0"/>
            <a:r>
              <a:rPr lang="en-GB" dirty="0"/>
              <a:t>“In my current or future role, where do I have the greatest potential to act as a catalyst for positive change?”</a:t>
            </a:r>
          </a:p>
          <a:p>
            <a:pPr lvl="0"/>
            <a:r>
              <a:rPr lang="en-GB" dirty="0"/>
              <a:t>“What structural or cultural constraints might limit this, and how can I work with others to navigate them?”</a:t>
            </a:r>
          </a:p>
          <a:p>
            <a:pPr lvl="0"/>
            <a:r>
              <a:rPr lang="en-GB" dirty="0"/>
              <a:t>“How might my own power, identity and positionality shape the way I approach change?”</a:t>
            </a:r>
          </a:p>
          <a:p>
            <a:endParaRPr lang="en-GB" dirty="0"/>
          </a:p>
        </p:txBody>
      </p:sp>
    </p:spTree>
    <p:extLst>
      <p:ext uri="{BB962C8B-B14F-4D97-AF65-F5344CB8AC3E}">
        <p14:creationId xmlns:p14="http://schemas.microsoft.com/office/powerpoint/2010/main" val="181640440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81B7-191A-B972-C7C3-F10AD93104A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09E6347-A947-DD42-37CD-4E650FC24138}"/>
              </a:ext>
            </a:extLst>
          </p:cNvPr>
          <p:cNvSpPr>
            <a:spLocks noGrp="1"/>
          </p:cNvSpPr>
          <p:nvPr>
            <p:ph idx="1"/>
          </p:nvPr>
        </p:nvSpPr>
        <p:spPr/>
        <p:txBody>
          <a:bodyPr/>
          <a:lstStyle/>
          <a:p>
            <a:r>
              <a:rPr lang="en-GB" dirty="0"/>
              <a:t>Summary of the session by revisiting the learning outcomes, specifically: demonstrate the skills and knowledge required to act as a catalyst for positive change in Youth Work organisations and communities</a:t>
            </a:r>
          </a:p>
          <a:p>
            <a:pPr marL="0" lvl="0" indent="0">
              <a:buNone/>
            </a:pPr>
            <a:endParaRPr lang="en-GB" dirty="0"/>
          </a:p>
          <a:p>
            <a:r>
              <a:rPr lang="en-GB" dirty="0"/>
              <a:t>Link to upcoming assessments</a:t>
            </a:r>
          </a:p>
        </p:txBody>
      </p:sp>
    </p:spTree>
    <p:extLst>
      <p:ext uri="{BB962C8B-B14F-4D97-AF65-F5344CB8AC3E}">
        <p14:creationId xmlns:p14="http://schemas.microsoft.com/office/powerpoint/2010/main" val="4871049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E134BC-6220-7E3F-4887-3B73B18D22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933D36-5195-7A57-3E48-E1ADB5D43050}"/>
              </a:ext>
            </a:extLst>
          </p:cNvPr>
          <p:cNvSpPr>
            <a:spLocks noGrp="1"/>
          </p:cNvSpPr>
          <p:nvPr>
            <p:ph type="title"/>
          </p:nvPr>
        </p:nvSpPr>
        <p:spPr/>
        <p:txBody>
          <a:bodyPr/>
          <a:lstStyle/>
          <a:p>
            <a:r>
              <a:rPr lang="en-GB" b="1" dirty="0"/>
              <a:t>Any Questions?</a:t>
            </a:r>
          </a:p>
        </p:txBody>
      </p:sp>
      <p:pic>
        <p:nvPicPr>
          <p:cNvPr id="5" name="Content Placeholder 4" descr="A blue and white question mark in a chat bubble&#10;&#10;AI-generated content may be incorrect.">
            <a:extLst>
              <a:ext uri="{FF2B5EF4-FFF2-40B4-BE49-F238E27FC236}">
                <a16:creationId xmlns:a16="http://schemas.microsoft.com/office/drawing/2014/main" id="{03B57F39-ACB3-5623-9A01-E92ECE7F816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6188" y="1577648"/>
            <a:ext cx="3977622" cy="3977622"/>
          </a:xfrm>
        </p:spPr>
      </p:pic>
    </p:spTree>
    <p:extLst>
      <p:ext uri="{BB962C8B-B14F-4D97-AF65-F5344CB8AC3E}">
        <p14:creationId xmlns:p14="http://schemas.microsoft.com/office/powerpoint/2010/main" val="3678384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6EFED-8BF5-48DC-805E-981819EAEE0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FF0EEB8-7933-4135-8B90-09E8B5CE35E2}"/>
              </a:ext>
            </a:extLst>
          </p:cNvPr>
          <p:cNvSpPr>
            <a:spLocks noGrp="1"/>
          </p:cNvSpPr>
          <p:nvPr>
            <p:ph idx="1"/>
          </p:nvPr>
        </p:nvSpPr>
        <p:spPr>
          <a:xfrm>
            <a:off x="838200" y="1548245"/>
            <a:ext cx="10515600" cy="3927764"/>
          </a:xfrm>
        </p:spPr>
        <p:txBody>
          <a:bodyPr>
            <a:normAutofit fontScale="77500" lnSpcReduction="20000"/>
          </a:bodyPr>
          <a:lstStyle/>
          <a:p>
            <a:pPr marL="0" indent="0">
              <a:buNone/>
            </a:pPr>
            <a:r>
              <a:rPr lang="en-GB" dirty="0"/>
              <a:t>Bronfenbrenner, U. (1979) </a:t>
            </a:r>
            <a:r>
              <a:rPr lang="en-GB" i="1" dirty="0"/>
              <a:t>The Ecology of Human Development. </a:t>
            </a:r>
            <a:r>
              <a:rPr lang="en-GB" dirty="0"/>
              <a:t>Harvard University Press, Cambridge: Mass. </a:t>
            </a:r>
          </a:p>
          <a:p>
            <a:pPr marL="0" indent="0">
              <a:buNone/>
            </a:pPr>
            <a:r>
              <a:rPr lang="en-GB" dirty="0"/>
              <a:t>Bronfenbrenner, U. (1992) ‘Ecological systems theory’, in R. Vasta (ed.), </a:t>
            </a:r>
            <a:r>
              <a:rPr lang="en-GB" i="1" dirty="0"/>
              <a:t>Six Theories of child development: Revised formulations and Current Issues, </a:t>
            </a:r>
            <a:r>
              <a:rPr lang="en-GB" dirty="0"/>
              <a:t>London: Jessica Kingsley.</a:t>
            </a:r>
          </a:p>
          <a:p>
            <a:pPr marL="0" indent="0">
              <a:buNone/>
            </a:pPr>
            <a:r>
              <a:rPr lang="en-GB" dirty="0"/>
              <a:t>Bronfenbrenner, U. Systems vs associations: Its not either/or. </a:t>
            </a:r>
            <a:r>
              <a:rPr lang="en-GB" i="1" dirty="0"/>
              <a:t>Families in Society, </a:t>
            </a:r>
            <a:r>
              <a:rPr lang="en-GB" dirty="0"/>
              <a:t>Mar/Apr 1997, Vol.78(2) p.124.</a:t>
            </a:r>
          </a:p>
          <a:p>
            <a:pPr marL="0" indent="0">
              <a:buNone/>
            </a:pPr>
            <a:r>
              <a:rPr lang="en-GB" dirty="0"/>
              <a:t>Bronfenbrenner, U., &amp; Morris, P. (1998). The ecology of developmental processes. In W. Damon &amp; R. Lerner (Eds.), </a:t>
            </a:r>
            <a:r>
              <a:rPr lang="en-GB" i="1" dirty="0"/>
              <a:t>Handbook of child psychology: Theoretical models of human development</a:t>
            </a:r>
            <a:r>
              <a:rPr lang="en-GB" dirty="0"/>
              <a:t> (Vol. 1, pp. 993–1028). New York: John Wiley.</a:t>
            </a:r>
          </a:p>
          <a:p>
            <a:pPr marL="0" indent="0">
              <a:buNone/>
            </a:pPr>
            <a:r>
              <a:rPr lang="en-GB" dirty="0"/>
              <a:t>Community Learning and Development Scotland (2019). National Occupational Standards for Youth Work. Edinburgh: Community Development and Learning Scotland.</a:t>
            </a:r>
            <a:endParaRPr lang="en-GB" sz="1800" dirty="0">
              <a:latin typeface="Calibri" panose="020F0502020204030204" pitchFamily="34" charset="0"/>
              <a:cs typeface="Calibri" panose="020F0502020204030204" pitchFamily="34" charset="0"/>
            </a:endParaRPr>
          </a:p>
          <a:p>
            <a:pPr marL="0" indent="0">
              <a:buNone/>
            </a:pPr>
            <a:endParaRPr lang="en-GB" sz="1800" i="0" dirty="0">
              <a:solidFill>
                <a:srgbClr val="0F1111"/>
              </a:solidFill>
              <a:effectLst/>
              <a:latin typeface="Calibri" panose="020F0502020204030204" pitchFamily="34" charset="0"/>
              <a:cs typeface="Calibri" panose="020F0502020204030204" pitchFamily="34" charset="0"/>
            </a:endParaRPr>
          </a:p>
          <a:p>
            <a:pPr marL="0" indent="0">
              <a:buNone/>
            </a:pPr>
            <a:endParaRPr lang="en-GB" sz="2000" i="1" dirty="0"/>
          </a:p>
          <a:p>
            <a:endParaRPr lang="en-GB" sz="2000" dirty="0"/>
          </a:p>
          <a:p>
            <a:endParaRPr lang="en-GB" sz="2000" dirty="0"/>
          </a:p>
          <a:p>
            <a:endParaRPr lang="en-GB" sz="2000" dirty="0"/>
          </a:p>
          <a:p>
            <a:endParaRPr lang="en-GB" sz="2000" dirty="0">
              <a:hlinkClick r:id="" action="ppaction://noaction"/>
            </a:endParaRPr>
          </a:p>
          <a:p>
            <a:endParaRPr lang="en-GB" sz="2000" dirty="0">
              <a:hlinkClick r:id="" action="ppaction://noaction"/>
            </a:endParaRPr>
          </a:p>
          <a:p>
            <a:endParaRPr lang="en-GB" dirty="0"/>
          </a:p>
        </p:txBody>
      </p:sp>
    </p:spTree>
    <p:extLst>
      <p:ext uri="{BB962C8B-B14F-4D97-AF65-F5344CB8AC3E}">
        <p14:creationId xmlns:p14="http://schemas.microsoft.com/office/powerpoint/2010/main" val="26405526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4520" y="423544"/>
            <a:ext cx="10515600" cy="5032375"/>
          </a:xfrm>
        </p:spPr>
        <p:txBody>
          <a:bodyPr>
            <a:normAutofit fontScale="70000" lnSpcReduction="20000"/>
          </a:bodyPr>
          <a:lstStyle/>
          <a:p>
            <a:pPr marL="0" indent="0">
              <a:buNone/>
            </a:pPr>
            <a:r>
              <a:rPr lang="en-GB" altLang="en-US" dirty="0"/>
              <a:t>Ford K, Hunter R, Merton B, Waller D., (2005) </a:t>
            </a:r>
            <a:r>
              <a:rPr lang="en-GB" altLang="en-US" i="1" dirty="0"/>
              <a:t>Leading and Managing Youth Work and Services for Young People</a:t>
            </a:r>
            <a:r>
              <a:rPr lang="en-GB" altLang="en-US" dirty="0"/>
              <a:t>, Leicester: The National Youth Agency. </a:t>
            </a:r>
          </a:p>
          <a:p>
            <a:pPr marL="0" indent="0">
              <a:buNone/>
            </a:pPr>
            <a:r>
              <a:rPr lang="en-GB" altLang="en-US" dirty="0"/>
              <a:t>Handy C, (1990) </a:t>
            </a:r>
            <a:r>
              <a:rPr lang="en-GB" altLang="en-US" i="1" dirty="0"/>
              <a:t>Understanding Voluntary Organizations</a:t>
            </a:r>
            <a:r>
              <a:rPr lang="en-GB" altLang="en-US" dirty="0"/>
              <a:t>, London: Penguin Books Ltd.</a:t>
            </a:r>
          </a:p>
          <a:p>
            <a:pPr marL="0" indent="0">
              <a:buNone/>
            </a:pPr>
            <a:r>
              <a:rPr lang="en-GB" dirty="0"/>
              <a:t>Hawkins, P. and </a:t>
            </a:r>
            <a:r>
              <a:rPr lang="en-GB" dirty="0" err="1"/>
              <a:t>Shohet</a:t>
            </a:r>
            <a:r>
              <a:rPr lang="en-GB" dirty="0"/>
              <a:t>, R. (2000) </a:t>
            </a:r>
            <a:r>
              <a:rPr lang="en-GB" i="1" dirty="0"/>
              <a:t>Supervision in the helping professions, </a:t>
            </a:r>
            <a:r>
              <a:rPr lang="en-GB" dirty="0"/>
              <a:t>Buckingham: Open University Press.</a:t>
            </a:r>
            <a:endParaRPr lang="en-GB" altLang="en-US" dirty="0"/>
          </a:p>
          <a:p>
            <a:pPr marL="0" indent="0">
              <a:buNone/>
            </a:pPr>
            <a:r>
              <a:rPr lang="cy-GB" noProof="0" dirty="0"/>
              <a:t>Hoggarth, L (2009) “Managing People” in Tyler, M. </a:t>
            </a:r>
            <a:r>
              <a:rPr lang="cy-GB" noProof="0" dirty="0" err="1"/>
              <a:t>Hoggarth</a:t>
            </a:r>
            <a:r>
              <a:rPr lang="cy-GB" noProof="0" dirty="0"/>
              <a:t>, L, </a:t>
            </a:r>
            <a:r>
              <a:rPr lang="cy-GB" noProof="0" dirty="0" err="1"/>
              <a:t>Merton</a:t>
            </a:r>
            <a:r>
              <a:rPr lang="cy-GB" noProof="0" dirty="0"/>
              <a:t>, B. (</a:t>
            </a:r>
            <a:r>
              <a:rPr lang="cy-GB" noProof="0" dirty="0" err="1"/>
              <a:t>Eds</a:t>
            </a:r>
            <a:r>
              <a:rPr lang="cy-GB" noProof="0" dirty="0"/>
              <a:t>) (2009) </a:t>
            </a:r>
            <a:r>
              <a:rPr lang="cy-GB" i="1" noProof="0" dirty="0" err="1"/>
              <a:t>Managing</a:t>
            </a:r>
            <a:r>
              <a:rPr lang="cy-GB" i="1" noProof="0" dirty="0"/>
              <a:t> Modern </a:t>
            </a:r>
            <a:r>
              <a:rPr lang="cy-GB" i="1" noProof="0" dirty="0" err="1"/>
              <a:t>Youth</a:t>
            </a:r>
            <a:r>
              <a:rPr lang="cy-GB" i="1" noProof="0" dirty="0"/>
              <a:t> </a:t>
            </a:r>
            <a:r>
              <a:rPr lang="cy-GB" i="1" noProof="0" dirty="0" err="1"/>
              <a:t>work</a:t>
            </a:r>
            <a:r>
              <a:rPr lang="cy-GB" noProof="0" dirty="0"/>
              <a:t>, Essex: </a:t>
            </a:r>
            <a:r>
              <a:rPr lang="cy-GB" noProof="0" dirty="0" err="1"/>
              <a:t>Learning</a:t>
            </a:r>
            <a:r>
              <a:rPr lang="cy-GB" noProof="0" dirty="0"/>
              <a:t> </a:t>
            </a:r>
            <a:r>
              <a:rPr lang="cy-GB" noProof="0" dirty="0" err="1"/>
              <a:t>Matters</a:t>
            </a:r>
            <a:r>
              <a:rPr lang="cy-GB" noProof="0" dirty="0"/>
              <a:t>, </a:t>
            </a:r>
            <a:r>
              <a:rPr lang="cy-GB" noProof="0" dirty="0" err="1"/>
              <a:t>pp</a:t>
            </a:r>
            <a:r>
              <a:rPr lang="cy-GB" noProof="0" dirty="0"/>
              <a:t>. 41-59.</a:t>
            </a:r>
          </a:p>
          <a:p>
            <a:pPr marL="0" indent="0">
              <a:buNone/>
            </a:pPr>
            <a:r>
              <a:rPr lang="en-GB" altLang="en-US" dirty="0"/>
              <a:t>Learning and Skills Improvement Service. (2012) </a:t>
            </a:r>
            <a:r>
              <a:rPr lang="en-GB" altLang="en-US" i="1" dirty="0"/>
              <a:t>Youth Work National Occupational Standards</a:t>
            </a:r>
            <a:r>
              <a:rPr lang="en-GB" altLang="en-US" dirty="0"/>
              <a:t>,</a:t>
            </a:r>
            <a:r>
              <a:rPr lang="en-GB" altLang="en-US" i="1" dirty="0"/>
              <a:t> </a:t>
            </a:r>
            <a:r>
              <a:rPr lang="en-GB" altLang="en-US" dirty="0"/>
              <a:t>London: </a:t>
            </a:r>
            <a:r>
              <a:rPr lang="en-US" altLang="en-US" dirty="0"/>
              <a:t>Learning and Skills Improvement Service</a:t>
            </a:r>
            <a:r>
              <a:rPr lang="en-GB" altLang="en-US" dirty="0"/>
              <a:t>.</a:t>
            </a:r>
          </a:p>
          <a:p>
            <a:pPr marL="0" indent="0">
              <a:buNone/>
            </a:pPr>
            <a:r>
              <a:rPr lang="cy-GB" dirty="0" err="1"/>
              <a:t>Morrison</a:t>
            </a:r>
            <a:r>
              <a:rPr lang="cy-GB" dirty="0"/>
              <a:t>, T (2001) </a:t>
            </a:r>
            <a:r>
              <a:rPr lang="cy-GB" i="1" dirty="0"/>
              <a:t>Staff </a:t>
            </a:r>
            <a:r>
              <a:rPr lang="cy-GB" i="1" dirty="0" err="1"/>
              <a:t>Supervision</a:t>
            </a:r>
            <a:r>
              <a:rPr lang="cy-GB" i="1" dirty="0"/>
              <a:t> </a:t>
            </a:r>
            <a:r>
              <a:rPr lang="cy-GB" i="1" dirty="0" err="1"/>
              <a:t>in</a:t>
            </a:r>
            <a:r>
              <a:rPr lang="cy-GB" i="1" dirty="0"/>
              <a:t> </a:t>
            </a:r>
            <a:r>
              <a:rPr lang="cy-GB" i="1" dirty="0" err="1"/>
              <a:t>Social</a:t>
            </a:r>
            <a:r>
              <a:rPr lang="cy-GB" i="1" dirty="0"/>
              <a:t> Care</a:t>
            </a:r>
            <a:r>
              <a:rPr lang="cy-GB" dirty="0"/>
              <a:t>, </a:t>
            </a:r>
            <a:r>
              <a:rPr lang="cy-GB" dirty="0" err="1"/>
              <a:t>Brighton</a:t>
            </a:r>
            <a:r>
              <a:rPr lang="cy-GB" dirty="0"/>
              <a:t>: </a:t>
            </a:r>
            <a:r>
              <a:rPr lang="cy-GB" dirty="0" err="1"/>
              <a:t>Pavilion</a:t>
            </a:r>
            <a:r>
              <a:rPr lang="cy-GB" dirty="0"/>
              <a:t> </a:t>
            </a:r>
            <a:r>
              <a:rPr lang="cy-GB" dirty="0" err="1"/>
              <a:t>Publishing</a:t>
            </a:r>
            <a:r>
              <a:rPr lang="cy-GB" dirty="0"/>
              <a:t>.</a:t>
            </a:r>
          </a:p>
          <a:p>
            <a:pPr marL="0" indent="0">
              <a:buNone/>
            </a:pPr>
            <a:r>
              <a:rPr lang="cy-GB" noProof="0" dirty="0" err="1"/>
              <a:t>Pembrokeshire</a:t>
            </a:r>
            <a:r>
              <a:rPr lang="cy-GB" noProof="0" dirty="0"/>
              <a:t> </a:t>
            </a:r>
            <a:r>
              <a:rPr lang="cy-GB" noProof="0" dirty="0" err="1"/>
              <a:t>Youth</a:t>
            </a:r>
            <a:r>
              <a:rPr lang="cy-GB" noProof="0" dirty="0"/>
              <a:t> (2012) </a:t>
            </a:r>
            <a:r>
              <a:rPr lang="cy-GB" i="1" noProof="0" dirty="0" err="1"/>
              <a:t>Support</a:t>
            </a:r>
            <a:r>
              <a:rPr lang="cy-GB" i="1" noProof="0" dirty="0"/>
              <a:t> </a:t>
            </a:r>
            <a:r>
              <a:rPr lang="cy-GB" i="1" noProof="0" dirty="0" err="1"/>
              <a:t>and</a:t>
            </a:r>
            <a:r>
              <a:rPr lang="cy-GB" i="1" noProof="0" dirty="0"/>
              <a:t> </a:t>
            </a:r>
            <a:r>
              <a:rPr lang="cy-GB" i="1" noProof="0" dirty="0" err="1"/>
              <a:t>Supervision</a:t>
            </a:r>
            <a:r>
              <a:rPr lang="cy-GB" i="1" noProof="0" dirty="0"/>
              <a:t> </a:t>
            </a:r>
            <a:r>
              <a:rPr lang="cy-GB" i="1" noProof="0" dirty="0" err="1"/>
              <a:t>Guidelines</a:t>
            </a:r>
            <a:r>
              <a:rPr lang="cy-GB" noProof="0" dirty="0"/>
              <a:t>, </a:t>
            </a:r>
            <a:r>
              <a:rPr lang="cy-GB" noProof="0" dirty="0" err="1"/>
              <a:t>Pembrokeshire</a:t>
            </a:r>
            <a:r>
              <a:rPr lang="cy-GB" noProof="0" dirty="0"/>
              <a:t> </a:t>
            </a:r>
            <a:r>
              <a:rPr lang="cy-GB" noProof="0" dirty="0" err="1"/>
              <a:t>Youth</a:t>
            </a:r>
            <a:r>
              <a:rPr lang="cy-GB" noProof="0" dirty="0"/>
              <a:t>.</a:t>
            </a:r>
          </a:p>
          <a:p>
            <a:pPr marL="0" indent="0">
              <a:buNone/>
            </a:pPr>
            <a:r>
              <a:rPr lang="en-GB" altLang="en-US" dirty="0"/>
              <a:t>Tyler M, (2009) Managing in Organisations.  In Tyler M, Hoggarth L, Merton B., </a:t>
            </a:r>
            <a:r>
              <a:rPr lang="en-GB" altLang="en-US" i="1" dirty="0"/>
              <a:t>Managing Modern Youth Work</a:t>
            </a:r>
            <a:r>
              <a:rPr lang="en-GB" altLang="en-US" dirty="0"/>
              <a:t>, Exeter: Learning Matters, pp. 28-40.</a:t>
            </a:r>
            <a:endParaRPr lang="cy-GB" noProof="0" dirty="0"/>
          </a:p>
          <a:p>
            <a:pPr marL="0" indent="0">
              <a:buNone/>
            </a:pPr>
            <a:r>
              <a:rPr lang="cy-GB" noProof="0" dirty="0"/>
              <a:t>Woods, J (2006) “</a:t>
            </a:r>
            <a:r>
              <a:rPr lang="cy-GB" noProof="0" dirty="0" err="1"/>
              <a:t>Using</a:t>
            </a:r>
            <a:r>
              <a:rPr lang="cy-GB" noProof="0" dirty="0"/>
              <a:t> </a:t>
            </a:r>
            <a:r>
              <a:rPr lang="cy-GB" noProof="0" dirty="0" err="1"/>
              <a:t>supervision</a:t>
            </a:r>
            <a:r>
              <a:rPr lang="cy-GB" noProof="0" dirty="0"/>
              <a:t> </a:t>
            </a:r>
            <a:r>
              <a:rPr lang="cy-GB" noProof="0" dirty="0" err="1"/>
              <a:t>for</a:t>
            </a:r>
            <a:r>
              <a:rPr lang="cy-GB" noProof="0" dirty="0"/>
              <a:t> </a:t>
            </a:r>
            <a:r>
              <a:rPr lang="cy-GB" noProof="0" dirty="0" err="1"/>
              <a:t>professional</a:t>
            </a:r>
            <a:r>
              <a:rPr lang="cy-GB" noProof="0" dirty="0"/>
              <a:t> </a:t>
            </a:r>
            <a:r>
              <a:rPr lang="cy-GB" noProof="0" dirty="0" err="1"/>
              <a:t>development</a:t>
            </a:r>
            <a:r>
              <a:rPr lang="cy-GB" noProof="0" dirty="0"/>
              <a:t>” </a:t>
            </a:r>
            <a:r>
              <a:rPr lang="cy-GB" noProof="0" dirty="0" err="1"/>
              <a:t>in</a:t>
            </a:r>
            <a:r>
              <a:rPr lang="cy-GB" noProof="0" dirty="0"/>
              <a:t> Richardson, L. D. &amp; </a:t>
            </a:r>
            <a:r>
              <a:rPr lang="cy-GB" noProof="0" dirty="0" err="1"/>
              <a:t>Wolfe</a:t>
            </a:r>
            <a:r>
              <a:rPr lang="cy-GB" noProof="0" dirty="0"/>
              <a:t>, M. (</a:t>
            </a:r>
            <a:r>
              <a:rPr lang="cy-GB" noProof="0" dirty="0" err="1"/>
              <a:t>eds</a:t>
            </a:r>
            <a:r>
              <a:rPr lang="cy-GB" noProof="0" dirty="0"/>
              <a:t>). (2001) </a:t>
            </a:r>
            <a:r>
              <a:rPr lang="cy-GB" i="1" noProof="0" dirty="0"/>
              <a:t>Principles and practice of informal education: learning through life, </a:t>
            </a:r>
            <a:r>
              <a:rPr lang="cy-GB" noProof="0" dirty="0"/>
              <a:t>London: Routledge</a:t>
            </a:r>
            <a:r>
              <a:rPr lang="cy-GB" dirty="0"/>
              <a:t>, pp. 249-268.</a:t>
            </a:r>
            <a:endParaRPr lang="cy-GB" noProof="0" dirty="0"/>
          </a:p>
          <a:p>
            <a:endParaRPr lang="cy-GB" noProof="0" dirty="0"/>
          </a:p>
          <a:p>
            <a:endParaRPr lang="cy-GB" noProof="0" dirty="0"/>
          </a:p>
        </p:txBody>
      </p:sp>
    </p:spTree>
    <p:extLst>
      <p:ext uri="{BB962C8B-B14F-4D97-AF65-F5344CB8AC3E}">
        <p14:creationId xmlns:p14="http://schemas.microsoft.com/office/powerpoint/2010/main" val="4191394644"/>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2458</Words>
  <Application>Microsoft Office PowerPoint</Application>
  <PresentationFormat>Widescreen</PresentationFormat>
  <Paragraphs>198</Paragraphs>
  <Slides>35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Aptos</vt:lpstr>
      <vt:lpstr>Arial</vt:lpstr>
      <vt:lpstr>Calibri</vt:lpstr>
      <vt:lpstr>1_Office Theme</vt:lpstr>
      <vt:lpstr>   Collaborative Leadership and Management</vt:lpstr>
      <vt:lpstr>Session Aim</vt:lpstr>
      <vt:lpstr>Session aims</vt:lpstr>
      <vt:lpstr>Assessment</vt:lpstr>
      <vt:lpstr>Component 1: 2500 words</vt:lpstr>
      <vt:lpstr>Component 2: 5000 words</vt:lpstr>
      <vt:lpstr>Time to reflect..</vt:lpstr>
      <vt:lpstr>Task</vt:lpstr>
      <vt:lpstr>Exploration from practice</vt:lpstr>
      <vt:lpstr>How can the Youth Worker be catalyst?</vt:lpstr>
      <vt:lpstr>Youth Work in an unusual position</vt:lpstr>
      <vt:lpstr>Organisations</vt:lpstr>
      <vt:lpstr>Ways of looking at organisations</vt:lpstr>
      <vt:lpstr>Bronfenbrenner’s (1992) Ecological Systems</vt:lpstr>
      <vt:lpstr>PowerPoint Presentation</vt:lpstr>
      <vt:lpstr>Locating youth work</vt:lpstr>
      <vt:lpstr>Another way of looking at organisations</vt:lpstr>
      <vt:lpstr>Initial thoughts on the McKinsey 7S model</vt:lpstr>
      <vt:lpstr>Working with oppression</vt:lpstr>
      <vt:lpstr>Culture in organisations</vt:lpstr>
      <vt:lpstr>Organisational Culture</vt:lpstr>
      <vt:lpstr>Question</vt:lpstr>
      <vt:lpstr>Where does the commitment to change stem from?</vt:lpstr>
      <vt:lpstr>To what extent do Youth Workers: </vt:lpstr>
      <vt:lpstr>Scenarios</vt:lpstr>
      <vt:lpstr>Using PCS to provide structure</vt:lpstr>
      <vt:lpstr>Qualities of the Catalyst</vt:lpstr>
      <vt:lpstr>Analysing systems, power and stakeholders</vt:lpstr>
      <vt:lpstr>Design task: planning a catalytic intervention</vt:lpstr>
      <vt:lpstr>Feedback</vt:lpstr>
      <vt:lpstr>Ten minute task</vt:lpstr>
      <vt:lpstr>Summary</vt:lpstr>
      <vt:lpstr>Any Questions?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2026-02-02T18:46:47Z</dcterms:created>
  <dcterms:modified xsi:type="dcterms:W3CDTF">2026-02-02T20:12:19Z</dcterms:modified>
</cp:coreProperties>
</file>