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6"/>
  </p:notesMasterIdLst>
  <p:sldIdLst>
    <p:sldId id="256" r:id="rId2"/>
    <p:sldId id="367" r:id="rId3"/>
    <p:sldId id="326" r:id="rId4"/>
    <p:sldId id="327" r:id="rId5"/>
    <p:sldId id="261" r:id="rId6"/>
    <p:sldId id="371" r:id="rId7"/>
    <p:sldId id="374" r:id="rId8"/>
    <p:sldId id="310" r:id="rId9"/>
    <p:sldId id="332" r:id="rId10"/>
    <p:sldId id="307" r:id="rId11"/>
    <p:sldId id="308" r:id="rId12"/>
    <p:sldId id="309" r:id="rId13"/>
    <p:sldId id="260" r:id="rId14"/>
    <p:sldId id="270" r:id="rId15"/>
    <p:sldId id="280" r:id="rId16"/>
    <p:sldId id="614" r:id="rId17"/>
    <p:sldId id="281" r:id="rId18"/>
    <p:sldId id="341" r:id="rId19"/>
    <p:sldId id="342" r:id="rId20"/>
    <p:sldId id="343" r:id="rId21"/>
    <p:sldId id="344" r:id="rId22"/>
    <p:sldId id="345" r:id="rId23"/>
    <p:sldId id="346" r:id="rId24"/>
    <p:sldId id="615"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84455" autoAdjust="0"/>
  </p:normalViewPr>
  <p:slideViewPr>
    <p:cSldViewPr snapToGrid="0">
      <p:cViewPr>
        <p:scale>
          <a:sx n="89" d="100"/>
          <a:sy n="89" d="100"/>
        </p:scale>
        <p:origin x="13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25EC84-CC47-4F55-B447-C786F7564570}" type="datetimeFigureOut">
              <a:rPr lang="en-GB" smtClean="0"/>
              <a:t>18/10/2023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237A88-C111-4F1A-BFEC-6718F319A82C}" type="slidenum">
              <a:rPr lang="en-GB" smtClean="0"/>
              <a:t>‹#›</a:t>
            </a:fld>
            <a:endParaRPr lang="en-GB"/>
          </a:p>
        </p:txBody>
      </p:sp>
    </p:spTree>
    <p:extLst>
      <p:ext uri="{BB962C8B-B14F-4D97-AF65-F5344CB8AC3E}">
        <p14:creationId xmlns:p14="http://schemas.microsoft.com/office/powerpoint/2010/main" val="19259252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moodle.uwtsd.ac.uk/mod/folder/view.php?id=316429"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link.springer.com/article/10.1007/s12599-018-0550-4#ref-CR32"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s://www2.deloitte.com/au/en/pages/building-lucky-country/articles/digital-disruption-harnessing-the-bang.html" TargetMode="External"/><Relationship Id="rId5" Type="http://schemas.openxmlformats.org/officeDocument/2006/relationships/hyperlink" Target="https://doi.org/10.1080/07421222.2015.1029380" TargetMode="External"/><Relationship Id="rId4" Type="http://schemas.openxmlformats.org/officeDocument/2006/relationships/hyperlink" Target="https://link.springer.com/article/10.1007/s12599-018-0550-4#ref-CR10"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3A3C"/>
                </a:solidFill>
                <a:effectLst/>
                <a:latin typeface="-apple-system"/>
              </a:rPr>
              <a:t>Communications perspective:</a:t>
            </a:r>
            <a:br>
              <a:rPr lang="en-GB" dirty="0"/>
            </a:br>
            <a:r>
              <a:rPr lang="en-GB" b="0" i="0" dirty="0">
                <a:solidFill>
                  <a:srgbClr val="373A3C"/>
                </a:solidFill>
                <a:effectLst/>
                <a:latin typeface="-apple-system"/>
              </a:rPr>
              <a:t>• Social media</a:t>
            </a:r>
            <a:br>
              <a:rPr lang="en-GB" dirty="0"/>
            </a:br>
            <a:r>
              <a:rPr lang="en-GB" b="0" i="0" dirty="0">
                <a:solidFill>
                  <a:srgbClr val="373A3C"/>
                </a:solidFill>
                <a:effectLst/>
                <a:latin typeface="-apple-system"/>
              </a:rPr>
              <a:t>• Paid media</a:t>
            </a:r>
            <a:br>
              <a:rPr lang="en-GB" dirty="0"/>
            </a:br>
            <a:r>
              <a:rPr lang="en-GB" b="0" i="0" dirty="0">
                <a:solidFill>
                  <a:srgbClr val="373A3C"/>
                </a:solidFill>
                <a:effectLst/>
                <a:latin typeface="-apple-system"/>
              </a:rPr>
              <a:t>• Search Engine Optimization (SEO)</a:t>
            </a:r>
            <a:br>
              <a:rPr lang="en-GB" dirty="0"/>
            </a:br>
            <a:r>
              <a:rPr lang="en-GB" b="0" i="0" dirty="0">
                <a:solidFill>
                  <a:srgbClr val="373A3C"/>
                </a:solidFill>
                <a:effectLst/>
                <a:latin typeface="-apple-system"/>
              </a:rPr>
              <a:t>• Email</a:t>
            </a:r>
            <a:br>
              <a:rPr lang="en-GB" dirty="0"/>
            </a:br>
            <a:r>
              <a:rPr lang="en-GB" b="0" i="0" dirty="0">
                <a:solidFill>
                  <a:srgbClr val="373A3C"/>
                </a:solidFill>
                <a:effectLst/>
                <a:latin typeface="-apple-system"/>
              </a:rPr>
              <a:t>• Reporting</a:t>
            </a:r>
            <a:br>
              <a:rPr lang="en-GB" dirty="0"/>
            </a:br>
            <a:r>
              <a:rPr lang="en-GB" b="0" i="0" dirty="0">
                <a:solidFill>
                  <a:srgbClr val="373A3C"/>
                </a:solidFill>
                <a:effectLst/>
                <a:latin typeface="-apple-system"/>
              </a:rPr>
              <a:t>• Training</a:t>
            </a:r>
            <a:br>
              <a:rPr lang="en-GB" dirty="0"/>
            </a:br>
            <a:br>
              <a:rPr lang="en-GB" dirty="0"/>
            </a:br>
            <a:br>
              <a:rPr lang="en-GB" dirty="0"/>
            </a:br>
            <a:r>
              <a:rPr lang="en-GB" b="0" i="0" dirty="0">
                <a:solidFill>
                  <a:srgbClr val="373A3C"/>
                </a:solidFill>
                <a:effectLst/>
                <a:latin typeface="-apple-system"/>
              </a:rPr>
              <a:t>Business process perspective:</a:t>
            </a:r>
            <a:br>
              <a:rPr lang="en-GB" dirty="0"/>
            </a:br>
            <a:br>
              <a:rPr lang="en-GB" dirty="0"/>
            </a:br>
            <a:r>
              <a:rPr lang="en-GB" b="0" i="0" dirty="0">
                <a:solidFill>
                  <a:srgbClr val="373A3C"/>
                </a:solidFill>
                <a:effectLst/>
                <a:latin typeface="-apple-system"/>
              </a:rPr>
              <a:t>1. Task Management Tools</a:t>
            </a:r>
            <a:br>
              <a:rPr lang="en-GB" dirty="0"/>
            </a:br>
            <a:r>
              <a:rPr lang="en-GB" b="0" i="0" dirty="0">
                <a:solidFill>
                  <a:srgbClr val="373A3C"/>
                </a:solidFill>
                <a:effectLst/>
                <a:latin typeface="-apple-system"/>
              </a:rPr>
              <a:t>2. Email and Social Marketing</a:t>
            </a:r>
            <a:br>
              <a:rPr lang="en-GB" dirty="0"/>
            </a:br>
            <a:r>
              <a:rPr lang="en-GB" b="0" i="0" dirty="0">
                <a:solidFill>
                  <a:srgbClr val="373A3C"/>
                </a:solidFill>
                <a:effectLst/>
                <a:latin typeface="-apple-system"/>
              </a:rPr>
              <a:t>3. Social Media Scheduling Tools</a:t>
            </a:r>
            <a:br>
              <a:rPr lang="en-GB" dirty="0"/>
            </a:br>
            <a:r>
              <a:rPr lang="en-GB" b="0" i="0" dirty="0">
                <a:solidFill>
                  <a:srgbClr val="373A3C"/>
                </a:solidFill>
                <a:effectLst/>
                <a:latin typeface="-apple-system"/>
              </a:rPr>
              <a:t>4. Scheduling Meetings</a:t>
            </a:r>
            <a:br>
              <a:rPr lang="en-GB" dirty="0"/>
            </a:br>
            <a:r>
              <a:rPr lang="en-GB" b="0" i="0" dirty="0">
                <a:solidFill>
                  <a:srgbClr val="373A3C"/>
                </a:solidFill>
                <a:effectLst/>
                <a:latin typeface="-apple-system"/>
              </a:rPr>
              <a:t>5. Obtaining E-Signatures</a:t>
            </a:r>
            <a:br>
              <a:rPr lang="en-GB" dirty="0"/>
            </a:br>
            <a:r>
              <a:rPr lang="en-GB" b="0" i="0" dirty="0">
                <a:solidFill>
                  <a:srgbClr val="373A3C"/>
                </a:solidFill>
                <a:effectLst/>
                <a:latin typeface="-apple-system"/>
              </a:rPr>
              <a:t>6. Finding and Retaining Business Clients</a:t>
            </a:r>
            <a:br>
              <a:rPr lang="en-GB" dirty="0"/>
            </a:br>
            <a:r>
              <a:rPr lang="en-GB" b="0" i="0" dirty="0">
                <a:solidFill>
                  <a:srgbClr val="373A3C"/>
                </a:solidFill>
                <a:effectLst/>
                <a:latin typeface="-apple-system"/>
              </a:rPr>
              <a:t>7. Document Collaboration</a:t>
            </a:r>
            <a:br>
              <a:rPr lang="en-GB" dirty="0"/>
            </a:br>
            <a:br>
              <a:rPr lang="en-GB" dirty="0"/>
            </a:br>
            <a:r>
              <a:rPr lang="en-GB" b="0" i="0" dirty="0">
                <a:solidFill>
                  <a:srgbClr val="373A3C"/>
                </a:solidFill>
                <a:effectLst/>
                <a:latin typeface="-apple-system"/>
              </a:rPr>
              <a:t>Service perspective:</a:t>
            </a:r>
            <a:br>
              <a:rPr lang="en-GB" dirty="0"/>
            </a:br>
            <a:br>
              <a:rPr lang="en-GB" dirty="0"/>
            </a:br>
            <a:r>
              <a:rPr lang="en-GB" b="0" i="0" dirty="0">
                <a:solidFill>
                  <a:srgbClr val="373A3C"/>
                </a:solidFill>
                <a:effectLst/>
                <a:latin typeface="-apple-system"/>
              </a:rPr>
              <a:t>1. Chatbots</a:t>
            </a:r>
            <a:br>
              <a:rPr lang="en-GB" dirty="0"/>
            </a:br>
            <a:r>
              <a:rPr lang="en-GB" b="0" i="0" dirty="0">
                <a:solidFill>
                  <a:srgbClr val="373A3C"/>
                </a:solidFill>
                <a:effectLst/>
                <a:latin typeface="-apple-system"/>
              </a:rPr>
              <a:t>2. Big data analytics</a:t>
            </a:r>
            <a:br>
              <a:rPr lang="en-GB" dirty="0"/>
            </a:br>
            <a:r>
              <a:rPr lang="en-GB" b="0" i="0" dirty="0">
                <a:solidFill>
                  <a:srgbClr val="373A3C"/>
                </a:solidFill>
                <a:effectLst/>
                <a:latin typeface="-apple-system"/>
              </a:rPr>
              <a:t>3. Artificial intelligence</a:t>
            </a:r>
            <a:br>
              <a:rPr lang="en-GB" dirty="0"/>
            </a:br>
            <a:r>
              <a:rPr lang="en-GB" b="0" i="0" dirty="0">
                <a:solidFill>
                  <a:srgbClr val="373A3C"/>
                </a:solidFill>
                <a:effectLst/>
                <a:latin typeface="-apple-system"/>
              </a:rPr>
              <a:t>4. Virtual reality</a:t>
            </a:r>
            <a:br>
              <a:rPr lang="en-GB" dirty="0"/>
            </a:br>
            <a:r>
              <a:rPr lang="en-GB" b="0" i="0" dirty="0">
                <a:solidFill>
                  <a:srgbClr val="373A3C"/>
                </a:solidFill>
                <a:effectLst/>
                <a:latin typeface="-apple-system"/>
              </a:rPr>
              <a:t>5. Internet of Things (IoT)</a:t>
            </a:r>
            <a:br>
              <a:rPr lang="en-GB" dirty="0"/>
            </a:br>
            <a:br>
              <a:rPr lang="en-GB" dirty="0"/>
            </a:br>
            <a:r>
              <a:rPr lang="en-GB" b="0" i="0" dirty="0">
                <a:solidFill>
                  <a:srgbClr val="373A3C"/>
                </a:solidFill>
                <a:effectLst/>
                <a:latin typeface="-apple-system"/>
              </a:rPr>
              <a:t>Online perspective</a:t>
            </a:r>
            <a:br>
              <a:rPr lang="en-GB" dirty="0"/>
            </a:br>
            <a:r>
              <a:rPr lang="en-GB" b="0" i="0" dirty="0">
                <a:solidFill>
                  <a:srgbClr val="373A3C"/>
                </a:solidFill>
                <a:effectLst/>
                <a:latin typeface="-apple-system"/>
              </a:rPr>
              <a:t>• </a:t>
            </a:r>
            <a:r>
              <a:rPr lang="en-GB" b="0" i="0" dirty="0" err="1">
                <a:solidFill>
                  <a:srgbClr val="373A3C"/>
                </a:solidFill>
                <a:effectLst/>
                <a:latin typeface="-apple-system"/>
              </a:rPr>
              <a:t>Wix</a:t>
            </a:r>
            <a:r>
              <a:rPr lang="en-GB" b="0" i="0" dirty="0">
                <a:solidFill>
                  <a:srgbClr val="373A3C"/>
                </a:solidFill>
                <a:effectLst/>
                <a:latin typeface="-apple-system"/>
              </a:rPr>
              <a:t> Website Builder from</a:t>
            </a:r>
            <a:br>
              <a:rPr lang="en-GB" dirty="0"/>
            </a:br>
            <a:r>
              <a:rPr lang="en-GB" b="0" i="0" dirty="0">
                <a:solidFill>
                  <a:srgbClr val="373A3C"/>
                </a:solidFill>
                <a:effectLst/>
                <a:latin typeface="-apple-system"/>
              </a:rPr>
              <a:t>• Cyber Ghost Virtual Private Network</a:t>
            </a:r>
            <a:br>
              <a:rPr lang="en-GB" dirty="0"/>
            </a:br>
            <a:r>
              <a:rPr lang="en-GB" b="0" i="0" dirty="0">
                <a:solidFill>
                  <a:srgbClr val="373A3C"/>
                </a:solidFill>
                <a:effectLst/>
                <a:latin typeface="-apple-system"/>
              </a:rPr>
              <a:t>• Avast Endpoint Protection</a:t>
            </a:r>
            <a:br>
              <a:rPr lang="en-GB" dirty="0"/>
            </a:br>
            <a:r>
              <a:rPr lang="en-GB" b="0" i="0" dirty="0">
                <a:solidFill>
                  <a:srgbClr val="373A3C"/>
                </a:solidFill>
                <a:effectLst/>
                <a:latin typeface="-apple-system"/>
              </a:rPr>
              <a:t>• LinkedIn</a:t>
            </a:r>
            <a:br>
              <a:rPr lang="en-GB" dirty="0"/>
            </a:br>
            <a:br>
              <a:rPr lang="en-GB" dirty="0"/>
            </a:br>
            <a:r>
              <a:rPr lang="en-GB" b="0" i="0" dirty="0">
                <a:solidFill>
                  <a:srgbClr val="373A3C"/>
                </a:solidFill>
                <a:effectLst/>
                <a:latin typeface="-apple-system"/>
              </a:rPr>
              <a:t>• </a:t>
            </a:r>
            <a:r>
              <a:rPr lang="en-GB" b="0" i="0" dirty="0" err="1">
                <a:solidFill>
                  <a:srgbClr val="373A3C"/>
                </a:solidFill>
                <a:effectLst/>
                <a:latin typeface="-apple-system"/>
              </a:rPr>
              <a:t>Zoho</a:t>
            </a:r>
            <a:r>
              <a:rPr lang="en-GB" b="0" i="0" dirty="0">
                <a:solidFill>
                  <a:srgbClr val="373A3C"/>
                </a:solidFill>
                <a:effectLst/>
                <a:latin typeface="-apple-system"/>
              </a:rPr>
              <a:t> Recruit Applicant Tracking</a:t>
            </a:r>
            <a:br>
              <a:rPr lang="en-GB" dirty="0"/>
            </a:br>
            <a:r>
              <a:rPr lang="en-GB" b="0" i="0" dirty="0">
                <a:solidFill>
                  <a:srgbClr val="373A3C"/>
                </a:solidFill>
                <a:effectLst/>
                <a:latin typeface="-apple-system"/>
              </a:rPr>
              <a:t>• Wave Accounting</a:t>
            </a:r>
            <a:br>
              <a:rPr lang="en-GB" dirty="0"/>
            </a:br>
            <a:r>
              <a:rPr lang="en-GB" b="0" i="0" dirty="0">
                <a:solidFill>
                  <a:srgbClr val="373A3C"/>
                </a:solidFill>
                <a:effectLst/>
                <a:latin typeface="-apple-system"/>
              </a:rPr>
              <a:t>• Hootsuite Social Media Listening</a:t>
            </a:r>
            <a:br>
              <a:rPr lang="en-GB" dirty="0"/>
            </a:br>
            <a:r>
              <a:rPr lang="en-GB" b="0" i="0" dirty="0">
                <a:solidFill>
                  <a:srgbClr val="373A3C"/>
                </a:solidFill>
                <a:effectLst/>
                <a:latin typeface="-apple-system"/>
              </a:rPr>
              <a:t>• Email Marketing Software</a:t>
            </a:r>
            <a:br>
              <a:rPr lang="en-GB" dirty="0"/>
            </a:br>
            <a:br>
              <a:rPr lang="en-GB" dirty="0"/>
            </a:br>
            <a:r>
              <a:rPr lang="en-GB" b="0" i="0" dirty="0">
                <a:solidFill>
                  <a:srgbClr val="373A3C"/>
                </a:solidFill>
                <a:effectLst/>
                <a:latin typeface="-apple-system"/>
              </a:rPr>
              <a:t>• Document Management Software</a:t>
            </a:r>
            <a:br>
              <a:rPr lang="en-GB" dirty="0"/>
            </a:br>
            <a:r>
              <a:rPr lang="en-GB" b="0" i="0" dirty="0">
                <a:solidFill>
                  <a:srgbClr val="373A3C"/>
                </a:solidFill>
                <a:effectLst/>
                <a:latin typeface="-apple-system"/>
              </a:rPr>
              <a:t>• Helpdesk Software</a:t>
            </a:r>
            <a:br>
              <a:rPr lang="en-GB" dirty="0"/>
            </a:br>
            <a:r>
              <a:rPr lang="en-GB" b="0" i="0" dirty="0">
                <a:solidFill>
                  <a:srgbClr val="373A3C"/>
                </a:solidFill>
                <a:effectLst/>
                <a:latin typeface="-apple-system"/>
              </a:rPr>
              <a:t>• E-Commerce Software</a:t>
            </a:r>
            <a:br>
              <a:rPr lang="en-GB" dirty="0"/>
            </a:br>
            <a:r>
              <a:rPr lang="en-GB" b="0" i="0" dirty="0">
                <a:solidFill>
                  <a:srgbClr val="373A3C"/>
                </a:solidFill>
                <a:effectLst/>
                <a:latin typeface="-apple-system"/>
              </a:rPr>
              <a:t>• Document Scanning Software</a:t>
            </a:r>
            <a:br>
              <a:rPr lang="en-GB" dirty="0"/>
            </a:br>
            <a:r>
              <a:rPr lang="en-GB" b="0" i="0" dirty="0">
                <a:solidFill>
                  <a:srgbClr val="373A3C"/>
                </a:solidFill>
                <a:effectLst/>
                <a:latin typeface="-apple-system"/>
              </a:rPr>
              <a:t>• Online Survey Software</a:t>
            </a:r>
            <a:br>
              <a:rPr lang="en-GB" dirty="0"/>
            </a:br>
            <a:br>
              <a:rPr lang="en-GB" dirty="0"/>
            </a:br>
            <a:r>
              <a:rPr lang="en-GB" b="0" i="0" dirty="0">
                <a:solidFill>
                  <a:srgbClr val="373A3C"/>
                </a:solidFill>
                <a:effectLst/>
                <a:latin typeface="-apple-system"/>
              </a:rPr>
              <a:t>Collaboration Perspective</a:t>
            </a:r>
            <a:br>
              <a:rPr lang="en-GB" dirty="0"/>
            </a:br>
            <a:br>
              <a:rPr lang="en-GB" dirty="0"/>
            </a:br>
            <a:r>
              <a:rPr lang="en-GB" b="0" i="0" dirty="0">
                <a:solidFill>
                  <a:srgbClr val="373A3C"/>
                </a:solidFill>
                <a:effectLst/>
                <a:latin typeface="-apple-system"/>
              </a:rPr>
              <a:t>• Human </a:t>
            </a:r>
            <a:r>
              <a:rPr lang="en-GB" b="0" i="0" u="none" strike="noStrike" dirty="0">
                <a:solidFill>
                  <a:srgbClr val="013E5B"/>
                </a:solidFill>
                <a:effectLst/>
                <a:latin typeface="-apple-system"/>
                <a:hlinkClick r:id="rId3" tooltip="Resources"/>
              </a:rPr>
              <a:t>Resources</a:t>
            </a:r>
            <a:r>
              <a:rPr lang="en-GB" b="0" i="0" dirty="0">
                <a:solidFill>
                  <a:srgbClr val="373A3C"/>
                </a:solidFill>
                <a:effectLst/>
                <a:latin typeface="-apple-system"/>
              </a:rPr>
              <a:t> Management</a:t>
            </a:r>
            <a:br>
              <a:rPr lang="en-GB" dirty="0"/>
            </a:br>
            <a:r>
              <a:rPr lang="en-GB" b="0" i="0" dirty="0">
                <a:solidFill>
                  <a:srgbClr val="373A3C"/>
                </a:solidFill>
                <a:effectLst/>
                <a:latin typeface="-apple-system"/>
              </a:rPr>
              <a:t>• Video Conferencing ( join.me, Zoom, Teams)</a:t>
            </a:r>
            <a:br>
              <a:rPr lang="en-GB" dirty="0"/>
            </a:br>
            <a:r>
              <a:rPr lang="en-GB" b="0" i="0" dirty="0">
                <a:solidFill>
                  <a:srgbClr val="373A3C"/>
                </a:solidFill>
                <a:effectLst/>
                <a:latin typeface="-apple-system"/>
              </a:rPr>
              <a:t>• Wrike Project Management</a:t>
            </a:r>
            <a:br>
              <a:rPr lang="en-GB" dirty="0"/>
            </a:br>
            <a:r>
              <a:rPr lang="en-GB" b="0" i="0" dirty="0">
                <a:solidFill>
                  <a:srgbClr val="373A3C"/>
                </a:solidFill>
                <a:effectLst/>
                <a:latin typeface="-apple-system"/>
              </a:rPr>
              <a:t>• eLearning / Authoring Software</a:t>
            </a:r>
            <a:br>
              <a:rPr lang="en-GB" dirty="0"/>
            </a:br>
            <a:r>
              <a:rPr lang="en-GB" b="0" i="0" dirty="0">
                <a:solidFill>
                  <a:srgbClr val="373A3C"/>
                </a:solidFill>
                <a:effectLst/>
                <a:latin typeface="-apple-system"/>
              </a:rPr>
              <a:t>• Business Planning Software</a:t>
            </a:r>
            <a:br>
              <a:rPr lang="en-GB" dirty="0"/>
            </a:br>
            <a:r>
              <a:rPr lang="en-GB" b="0" i="0" dirty="0">
                <a:solidFill>
                  <a:srgbClr val="373A3C"/>
                </a:solidFill>
                <a:effectLst/>
                <a:latin typeface="-apple-system"/>
              </a:rPr>
              <a:t>• Wave Accounting</a:t>
            </a:r>
            <a:br>
              <a:rPr lang="en-GB" dirty="0"/>
            </a:br>
            <a:br>
              <a:rPr lang="en-GB" dirty="0"/>
            </a:br>
            <a:r>
              <a:rPr lang="en-GB" b="0" i="0" dirty="0">
                <a:solidFill>
                  <a:srgbClr val="373A3C"/>
                </a:solidFill>
                <a:effectLst/>
                <a:latin typeface="-apple-system"/>
              </a:rPr>
              <a:t>Relationship Perspective:</a:t>
            </a:r>
            <a:br>
              <a:rPr lang="en-GB" dirty="0"/>
            </a:br>
            <a:r>
              <a:rPr lang="en-GB" b="0" i="0" dirty="0">
                <a:solidFill>
                  <a:srgbClr val="373A3C"/>
                </a:solidFill>
                <a:effectLst/>
                <a:latin typeface="-apple-system"/>
              </a:rPr>
              <a:t>• Customer Relationship Management Software</a:t>
            </a:r>
            <a:br>
              <a:rPr lang="en-GB" dirty="0"/>
            </a:br>
            <a:r>
              <a:rPr lang="en-GB" b="0" i="0" dirty="0">
                <a:solidFill>
                  <a:srgbClr val="373A3C"/>
                </a:solidFill>
                <a:effectLst/>
                <a:latin typeface="-apple-system"/>
              </a:rPr>
              <a:t>• Business Intelligence Software</a:t>
            </a:r>
            <a:br>
              <a:rPr lang="en-GB" dirty="0"/>
            </a:br>
            <a:br>
              <a:rPr lang="en-GB" dirty="0"/>
            </a:br>
            <a:r>
              <a:rPr lang="en-GB" b="0" i="0" dirty="0">
                <a:solidFill>
                  <a:srgbClr val="373A3C"/>
                </a:solidFill>
                <a:effectLst/>
                <a:latin typeface="-apple-system"/>
              </a:rPr>
              <a:t>Community Perspective:</a:t>
            </a:r>
            <a:br>
              <a:rPr lang="en-GB" dirty="0"/>
            </a:br>
            <a:r>
              <a:rPr lang="en-GB" b="0" i="0" dirty="0">
                <a:solidFill>
                  <a:srgbClr val="373A3C"/>
                </a:solidFill>
                <a:effectLst/>
                <a:latin typeface="-apple-system"/>
              </a:rPr>
              <a:t>• Social media – Facebook, Instagram, WhatsApp etc</a:t>
            </a:r>
            <a:br>
              <a:rPr lang="en-GB" dirty="0"/>
            </a:br>
            <a:r>
              <a:rPr lang="en-GB" b="0" i="0" dirty="0">
                <a:solidFill>
                  <a:srgbClr val="373A3C"/>
                </a:solidFill>
                <a:effectLst/>
                <a:latin typeface="-apple-system"/>
              </a:rPr>
              <a:t>• Virtual Meeting via Zoom, Teams, Facetime</a:t>
            </a:r>
            <a:endParaRPr lang="en-GB" dirty="0"/>
          </a:p>
        </p:txBody>
      </p:sp>
      <p:sp>
        <p:nvSpPr>
          <p:cNvPr id="4" name="Slide Number Placeholder 3"/>
          <p:cNvSpPr>
            <a:spLocks noGrp="1"/>
          </p:cNvSpPr>
          <p:nvPr>
            <p:ph type="sldNum" sz="quarter" idx="5"/>
          </p:nvPr>
        </p:nvSpPr>
        <p:spPr/>
        <p:txBody>
          <a:bodyPr/>
          <a:lstStyle/>
          <a:p>
            <a:fld id="{63237A88-C111-4F1A-BFEC-6718F319A82C}" type="slidenum">
              <a:rPr lang="en-GB" smtClean="0"/>
              <a:t>1</a:t>
            </a:fld>
            <a:endParaRPr lang="en-GB"/>
          </a:p>
        </p:txBody>
      </p:sp>
    </p:spTree>
    <p:extLst>
      <p:ext uri="{BB962C8B-B14F-4D97-AF65-F5344CB8AC3E}">
        <p14:creationId xmlns:p14="http://schemas.microsoft.com/office/powerpoint/2010/main" val="42545050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3D5A01C4-D120-494D-8B6C-27C2A1CB154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4A55EB32-20E3-4140-98F2-B9CFEA0DB756}" type="slidenum">
              <a:rPr lang="en-US" altLang="en-US"/>
              <a:pPr>
                <a:spcBef>
                  <a:spcPct val="0"/>
                </a:spcBef>
              </a:pPr>
              <a:t>5</a:t>
            </a:fld>
            <a:endParaRPr lang="en-US" altLang="en-US"/>
          </a:p>
        </p:txBody>
      </p:sp>
      <p:sp>
        <p:nvSpPr>
          <p:cNvPr id="32771" name="Rectangle 2">
            <a:extLst>
              <a:ext uri="{FF2B5EF4-FFF2-40B4-BE49-F238E27FC236}">
                <a16:creationId xmlns:a16="http://schemas.microsoft.com/office/drawing/2014/main" id="{7A942AB4-5D55-468D-9E80-3F765CE2677E}"/>
              </a:ext>
            </a:extLst>
          </p:cNvPr>
          <p:cNvSpPr>
            <a:spLocks noGrp="1" noRot="1" noChangeAspect="1" noChangeArrowheads="1" noTextEdit="1"/>
          </p:cNvSpPr>
          <p:nvPr>
            <p:ph type="sldImg"/>
          </p:nvPr>
        </p:nvSpPr>
        <p:spPr>
          <a:ln/>
        </p:spPr>
      </p:sp>
      <p:sp>
        <p:nvSpPr>
          <p:cNvPr id="32772" name="Rectangle 3">
            <a:extLst>
              <a:ext uri="{FF2B5EF4-FFF2-40B4-BE49-F238E27FC236}">
                <a16:creationId xmlns:a16="http://schemas.microsoft.com/office/drawing/2014/main" id="{95B72AE0-286D-4DF2-9A92-E044E141E72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Technologies that change the way things were done in an organisation /operations and processes.  Think of the value chain.  Think about all the linkages that were established but need to change to streamline flows of data and information across the value chain.  This is referred to as value creation. How has the value chain and value creation come about as a result of digital disruption?  As stated above </a:t>
            </a:r>
            <a:r>
              <a:rPr lang="en-GB" sz="1200" b="0" i="0" dirty="0">
                <a:solidFill>
                  <a:srgbClr val="373A3C"/>
                </a:solidFill>
                <a:effectLst/>
                <a:latin typeface="Arial" panose="020B0604020202020204" pitchFamily="34" charset="0"/>
                <a:cs typeface="Arial" panose="020B0604020202020204" pitchFamily="34" charset="0"/>
              </a:rPr>
              <a:t>changes in existing processes requires major changes to operations and need to exploit new digital technologies ( break existing parts of the value chain to r</a:t>
            </a:r>
            <a:r>
              <a:rPr lang="en-GB" sz="1100" b="0" i="0" dirty="0">
                <a:solidFill>
                  <a:srgbClr val="222222"/>
                </a:solidFill>
                <a:effectLst/>
                <a:latin typeface="Merriweather" panose="00000500000000000000" pitchFamily="2" charset="0"/>
              </a:rPr>
              <a:t>ecombine linkages among resources, to facilitate more direct interactions and transactions to improve value (lower costs etc)</a:t>
            </a:r>
          </a:p>
          <a:p>
            <a:endParaRPr lang="en-GB" dirty="0"/>
          </a:p>
          <a:p>
            <a:r>
              <a:rPr lang="en-GB" dirty="0"/>
              <a:t>That is different to digital innovation.  This is about technologies that are introduced into products/services that change the marketplace.</a:t>
            </a:r>
          </a:p>
          <a:p>
            <a:r>
              <a:rPr lang="en-GB" dirty="0"/>
              <a:t>Who are the key authors?</a:t>
            </a:r>
          </a:p>
          <a:p>
            <a:r>
              <a:rPr lang="en-GB" dirty="0"/>
              <a:t>https://link.springer.com/article/10.1007/s12599-018-0550-4</a:t>
            </a:r>
          </a:p>
          <a:p>
            <a:endParaRPr lang="en-GB" dirty="0"/>
          </a:p>
          <a:p>
            <a:r>
              <a:rPr lang="en-GB" b="0" i="0" dirty="0">
                <a:solidFill>
                  <a:srgbClr val="222222"/>
                </a:solidFill>
                <a:effectLst/>
                <a:latin typeface="Merriweather" panose="00000500000000000000" pitchFamily="2" charset="0"/>
              </a:rPr>
              <a:t>Tan et al. </a:t>
            </a:r>
            <a:r>
              <a:rPr lang="en-GB" b="0" i="0" dirty="0">
                <a:solidFill>
                  <a:srgbClr val="025E8D"/>
                </a:solidFill>
                <a:effectLst/>
                <a:latin typeface="Merriweather" panose="00000500000000000000" pitchFamily="2" charset="0"/>
                <a:hlinkClick r:id="rId3" tooltip="Tan TCF, Tan B, Choi BC et al (2015) Collaborative consumption on mobile applications: a study of multi-sided digital platform GoCatch. In: International conference on mobile business. Fort Worth"/>
              </a:rPr>
              <a:t>2015</a:t>
            </a:r>
            <a:r>
              <a:rPr lang="en-GB" b="0" i="0" dirty="0">
                <a:solidFill>
                  <a:srgbClr val="222222"/>
                </a:solidFill>
                <a:effectLst/>
                <a:latin typeface="Merriweather" panose="00000500000000000000" pitchFamily="2" charset="0"/>
              </a:rPr>
              <a:t>; </a:t>
            </a:r>
            <a:r>
              <a:rPr lang="en-GB" b="0" i="0" dirty="0" err="1">
                <a:solidFill>
                  <a:srgbClr val="222222"/>
                </a:solidFill>
                <a:effectLst/>
                <a:latin typeface="Merriweather" panose="00000500000000000000" pitchFamily="2" charset="0"/>
              </a:rPr>
              <a:t>Westerman</a:t>
            </a:r>
            <a:r>
              <a:rPr lang="en-GB" b="0" i="0" dirty="0">
                <a:solidFill>
                  <a:srgbClr val="222222"/>
                </a:solidFill>
                <a:effectLst/>
                <a:latin typeface="Merriweather" panose="00000500000000000000" pitchFamily="2" charset="0"/>
              </a:rPr>
              <a:t> G, Bonnet D (2015); </a:t>
            </a:r>
            <a:r>
              <a:rPr lang="en-GB" b="0" i="0" dirty="0" err="1">
                <a:solidFill>
                  <a:srgbClr val="222222"/>
                </a:solidFill>
                <a:effectLst/>
                <a:latin typeface="Merriweather" panose="00000500000000000000" pitchFamily="2" charset="0"/>
              </a:rPr>
              <a:t>Elbanna</a:t>
            </a:r>
            <a:r>
              <a:rPr lang="en-GB" b="0" i="0" dirty="0">
                <a:solidFill>
                  <a:srgbClr val="222222"/>
                </a:solidFill>
                <a:effectLst/>
                <a:latin typeface="Merriweather" panose="00000500000000000000" pitchFamily="2" charset="0"/>
              </a:rPr>
              <a:t> and Newman </a:t>
            </a:r>
            <a:r>
              <a:rPr lang="en-GB" b="0" i="0" dirty="0">
                <a:solidFill>
                  <a:srgbClr val="025E8D"/>
                </a:solidFill>
                <a:effectLst/>
                <a:latin typeface="Merriweather" panose="00000500000000000000" pitchFamily="2" charset="0"/>
                <a:hlinkClick r:id="rId4" tooltip="Elbanna A, Newman M (2016) Disrupt the disruptor: rethinking “disruption” in digital innovation. In: Mediterranean Conference on Information Systems, p 58"/>
              </a:rPr>
              <a:t>2016</a:t>
            </a:r>
            <a:r>
              <a:rPr lang="en-GB" b="0" i="0" dirty="0">
                <a:solidFill>
                  <a:srgbClr val="222222"/>
                </a:solidFill>
                <a:effectLst/>
                <a:latin typeface="Merriweather" panose="00000500000000000000" pitchFamily="2" charset="0"/>
              </a:rPr>
              <a:t>).</a:t>
            </a:r>
          </a:p>
          <a:p>
            <a:r>
              <a:rPr lang="en-GB" b="0" i="0" dirty="0" err="1">
                <a:solidFill>
                  <a:srgbClr val="222222"/>
                </a:solidFill>
                <a:effectLst/>
                <a:latin typeface="Merriweather" panose="00000500000000000000" pitchFamily="2" charset="0"/>
              </a:rPr>
              <a:t>Westerman</a:t>
            </a:r>
            <a:r>
              <a:rPr lang="en-GB" b="0" i="0" dirty="0">
                <a:solidFill>
                  <a:srgbClr val="222222"/>
                </a:solidFill>
                <a:effectLst/>
                <a:latin typeface="Merriweather" panose="00000500000000000000" pitchFamily="2" charset="0"/>
              </a:rPr>
              <a:t> G, Bonnet D (2015) Revamping your business through digital transformation. MIT Sloan </a:t>
            </a:r>
            <a:r>
              <a:rPr lang="en-GB" b="0" i="0" dirty="0" err="1">
                <a:solidFill>
                  <a:srgbClr val="222222"/>
                </a:solidFill>
                <a:effectLst/>
                <a:latin typeface="Merriweather" panose="00000500000000000000" pitchFamily="2" charset="0"/>
              </a:rPr>
              <a:t>Manag</a:t>
            </a:r>
            <a:r>
              <a:rPr lang="en-GB" b="0" i="0" dirty="0">
                <a:solidFill>
                  <a:srgbClr val="222222"/>
                </a:solidFill>
                <a:effectLst/>
                <a:latin typeface="Merriweather" panose="00000500000000000000" pitchFamily="2" charset="0"/>
              </a:rPr>
              <a:t> Rev 56(3):10–13</a:t>
            </a:r>
          </a:p>
          <a:p>
            <a:r>
              <a:rPr lang="en-GB" b="0" i="0" dirty="0">
                <a:solidFill>
                  <a:srgbClr val="222222"/>
                </a:solidFill>
                <a:effectLst/>
                <a:latin typeface="Merriweather" panose="00000500000000000000" pitchFamily="2" charset="0"/>
              </a:rPr>
              <a:t>Karimi J, Walter Z (2015) The role of dynamic capabilities in responding to digital disruption: a factor-based study of the newspaper industry. J </a:t>
            </a:r>
            <a:r>
              <a:rPr lang="en-GB" b="0" i="0" dirty="0" err="1">
                <a:solidFill>
                  <a:srgbClr val="222222"/>
                </a:solidFill>
                <a:effectLst/>
                <a:latin typeface="Merriweather" panose="00000500000000000000" pitchFamily="2" charset="0"/>
              </a:rPr>
              <a:t>Manag</a:t>
            </a:r>
            <a:r>
              <a:rPr lang="en-GB" b="0" i="0" dirty="0">
                <a:solidFill>
                  <a:srgbClr val="222222"/>
                </a:solidFill>
                <a:effectLst/>
                <a:latin typeface="Merriweather" panose="00000500000000000000" pitchFamily="2" charset="0"/>
              </a:rPr>
              <a:t> Inf </a:t>
            </a:r>
            <a:r>
              <a:rPr lang="en-GB" b="0" i="0" dirty="0" err="1">
                <a:solidFill>
                  <a:srgbClr val="222222"/>
                </a:solidFill>
                <a:effectLst/>
                <a:latin typeface="Merriweather" panose="00000500000000000000" pitchFamily="2" charset="0"/>
              </a:rPr>
              <a:t>Syst</a:t>
            </a:r>
            <a:r>
              <a:rPr lang="en-GB" b="0" i="0" dirty="0">
                <a:solidFill>
                  <a:srgbClr val="222222"/>
                </a:solidFill>
                <a:effectLst/>
                <a:latin typeface="Merriweather" panose="00000500000000000000" pitchFamily="2" charset="0"/>
              </a:rPr>
              <a:t> 32(1):39–81. </a:t>
            </a:r>
            <a:r>
              <a:rPr lang="en-GB" b="0" i="0" dirty="0">
                <a:solidFill>
                  <a:srgbClr val="025E8D"/>
                </a:solidFill>
                <a:effectLst/>
                <a:latin typeface="Merriweather" panose="00000500000000000000" pitchFamily="2" charset="0"/>
                <a:hlinkClick r:id="rId5"/>
              </a:rPr>
              <a:t>https://doi.org/10.1080/07421222.2015.1029380</a:t>
            </a:r>
            <a:endParaRPr lang="en-GB" b="0" i="0" dirty="0">
              <a:solidFill>
                <a:srgbClr val="025E8D"/>
              </a:solidFill>
              <a:effectLst/>
              <a:latin typeface="Merriweather" panose="00000500000000000000" pitchFamily="2" charset="0"/>
            </a:endParaRPr>
          </a:p>
          <a:p>
            <a:r>
              <a:rPr lang="en-GB" b="0" i="0" dirty="0" err="1">
                <a:solidFill>
                  <a:srgbClr val="222222"/>
                </a:solidFill>
                <a:effectLst/>
                <a:latin typeface="Merriweather" panose="00000500000000000000" pitchFamily="2" charset="0"/>
              </a:rPr>
              <a:t>Farrall</a:t>
            </a:r>
            <a:r>
              <a:rPr lang="en-GB" b="0" i="0" dirty="0">
                <a:solidFill>
                  <a:srgbClr val="222222"/>
                </a:solidFill>
                <a:effectLst/>
                <a:latin typeface="Merriweather" panose="00000500000000000000" pitchFamily="2" charset="0"/>
              </a:rPr>
              <a:t> F, Harding C, Hillard R et al (2012) Digital disruption: short fuse, big bang? In: Building the lucky country–business imperatives for a prosperous Australia. Deloitte. </a:t>
            </a:r>
            <a:r>
              <a:rPr lang="en-GB" b="0" i="0" dirty="0">
                <a:solidFill>
                  <a:srgbClr val="025E8D"/>
                </a:solidFill>
                <a:effectLst/>
                <a:latin typeface="Merriweather" panose="00000500000000000000" pitchFamily="2" charset="0"/>
                <a:hlinkClick r:id="rId6"/>
              </a:rPr>
              <a:t>https://www2.deloitte.com/au/en/pages/building-lucky-country/articles/digital-disruption-harnessing-the-bang.html</a:t>
            </a:r>
            <a:r>
              <a:rPr lang="en-GB" b="0" i="0" dirty="0">
                <a:solidFill>
                  <a:srgbClr val="222222"/>
                </a:solidFill>
                <a:effectLst/>
                <a:latin typeface="Merriweather" panose="00000500000000000000" pitchFamily="2" charset="0"/>
              </a:rPr>
              <a:t>. Accessed 26 June 2018</a:t>
            </a:r>
            <a:endParaRPr lang="en-GB" dirty="0"/>
          </a:p>
        </p:txBody>
      </p:sp>
      <p:sp>
        <p:nvSpPr>
          <p:cNvPr id="4" name="Slide Number Placeholder 3"/>
          <p:cNvSpPr>
            <a:spLocks noGrp="1"/>
          </p:cNvSpPr>
          <p:nvPr>
            <p:ph type="sldNum" sz="quarter" idx="5"/>
          </p:nvPr>
        </p:nvSpPr>
        <p:spPr/>
        <p:txBody>
          <a:bodyPr/>
          <a:lstStyle/>
          <a:p>
            <a:fld id="{63237A88-C111-4F1A-BFEC-6718F319A82C}" type="slidenum">
              <a:rPr lang="en-GB" smtClean="0"/>
              <a:t>8</a:t>
            </a:fld>
            <a:endParaRPr lang="en-GB"/>
          </a:p>
        </p:txBody>
      </p:sp>
    </p:spTree>
    <p:extLst>
      <p:ext uri="{BB962C8B-B14F-4D97-AF65-F5344CB8AC3E}">
        <p14:creationId xmlns:p14="http://schemas.microsoft.com/office/powerpoint/2010/main" val="41965526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you categorise </a:t>
            </a:r>
            <a:r>
              <a:rPr lang="en-GB" dirty="0" err="1"/>
              <a:t>AirBnb</a:t>
            </a:r>
            <a:r>
              <a:rPr lang="en-GB" dirty="0"/>
              <a:t> ?</a:t>
            </a:r>
          </a:p>
          <a:p>
            <a:r>
              <a:rPr lang="en-GB" dirty="0"/>
              <a:t>How </a:t>
            </a:r>
            <a:r>
              <a:rPr lang="en-GB"/>
              <a:t>many categories does it fit into?</a:t>
            </a:r>
            <a:endParaRPr lang="en-GB" dirty="0"/>
          </a:p>
        </p:txBody>
      </p:sp>
      <p:sp>
        <p:nvSpPr>
          <p:cNvPr id="4" name="Slide Number Placeholder 3"/>
          <p:cNvSpPr>
            <a:spLocks noGrp="1"/>
          </p:cNvSpPr>
          <p:nvPr>
            <p:ph type="sldNum" sz="quarter" idx="5"/>
          </p:nvPr>
        </p:nvSpPr>
        <p:spPr/>
        <p:txBody>
          <a:bodyPr/>
          <a:lstStyle/>
          <a:p>
            <a:fld id="{3262D3BF-3687-4E01-AC38-80FEE85288AE}" type="slidenum">
              <a:rPr lang="en-US" altLang="en-US" smtClean="0"/>
              <a:pPr/>
              <a:t>9</a:t>
            </a:fld>
            <a:endParaRPr lang="en-US" altLang="en-US"/>
          </a:p>
        </p:txBody>
      </p:sp>
    </p:spTree>
    <p:extLst>
      <p:ext uri="{BB962C8B-B14F-4D97-AF65-F5344CB8AC3E}">
        <p14:creationId xmlns:p14="http://schemas.microsoft.com/office/powerpoint/2010/main" val="6951406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74F22ADD-E89E-4377-A7FF-A0C8337CE464}" type="slidenum">
              <a:rPr lang="en-GB" smtClean="0"/>
              <a:pPr/>
              <a:t>10</a:t>
            </a:fld>
            <a:endParaRPr lang="en-GB" dirty="0"/>
          </a:p>
        </p:txBody>
      </p:sp>
    </p:spTree>
    <p:extLst>
      <p:ext uri="{BB962C8B-B14F-4D97-AF65-F5344CB8AC3E}">
        <p14:creationId xmlns:p14="http://schemas.microsoft.com/office/powerpoint/2010/main" val="1924056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6672" indent="-346672">
              <a:lnSpc>
                <a:spcPct val="115000"/>
              </a:lnSpc>
              <a:buFont typeface="+mj-lt"/>
              <a:buAutoNum type="arabicPeriod"/>
            </a:pPr>
            <a:r>
              <a:rPr lang="en-IN" dirty="0">
                <a:ea typeface="Calibri"/>
                <a:cs typeface="Times New Roman"/>
              </a:rPr>
              <a:t>Alexa is an intelligent personal assistant developed by Amazon, first used in the Amazon Echo and the Amazon Echo Dot devices</a:t>
            </a:r>
          </a:p>
          <a:p>
            <a:pPr marL="346672" indent="-346672">
              <a:lnSpc>
                <a:spcPct val="115000"/>
              </a:lnSpc>
              <a:buFont typeface="+mj-lt"/>
              <a:buAutoNum type="arabicPeriod"/>
            </a:pPr>
            <a:r>
              <a:rPr lang="en-US" dirty="0">
                <a:ea typeface="Calibri"/>
                <a:cs typeface="Times New Roman"/>
              </a:rPr>
              <a:t>Clarabridge recommends solutions to common customer issues and feedback using AI</a:t>
            </a:r>
            <a:endParaRPr lang="en-IN" dirty="0">
              <a:ea typeface="Calibri"/>
              <a:cs typeface="Times New Roman"/>
            </a:endParaRPr>
          </a:p>
          <a:p>
            <a:pPr marL="346672" indent="-346672">
              <a:lnSpc>
                <a:spcPct val="115000"/>
              </a:lnSpc>
              <a:buFont typeface="+mj-lt"/>
              <a:buAutoNum type="arabicPeriod"/>
            </a:pPr>
            <a:r>
              <a:rPr lang="en-US" dirty="0">
                <a:ea typeface="Calibri"/>
                <a:cs typeface="Times New Roman"/>
              </a:rPr>
              <a:t>INS is a global decentralized grocery marketplace powered by Blockchain enabling B2C Selling</a:t>
            </a:r>
            <a:endParaRPr lang="en-IN" dirty="0">
              <a:ea typeface="Calibri"/>
              <a:cs typeface="Times New Roman"/>
            </a:endParaRPr>
          </a:p>
          <a:p>
            <a:pPr marL="346672" indent="-346672">
              <a:lnSpc>
                <a:spcPct val="115000"/>
              </a:lnSpc>
              <a:buFont typeface="+mj-lt"/>
              <a:buAutoNum type="arabicPeriod"/>
            </a:pPr>
            <a:r>
              <a:rPr lang="en-US" dirty="0">
                <a:ea typeface="Calibri"/>
                <a:cs typeface="Times New Roman"/>
              </a:rPr>
              <a:t>Chronicled leverages Blockchain and IoT to power smart, secure supply chain solutions</a:t>
            </a:r>
            <a:endParaRPr lang="en-IN" dirty="0">
              <a:ea typeface="Calibri"/>
              <a:cs typeface="Times New Roman"/>
            </a:endParaRPr>
          </a:p>
          <a:p>
            <a:pPr marL="346672" indent="-346672">
              <a:lnSpc>
                <a:spcPct val="115000"/>
              </a:lnSpc>
              <a:buFont typeface="+mj-lt"/>
              <a:buAutoNum type="arabicPeriod"/>
            </a:pPr>
            <a:r>
              <a:rPr lang="en-IN" dirty="0">
                <a:ea typeface="Calibri"/>
                <a:cs typeface="Times New Roman"/>
              </a:rPr>
              <a:t>Netatmo designs and develops connected consumer electronics.</a:t>
            </a:r>
          </a:p>
          <a:p>
            <a:pPr marL="346672" indent="-346672">
              <a:lnSpc>
                <a:spcPct val="115000"/>
              </a:lnSpc>
              <a:buFont typeface="+mj-lt"/>
              <a:buAutoNum type="arabicPeriod"/>
            </a:pPr>
            <a:r>
              <a:rPr lang="en-US" dirty="0">
                <a:ea typeface="Calibri"/>
                <a:cs typeface="Times New Roman"/>
              </a:rPr>
              <a:t>Jawbone develops and sells wearable technology and portable audio devices.</a:t>
            </a:r>
            <a:endParaRPr lang="en-IN" dirty="0">
              <a:ea typeface="Calibri"/>
              <a:cs typeface="Times New Roman"/>
            </a:endParaRPr>
          </a:p>
          <a:p>
            <a:pPr marL="346672" indent="-346672">
              <a:lnSpc>
                <a:spcPct val="115000"/>
              </a:lnSpc>
              <a:buFont typeface="+mj-lt"/>
              <a:buAutoNum type="arabicPeriod"/>
            </a:pPr>
            <a:r>
              <a:rPr lang="en-IN" sz="1100" dirty="0">
                <a:latin typeface="Arial"/>
                <a:ea typeface="Calibri"/>
                <a:cs typeface="Times New Roman"/>
              </a:rPr>
              <a:t>Elastic Path builds commerce software that powers the next generation of digital experiences</a:t>
            </a:r>
          </a:p>
          <a:p>
            <a:pPr marL="346672" indent="-346672">
              <a:lnSpc>
                <a:spcPct val="115000"/>
              </a:lnSpc>
              <a:buFont typeface="+mj-lt"/>
              <a:buAutoNum type="arabicPeriod"/>
            </a:pPr>
            <a:r>
              <a:rPr lang="en-IN" dirty="0">
                <a:ea typeface="Calibri"/>
                <a:cs typeface="Times New Roman"/>
              </a:rPr>
              <a:t>Didi Chuxing is a leading mobile transportation platform in China</a:t>
            </a:r>
          </a:p>
          <a:p>
            <a:pPr marL="346672" indent="-346672">
              <a:lnSpc>
                <a:spcPct val="115000"/>
              </a:lnSpc>
              <a:buFont typeface="+mj-lt"/>
              <a:buAutoNum type="arabicPeriod"/>
            </a:pPr>
            <a:r>
              <a:rPr lang="en-IN" dirty="0">
                <a:ea typeface="Calibri"/>
                <a:cs typeface="Times New Roman"/>
              </a:rPr>
              <a:t>Adyen is a multichannel payment company outsourcing payment services to international merchants.</a:t>
            </a:r>
          </a:p>
          <a:p>
            <a:pPr marL="346672" indent="-346672">
              <a:lnSpc>
                <a:spcPct val="115000"/>
              </a:lnSpc>
              <a:buFont typeface="+mj-lt"/>
              <a:buAutoNum type="arabicPeriod"/>
            </a:pPr>
            <a:r>
              <a:rPr lang="en-IN" dirty="0">
                <a:ea typeface="Calibri"/>
                <a:cs typeface="Times New Roman"/>
              </a:rPr>
              <a:t>Coinbase is a digital currency wallet that allows traders to buy and sell bitcoin.</a:t>
            </a:r>
          </a:p>
          <a:p>
            <a:pPr marL="346672" indent="-346672">
              <a:lnSpc>
                <a:spcPct val="115000"/>
              </a:lnSpc>
              <a:buFont typeface="+mj-lt"/>
              <a:buAutoNum type="arabicPeriod"/>
            </a:pPr>
            <a:r>
              <a:rPr lang="en-IN" dirty="0">
                <a:ea typeface="Calibri"/>
                <a:cs typeface="Times New Roman"/>
              </a:rPr>
              <a:t>SoftBank Robotics Holding Corp. is the SoftBank Group's subsidiary responsible for its robotics business</a:t>
            </a:r>
          </a:p>
          <a:p>
            <a:pPr marL="346672" indent="-346672">
              <a:lnSpc>
                <a:spcPct val="115000"/>
              </a:lnSpc>
              <a:buFont typeface="+mj-lt"/>
              <a:buAutoNum type="arabicPeriod"/>
            </a:pPr>
            <a:r>
              <a:rPr lang="en-IN" dirty="0">
                <a:ea typeface="Calibri"/>
                <a:cs typeface="Times New Roman"/>
              </a:rPr>
              <a:t>Waymo is an autonomous car development company and subsidiary of Google's parent company</a:t>
            </a:r>
          </a:p>
          <a:p>
            <a:pPr marL="346672" indent="-346672">
              <a:lnSpc>
                <a:spcPct val="115000"/>
              </a:lnSpc>
              <a:buFont typeface="+mj-lt"/>
              <a:buAutoNum type="arabicPeriod"/>
            </a:pPr>
            <a:r>
              <a:rPr lang="en-IN" dirty="0">
                <a:ea typeface="Calibri"/>
                <a:cs typeface="Times New Roman"/>
              </a:rPr>
              <a:t>Qualcomm is a telecommunications equipment company that designs and markets wireless telecommunications products and services.</a:t>
            </a:r>
          </a:p>
          <a:p>
            <a:pPr marL="346672" indent="-346672">
              <a:lnSpc>
                <a:spcPct val="115000"/>
              </a:lnSpc>
              <a:buFont typeface="+mj-lt"/>
              <a:buAutoNum type="arabicPeriod"/>
            </a:pPr>
            <a:r>
              <a:rPr lang="en-IN" dirty="0">
                <a:ea typeface="Calibri"/>
                <a:cs typeface="Times New Roman"/>
              </a:rPr>
              <a:t>Trend Micro provides enterprise data security and cyber security solutions for businesses</a:t>
            </a:r>
          </a:p>
          <a:p>
            <a:pPr marL="346672" indent="-346672">
              <a:lnSpc>
                <a:spcPct val="115000"/>
              </a:lnSpc>
              <a:buFont typeface="+mj-lt"/>
              <a:buAutoNum type="arabicPeriod"/>
            </a:pPr>
            <a:r>
              <a:rPr lang="en-IN" dirty="0">
                <a:ea typeface="Calibri"/>
                <a:cs typeface="Times New Roman"/>
              </a:rPr>
              <a:t>Hootsuite is a social media management platform </a:t>
            </a:r>
          </a:p>
          <a:p>
            <a:pPr marL="346672" indent="-346672">
              <a:lnSpc>
                <a:spcPct val="115000"/>
              </a:lnSpc>
              <a:buFont typeface="+mj-lt"/>
              <a:buAutoNum type="arabicPeriod"/>
            </a:pPr>
            <a:r>
              <a:rPr lang="en-IN" dirty="0">
                <a:ea typeface="Calibri"/>
                <a:cs typeface="Times New Roman"/>
              </a:rPr>
              <a:t>Materialise provides software solutions and 3D printing services for medical and manufacturing</a:t>
            </a:r>
          </a:p>
          <a:p>
            <a:pPr marL="346672" indent="-346672">
              <a:lnSpc>
                <a:spcPct val="115000"/>
              </a:lnSpc>
              <a:buFont typeface="+mj-lt"/>
              <a:buAutoNum type="arabicPeriod"/>
            </a:pPr>
            <a:r>
              <a:rPr lang="en-IN" dirty="0">
                <a:ea typeface="Calibri"/>
                <a:cs typeface="Times New Roman"/>
              </a:rPr>
              <a:t>Slack is an enterprise software platform that allows effective communications across businesses</a:t>
            </a:r>
          </a:p>
          <a:p>
            <a:pPr marL="346672" indent="-346672">
              <a:lnSpc>
                <a:spcPct val="115000"/>
              </a:lnSpc>
              <a:buFont typeface="+mj-lt"/>
              <a:buAutoNum type="arabicPeriod"/>
            </a:pPr>
            <a:r>
              <a:rPr lang="en-IN" dirty="0">
                <a:ea typeface="Calibri"/>
                <a:cs typeface="Times New Roman"/>
              </a:rPr>
              <a:t>Oak Labs develops in store technology for physical retailers</a:t>
            </a:r>
          </a:p>
          <a:p>
            <a:pPr marL="346672" indent="-346672">
              <a:lnSpc>
                <a:spcPct val="115000"/>
              </a:lnSpc>
              <a:buFont typeface="+mj-lt"/>
              <a:buAutoNum type="arabicPeriod"/>
            </a:pPr>
            <a:r>
              <a:rPr lang="en-IN" dirty="0">
                <a:ea typeface="Calibri"/>
                <a:cs typeface="Times New Roman"/>
              </a:rPr>
              <a:t>Warranteer connects consumers to vendors &amp; allows warranty activations to create a new revenue stream</a:t>
            </a:r>
          </a:p>
          <a:p>
            <a:pPr marL="346672" indent="-346672">
              <a:lnSpc>
                <a:spcPct val="115000"/>
              </a:lnSpc>
              <a:buFont typeface="+mj-lt"/>
              <a:buAutoNum type="arabicPeriod"/>
            </a:pPr>
            <a:r>
              <a:rPr lang="en-IN" dirty="0">
                <a:ea typeface="Calibri"/>
                <a:cs typeface="Times New Roman"/>
              </a:rPr>
              <a:t>IBM Blockchain is a public cloud service that customers can use to build secure Blockchain networks</a:t>
            </a:r>
          </a:p>
          <a:p>
            <a:pPr marL="346672" indent="-346672">
              <a:lnSpc>
                <a:spcPct val="115000"/>
              </a:lnSpc>
              <a:buFont typeface="+mj-lt"/>
              <a:buAutoNum type="arabicPeriod"/>
            </a:pPr>
            <a:r>
              <a:rPr lang="en-IN" dirty="0">
                <a:ea typeface="Calibri"/>
                <a:cs typeface="Times New Roman"/>
              </a:rPr>
              <a:t>Xively delivers enterprise IoT platform for connected product or service</a:t>
            </a:r>
          </a:p>
          <a:p>
            <a:pPr marL="346672" indent="-346672">
              <a:lnSpc>
                <a:spcPct val="115000"/>
              </a:lnSpc>
              <a:buFont typeface="+mj-lt"/>
              <a:buAutoNum type="arabicPeriod"/>
            </a:pPr>
            <a:r>
              <a:rPr lang="en-IN" dirty="0">
                <a:ea typeface="Calibri"/>
                <a:cs typeface="Times New Roman"/>
              </a:rPr>
              <a:t>Zebra develops enterprise-level data capture and automatic identification solutions</a:t>
            </a:r>
          </a:p>
          <a:p>
            <a:pPr marL="346672" indent="-346672">
              <a:lnSpc>
                <a:spcPct val="115000"/>
              </a:lnSpc>
              <a:buFont typeface="+mj-lt"/>
              <a:buAutoNum type="arabicPeriod"/>
            </a:pPr>
            <a:r>
              <a:rPr lang="en-IN" dirty="0">
                <a:ea typeface="Calibri"/>
                <a:cs typeface="Times New Roman"/>
              </a:rPr>
              <a:t>Symphony’s portfolio of solutions translates customer intelligence into insights to drive execution.</a:t>
            </a:r>
          </a:p>
          <a:p>
            <a:pPr marL="346672" indent="-346672">
              <a:lnSpc>
                <a:spcPct val="115000"/>
              </a:lnSpc>
              <a:buFont typeface="+mj-lt"/>
              <a:buAutoNum type="arabicPeriod"/>
            </a:pPr>
            <a:r>
              <a:rPr lang="en-IN" dirty="0">
                <a:ea typeface="Calibri"/>
                <a:cs typeface="Times New Roman"/>
              </a:rPr>
              <a:t>Sentiance provides an SDK that creates user behavior profiles by analyzing sensor data, helping companies to deliver personalized and context-aware customer engagement</a:t>
            </a:r>
          </a:p>
          <a:p>
            <a:pPr marL="346672" indent="-346672">
              <a:lnSpc>
                <a:spcPct val="115000"/>
              </a:lnSpc>
              <a:buFont typeface="+mj-lt"/>
              <a:buAutoNum type="arabicPeriod"/>
            </a:pPr>
            <a:r>
              <a:rPr lang="en-IN" dirty="0">
                <a:ea typeface="Calibri"/>
                <a:cs typeface="Times New Roman"/>
              </a:rPr>
              <a:t>Amazon Pay is an online payments processing service that is owned by Amazon.com, Inc..</a:t>
            </a:r>
          </a:p>
          <a:p>
            <a:pPr marL="346672" indent="-346672">
              <a:lnSpc>
                <a:spcPct val="115000"/>
              </a:lnSpc>
              <a:buFont typeface="+mj-lt"/>
              <a:buAutoNum type="arabicPeriod"/>
            </a:pPr>
            <a:r>
              <a:rPr lang="en-IN" dirty="0">
                <a:ea typeface="Calibri"/>
                <a:cs typeface="Times New Roman"/>
              </a:rPr>
              <a:t>Nymi Inc. develops and delivers Nymi Band, a wearable electrocardiogram authenticator </a:t>
            </a:r>
          </a:p>
          <a:p>
            <a:pPr marL="346672" indent="-346672">
              <a:lnSpc>
                <a:spcPct val="115000"/>
              </a:lnSpc>
              <a:buFont typeface="+mj-lt"/>
              <a:buAutoNum type="arabicPeriod"/>
            </a:pPr>
            <a:r>
              <a:rPr lang="en-IN" dirty="0">
                <a:ea typeface="Calibri"/>
                <a:cs typeface="Times New Roman"/>
              </a:rPr>
              <a:t>Flirtey is real-time delivery service that uses drones to make delivery possible to everyone.</a:t>
            </a:r>
          </a:p>
          <a:p>
            <a:pPr marL="346672" indent="-346672">
              <a:lnSpc>
                <a:spcPct val="115000"/>
              </a:lnSpc>
              <a:buFont typeface="+mj-lt"/>
              <a:buAutoNum type="arabicPeriod"/>
            </a:pPr>
            <a:r>
              <a:rPr lang="en-IN" dirty="0">
                <a:ea typeface="Calibri"/>
                <a:cs typeface="Times New Roman"/>
              </a:rPr>
              <a:t>Bossa Nova creates service robots for the  retail industry </a:t>
            </a:r>
          </a:p>
          <a:p>
            <a:pPr marL="346672" indent="-346672">
              <a:lnSpc>
                <a:spcPct val="115000"/>
              </a:lnSpc>
              <a:buFont typeface="+mj-lt"/>
              <a:buAutoNum type="arabicPeriod"/>
            </a:pPr>
            <a:r>
              <a:rPr lang="en-IN" dirty="0">
                <a:ea typeface="Calibri"/>
                <a:cs typeface="Times New Roman"/>
              </a:rPr>
              <a:t>Cross Match provides  biometric identity management solutions</a:t>
            </a:r>
          </a:p>
          <a:p>
            <a:pPr marL="346672" indent="-346672">
              <a:lnSpc>
                <a:spcPct val="115000"/>
              </a:lnSpc>
              <a:buFont typeface="+mj-lt"/>
              <a:buAutoNum type="arabicPeriod"/>
            </a:pPr>
            <a:r>
              <a:rPr lang="en-IN" dirty="0"/>
              <a:t>Noccela specialises in Electronic Article Surveillance and retail security</a:t>
            </a:r>
          </a:p>
          <a:p>
            <a:pPr marL="346672" indent="-346672">
              <a:lnSpc>
                <a:spcPct val="115000"/>
              </a:lnSpc>
              <a:buFont typeface="+mj-lt"/>
              <a:buAutoNum type="arabicPeriod"/>
            </a:pPr>
            <a:r>
              <a:rPr lang="en-IN" dirty="0">
                <a:ea typeface="Calibri"/>
                <a:cs typeface="Times New Roman"/>
              </a:rPr>
              <a:t>Ikea Place is an AR app to help customers visualize what their furniture might look like in their own living rooms.</a:t>
            </a:r>
          </a:p>
          <a:p>
            <a:pPr marL="346672" indent="-346672">
              <a:lnSpc>
                <a:spcPct val="115000"/>
              </a:lnSpc>
              <a:spcAft>
                <a:spcPts val="1011"/>
              </a:spcAft>
              <a:buFont typeface="+mj-lt"/>
              <a:buAutoNum type="arabicPeriod"/>
            </a:pPr>
            <a:r>
              <a:rPr lang="en-IN" dirty="0">
                <a:ea typeface="Calibri"/>
                <a:cs typeface="Times New Roman"/>
              </a:rPr>
              <a:t>Fractal provides services to organizations for data-driven decision-making.</a:t>
            </a:r>
          </a:p>
          <a:p>
            <a:pPr lvl="0"/>
            <a:endParaRPr lang="en-IN" dirty="0"/>
          </a:p>
        </p:txBody>
      </p:sp>
      <p:sp>
        <p:nvSpPr>
          <p:cNvPr id="4" name="Slide Number Placeholder 3"/>
          <p:cNvSpPr>
            <a:spLocks noGrp="1"/>
          </p:cNvSpPr>
          <p:nvPr>
            <p:ph type="sldNum" sz="quarter" idx="10"/>
          </p:nvPr>
        </p:nvSpPr>
        <p:spPr/>
        <p:txBody>
          <a:bodyPr/>
          <a:lstStyle/>
          <a:p>
            <a:fld id="{74F22ADD-E89E-4377-A7FF-A0C8337CE464}" type="slidenum">
              <a:rPr lang="en-GB" smtClean="0"/>
              <a:pPr/>
              <a:t>11</a:t>
            </a:fld>
            <a:endParaRPr lang="en-GB" dirty="0"/>
          </a:p>
        </p:txBody>
      </p:sp>
    </p:spTree>
    <p:extLst>
      <p:ext uri="{BB962C8B-B14F-4D97-AF65-F5344CB8AC3E}">
        <p14:creationId xmlns:p14="http://schemas.microsoft.com/office/powerpoint/2010/main" val="1924056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pPr>
            <a:r>
              <a:rPr lang="en-US" sz="1000" dirty="0">
                <a:ea typeface="Calibri"/>
                <a:cs typeface="Times New Roman"/>
              </a:rPr>
              <a:t> </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FICO provides products and services that enable businesses to automate, improve, and connect decisions to enhance business performance through decision management and predictive analytics.</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H2O.ai provides an open source machine learning platform that makes it easy to build smart applications to predict fraud, customer churn, etc.</a:t>
            </a:r>
            <a:endParaRPr lang="en-IN" sz="1000" dirty="0">
              <a:ea typeface="Calibri"/>
              <a:cs typeface="Times New Roman"/>
            </a:endParaRPr>
          </a:p>
          <a:p>
            <a:pPr marL="346672" indent="-346672" algn="just">
              <a:lnSpc>
                <a:spcPct val="115000"/>
              </a:lnSpc>
              <a:buFont typeface="+mj-lt"/>
              <a:buAutoNum type="arabicParenR"/>
            </a:pPr>
            <a:r>
              <a:rPr lang="en-US" sz="800" dirty="0">
                <a:ea typeface="Calibri"/>
                <a:cs typeface="Times New Roman"/>
              </a:rPr>
              <a:t>Ripple </a:t>
            </a:r>
            <a:r>
              <a:rPr lang="en-IN" sz="800" dirty="0">
                <a:ea typeface="Calibri"/>
                <a:cs typeface="Times New Roman"/>
              </a:rPr>
              <a:t>offers a global real-time Blockchain based payment system for financial institutions.</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FIS is a provider of technology-based banking and payment solutions for the financial services industry.</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Zubie is a connected-car app that provides location tracking, driver scoring, alert and location sharing services for consumers.</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Apple Watch is a line of smartwatches designed, developed, and marketed by Apple Inc that incorporates fitness tracking and health-oriented capabilities.</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Lending Club is an online financial community that brings together creditworthy borrowers and savvy investors.</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Atom Bank is a mobile banking application that offers a range of personal and business banking products.</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Zwipe is a technology company that is making biometrics easy by developing and commercializing award-winning biometric authentication solutions for three key areas: payment, access control, and ID.</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Alipay provides secure, online and mobile payment services. </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Betterment is a goal-based online investment company, delivering personalized financial advice paired with low fees and customer experience.</a:t>
            </a:r>
            <a:endParaRPr lang="en-IN" sz="1000" dirty="0">
              <a:ea typeface="Calibri"/>
              <a:cs typeface="Times New Roman"/>
            </a:endParaRPr>
          </a:p>
          <a:p>
            <a:pPr marL="346672" indent="-346672" algn="just">
              <a:lnSpc>
                <a:spcPct val="115000"/>
              </a:lnSpc>
              <a:buFont typeface="+mj-lt"/>
              <a:buAutoNum type="arabicParenR"/>
            </a:pPr>
            <a:r>
              <a:rPr lang="en-US" sz="800" dirty="0">
                <a:ea typeface="Calibri"/>
                <a:cs typeface="Times New Roman"/>
              </a:rPr>
              <a:t>UiPath is a robotic process automation software vendor</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ThreatMetrix is an integrated digital identity platform that allows its users to transact their businesses without friction.</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M2SYS Technology is a global biometric identification management company, providing enterprise multi-modal biometric solutions.</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Alteryx Analytics provides analysts with ability to easily prep, blend, &amp; analyze all data using a repeatable workflow.</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Kreditech uses machine-learning technologies to provide access to better credit for the underbanked for digital banking services.</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Infermedica is a health AI company that improves the diagnostic process using the most advanced reasoning technology for preliminary medical diagnosis.</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Recursion Pharmaceuticals is combining high-throughput experimental biology, bioinformatics, and machine learning to rapidly identify new indications for many known drugs and shelved assets.</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Guardtime is a software security company that developed a digital signature system based on Blockchain technology.</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BlockVerify believes in the potential of Blockchain technology to improve anti-counterfeit measures in different industries and have a significant positive social impact.</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AliveCor has a device and application that will turn any smartphone into a clinical-quality electrocardiogram (ECG) recorder.</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Fitbit offers compact, wireless, wearable sensors that track a person’s daily activities in order to promote a healthy lifestyle.</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Patients use Zocdoc to find in-network neighbourhood doctors, instantly book appointments online.</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FitnessKeeper offers Runkeeper, a mobile platform that employs location technology to allow users to track their workout performance.</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PegaSystems provides business process and customer relationship management solutions for organizations.</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InstaMed simplifies every healthcare clearinghouse and payment transaction for providers and payers, all in one place.</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Rani Therapeutics develops bio-therapeutics technology for the oral delivery of large drug molecules.</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Intuitive surgical is a developer of robotic-assisted minimally invasive surgery (MIS) techniques and tools.</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ClearDATA is the trusted managed cloud provider, designed for today’s healthcare security needs.</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Secureworks  manages medical identity theft, IoT security threats, and ransomware in healthcare organizations.</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23&amp;me is a human genome research company enabling users to study their ancestry, genealogy, and inherited traits.</a:t>
            </a:r>
            <a:endParaRPr lang="en-IN" sz="1000" dirty="0">
              <a:ea typeface="Calibri"/>
              <a:cs typeface="Times New Roman"/>
            </a:endParaRPr>
          </a:p>
          <a:p>
            <a:pPr marL="346672" indent="-346672" algn="just">
              <a:lnSpc>
                <a:spcPct val="115000"/>
              </a:lnSpc>
              <a:buFont typeface="+mj-lt"/>
              <a:buAutoNum type="arabicParenR"/>
            </a:pPr>
            <a:r>
              <a:rPr lang="en-IN" sz="800" dirty="0">
                <a:ea typeface="Calibri"/>
                <a:cs typeface="Times New Roman"/>
              </a:rPr>
              <a:t>Ekso Bionics develops wearable exoskeletons for military, civilian and medical uses that augment strength, endurance and mobility.</a:t>
            </a:r>
            <a:endParaRPr lang="en-IN" sz="1000" dirty="0">
              <a:ea typeface="Calibri"/>
              <a:cs typeface="Times New Roman"/>
            </a:endParaRPr>
          </a:p>
          <a:p>
            <a:endParaRPr lang="en-IN" sz="800" dirty="0">
              <a:solidFill>
                <a:schemeClr val="bg1">
                  <a:lumMod val="50000"/>
                </a:schemeClr>
              </a:solidFill>
              <a:latin typeface="Calibri" pitchFamily="34" charset="0"/>
            </a:endParaRPr>
          </a:p>
        </p:txBody>
      </p:sp>
      <p:sp>
        <p:nvSpPr>
          <p:cNvPr id="4" name="Slide Number Placeholder 3"/>
          <p:cNvSpPr>
            <a:spLocks noGrp="1"/>
          </p:cNvSpPr>
          <p:nvPr>
            <p:ph type="sldNum" sz="quarter" idx="10"/>
          </p:nvPr>
        </p:nvSpPr>
        <p:spPr/>
        <p:txBody>
          <a:bodyPr/>
          <a:lstStyle/>
          <a:p>
            <a:fld id="{74F22ADD-E89E-4377-A7FF-A0C8337CE464}" type="slidenum">
              <a:rPr lang="en-GB" smtClean="0"/>
              <a:pPr/>
              <a:t>12</a:t>
            </a:fld>
            <a:endParaRPr lang="en-GB" dirty="0"/>
          </a:p>
        </p:txBody>
      </p:sp>
    </p:spTree>
    <p:extLst>
      <p:ext uri="{BB962C8B-B14F-4D97-AF65-F5344CB8AC3E}">
        <p14:creationId xmlns:p14="http://schemas.microsoft.com/office/powerpoint/2010/main" val="1924056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Rate of adoption is slow, fast then slow again.  This is observed time and time again with new technologies</a:t>
            </a:r>
          </a:p>
        </p:txBody>
      </p:sp>
      <p:sp>
        <p:nvSpPr>
          <p:cNvPr id="4" name="Slide Number Placeholder 3"/>
          <p:cNvSpPr>
            <a:spLocks noGrp="1"/>
          </p:cNvSpPr>
          <p:nvPr>
            <p:ph type="sldNum" sz="quarter" idx="5"/>
          </p:nvPr>
        </p:nvSpPr>
        <p:spPr/>
        <p:txBody>
          <a:bodyPr/>
          <a:lstStyle/>
          <a:p>
            <a:fld id="{63237A88-C111-4F1A-BFEC-6718F319A82C}" type="slidenum">
              <a:rPr lang="en-GB" smtClean="0"/>
              <a:t>16</a:t>
            </a:fld>
            <a:endParaRPr lang="en-GB"/>
          </a:p>
        </p:txBody>
      </p:sp>
    </p:spTree>
    <p:extLst>
      <p:ext uri="{BB962C8B-B14F-4D97-AF65-F5344CB8AC3E}">
        <p14:creationId xmlns:p14="http://schemas.microsoft.com/office/powerpoint/2010/main" val="36052651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were going to update this slide to 2022, where would you find the data?</a:t>
            </a:r>
          </a:p>
          <a:p>
            <a:r>
              <a:rPr lang="en-GB" dirty="0"/>
              <a:t>https://companiesmarketcap.com/</a:t>
            </a:r>
          </a:p>
          <a:p>
            <a:r>
              <a:rPr lang="en-GB" dirty="0"/>
              <a:t>https://fknol.com/uk/market-cap-ftse-250-index-constituents.php</a:t>
            </a:r>
          </a:p>
        </p:txBody>
      </p:sp>
      <p:sp>
        <p:nvSpPr>
          <p:cNvPr id="4" name="Slide Number Placeholder 3"/>
          <p:cNvSpPr>
            <a:spLocks noGrp="1"/>
          </p:cNvSpPr>
          <p:nvPr>
            <p:ph type="sldNum" sz="quarter" idx="5"/>
          </p:nvPr>
        </p:nvSpPr>
        <p:spPr/>
        <p:txBody>
          <a:bodyPr/>
          <a:lstStyle/>
          <a:p>
            <a:fld id="{63237A88-C111-4F1A-BFEC-6718F319A82C}" type="slidenum">
              <a:rPr lang="en-GB" smtClean="0"/>
              <a:t>17</a:t>
            </a:fld>
            <a:endParaRPr lang="en-GB"/>
          </a:p>
        </p:txBody>
      </p:sp>
    </p:spTree>
    <p:extLst>
      <p:ext uri="{BB962C8B-B14F-4D97-AF65-F5344CB8AC3E}">
        <p14:creationId xmlns:p14="http://schemas.microsoft.com/office/powerpoint/2010/main" val="11053107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a:extLst>
              <a:ext uri="{FF2B5EF4-FFF2-40B4-BE49-F238E27FC236}">
                <a16:creationId xmlns:a16="http://schemas.microsoft.com/office/drawing/2014/main" id="{F402024F-E38E-4089-BBD0-0738DB853BE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9946344D-F642-457E-915E-0F2DF9DC2864}" type="slidenum">
              <a:rPr lang="en-US" altLang="en-US"/>
              <a:pPr>
                <a:spcBef>
                  <a:spcPct val="0"/>
                </a:spcBef>
              </a:pPr>
              <a:t>18</a:t>
            </a:fld>
            <a:endParaRPr lang="en-US" altLang="en-US"/>
          </a:p>
        </p:txBody>
      </p:sp>
      <p:sp>
        <p:nvSpPr>
          <p:cNvPr id="66563" name="Rectangle 2">
            <a:extLst>
              <a:ext uri="{FF2B5EF4-FFF2-40B4-BE49-F238E27FC236}">
                <a16:creationId xmlns:a16="http://schemas.microsoft.com/office/drawing/2014/main" id="{EDAB9669-A138-4489-BE2B-B479545B8A2B}"/>
              </a:ext>
            </a:extLst>
          </p:cNvPr>
          <p:cNvSpPr>
            <a:spLocks noGrp="1" noRot="1" noChangeAspect="1" noChangeArrowheads="1" noTextEdit="1"/>
          </p:cNvSpPr>
          <p:nvPr>
            <p:ph type="sldImg"/>
          </p:nvPr>
        </p:nvSpPr>
        <p:spPr>
          <a:ln/>
        </p:spPr>
      </p:sp>
      <p:sp>
        <p:nvSpPr>
          <p:cNvPr id="66564" name="Rectangle 3">
            <a:extLst>
              <a:ext uri="{FF2B5EF4-FFF2-40B4-BE49-F238E27FC236}">
                <a16:creationId xmlns:a16="http://schemas.microsoft.com/office/drawing/2014/main" id="{B78FFADB-A67A-4B73-97E2-4B5F2D4A902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a:extLst>
              <a:ext uri="{FF2B5EF4-FFF2-40B4-BE49-F238E27FC236}">
                <a16:creationId xmlns:a16="http://schemas.microsoft.com/office/drawing/2014/main" id="{66EDB1A9-9D59-450A-B113-EFD544B9EBC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C6EB563D-B240-4A64-9010-9F5CD993839A}" type="slidenum">
              <a:rPr lang="en-US" altLang="en-US"/>
              <a:pPr>
                <a:spcBef>
                  <a:spcPct val="0"/>
                </a:spcBef>
              </a:pPr>
              <a:t>19</a:t>
            </a:fld>
            <a:endParaRPr lang="en-US" altLang="en-US"/>
          </a:p>
        </p:txBody>
      </p:sp>
      <p:sp>
        <p:nvSpPr>
          <p:cNvPr id="68611" name="Rectangle 2">
            <a:extLst>
              <a:ext uri="{FF2B5EF4-FFF2-40B4-BE49-F238E27FC236}">
                <a16:creationId xmlns:a16="http://schemas.microsoft.com/office/drawing/2014/main" id="{01D97B94-7633-43E1-B513-313DD2E59FD4}"/>
              </a:ext>
            </a:extLst>
          </p:cNvPr>
          <p:cNvSpPr>
            <a:spLocks noGrp="1" noRot="1" noChangeAspect="1" noChangeArrowheads="1" noTextEdit="1"/>
          </p:cNvSpPr>
          <p:nvPr>
            <p:ph type="sldImg"/>
          </p:nvPr>
        </p:nvSpPr>
        <p:spPr>
          <a:ln/>
        </p:spPr>
      </p:sp>
      <p:sp>
        <p:nvSpPr>
          <p:cNvPr id="68612" name="Rectangle 3">
            <a:extLst>
              <a:ext uri="{FF2B5EF4-FFF2-40B4-BE49-F238E27FC236}">
                <a16:creationId xmlns:a16="http://schemas.microsoft.com/office/drawing/2014/main" id="{D6E8A66B-FE62-4232-80F5-8E37B7E8005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a:extLst>
              <a:ext uri="{FF2B5EF4-FFF2-40B4-BE49-F238E27FC236}">
                <a16:creationId xmlns:a16="http://schemas.microsoft.com/office/drawing/2014/main" id="{C49D25A3-5309-4CBA-BDA0-0ACA53E0226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7E830D2A-3EC2-4F71-B584-F250D71CC43A}" type="slidenum">
              <a:rPr lang="en-US" altLang="en-US"/>
              <a:pPr>
                <a:spcBef>
                  <a:spcPct val="0"/>
                </a:spcBef>
              </a:pPr>
              <a:t>20</a:t>
            </a:fld>
            <a:endParaRPr lang="en-US" altLang="en-US"/>
          </a:p>
        </p:txBody>
      </p:sp>
      <p:sp>
        <p:nvSpPr>
          <p:cNvPr id="70659" name="Rectangle 2">
            <a:extLst>
              <a:ext uri="{FF2B5EF4-FFF2-40B4-BE49-F238E27FC236}">
                <a16:creationId xmlns:a16="http://schemas.microsoft.com/office/drawing/2014/main" id="{A2811213-937D-48DC-9E69-E5D70ED0E42D}"/>
              </a:ext>
            </a:extLst>
          </p:cNvPr>
          <p:cNvSpPr>
            <a:spLocks noGrp="1" noRot="1" noChangeAspect="1" noChangeArrowheads="1" noTextEdit="1"/>
          </p:cNvSpPr>
          <p:nvPr>
            <p:ph type="sldImg"/>
          </p:nvPr>
        </p:nvSpPr>
        <p:spPr>
          <a:ln/>
        </p:spPr>
      </p:sp>
      <p:sp>
        <p:nvSpPr>
          <p:cNvPr id="70660" name="Rectangle 3">
            <a:extLst>
              <a:ext uri="{FF2B5EF4-FFF2-40B4-BE49-F238E27FC236}">
                <a16:creationId xmlns:a16="http://schemas.microsoft.com/office/drawing/2014/main" id="{C15457F5-D5FB-4328-8B81-C420A2A4EC4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a:extLst>
              <a:ext uri="{FF2B5EF4-FFF2-40B4-BE49-F238E27FC236}">
                <a16:creationId xmlns:a16="http://schemas.microsoft.com/office/drawing/2014/main" id="{12D14C33-CC65-451D-BCAB-13E3C383ED8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2D010E9C-651A-4BFE-8205-0469A476C26D}" type="slidenum">
              <a:rPr lang="en-US" altLang="en-US"/>
              <a:pPr>
                <a:spcBef>
                  <a:spcPct val="0"/>
                </a:spcBef>
              </a:pPr>
              <a:t>21</a:t>
            </a:fld>
            <a:endParaRPr lang="en-US" altLang="en-US"/>
          </a:p>
        </p:txBody>
      </p:sp>
      <p:sp>
        <p:nvSpPr>
          <p:cNvPr id="72707" name="Rectangle 2">
            <a:extLst>
              <a:ext uri="{FF2B5EF4-FFF2-40B4-BE49-F238E27FC236}">
                <a16:creationId xmlns:a16="http://schemas.microsoft.com/office/drawing/2014/main" id="{48F019C5-D22C-46F4-84D1-316397DDB976}"/>
              </a:ext>
            </a:extLst>
          </p:cNvPr>
          <p:cNvSpPr>
            <a:spLocks noGrp="1" noRot="1" noChangeAspect="1" noChangeArrowheads="1" noTextEdit="1"/>
          </p:cNvSpPr>
          <p:nvPr>
            <p:ph type="sldImg"/>
          </p:nvPr>
        </p:nvSpPr>
        <p:spPr>
          <a:ln/>
        </p:spPr>
      </p:sp>
      <p:sp>
        <p:nvSpPr>
          <p:cNvPr id="72708" name="Rectangle 3">
            <a:extLst>
              <a:ext uri="{FF2B5EF4-FFF2-40B4-BE49-F238E27FC236}">
                <a16:creationId xmlns:a16="http://schemas.microsoft.com/office/drawing/2014/main" id="{CB7E21C6-F6CF-4674-BAB6-F93068DED24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a:extLst>
              <a:ext uri="{FF2B5EF4-FFF2-40B4-BE49-F238E27FC236}">
                <a16:creationId xmlns:a16="http://schemas.microsoft.com/office/drawing/2014/main" id="{5F818824-CE19-4FBF-AC19-D8447167784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659C180C-FB46-4A94-9F0D-DE6943379BF6}" type="slidenum">
              <a:rPr lang="en-US" altLang="en-US"/>
              <a:pPr>
                <a:spcBef>
                  <a:spcPct val="0"/>
                </a:spcBef>
              </a:pPr>
              <a:t>22</a:t>
            </a:fld>
            <a:endParaRPr lang="en-US" altLang="en-US"/>
          </a:p>
        </p:txBody>
      </p:sp>
      <p:sp>
        <p:nvSpPr>
          <p:cNvPr id="74755" name="Rectangle 2">
            <a:extLst>
              <a:ext uri="{FF2B5EF4-FFF2-40B4-BE49-F238E27FC236}">
                <a16:creationId xmlns:a16="http://schemas.microsoft.com/office/drawing/2014/main" id="{9A81868D-71F9-42E5-9C9E-9DFFFD09FC3A}"/>
              </a:ext>
            </a:extLst>
          </p:cNvPr>
          <p:cNvSpPr>
            <a:spLocks noGrp="1" noRot="1" noChangeAspect="1" noChangeArrowheads="1" noTextEdit="1"/>
          </p:cNvSpPr>
          <p:nvPr>
            <p:ph type="sldImg"/>
          </p:nvPr>
        </p:nvSpPr>
        <p:spPr>
          <a:ln/>
        </p:spPr>
      </p:sp>
      <p:sp>
        <p:nvSpPr>
          <p:cNvPr id="74756" name="Rectangle 3">
            <a:extLst>
              <a:ext uri="{FF2B5EF4-FFF2-40B4-BE49-F238E27FC236}">
                <a16:creationId xmlns:a16="http://schemas.microsoft.com/office/drawing/2014/main" id="{6C52A2EA-B8BB-47D8-AF80-43FA492DCB6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a:extLst>
              <a:ext uri="{FF2B5EF4-FFF2-40B4-BE49-F238E27FC236}">
                <a16:creationId xmlns:a16="http://schemas.microsoft.com/office/drawing/2014/main" id="{A76CCC1E-057D-45B2-9C66-56984C43AE0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3DC6B327-C64E-44B8-8376-EFEC30D0B337}" type="slidenum">
              <a:rPr lang="en-US" altLang="en-US"/>
              <a:pPr>
                <a:spcBef>
                  <a:spcPct val="0"/>
                </a:spcBef>
              </a:pPr>
              <a:t>23</a:t>
            </a:fld>
            <a:endParaRPr lang="en-US" altLang="en-US"/>
          </a:p>
        </p:txBody>
      </p:sp>
      <p:sp>
        <p:nvSpPr>
          <p:cNvPr id="76803" name="Rectangle 2">
            <a:extLst>
              <a:ext uri="{FF2B5EF4-FFF2-40B4-BE49-F238E27FC236}">
                <a16:creationId xmlns:a16="http://schemas.microsoft.com/office/drawing/2014/main" id="{209D7174-480E-4C10-A6FC-C030B6B548C7}"/>
              </a:ext>
            </a:extLst>
          </p:cNvPr>
          <p:cNvSpPr>
            <a:spLocks noGrp="1" noRot="1" noChangeAspect="1" noChangeArrowheads="1" noTextEdit="1"/>
          </p:cNvSpPr>
          <p:nvPr>
            <p:ph type="sldImg"/>
          </p:nvPr>
        </p:nvSpPr>
        <p:spPr>
          <a:ln/>
        </p:spPr>
      </p:sp>
      <p:sp>
        <p:nvSpPr>
          <p:cNvPr id="76804" name="Rectangle 3">
            <a:extLst>
              <a:ext uri="{FF2B5EF4-FFF2-40B4-BE49-F238E27FC236}">
                <a16:creationId xmlns:a16="http://schemas.microsoft.com/office/drawing/2014/main" id="{5FAD0081-60F2-4E19-B376-63970FDE95A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3A88BCD-098C-4C17-BA08-1D8E322A874E}"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87358B-44F2-4946-9394-5DF11857D67F}" type="slidenum">
              <a:rPr lang="en-GB" smtClean="0"/>
              <a:t>‹#›</a:t>
            </a:fld>
            <a:endParaRPr lang="en-GB"/>
          </a:p>
        </p:txBody>
      </p:sp>
    </p:spTree>
    <p:extLst>
      <p:ext uri="{BB962C8B-B14F-4D97-AF65-F5344CB8AC3E}">
        <p14:creationId xmlns:p14="http://schemas.microsoft.com/office/powerpoint/2010/main" val="41098518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3A88BCD-098C-4C17-BA08-1D8E322A874E}"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87358B-44F2-4946-9394-5DF11857D67F}" type="slidenum">
              <a:rPr lang="en-GB" smtClean="0"/>
              <a:t>‹#›</a:t>
            </a:fld>
            <a:endParaRPr lang="en-GB"/>
          </a:p>
        </p:txBody>
      </p:sp>
    </p:spTree>
    <p:extLst>
      <p:ext uri="{BB962C8B-B14F-4D97-AF65-F5344CB8AC3E}">
        <p14:creationId xmlns:p14="http://schemas.microsoft.com/office/powerpoint/2010/main" val="3914974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A88BCD-098C-4C17-BA08-1D8E322A874E}"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87358B-44F2-4946-9394-5DF11857D67F}" type="slidenum">
              <a:rPr lang="en-GB" smtClean="0"/>
              <a:t>‹#›</a:t>
            </a:fld>
            <a:endParaRPr lang="en-GB"/>
          </a:p>
        </p:txBody>
      </p:sp>
    </p:spTree>
    <p:extLst>
      <p:ext uri="{BB962C8B-B14F-4D97-AF65-F5344CB8AC3E}">
        <p14:creationId xmlns:p14="http://schemas.microsoft.com/office/powerpoint/2010/main" val="30494540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3A88BCD-098C-4C17-BA08-1D8E322A874E}" type="datetimeFigureOut">
              <a:rPr lang="en-GB" smtClean="0"/>
              <a:t>18/10/2023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87358B-44F2-4946-9394-5DF11857D67F}" type="slidenum">
              <a:rPr lang="en-GB" smtClean="0"/>
              <a:t>‹#›</a:t>
            </a:fld>
            <a:endParaRPr lang="en-GB"/>
          </a:p>
        </p:txBody>
      </p:sp>
    </p:spTree>
    <p:extLst>
      <p:ext uri="{BB962C8B-B14F-4D97-AF65-F5344CB8AC3E}">
        <p14:creationId xmlns:p14="http://schemas.microsoft.com/office/powerpoint/2010/main" val="45202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3A88BCD-098C-4C17-BA08-1D8E322A874E}" type="datetimeFigureOut">
              <a:rPr lang="en-GB" smtClean="0"/>
              <a:t>18/10/2023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D87358B-44F2-4946-9394-5DF11857D67F}" type="slidenum">
              <a:rPr lang="en-GB" smtClean="0"/>
              <a:t>‹#›</a:t>
            </a:fld>
            <a:endParaRPr lang="en-GB"/>
          </a:p>
        </p:txBody>
      </p:sp>
    </p:spTree>
    <p:extLst>
      <p:ext uri="{BB962C8B-B14F-4D97-AF65-F5344CB8AC3E}">
        <p14:creationId xmlns:p14="http://schemas.microsoft.com/office/powerpoint/2010/main" val="1261162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3A88BCD-098C-4C17-BA08-1D8E322A874E}" type="datetimeFigureOut">
              <a:rPr lang="en-GB" smtClean="0"/>
              <a:t>18/10/2023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BD87358B-44F2-4946-9394-5DF11857D67F}" type="slidenum">
              <a:rPr lang="en-GB" smtClean="0"/>
              <a:t>‹#›</a:t>
            </a:fld>
            <a:endParaRPr lang="en-GB"/>
          </a:p>
        </p:txBody>
      </p:sp>
    </p:spTree>
    <p:extLst>
      <p:ext uri="{BB962C8B-B14F-4D97-AF65-F5344CB8AC3E}">
        <p14:creationId xmlns:p14="http://schemas.microsoft.com/office/powerpoint/2010/main" val="14416121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3A88BCD-098C-4C17-BA08-1D8E322A874E}" type="datetimeFigureOut">
              <a:rPr lang="en-GB" smtClean="0"/>
              <a:t>18/10/2023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BD87358B-44F2-4946-9394-5DF11857D67F}" type="slidenum">
              <a:rPr lang="en-GB" smtClean="0"/>
              <a:t>‹#›</a:t>
            </a:fld>
            <a:endParaRPr lang="en-GB"/>
          </a:p>
        </p:txBody>
      </p:sp>
    </p:spTree>
    <p:extLst>
      <p:ext uri="{BB962C8B-B14F-4D97-AF65-F5344CB8AC3E}">
        <p14:creationId xmlns:p14="http://schemas.microsoft.com/office/powerpoint/2010/main" val="32451061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3A88BCD-098C-4C17-BA08-1D8E322A874E}" type="datetimeFigureOut">
              <a:rPr lang="en-GB" smtClean="0"/>
              <a:t>18/10/2023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BD87358B-44F2-4946-9394-5DF11857D67F}" type="slidenum">
              <a:rPr lang="en-GB" smtClean="0"/>
              <a:t>‹#›</a:t>
            </a:fld>
            <a:endParaRPr lang="en-GB"/>
          </a:p>
        </p:txBody>
      </p:sp>
    </p:spTree>
    <p:extLst>
      <p:ext uri="{BB962C8B-B14F-4D97-AF65-F5344CB8AC3E}">
        <p14:creationId xmlns:p14="http://schemas.microsoft.com/office/powerpoint/2010/main" val="42281430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A88BCD-098C-4C17-BA08-1D8E322A874E}" type="datetimeFigureOut">
              <a:rPr lang="en-GB" smtClean="0"/>
              <a:t>18/10/2023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87358B-44F2-4946-9394-5DF11857D67F}" type="slidenum">
              <a:rPr lang="en-GB" smtClean="0"/>
              <a:t>‹#›</a:t>
            </a:fld>
            <a:endParaRPr lang="en-GB"/>
          </a:p>
        </p:txBody>
      </p:sp>
    </p:spTree>
    <p:extLst>
      <p:ext uri="{BB962C8B-B14F-4D97-AF65-F5344CB8AC3E}">
        <p14:creationId xmlns:p14="http://schemas.microsoft.com/office/powerpoint/2010/main" val="34046231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A88BCD-098C-4C17-BA08-1D8E322A874E}" type="datetimeFigureOut">
              <a:rPr lang="en-GB" smtClean="0"/>
              <a:t>18/10/2023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87358B-44F2-4946-9394-5DF11857D67F}" type="slidenum">
              <a:rPr lang="en-GB" smtClean="0"/>
              <a:t>‹#›</a:t>
            </a:fld>
            <a:endParaRPr lang="en-GB"/>
          </a:p>
        </p:txBody>
      </p:sp>
    </p:spTree>
    <p:extLst>
      <p:ext uri="{BB962C8B-B14F-4D97-AF65-F5344CB8AC3E}">
        <p14:creationId xmlns:p14="http://schemas.microsoft.com/office/powerpoint/2010/main" val="4040047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3A88BCD-098C-4C17-BA08-1D8E322A874E}"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87358B-44F2-4946-9394-5DF11857D67F}" type="slidenum">
              <a:rPr lang="en-GB" smtClean="0"/>
              <a:t>‹#›</a:t>
            </a:fld>
            <a:endParaRPr lang="en-GB"/>
          </a:p>
        </p:txBody>
      </p:sp>
    </p:spTree>
    <p:extLst>
      <p:ext uri="{BB962C8B-B14F-4D97-AF65-F5344CB8AC3E}">
        <p14:creationId xmlns:p14="http://schemas.microsoft.com/office/powerpoint/2010/main" val="577771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3A88BCD-098C-4C17-BA08-1D8E322A874E}"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87358B-44F2-4946-9394-5DF11857D67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1688760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A88BCD-098C-4C17-BA08-1D8E322A874E}"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87358B-44F2-4946-9394-5DF11857D67F}" type="slidenum">
              <a:rPr lang="en-GB" smtClean="0"/>
              <a:t>‹#›</a:t>
            </a:fld>
            <a:endParaRPr lang="en-GB"/>
          </a:p>
        </p:txBody>
      </p:sp>
    </p:spTree>
    <p:extLst>
      <p:ext uri="{BB962C8B-B14F-4D97-AF65-F5344CB8AC3E}">
        <p14:creationId xmlns:p14="http://schemas.microsoft.com/office/powerpoint/2010/main" val="10481630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3A88BCD-098C-4C17-BA08-1D8E322A874E}" type="datetimeFigureOut">
              <a:rPr lang="en-GB" smtClean="0"/>
              <a:t>18/10/2023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87358B-44F2-4946-9394-5DF11857D67F}" type="slidenum">
              <a:rPr lang="en-GB" smtClean="0"/>
              <a:t>‹#›</a:t>
            </a:fld>
            <a:endParaRPr lang="en-GB"/>
          </a:p>
        </p:txBody>
      </p:sp>
    </p:spTree>
    <p:extLst>
      <p:ext uri="{BB962C8B-B14F-4D97-AF65-F5344CB8AC3E}">
        <p14:creationId xmlns:p14="http://schemas.microsoft.com/office/powerpoint/2010/main" val="2542032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3A88BCD-098C-4C17-BA08-1D8E322A874E}" type="datetimeFigureOut">
              <a:rPr lang="en-GB" smtClean="0"/>
              <a:t>18/10/2023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87358B-44F2-4946-9394-5DF11857D67F}" type="slidenum">
              <a:rPr lang="en-GB" smtClean="0"/>
              <a:t>‹#›</a:t>
            </a:fld>
            <a:endParaRPr lang="en-GB"/>
          </a:p>
        </p:txBody>
      </p:sp>
    </p:spTree>
    <p:extLst>
      <p:ext uri="{BB962C8B-B14F-4D97-AF65-F5344CB8AC3E}">
        <p14:creationId xmlns:p14="http://schemas.microsoft.com/office/powerpoint/2010/main" val="15809866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A88BCD-098C-4C17-BA08-1D8E322A874E}"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87358B-44F2-4946-9394-5DF11857D67F}" type="slidenum">
              <a:rPr lang="en-GB" smtClean="0"/>
              <a:t>‹#›</a:t>
            </a:fld>
            <a:endParaRPr lang="en-GB"/>
          </a:p>
        </p:txBody>
      </p:sp>
    </p:spTree>
    <p:extLst>
      <p:ext uri="{BB962C8B-B14F-4D97-AF65-F5344CB8AC3E}">
        <p14:creationId xmlns:p14="http://schemas.microsoft.com/office/powerpoint/2010/main" val="32347650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A88BCD-098C-4C17-BA08-1D8E322A874E}"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87358B-44F2-4946-9394-5DF11857D67F}" type="slidenum">
              <a:rPr lang="en-GB" smtClean="0"/>
              <a:t>‹#›</a:t>
            </a:fld>
            <a:endParaRPr lang="en-GB"/>
          </a:p>
        </p:txBody>
      </p:sp>
    </p:spTree>
    <p:extLst>
      <p:ext uri="{BB962C8B-B14F-4D97-AF65-F5344CB8AC3E}">
        <p14:creationId xmlns:p14="http://schemas.microsoft.com/office/powerpoint/2010/main" val="30577101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1_Custom Layout">
    <p:spTree>
      <p:nvGrpSpPr>
        <p:cNvPr id="1" name=""/>
        <p:cNvGrpSpPr/>
        <p:nvPr/>
      </p:nvGrpSpPr>
      <p:grpSpPr>
        <a:xfrm>
          <a:off x="0" y="0"/>
          <a:ext cx="0" cy="0"/>
          <a:chOff x="0" y="0"/>
          <a:chExt cx="0" cy="0"/>
        </a:xfrm>
      </p:grpSpPr>
      <p:sp>
        <p:nvSpPr>
          <p:cNvPr id="9" name="Rectangle 8"/>
          <p:cNvSpPr/>
          <p:nvPr userDrawn="1"/>
        </p:nvSpPr>
        <p:spPr>
          <a:xfrm>
            <a:off x="0" y="1"/>
            <a:ext cx="12192000" cy="758825"/>
          </a:xfrm>
          <a:prstGeom prst="rect">
            <a:avLst/>
          </a:prstGeom>
          <a:solidFill>
            <a:schemeClr val="accent2"/>
          </a:solidFill>
          <a:ln>
            <a:noFill/>
          </a:ln>
          <a:effectLst/>
        </p:spPr>
        <p:style>
          <a:lnRef idx="3">
            <a:schemeClr val="lt1"/>
          </a:lnRef>
          <a:fillRef idx="1">
            <a:schemeClr val="accent1"/>
          </a:fillRef>
          <a:effectRef idx="1">
            <a:schemeClr val="accent1"/>
          </a:effectRef>
          <a:fontRef idx="minor">
            <a:schemeClr val="lt1"/>
          </a:fontRef>
        </p:style>
        <p:txBody>
          <a:bodyPr rtlCol="0" anchor="ctr"/>
          <a:lstStyle/>
          <a:p>
            <a:pPr algn="ctr"/>
            <a:endParaRPr lang="en-US" sz="1800" dirty="0">
              <a:solidFill>
                <a:srgbClr val="FFFFFF"/>
              </a:solidFill>
            </a:endParaRPr>
          </a:p>
        </p:txBody>
      </p:sp>
      <p:sp>
        <p:nvSpPr>
          <p:cNvPr id="7" name="Rectangle 6"/>
          <p:cNvSpPr/>
          <p:nvPr userDrawn="1"/>
        </p:nvSpPr>
        <p:spPr>
          <a:xfrm>
            <a:off x="8125885" y="6214056"/>
            <a:ext cx="4066116" cy="643944"/>
          </a:xfrm>
          <a:prstGeom prst="rect">
            <a:avLst/>
          </a:prstGeom>
          <a:solidFill>
            <a:schemeClr val="accent2"/>
          </a:solidFill>
          <a:ln>
            <a:noFill/>
          </a:ln>
          <a:effectLst/>
        </p:spPr>
        <p:style>
          <a:lnRef idx="3">
            <a:schemeClr val="lt1"/>
          </a:lnRef>
          <a:fillRef idx="1">
            <a:schemeClr val="accent1"/>
          </a:fillRef>
          <a:effectRef idx="1">
            <a:schemeClr val="accent1"/>
          </a:effectRef>
          <a:fontRef idx="minor">
            <a:schemeClr val="lt1"/>
          </a:fontRef>
        </p:style>
        <p:txBody>
          <a:bodyPr rtlCol="0" anchor="ctr"/>
          <a:lstStyle/>
          <a:p>
            <a:pPr algn="ctr"/>
            <a:endParaRPr lang="en-US" sz="1800" dirty="0">
              <a:solidFill>
                <a:srgbClr val="FFFFFF"/>
              </a:solidFill>
            </a:endParaRPr>
          </a:p>
        </p:txBody>
      </p:sp>
      <p:sp>
        <p:nvSpPr>
          <p:cNvPr id="2" name="Title 1"/>
          <p:cNvSpPr>
            <a:spLocks noGrp="1"/>
          </p:cNvSpPr>
          <p:nvPr>
            <p:ph type="title" hasCustomPrompt="1"/>
          </p:nvPr>
        </p:nvSpPr>
        <p:spPr>
          <a:xfrm>
            <a:off x="406401" y="908051"/>
            <a:ext cx="7510700" cy="5094817"/>
          </a:xfrm>
          <a:prstGeom prst="rect">
            <a:avLst/>
          </a:prstGeom>
        </p:spPr>
        <p:txBody>
          <a:bodyPr lIns="0" tIns="0" rIns="0" bIns="0"/>
          <a:lstStyle>
            <a:lvl1pPr algn="l">
              <a:defRPr sz="3600" b="0" i="0" baseline="0">
                <a:solidFill>
                  <a:schemeClr val="tx2"/>
                </a:solidFill>
                <a:latin typeface="Rubik Light" charset="0"/>
                <a:ea typeface="Rubik Light" charset="0"/>
                <a:cs typeface="Rubik Light" charset="0"/>
              </a:defRPr>
            </a:lvl1pPr>
          </a:lstStyle>
          <a:p>
            <a:r>
              <a:rPr lang="en-US" dirty="0"/>
              <a:t>Click to add lead sentence</a:t>
            </a:r>
            <a:endParaRPr lang="en-GB" dirty="0"/>
          </a:p>
        </p:txBody>
      </p:sp>
      <p:sp>
        <p:nvSpPr>
          <p:cNvPr id="18" name="Text Placeholder 17"/>
          <p:cNvSpPr>
            <a:spLocks noGrp="1"/>
          </p:cNvSpPr>
          <p:nvPr>
            <p:ph type="body" sz="quarter" idx="12" hasCustomPrompt="1"/>
          </p:nvPr>
        </p:nvSpPr>
        <p:spPr>
          <a:xfrm>
            <a:off x="0" y="-1"/>
            <a:ext cx="12192000" cy="758825"/>
          </a:xfrm>
          <a:prstGeom prst="rect">
            <a:avLst/>
          </a:prstGeom>
        </p:spPr>
        <p:txBody>
          <a:bodyPr lIns="288000" tIns="0" rIns="0" bIns="0" anchor="ctr" anchorCtr="0">
            <a:noAutofit/>
          </a:bodyPr>
          <a:lstStyle>
            <a:lvl1pPr marL="0" indent="0">
              <a:spcBef>
                <a:spcPts val="0"/>
              </a:spcBef>
              <a:buNone/>
              <a:defRPr sz="2400" b="0" i="0" baseline="0">
                <a:solidFill>
                  <a:schemeClr val="bg1"/>
                </a:solidFill>
                <a:latin typeface="Rubik Light" charset="0"/>
                <a:ea typeface="Rubik Light" charset="0"/>
                <a:cs typeface="Rubik Light" charset="0"/>
              </a:defRPr>
            </a:lvl1pPr>
          </a:lstStyle>
          <a:p>
            <a:pPr lvl="0"/>
            <a:r>
              <a:rPr lang="en-US" dirty="0"/>
              <a:t>Click to add title</a:t>
            </a:r>
            <a:endParaRPr lang="en-GB" dirty="0"/>
          </a:p>
        </p:txBody>
      </p:sp>
      <p:pic>
        <p:nvPicPr>
          <p:cNvPr id="10" name="Picture 9"/>
          <p:cNvPicPr>
            <a:picLocks noChangeAspect="1"/>
          </p:cNvPicPr>
          <p:nvPr userDrawn="1"/>
        </p:nvPicPr>
        <p:blipFill>
          <a:blip r:embed="rId2"/>
          <a:stretch>
            <a:fillRect/>
          </a:stretch>
        </p:blipFill>
        <p:spPr>
          <a:xfrm>
            <a:off x="9335517" y="6411974"/>
            <a:ext cx="1852169" cy="273233"/>
          </a:xfrm>
          <a:prstGeom prst="rect">
            <a:avLst/>
          </a:prstGeom>
        </p:spPr>
      </p:pic>
      <p:sp>
        <p:nvSpPr>
          <p:cNvPr id="11" name="Rectangle 10"/>
          <p:cNvSpPr/>
          <p:nvPr userDrawn="1"/>
        </p:nvSpPr>
        <p:spPr>
          <a:xfrm>
            <a:off x="1" y="6214056"/>
            <a:ext cx="8125884" cy="643944"/>
          </a:xfrm>
          <a:prstGeom prst="rect">
            <a:avLst/>
          </a:prstGeom>
          <a:solidFill>
            <a:schemeClr val="accent5"/>
          </a:solidFill>
          <a:ln>
            <a:noFill/>
          </a:ln>
          <a:effectLst/>
        </p:spPr>
        <p:style>
          <a:lnRef idx="3">
            <a:schemeClr val="lt1"/>
          </a:lnRef>
          <a:fillRef idx="1">
            <a:schemeClr val="accent1"/>
          </a:fillRef>
          <a:effectRef idx="1">
            <a:schemeClr val="accent1"/>
          </a:effectRef>
          <a:fontRef idx="minor">
            <a:schemeClr val="lt1"/>
          </a:fontRef>
        </p:style>
        <p:txBody>
          <a:bodyPr rtlCol="0" anchor="ctr"/>
          <a:lstStyle/>
          <a:p>
            <a:pPr algn="ctr"/>
            <a:endParaRPr lang="en-US" sz="1800" dirty="0">
              <a:solidFill>
                <a:srgbClr val="FFFFFF"/>
              </a:solidFill>
            </a:endParaRPr>
          </a:p>
        </p:txBody>
      </p:sp>
      <p:sp>
        <p:nvSpPr>
          <p:cNvPr id="6" name="Slide Number Placeholder 5"/>
          <p:cNvSpPr>
            <a:spLocks noGrp="1"/>
          </p:cNvSpPr>
          <p:nvPr>
            <p:ph type="sldNum" sz="quarter" idx="4"/>
          </p:nvPr>
        </p:nvSpPr>
        <p:spPr>
          <a:xfrm>
            <a:off x="9046635" y="122238"/>
            <a:ext cx="2743200" cy="365125"/>
          </a:xfrm>
          <a:prstGeom prst="rect">
            <a:avLst/>
          </a:prstGeom>
        </p:spPr>
        <p:txBody>
          <a:bodyPr vert="horz" lIns="0" tIns="0" rIns="0" bIns="0" rtlCol="0" anchor="ctr"/>
          <a:lstStyle>
            <a:lvl1pPr algn="r">
              <a:defRPr sz="1200">
                <a:solidFill>
                  <a:schemeClr val="bg1"/>
                </a:solidFill>
                <a:latin typeface="Rubik Light" charset="0"/>
                <a:ea typeface="Rubik Light" charset="0"/>
                <a:cs typeface="Rubik Light" charset="0"/>
              </a:defRPr>
            </a:lvl1pPr>
          </a:lstStyle>
          <a:p>
            <a:pPr fontAlgn="base">
              <a:spcBef>
                <a:spcPct val="0"/>
              </a:spcBef>
              <a:spcAft>
                <a:spcPct val="0"/>
              </a:spcAft>
            </a:pPr>
            <a:fld id="{AFB0678B-BF4D-4CD9-BAB9-5D456B398EAF}" type="slidenum">
              <a:rPr lang="en-GB" smtClean="0">
                <a:solidFill>
                  <a:srgbClr val="FFFFFF"/>
                </a:solidFill>
              </a:rPr>
              <a:pPr fontAlgn="base">
                <a:spcBef>
                  <a:spcPct val="0"/>
                </a:spcBef>
                <a:spcAft>
                  <a:spcPct val="0"/>
                </a:spcAft>
              </a:pPr>
              <a:t>‹#›</a:t>
            </a:fld>
            <a:endParaRPr lang="en-GB" dirty="0">
              <a:solidFill>
                <a:srgbClr val="FFFFFF"/>
              </a:solidFill>
            </a:endParaRPr>
          </a:p>
        </p:txBody>
      </p:sp>
      <p:sp>
        <p:nvSpPr>
          <p:cNvPr id="12" name="Text Placeholder 17"/>
          <p:cNvSpPr>
            <a:spLocks noGrp="1"/>
          </p:cNvSpPr>
          <p:nvPr>
            <p:ph type="body" sz="quarter" idx="13"/>
          </p:nvPr>
        </p:nvSpPr>
        <p:spPr>
          <a:xfrm>
            <a:off x="0" y="6219586"/>
            <a:ext cx="8331200" cy="638415"/>
          </a:xfrm>
          <a:prstGeom prst="rect">
            <a:avLst/>
          </a:prstGeom>
        </p:spPr>
        <p:txBody>
          <a:bodyPr lIns="288000" tIns="0" rIns="0" bIns="0" anchor="ctr" anchorCtr="0">
            <a:noAutofit/>
          </a:bodyPr>
          <a:lstStyle>
            <a:lvl1pPr marL="0" indent="0">
              <a:spcBef>
                <a:spcPts val="0"/>
              </a:spcBef>
              <a:buNone/>
              <a:defRPr sz="1200" b="0" i="0" baseline="0">
                <a:solidFill>
                  <a:schemeClr val="bg1"/>
                </a:solidFill>
                <a:latin typeface="Rubik Light" charset="0"/>
                <a:ea typeface="Rubik Light" charset="0"/>
                <a:cs typeface="Rubik Light" charset="0"/>
              </a:defRPr>
            </a:lvl1pPr>
          </a:lstStyle>
          <a:p>
            <a:pPr lvl="0"/>
            <a:endParaRPr lang="en-US" dirty="0"/>
          </a:p>
        </p:txBody>
      </p:sp>
    </p:spTree>
    <p:extLst>
      <p:ext uri="{BB962C8B-B14F-4D97-AF65-F5344CB8AC3E}">
        <p14:creationId xmlns:p14="http://schemas.microsoft.com/office/powerpoint/2010/main" val="6255567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userDrawn="1">
  <p:cSld name="Title and Content White">
    <p:spTree>
      <p:nvGrpSpPr>
        <p:cNvPr id="1" name=""/>
        <p:cNvGrpSpPr/>
        <p:nvPr/>
      </p:nvGrpSpPr>
      <p:grpSpPr>
        <a:xfrm>
          <a:off x="0" y="0"/>
          <a:ext cx="0" cy="0"/>
          <a:chOff x="0" y="0"/>
          <a:chExt cx="0" cy="0"/>
        </a:xfrm>
      </p:grpSpPr>
      <p:sp>
        <p:nvSpPr>
          <p:cNvPr id="17" name="Rectangle 16"/>
          <p:cNvSpPr/>
          <p:nvPr userDrawn="1"/>
        </p:nvSpPr>
        <p:spPr>
          <a:xfrm rot="5400000">
            <a:off x="238399" y="310896"/>
            <a:ext cx="685800" cy="64008"/>
          </a:xfrm>
          <a:prstGeom prst="rect">
            <a:avLst/>
          </a:prstGeom>
          <a:solidFill>
            <a:srgbClr val="00ACD9"/>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Title Placeholder 1"/>
          <p:cNvSpPr>
            <a:spLocks noGrp="1"/>
          </p:cNvSpPr>
          <p:nvPr>
            <p:ph type="title" hasCustomPrompt="1"/>
          </p:nvPr>
        </p:nvSpPr>
        <p:spPr>
          <a:xfrm>
            <a:off x="720648" y="240503"/>
            <a:ext cx="10058400" cy="570225"/>
          </a:xfrm>
          <a:prstGeom prst="rect">
            <a:avLst/>
          </a:prstGeom>
        </p:spPr>
        <p:txBody>
          <a:bodyPr vert="horz" lIns="91440" tIns="45720" rIns="91440" bIns="45720" rtlCol="0" anchor="b">
            <a:noAutofit/>
          </a:bodyPr>
          <a:lstStyle>
            <a:lvl1pPr>
              <a:defRPr>
                <a:solidFill>
                  <a:schemeClr val="bg2">
                    <a:lumMod val="25000"/>
                  </a:schemeClr>
                </a:solidFill>
              </a:defRPr>
            </a:lvl1pPr>
          </a:lstStyle>
          <a:p>
            <a:r>
              <a:rPr lang="en-US" dirty="0"/>
              <a:t>CLICK TO EDIT MASTER TITLE STYLE</a:t>
            </a:r>
          </a:p>
        </p:txBody>
      </p:sp>
      <p:sp>
        <p:nvSpPr>
          <p:cNvPr id="20" name="Date Placeholder 3"/>
          <p:cNvSpPr>
            <a:spLocks noGrp="1"/>
          </p:cNvSpPr>
          <p:nvPr>
            <p:ph type="dt" sz="half" idx="2"/>
          </p:nvPr>
        </p:nvSpPr>
        <p:spPr>
          <a:xfrm>
            <a:off x="64951" y="6485916"/>
            <a:ext cx="2472271" cy="365125"/>
          </a:xfrm>
          <a:prstGeom prst="rect">
            <a:avLst/>
          </a:prstGeom>
        </p:spPr>
        <p:txBody>
          <a:bodyPr vert="horz" lIns="91440" tIns="45720" rIns="91440" bIns="45720" rtlCol="0" anchor="ctr"/>
          <a:lstStyle>
            <a:lvl1pPr algn="l">
              <a:defRPr sz="900">
                <a:solidFill>
                  <a:schemeClr val="bg1">
                    <a:lumMod val="50000"/>
                  </a:schemeClr>
                </a:solidFill>
              </a:defRPr>
            </a:lvl1pPr>
          </a:lstStyle>
          <a:p>
            <a:fld id="{21CFFC65-F19B-E241-BA7B-613451C4E80D}" type="datetime1">
              <a:rPr lang="en-US" smtClean="0"/>
              <a:t>10/18/2023</a:t>
            </a:fld>
            <a:endParaRPr lang="en-US" dirty="0"/>
          </a:p>
        </p:txBody>
      </p:sp>
      <p:sp>
        <p:nvSpPr>
          <p:cNvPr id="21" name="Footer Placeholder 4"/>
          <p:cNvSpPr>
            <a:spLocks noGrp="1"/>
          </p:cNvSpPr>
          <p:nvPr>
            <p:ph type="ftr" sz="quarter" idx="3"/>
          </p:nvPr>
        </p:nvSpPr>
        <p:spPr>
          <a:xfrm>
            <a:off x="3686187" y="6485916"/>
            <a:ext cx="4822804" cy="365125"/>
          </a:xfrm>
          <a:prstGeom prst="rect">
            <a:avLst/>
          </a:prstGeom>
        </p:spPr>
        <p:txBody>
          <a:bodyPr vert="horz" lIns="91440" tIns="45720" rIns="91440" bIns="45720" rtlCol="0" anchor="ctr"/>
          <a:lstStyle>
            <a:lvl1pPr algn="ctr">
              <a:defRPr sz="900" cap="all" baseline="0">
                <a:solidFill>
                  <a:schemeClr val="tx1"/>
                </a:solidFill>
              </a:defRPr>
            </a:lvl1pPr>
          </a:lstStyle>
          <a:p>
            <a:endParaRPr lang="en-US" dirty="0"/>
          </a:p>
        </p:txBody>
      </p:sp>
      <p:sp>
        <p:nvSpPr>
          <p:cNvPr id="22" name="Slide Number Placeholder 5"/>
          <p:cNvSpPr>
            <a:spLocks noGrp="1"/>
          </p:cNvSpPr>
          <p:nvPr>
            <p:ph type="sldNum" sz="quarter" idx="4"/>
          </p:nvPr>
        </p:nvSpPr>
        <p:spPr>
          <a:xfrm>
            <a:off x="64951" y="445603"/>
            <a:ext cx="419397" cy="365125"/>
          </a:xfrm>
          <a:prstGeom prst="rect">
            <a:avLst/>
          </a:prstGeom>
        </p:spPr>
        <p:txBody>
          <a:bodyPr vert="horz" lIns="91440" tIns="45720" rIns="91440" bIns="45720" rtlCol="0" anchor="ctr"/>
          <a:lstStyle>
            <a:lvl1pPr algn="r">
              <a:defRPr sz="1400">
                <a:solidFill>
                  <a:srgbClr val="000000"/>
                </a:solidFill>
              </a:defRPr>
            </a:lvl1pPr>
          </a:lstStyle>
          <a:p>
            <a:fld id="{4FAB73BC-B049-4115-A692-8D63A059BFB8}" type="slidenum">
              <a:rPr lang="en-US" smtClean="0"/>
              <a:pPr/>
              <a:t>‹#›</a:t>
            </a:fld>
            <a:endParaRPr lang="en-US" dirty="0"/>
          </a:p>
        </p:txBody>
      </p:sp>
      <p:sp>
        <p:nvSpPr>
          <p:cNvPr id="4" name="Text Placeholder 3"/>
          <p:cNvSpPr>
            <a:spLocks noGrp="1"/>
          </p:cNvSpPr>
          <p:nvPr>
            <p:ph type="body" sz="quarter" idx="10"/>
          </p:nvPr>
        </p:nvSpPr>
        <p:spPr>
          <a:xfrm>
            <a:off x="720648" y="1441697"/>
            <a:ext cx="10058400" cy="3306153"/>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10"/>
          <p:cNvSpPr/>
          <p:nvPr userDrawn="1"/>
        </p:nvSpPr>
        <p:spPr>
          <a:xfrm>
            <a:off x="11506200" y="321774"/>
            <a:ext cx="685800" cy="368300"/>
          </a:xfrm>
          <a:prstGeom prst="rect">
            <a:avLst/>
          </a:prstGeom>
          <a:solidFill>
            <a:srgbClr val="00ACD9">
              <a:alpha val="67000"/>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11589425" y="380825"/>
            <a:ext cx="259675" cy="251610"/>
          </a:xfrm>
          <a:prstGeom prst="rect">
            <a:avLst/>
          </a:prstGeom>
        </p:spPr>
      </p:pic>
      <p:pic>
        <p:nvPicPr>
          <p:cNvPr id="13" name="Picture 12"/>
          <p:cNvPicPr>
            <a:picLocks/>
          </p:cNvPicPr>
          <p:nvPr userDrawn="1"/>
        </p:nvPicPr>
        <p:blipFill rotWithShape="1">
          <a:blip r:embed="rId3" cstate="email">
            <a:extLst>
              <a:ext uri="{28A0092B-C50C-407E-A947-70E740481C1C}">
                <a14:useLocalDpi xmlns:a14="http://schemas.microsoft.com/office/drawing/2010/main"/>
              </a:ext>
            </a:extLst>
          </a:blip>
          <a:srcRect t="-16865" b="-2"/>
          <a:stretch/>
        </p:blipFill>
        <p:spPr>
          <a:xfrm rot="16200000">
            <a:off x="8725899" y="3391897"/>
            <a:ext cx="6857999" cy="74211"/>
          </a:xfrm>
          <a:prstGeom prst="rect">
            <a:avLst/>
          </a:prstGeom>
        </p:spPr>
      </p:pic>
    </p:spTree>
    <p:extLst>
      <p:ext uri="{BB962C8B-B14F-4D97-AF65-F5344CB8AC3E}">
        <p14:creationId xmlns:p14="http://schemas.microsoft.com/office/powerpoint/2010/main" val="11518959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3A88BCD-098C-4C17-BA08-1D8E322A874E}" type="datetimeFigureOut">
              <a:rPr lang="en-GB" smtClean="0"/>
              <a:t>18/10/2023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D87358B-44F2-4946-9394-5DF11857D67F}" type="slidenum">
              <a:rPr lang="en-GB" smtClean="0"/>
              <a:t>‹#›</a:t>
            </a:fld>
            <a:endParaRPr lang="en-GB"/>
          </a:p>
        </p:txBody>
      </p:sp>
    </p:spTree>
    <p:extLst>
      <p:ext uri="{BB962C8B-B14F-4D97-AF65-F5344CB8AC3E}">
        <p14:creationId xmlns:p14="http://schemas.microsoft.com/office/powerpoint/2010/main" val="4097969871"/>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 id="2147483750" r:id="rId18"/>
    <p:sldLayoutId id="2147483751" r:id="rId19"/>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3" Type="http://schemas.openxmlformats.org/officeDocument/2006/relationships/image" Target="../media/image20.png"/><Relationship Id="rId18" Type="http://schemas.openxmlformats.org/officeDocument/2006/relationships/image" Target="../media/image25.png"/><Relationship Id="rId26" Type="http://schemas.openxmlformats.org/officeDocument/2006/relationships/image" Target="../media/image33.png"/><Relationship Id="rId3" Type="http://schemas.openxmlformats.org/officeDocument/2006/relationships/image" Target="../media/image10.png"/><Relationship Id="rId21" Type="http://schemas.openxmlformats.org/officeDocument/2006/relationships/image" Target="../media/image28.png"/><Relationship Id="rId34" Type="http://schemas.openxmlformats.org/officeDocument/2006/relationships/image" Target="../media/image41.emf"/><Relationship Id="rId7" Type="http://schemas.openxmlformats.org/officeDocument/2006/relationships/image" Target="../media/image14.png"/><Relationship Id="rId12" Type="http://schemas.openxmlformats.org/officeDocument/2006/relationships/image" Target="../media/image19.png"/><Relationship Id="rId17" Type="http://schemas.openxmlformats.org/officeDocument/2006/relationships/image" Target="../media/image24.png"/><Relationship Id="rId25" Type="http://schemas.openxmlformats.org/officeDocument/2006/relationships/image" Target="../media/image32.jpeg"/><Relationship Id="rId33" Type="http://schemas.openxmlformats.org/officeDocument/2006/relationships/image" Target="../media/image40.emf"/><Relationship Id="rId2" Type="http://schemas.openxmlformats.org/officeDocument/2006/relationships/notesSlide" Target="../notesSlides/notesSlide6.xml"/><Relationship Id="rId16" Type="http://schemas.openxmlformats.org/officeDocument/2006/relationships/image" Target="../media/image23.png"/><Relationship Id="rId20" Type="http://schemas.openxmlformats.org/officeDocument/2006/relationships/image" Target="../media/image27.jpeg"/><Relationship Id="rId29" Type="http://schemas.openxmlformats.org/officeDocument/2006/relationships/image" Target="../media/image36.png"/><Relationship Id="rId1" Type="http://schemas.openxmlformats.org/officeDocument/2006/relationships/slideLayout" Target="../slideLayouts/slideLayout18.xml"/><Relationship Id="rId6" Type="http://schemas.openxmlformats.org/officeDocument/2006/relationships/image" Target="../media/image13.png"/><Relationship Id="rId11" Type="http://schemas.openxmlformats.org/officeDocument/2006/relationships/image" Target="../media/image18.png"/><Relationship Id="rId24" Type="http://schemas.openxmlformats.org/officeDocument/2006/relationships/image" Target="../media/image31.png"/><Relationship Id="rId32" Type="http://schemas.openxmlformats.org/officeDocument/2006/relationships/image" Target="../media/image39.png"/><Relationship Id="rId5" Type="http://schemas.openxmlformats.org/officeDocument/2006/relationships/image" Target="../media/image12.png"/><Relationship Id="rId15" Type="http://schemas.openxmlformats.org/officeDocument/2006/relationships/image" Target="../media/image22.jpeg"/><Relationship Id="rId23" Type="http://schemas.openxmlformats.org/officeDocument/2006/relationships/image" Target="../media/image30.png"/><Relationship Id="rId28" Type="http://schemas.openxmlformats.org/officeDocument/2006/relationships/image" Target="../media/image35.png"/><Relationship Id="rId10" Type="http://schemas.openxmlformats.org/officeDocument/2006/relationships/image" Target="../media/image17.png"/><Relationship Id="rId19" Type="http://schemas.openxmlformats.org/officeDocument/2006/relationships/image" Target="../media/image26.png"/><Relationship Id="rId31" Type="http://schemas.openxmlformats.org/officeDocument/2006/relationships/image" Target="../media/image38.png"/><Relationship Id="rId4" Type="http://schemas.openxmlformats.org/officeDocument/2006/relationships/image" Target="../media/image11.png"/><Relationship Id="rId9" Type="http://schemas.openxmlformats.org/officeDocument/2006/relationships/image" Target="../media/image16.png"/><Relationship Id="rId14" Type="http://schemas.openxmlformats.org/officeDocument/2006/relationships/image" Target="../media/image21.png"/><Relationship Id="rId22" Type="http://schemas.openxmlformats.org/officeDocument/2006/relationships/image" Target="../media/image29.jpeg"/><Relationship Id="rId27" Type="http://schemas.openxmlformats.org/officeDocument/2006/relationships/image" Target="../media/image34.png"/><Relationship Id="rId30" Type="http://schemas.openxmlformats.org/officeDocument/2006/relationships/image" Target="../media/image37.png"/><Relationship Id="rId35" Type="http://schemas.openxmlformats.org/officeDocument/2006/relationships/image" Target="../media/image42.png"/><Relationship Id="rId8" Type="http://schemas.openxmlformats.org/officeDocument/2006/relationships/image" Target="../media/image15.png"/></Relationships>
</file>

<file path=ppt/slides/_rels/slide12.xml.rels><?xml version="1.0" encoding="UTF-8" standalone="yes"?>
<Relationships xmlns="http://schemas.openxmlformats.org/package/2006/relationships"><Relationship Id="rId13" Type="http://schemas.openxmlformats.org/officeDocument/2006/relationships/image" Target="../media/image52.png"/><Relationship Id="rId18" Type="http://schemas.openxmlformats.org/officeDocument/2006/relationships/image" Target="../media/image57.png"/><Relationship Id="rId26" Type="http://schemas.openxmlformats.org/officeDocument/2006/relationships/image" Target="../media/image65.png"/><Relationship Id="rId3" Type="http://schemas.openxmlformats.org/officeDocument/2006/relationships/image" Target="../media/image10.png"/><Relationship Id="rId21" Type="http://schemas.openxmlformats.org/officeDocument/2006/relationships/image" Target="../media/image60.png"/><Relationship Id="rId34" Type="http://schemas.openxmlformats.org/officeDocument/2006/relationships/image" Target="../media/image73.png"/><Relationship Id="rId7" Type="http://schemas.openxmlformats.org/officeDocument/2006/relationships/image" Target="../media/image46.png"/><Relationship Id="rId12" Type="http://schemas.openxmlformats.org/officeDocument/2006/relationships/image" Target="../media/image51.png"/><Relationship Id="rId17" Type="http://schemas.openxmlformats.org/officeDocument/2006/relationships/image" Target="../media/image56.png"/><Relationship Id="rId25" Type="http://schemas.openxmlformats.org/officeDocument/2006/relationships/image" Target="../media/image64.png"/><Relationship Id="rId33" Type="http://schemas.openxmlformats.org/officeDocument/2006/relationships/image" Target="../media/image72.png"/><Relationship Id="rId2" Type="http://schemas.openxmlformats.org/officeDocument/2006/relationships/notesSlide" Target="../notesSlides/notesSlide7.xml"/><Relationship Id="rId16" Type="http://schemas.openxmlformats.org/officeDocument/2006/relationships/image" Target="../media/image55.png"/><Relationship Id="rId20" Type="http://schemas.openxmlformats.org/officeDocument/2006/relationships/image" Target="../media/image59.png"/><Relationship Id="rId29" Type="http://schemas.openxmlformats.org/officeDocument/2006/relationships/image" Target="../media/image68.png"/><Relationship Id="rId1" Type="http://schemas.openxmlformats.org/officeDocument/2006/relationships/slideLayout" Target="../slideLayouts/slideLayout18.xml"/><Relationship Id="rId6" Type="http://schemas.openxmlformats.org/officeDocument/2006/relationships/image" Target="../media/image45.png"/><Relationship Id="rId11" Type="http://schemas.openxmlformats.org/officeDocument/2006/relationships/image" Target="../media/image50.png"/><Relationship Id="rId24" Type="http://schemas.openxmlformats.org/officeDocument/2006/relationships/image" Target="../media/image63.png"/><Relationship Id="rId32" Type="http://schemas.openxmlformats.org/officeDocument/2006/relationships/image" Target="../media/image71.png"/><Relationship Id="rId5" Type="http://schemas.openxmlformats.org/officeDocument/2006/relationships/image" Target="../media/image44.png"/><Relationship Id="rId15" Type="http://schemas.openxmlformats.org/officeDocument/2006/relationships/image" Target="../media/image54.png"/><Relationship Id="rId23" Type="http://schemas.openxmlformats.org/officeDocument/2006/relationships/image" Target="../media/image62.png"/><Relationship Id="rId28" Type="http://schemas.openxmlformats.org/officeDocument/2006/relationships/image" Target="../media/image67.png"/><Relationship Id="rId10" Type="http://schemas.openxmlformats.org/officeDocument/2006/relationships/image" Target="../media/image49.png"/><Relationship Id="rId19" Type="http://schemas.openxmlformats.org/officeDocument/2006/relationships/image" Target="../media/image58.png"/><Relationship Id="rId31" Type="http://schemas.openxmlformats.org/officeDocument/2006/relationships/image" Target="../media/image70.png"/><Relationship Id="rId4" Type="http://schemas.openxmlformats.org/officeDocument/2006/relationships/image" Target="../media/image43.png"/><Relationship Id="rId9" Type="http://schemas.openxmlformats.org/officeDocument/2006/relationships/image" Target="../media/image48.jpeg"/><Relationship Id="rId14" Type="http://schemas.openxmlformats.org/officeDocument/2006/relationships/image" Target="../media/image53.png"/><Relationship Id="rId22" Type="http://schemas.openxmlformats.org/officeDocument/2006/relationships/image" Target="../media/image61.png"/><Relationship Id="rId27" Type="http://schemas.openxmlformats.org/officeDocument/2006/relationships/image" Target="../media/image66.png"/><Relationship Id="rId30" Type="http://schemas.openxmlformats.org/officeDocument/2006/relationships/image" Target="../media/image69.png"/><Relationship Id="rId35" Type="http://schemas.openxmlformats.org/officeDocument/2006/relationships/image" Target="../media/image74.png"/><Relationship Id="rId8" Type="http://schemas.openxmlformats.org/officeDocument/2006/relationships/image" Target="../media/image4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8" Type="http://schemas.openxmlformats.org/officeDocument/2006/relationships/image" Target="../media/image82.png"/><Relationship Id="rId13" Type="http://schemas.openxmlformats.org/officeDocument/2006/relationships/image" Target="../media/image87.png"/><Relationship Id="rId3" Type="http://schemas.openxmlformats.org/officeDocument/2006/relationships/image" Target="../media/image77.emf"/><Relationship Id="rId7" Type="http://schemas.openxmlformats.org/officeDocument/2006/relationships/image" Target="../media/image81.png"/><Relationship Id="rId12" Type="http://schemas.openxmlformats.org/officeDocument/2006/relationships/image" Target="../media/image86.png"/><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image" Target="../media/image80.jpeg"/><Relationship Id="rId11" Type="http://schemas.openxmlformats.org/officeDocument/2006/relationships/image" Target="../media/image85.jpeg"/><Relationship Id="rId5" Type="http://schemas.openxmlformats.org/officeDocument/2006/relationships/image" Target="../media/image79.png"/><Relationship Id="rId10" Type="http://schemas.openxmlformats.org/officeDocument/2006/relationships/image" Target="../media/image84.png"/><Relationship Id="rId4" Type="http://schemas.openxmlformats.org/officeDocument/2006/relationships/image" Target="../media/image78.jpeg"/><Relationship Id="rId9" Type="http://schemas.openxmlformats.org/officeDocument/2006/relationships/image" Target="../media/image83.png"/></Relationships>
</file>

<file path=ppt/slides/_rels/slide18.xml.rels><?xml version="1.0" encoding="UTF-8" standalone="yes"?>
<Relationships xmlns="http://schemas.openxmlformats.org/package/2006/relationships"><Relationship Id="rId3" Type="http://schemas.openxmlformats.org/officeDocument/2006/relationships/hyperlink" Target="https://librarysearch.uwtsd.ac.uk/discovery/fulldisplay?docid=alma99100428201902421&amp;context=L&amp;vid=44WHELF_UWTSD:44WHELF_UWTSD_VU1&amp;lang=en&amp;search_scope=MyInst_and_CI&amp;adaptor=Local%20Search%20Engine&amp;isFrbr=true&amp;tab=Everything&amp;query=any%2Ccontains%2CManagement%20information%20system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2.deloitte.com/au/en/pages/building-lucky-country/articles/digital-disruption-harnessing-the-bang.html" TargetMode="External"/><Relationship Id="rId2" Type="http://schemas.openxmlformats.org/officeDocument/2006/relationships/hyperlink" Target="https://hbr.org/2015/12/what-is-disruptive-innovation" TargetMode="External"/><Relationship Id="rId1" Type="http://schemas.openxmlformats.org/officeDocument/2006/relationships/slideLayout" Target="../slideLayouts/slideLayout18.xml"/><Relationship Id="rId4" Type="http://schemas.openxmlformats.org/officeDocument/2006/relationships/hyperlink" Target="https://doi.org/10.1080/07421222.2015.102938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11D2F-6348-4451-879B-782DFB643F74}"/>
              </a:ext>
            </a:extLst>
          </p:cNvPr>
          <p:cNvSpPr>
            <a:spLocks noGrp="1"/>
          </p:cNvSpPr>
          <p:nvPr>
            <p:ph type="ctrTitle"/>
          </p:nvPr>
        </p:nvSpPr>
        <p:spPr>
          <a:xfrm>
            <a:off x="124370" y="78581"/>
            <a:ext cx="9144000" cy="1813895"/>
          </a:xfrm>
        </p:spPr>
        <p:txBody>
          <a:bodyPr>
            <a:normAutofit fontScale="90000"/>
          </a:bodyPr>
          <a:lstStyle/>
          <a:p>
            <a:r>
              <a:rPr lang="en-GB" sz="4200" dirty="0">
                <a:latin typeface="Arial" panose="020B0604020202020204" pitchFamily="34" charset="0"/>
                <a:cs typeface="Arial" panose="020B0604020202020204" pitchFamily="34" charset="0"/>
              </a:rPr>
              <a:t>BMSP6002 Digital Business </a:t>
            </a:r>
            <a:br>
              <a:rPr lang="en-GB" sz="4200" dirty="0">
                <a:latin typeface="Arial" panose="020B0604020202020204" pitchFamily="34" charset="0"/>
                <a:cs typeface="Arial" panose="020B0604020202020204" pitchFamily="34" charset="0"/>
              </a:rPr>
            </a:br>
            <a:r>
              <a:rPr lang="en-GB" sz="4200" dirty="0">
                <a:latin typeface="Arial" panose="020B0604020202020204" pitchFamily="34" charset="0"/>
                <a:cs typeface="Arial" panose="020B0604020202020204" pitchFamily="34" charset="0"/>
              </a:rPr>
              <a:t>Week 3 </a:t>
            </a:r>
            <a:br>
              <a:rPr lang="en-GB" sz="4200" dirty="0">
                <a:latin typeface="Arial" panose="020B0604020202020204" pitchFamily="34" charset="0"/>
                <a:cs typeface="Arial" panose="020B0604020202020204" pitchFamily="34" charset="0"/>
              </a:rPr>
            </a:br>
            <a:endParaRPr lang="en-GB" sz="4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35DFCFFE-0CC7-409A-ACE7-0CE863FCD87F}"/>
              </a:ext>
            </a:extLst>
          </p:cNvPr>
          <p:cNvSpPr>
            <a:spLocks noGrp="1"/>
          </p:cNvSpPr>
          <p:nvPr>
            <p:ph type="subTitle" idx="1"/>
          </p:nvPr>
        </p:nvSpPr>
        <p:spPr>
          <a:xfrm>
            <a:off x="3910559" y="1250156"/>
            <a:ext cx="6054973" cy="5250656"/>
          </a:xfrm>
        </p:spPr>
        <p:txBody>
          <a:bodyPr>
            <a:noAutofit/>
          </a:bodyPr>
          <a:lstStyle/>
          <a:p>
            <a:r>
              <a:rPr lang="en-GB" sz="2800" cap="none" dirty="0">
                <a:solidFill>
                  <a:schemeClr val="tx1"/>
                </a:solidFill>
                <a:latin typeface="Arial" panose="020B0604020202020204" pitchFamily="34" charset="0"/>
                <a:cs typeface="Arial" panose="020B0604020202020204" pitchFamily="34" charset="0"/>
              </a:rPr>
              <a:t>Lecture Objectives</a:t>
            </a:r>
          </a:p>
          <a:p>
            <a:pPr marL="1257300" lvl="2" indent="-342900" algn="l">
              <a:buFont typeface="Arial" panose="020B0604020202020204" pitchFamily="34" charset="0"/>
              <a:buChar char="•"/>
            </a:pPr>
            <a:r>
              <a:rPr lang="en-GB" sz="2400" cap="none" dirty="0">
                <a:solidFill>
                  <a:schemeClr val="tx1"/>
                </a:solidFill>
                <a:latin typeface="Arial" panose="020B0604020202020204" pitchFamily="34" charset="0"/>
                <a:cs typeface="Arial" panose="020B0604020202020204" pitchFamily="34" charset="0"/>
              </a:rPr>
              <a:t>Digital disruption</a:t>
            </a:r>
          </a:p>
          <a:p>
            <a:pPr marL="1257300" lvl="2" indent="-342900" algn="l">
              <a:buFont typeface="Arial" panose="020B0604020202020204" pitchFamily="34" charset="0"/>
              <a:buChar char="•"/>
            </a:pPr>
            <a:r>
              <a:rPr lang="en-GB" sz="2400" cap="none" dirty="0">
                <a:solidFill>
                  <a:schemeClr val="tx1"/>
                </a:solidFill>
                <a:latin typeface="Arial" panose="020B0604020202020204" pitchFamily="34" charset="0"/>
                <a:cs typeface="Arial" panose="020B0604020202020204" pitchFamily="34" charset="0"/>
              </a:rPr>
              <a:t>Digital innovation</a:t>
            </a:r>
          </a:p>
          <a:p>
            <a:pPr marL="1257300" lvl="2" indent="-342900" algn="l">
              <a:buFont typeface="Arial" panose="020B0604020202020204" pitchFamily="34" charset="0"/>
              <a:buChar char="•"/>
            </a:pPr>
            <a:r>
              <a:rPr lang="en-GB" sz="2400" cap="none" dirty="0">
                <a:solidFill>
                  <a:schemeClr val="tx1"/>
                </a:solidFill>
                <a:latin typeface="Arial" panose="020B0604020202020204" pitchFamily="34" charset="0"/>
                <a:cs typeface="Arial" panose="020B0604020202020204" pitchFamily="34" charset="0"/>
              </a:rPr>
              <a:t>Categories of e-commerce</a:t>
            </a:r>
          </a:p>
          <a:p>
            <a:pPr marL="1257300" lvl="2" indent="-342900" algn="l">
              <a:buFont typeface="Arial" panose="020B0604020202020204" pitchFamily="34" charset="0"/>
              <a:buChar char="•"/>
            </a:pPr>
            <a:r>
              <a:rPr lang="en-GB" sz="2400" cap="none" dirty="0">
                <a:solidFill>
                  <a:schemeClr val="tx1"/>
                </a:solidFill>
                <a:latin typeface="Arial" panose="020B0604020202020204" pitchFamily="34" charset="0"/>
                <a:cs typeface="Arial" panose="020B0604020202020204" pitchFamily="34" charset="0"/>
              </a:rPr>
              <a:t>Benefits of digital business</a:t>
            </a:r>
          </a:p>
          <a:p>
            <a:pPr marL="1257300" lvl="2" indent="-342900" algn="l">
              <a:buFont typeface="Arial" panose="020B0604020202020204" pitchFamily="34" charset="0"/>
              <a:buChar char="•"/>
            </a:pPr>
            <a:r>
              <a:rPr lang="en-GB" sz="2400" cap="none" dirty="0">
                <a:solidFill>
                  <a:schemeClr val="tx1"/>
                </a:solidFill>
                <a:latin typeface="Arial" panose="020B0604020202020204" pitchFamily="34" charset="0"/>
                <a:cs typeface="Arial" panose="020B0604020202020204" pitchFamily="34" charset="0"/>
              </a:rPr>
              <a:t>Terms and tools</a:t>
            </a:r>
          </a:p>
          <a:p>
            <a:pPr lvl="2" algn="l"/>
            <a:endParaRPr lang="en-GB" sz="2400" cap="none" dirty="0">
              <a:solidFill>
                <a:schemeClr val="tx1"/>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2800" cap="none" dirty="0">
                <a:solidFill>
                  <a:schemeClr val="tx1"/>
                </a:solidFill>
                <a:latin typeface="Arial" panose="020B0604020202020204" pitchFamily="34" charset="0"/>
                <a:cs typeface="Arial" panose="020B0604020202020204" pitchFamily="34" charset="0"/>
              </a:rPr>
              <a:t>Digital Library Skills lecture</a:t>
            </a:r>
          </a:p>
          <a:p>
            <a:pPr marL="342900" indent="-342900" algn="l">
              <a:buFont typeface="Arial" panose="020B0604020202020204" pitchFamily="34" charset="0"/>
              <a:buChar char="•"/>
            </a:pPr>
            <a:r>
              <a:rPr lang="en-GB" sz="2800" cap="none" dirty="0">
                <a:solidFill>
                  <a:schemeClr val="tx1"/>
                </a:solidFill>
                <a:latin typeface="Arial" panose="020B0604020202020204" pitchFamily="34" charset="0"/>
                <a:cs typeface="Arial" panose="020B0604020202020204" pitchFamily="34" charset="0"/>
              </a:rPr>
              <a:t>Excel Skills</a:t>
            </a:r>
          </a:p>
          <a:p>
            <a:pPr marL="342900" indent="-342900" algn="l">
              <a:buFont typeface="Arial" panose="020B0604020202020204" pitchFamily="34" charset="0"/>
              <a:buChar char="•"/>
            </a:pPr>
            <a:r>
              <a:rPr lang="en-GB" sz="2800" cap="none" dirty="0">
                <a:solidFill>
                  <a:schemeClr val="tx1"/>
                </a:solidFill>
                <a:latin typeface="Arial" panose="020B0604020202020204" pitchFamily="34" charset="0"/>
                <a:cs typeface="Arial" panose="020B0604020202020204" pitchFamily="34" charset="0"/>
              </a:rPr>
              <a:t>Week 3 Activities - Homework</a:t>
            </a:r>
          </a:p>
        </p:txBody>
      </p:sp>
    </p:spTree>
    <p:extLst>
      <p:ext uri="{BB962C8B-B14F-4D97-AF65-F5344CB8AC3E}">
        <p14:creationId xmlns:p14="http://schemas.microsoft.com/office/powerpoint/2010/main" val="24231261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B346972D-C7DC-4FD1-9A95-6C33936DEFF6}"/>
              </a:ext>
            </a:extLst>
          </p:cNvPr>
          <p:cNvSpPr>
            <a:spLocks noGrp="1"/>
          </p:cNvSpPr>
          <p:nvPr>
            <p:ph type="title"/>
          </p:nvPr>
        </p:nvSpPr>
        <p:spPr>
          <a:xfrm>
            <a:off x="1703512" y="-22056"/>
            <a:ext cx="7055380" cy="1400530"/>
          </a:xfrm>
        </p:spPr>
        <p:txBody>
          <a:bodyPr/>
          <a:lstStyle/>
          <a:p>
            <a:r>
              <a:rPr lang="en-US" altLang="en-US" dirty="0"/>
              <a:t>Is it too early for e-business to drop it’s ‘e’? </a:t>
            </a:r>
          </a:p>
        </p:txBody>
      </p:sp>
      <p:sp>
        <p:nvSpPr>
          <p:cNvPr id="29699" name="Content Placeholder 2">
            <a:extLst>
              <a:ext uri="{FF2B5EF4-FFF2-40B4-BE49-F238E27FC236}">
                <a16:creationId xmlns:a16="http://schemas.microsoft.com/office/drawing/2014/main" id="{04D7A0F8-E66A-4F8A-929C-FDBEC9D008D0}"/>
              </a:ext>
            </a:extLst>
          </p:cNvPr>
          <p:cNvSpPr>
            <a:spLocks noGrp="1"/>
          </p:cNvSpPr>
          <p:nvPr>
            <p:ph idx="1"/>
          </p:nvPr>
        </p:nvSpPr>
        <p:spPr>
          <a:xfrm>
            <a:off x="957263" y="1772817"/>
            <a:ext cx="9242767" cy="4195481"/>
          </a:xfrm>
        </p:spPr>
        <p:txBody>
          <a:bodyPr>
            <a:noAutofit/>
          </a:bodyPr>
          <a:lstStyle/>
          <a:p>
            <a:r>
              <a:rPr lang="en-US" altLang="en-US" sz="2600" dirty="0">
                <a:latin typeface="Arial" panose="020B0604020202020204" pitchFamily="34" charset="0"/>
                <a:cs typeface="Arial" panose="020B0604020202020204" pitchFamily="34" charset="0"/>
              </a:rPr>
              <a:t>Dave Chaffey has dropped the term e-business altogether:</a:t>
            </a:r>
          </a:p>
          <a:p>
            <a:r>
              <a:rPr lang="en-US" altLang="en-US" sz="2600" b="1" dirty="0">
                <a:latin typeface="Arial" panose="020B0604020202020204" pitchFamily="34" charset="0"/>
                <a:cs typeface="Arial" panose="020B0604020202020204" pitchFamily="34" charset="0"/>
              </a:rPr>
              <a:t>Electronic commerce </a:t>
            </a:r>
            <a:br>
              <a:rPr lang="en-US" altLang="en-US" sz="2600" b="1" dirty="0">
                <a:latin typeface="Arial" panose="020B0604020202020204" pitchFamily="34" charset="0"/>
                <a:cs typeface="Arial" panose="020B0604020202020204" pitchFamily="34" charset="0"/>
              </a:rPr>
            </a:br>
            <a:r>
              <a:rPr lang="en-US" altLang="en-US" sz="2600" dirty="0">
                <a:latin typeface="Arial" panose="020B0604020202020204" pitchFamily="34" charset="0"/>
                <a:cs typeface="Arial" panose="020B0604020202020204" pitchFamily="34" charset="0"/>
              </a:rPr>
              <a:t>All electronically mediated information exchanges between an </a:t>
            </a:r>
            <a:r>
              <a:rPr lang="en-US" altLang="en-US" sz="2600" dirty="0" err="1">
                <a:latin typeface="Arial" panose="020B0604020202020204" pitchFamily="34" charset="0"/>
                <a:cs typeface="Arial" panose="020B0604020202020204" pitchFamily="34" charset="0"/>
              </a:rPr>
              <a:t>organisation</a:t>
            </a:r>
            <a:r>
              <a:rPr lang="en-US" altLang="en-US" sz="2600" dirty="0">
                <a:latin typeface="Arial" panose="020B0604020202020204" pitchFamily="34" charset="0"/>
                <a:cs typeface="Arial" panose="020B0604020202020204" pitchFamily="34" charset="0"/>
              </a:rPr>
              <a:t> and its </a:t>
            </a:r>
            <a:r>
              <a:rPr lang="en-US" altLang="en-US" sz="2600" b="1" dirty="0">
                <a:latin typeface="Arial" panose="020B0604020202020204" pitchFamily="34" charset="0"/>
                <a:cs typeface="Arial" panose="020B0604020202020204" pitchFamily="34" charset="0"/>
              </a:rPr>
              <a:t>external</a:t>
            </a:r>
            <a:r>
              <a:rPr lang="en-US" altLang="en-US" sz="2600" dirty="0">
                <a:latin typeface="Arial" panose="020B0604020202020204" pitchFamily="34" charset="0"/>
                <a:cs typeface="Arial" panose="020B0604020202020204" pitchFamily="34" charset="0"/>
              </a:rPr>
              <a:t> stakeholders.</a:t>
            </a:r>
          </a:p>
          <a:p>
            <a:pPr marL="0" indent="0">
              <a:buNone/>
            </a:pPr>
            <a:endParaRPr lang="en-US" altLang="en-US" sz="2600" dirty="0">
              <a:latin typeface="Arial" panose="020B0604020202020204" pitchFamily="34" charset="0"/>
              <a:cs typeface="Arial" panose="020B0604020202020204" pitchFamily="34" charset="0"/>
            </a:endParaRPr>
          </a:p>
          <a:p>
            <a:r>
              <a:rPr lang="en-US" altLang="en-US" sz="2600" b="1" dirty="0">
                <a:latin typeface="Arial" panose="020B0604020202020204" pitchFamily="34" charset="0"/>
                <a:cs typeface="Arial" panose="020B0604020202020204" pitchFamily="34" charset="0"/>
              </a:rPr>
              <a:t>Digital business </a:t>
            </a:r>
            <a:br>
              <a:rPr lang="en-US" altLang="en-US" sz="2600" b="1" dirty="0">
                <a:latin typeface="Arial" panose="020B0604020202020204" pitchFamily="34" charset="0"/>
                <a:cs typeface="Arial" panose="020B0604020202020204" pitchFamily="34" charset="0"/>
              </a:rPr>
            </a:br>
            <a:r>
              <a:rPr lang="en-US" altLang="en-US" sz="2600" dirty="0">
                <a:latin typeface="Arial" panose="020B0604020202020204" pitchFamily="34" charset="0"/>
                <a:cs typeface="Arial" panose="020B0604020202020204" pitchFamily="34" charset="0"/>
              </a:rPr>
              <a:t>How businesses </a:t>
            </a:r>
            <a:r>
              <a:rPr lang="en-US" altLang="en-US" sz="2600" dirty="0">
                <a:solidFill>
                  <a:srgbClr val="FFFF00"/>
                </a:solidFill>
                <a:latin typeface="Arial" panose="020B0604020202020204" pitchFamily="34" charset="0"/>
                <a:cs typeface="Arial" panose="020B0604020202020204" pitchFamily="34" charset="0"/>
              </a:rPr>
              <a:t>apply digital technology </a:t>
            </a:r>
            <a:r>
              <a:rPr lang="en-US" altLang="en-US" sz="2600" dirty="0">
                <a:latin typeface="Arial" panose="020B0604020202020204" pitchFamily="34" charset="0"/>
                <a:cs typeface="Arial" panose="020B0604020202020204" pitchFamily="34" charset="0"/>
              </a:rPr>
              <a:t>and media to </a:t>
            </a:r>
            <a:r>
              <a:rPr lang="en-US" altLang="en-US" sz="2600" dirty="0">
                <a:solidFill>
                  <a:srgbClr val="FFFF00"/>
                </a:solidFill>
                <a:latin typeface="Arial" panose="020B0604020202020204" pitchFamily="34" charset="0"/>
                <a:cs typeface="Arial" panose="020B0604020202020204" pitchFamily="34" charset="0"/>
              </a:rPr>
              <a:t>improve the competitiveness </a:t>
            </a:r>
            <a:r>
              <a:rPr lang="en-US" altLang="en-US" sz="2600" dirty="0">
                <a:latin typeface="Arial" panose="020B0604020202020204" pitchFamily="34" charset="0"/>
                <a:cs typeface="Arial" panose="020B0604020202020204" pitchFamily="34" charset="0"/>
              </a:rPr>
              <a:t>of their </a:t>
            </a:r>
            <a:r>
              <a:rPr lang="en-US" altLang="en-US" sz="2600" dirty="0" err="1">
                <a:latin typeface="Arial" panose="020B0604020202020204" pitchFamily="34" charset="0"/>
                <a:cs typeface="Arial" panose="020B0604020202020204" pitchFamily="34" charset="0"/>
              </a:rPr>
              <a:t>organisation</a:t>
            </a:r>
            <a:r>
              <a:rPr lang="en-US" altLang="en-US" sz="2600" dirty="0">
                <a:latin typeface="Arial" panose="020B0604020202020204" pitchFamily="34" charset="0"/>
                <a:cs typeface="Arial" panose="020B0604020202020204" pitchFamily="34" charset="0"/>
              </a:rPr>
              <a:t> through </a:t>
            </a:r>
            <a:r>
              <a:rPr lang="en-US" altLang="en-US" sz="2600" dirty="0" err="1">
                <a:latin typeface="Arial" panose="020B0604020202020204" pitchFamily="34" charset="0"/>
                <a:cs typeface="Arial" panose="020B0604020202020204" pitchFamily="34" charset="0"/>
              </a:rPr>
              <a:t>optimising</a:t>
            </a:r>
            <a:r>
              <a:rPr lang="en-US" altLang="en-US" sz="2600" dirty="0">
                <a:latin typeface="Arial" panose="020B0604020202020204" pitchFamily="34" charset="0"/>
                <a:cs typeface="Arial" panose="020B0604020202020204" pitchFamily="34" charset="0"/>
              </a:rPr>
              <a:t> </a:t>
            </a:r>
            <a:r>
              <a:rPr lang="en-US" altLang="en-US" sz="2600" b="1" dirty="0">
                <a:solidFill>
                  <a:srgbClr val="FFFF00"/>
                </a:solidFill>
                <a:latin typeface="Arial" panose="020B0604020202020204" pitchFamily="34" charset="0"/>
                <a:cs typeface="Arial" panose="020B0604020202020204" pitchFamily="34" charset="0"/>
              </a:rPr>
              <a:t>internal</a:t>
            </a:r>
            <a:r>
              <a:rPr lang="en-US" altLang="en-US" sz="2600" dirty="0">
                <a:latin typeface="Arial" panose="020B0604020202020204" pitchFamily="34" charset="0"/>
                <a:cs typeface="Arial" panose="020B0604020202020204" pitchFamily="34" charset="0"/>
              </a:rPr>
              <a:t> processes with online and traditional channels to market and supply. </a:t>
            </a:r>
          </a:p>
          <a:p>
            <a:endParaRPr lang="en-GB" altLang="en-US" sz="2600" dirty="0">
              <a:latin typeface="Arial" panose="020B0604020202020204" pitchFamily="34" charset="0"/>
              <a:cs typeface="Arial" panose="020B0604020202020204" pitchFamily="34" charset="0"/>
            </a:endParaRPr>
          </a:p>
          <a:p>
            <a:endParaRPr lang="en-US" altLang="en-US" sz="26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D1683F51-99A1-45F6-A23A-5A3580838017}"/>
              </a:ext>
            </a:extLst>
          </p:cNvPr>
          <p:cNvSpPr>
            <a:spLocks noGrp="1" noChangeArrowheads="1"/>
          </p:cNvSpPr>
          <p:nvPr>
            <p:ph type="title"/>
          </p:nvPr>
        </p:nvSpPr>
        <p:spPr>
          <a:xfrm>
            <a:off x="1631505" y="116633"/>
            <a:ext cx="8569325" cy="1201737"/>
          </a:xfrm>
        </p:spPr>
        <p:txBody>
          <a:bodyPr anchor="t">
            <a:normAutofit/>
          </a:bodyPr>
          <a:lstStyle/>
          <a:p>
            <a:pPr>
              <a:defRPr/>
            </a:pPr>
            <a:r>
              <a:rPr lang="en-US" sz="3300" dirty="0"/>
              <a:t>Eight Unique Features of Digital Business Technology </a:t>
            </a:r>
            <a:r>
              <a:rPr lang="en-US" sz="2700" dirty="0"/>
              <a:t>(Laudon and Travers, 2010)</a:t>
            </a:r>
          </a:p>
        </p:txBody>
      </p:sp>
      <p:sp>
        <p:nvSpPr>
          <p:cNvPr id="90114" name="Rectangle 3">
            <a:extLst>
              <a:ext uri="{FF2B5EF4-FFF2-40B4-BE49-F238E27FC236}">
                <a16:creationId xmlns:a16="http://schemas.microsoft.com/office/drawing/2014/main" id="{E54912E6-304B-4D6E-ADBC-43AA27A6052A}"/>
              </a:ext>
            </a:extLst>
          </p:cNvPr>
          <p:cNvSpPr>
            <a:spLocks noGrp="1"/>
          </p:cNvSpPr>
          <p:nvPr>
            <p:ph idx="1"/>
          </p:nvPr>
        </p:nvSpPr>
        <p:spPr>
          <a:xfrm>
            <a:off x="1847851" y="1628776"/>
            <a:ext cx="8569325" cy="4772025"/>
          </a:xfrm>
        </p:spPr>
        <p:txBody>
          <a:bodyPr>
            <a:normAutofit fontScale="92500"/>
          </a:bodyPr>
          <a:lstStyle/>
          <a:p>
            <a:pPr marL="514350" indent="-514350">
              <a:buFont typeface="Arial" panose="020B0604020202020204" pitchFamily="34" charset="0"/>
              <a:buAutoNum type="arabicPeriod"/>
            </a:pPr>
            <a:r>
              <a:rPr lang="en-US" altLang="en-US" sz="2800" b="1"/>
              <a:t>Ubiquity</a:t>
            </a:r>
            <a:r>
              <a:rPr lang="en-US" altLang="en-US" sz="2800"/>
              <a:t>: available everywhere and at all times</a:t>
            </a:r>
          </a:p>
          <a:p>
            <a:pPr marL="514350" indent="-514350">
              <a:buFont typeface="Arial" panose="020B0604020202020204" pitchFamily="34" charset="0"/>
              <a:buAutoNum type="arabicPeriod"/>
            </a:pPr>
            <a:endParaRPr lang="en-US" altLang="en-US" sz="1200" b="1"/>
          </a:p>
          <a:p>
            <a:pPr marL="514350" indent="-514350">
              <a:buFont typeface="Arial" panose="020B0604020202020204" pitchFamily="34" charset="0"/>
              <a:buAutoNum type="arabicPeriod"/>
            </a:pPr>
            <a:r>
              <a:rPr lang="en-US" altLang="en-US" sz="2800" b="1"/>
              <a:t>Global reach</a:t>
            </a:r>
            <a:r>
              <a:rPr lang="en-US" altLang="en-US" sz="2800"/>
              <a:t>: potential market size is roughly the online population of the world </a:t>
            </a:r>
          </a:p>
          <a:p>
            <a:pPr marL="514350" indent="-514350">
              <a:buFont typeface="Arial" panose="020B0604020202020204" pitchFamily="34" charset="0"/>
              <a:buAutoNum type="arabicPeriod"/>
            </a:pPr>
            <a:endParaRPr lang="en-US" altLang="en-US" sz="1200" b="1"/>
          </a:p>
          <a:p>
            <a:pPr marL="514350" indent="-514350">
              <a:buFont typeface="Arial" panose="020B0604020202020204" pitchFamily="34" charset="0"/>
              <a:buAutoNum type="arabicPeriod"/>
            </a:pPr>
            <a:r>
              <a:rPr lang="en-US" altLang="en-US" sz="2800" b="1"/>
              <a:t>Universal standards</a:t>
            </a:r>
            <a:r>
              <a:rPr lang="en-US" altLang="en-US" sz="2800"/>
              <a:t>: technical standards of the Internet shared by all of the world nations</a:t>
            </a:r>
          </a:p>
          <a:p>
            <a:pPr marL="514350" indent="-514350">
              <a:buFont typeface="Arial" panose="020B0604020202020204" pitchFamily="34" charset="0"/>
              <a:buAutoNum type="arabicPeriod"/>
            </a:pPr>
            <a:endParaRPr lang="en-US" altLang="en-US" sz="1200" b="1"/>
          </a:p>
          <a:p>
            <a:pPr marL="514350" indent="-514350">
              <a:buFont typeface="Arial" panose="020B0604020202020204" pitchFamily="34" charset="0"/>
              <a:buAutoNum type="arabicPeriod"/>
            </a:pPr>
            <a:r>
              <a:rPr lang="en-US" altLang="en-US" sz="2800" b="1"/>
              <a:t>Information richness</a:t>
            </a:r>
            <a:r>
              <a:rPr lang="en-US" altLang="en-US" sz="2800"/>
              <a:t>: Information that is complex and content rich can be delivered without sacrificing reach (e.g. text, audio, video)</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011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0114">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90114">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011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AEE5F5AC-C97C-4C2A-A9E8-D6A0BC9EC9E0}"/>
              </a:ext>
            </a:extLst>
          </p:cNvPr>
          <p:cNvSpPr>
            <a:spLocks noGrp="1" noChangeArrowheads="1"/>
          </p:cNvSpPr>
          <p:nvPr>
            <p:ph type="title"/>
          </p:nvPr>
        </p:nvSpPr>
        <p:spPr>
          <a:xfrm>
            <a:off x="1774826" y="0"/>
            <a:ext cx="8569325" cy="1201738"/>
          </a:xfrm>
        </p:spPr>
        <p:txBody>
          <a:bodyPr anchor="t">
            <a:normAutofit fontScale="90000"/>
          </a:bodyPr>
          <a:lstStyle/>
          <a:p>
            <a:pPr>
              <a:defRPr/>
            </a:pPr>
            <a:r>
              <a:rPr lang="en-US" sz="3300" dirty="0"/>
              <a:t>Eight Unique Features of Digital Business Technology</a:t>
            </a:r>
            <a:r>
              <a:rPr lang="en-US" dirty="0">
                <a:ea typeface="+mj-ea"/>
              </a:rPr>
              <a:t> </a:t>
            </a:r>
            <a:r>
              <a:rPr lang="en-US" sz="2700" dirty="0"/>
              <a:t>(Laudon and Traver, 2010)</a:t>
            </a:r>
          </a:p>
        </p:txBody>
      </p:sp>
      <p:sp>
        <p:nvSpPr>
          <p:cNvPr id="52228" name="Rectangle 3">
            <a:extLst>
              <a:ext uri="{FF2B5EF4-FFF2-40B4-BE49-F238E27FC236}">
                <a16:creationId xmlns:a16="http://schemas.microsoft.com/office/drawing/2014/main" id="{2FB7C5B3-F52E-4C8E-ACF7-188C773A661C}"/>
              </a:ext>
            </a:extLst>
          </p:cNvPr>
          <p:cNvSpPr>
            <a:spLocks noGrp="1"/>
          </p:cNvSpPr>
          <p:nvPr>
            <p:ph idx="1"/>
          </p:nvPr>
        </p:nvSpPr>
        <p:spPr>
          <a:xfrm>
            <a:off x="1774825" y="1557338"/>
            <a:ext cx="8713788" cy="5111750"/>
          </a:xfrm>
        </p:spPr>
        <p:txBody>
          <a:bodyPr>
            <a:normAutofit fontScale="92500" lnSpcReduction="10000"/>
          </a:bodyPr>
          <a:lstStyle/>
          <a:p>
            <a:pPr marL="361950" indent="-361950">
              <a:lnSpc>
                <a:spcPct val="90000"/>
              </a:lnSpc>
              <a:buFont typeface="Arial" panose="020B0604020202020204" pitchFamily="34" charset="0"/>
              <a:buAutoNum type="arabicPeriod" startAt="5"/>
            </a:pPr>
            <a:r>
              <a:rPr lang="en-US" altLang="en-US" sz="2600" b="1"/>
              <a:t>Interactivity</a:t>
            </a:r>
            <a:r>
              <a:rPr lang="en-US" altLang="en-US" sz="2600"/>
              <a:t>: allows two-way communication between the merchant and the consumer</a:t>
            </a:r>
          </a:p>
          <a:p>
            <a:pPr marL="361950" indent="-361950">
              <a:lnSpc>
                <a:spcPct val="90000"/>
              </a:lnSpc>
              <a:buFont typeface="Arial" panose="020B0604020202020204" pitchFamily="34" charset="0"/>
              <a:buAutoNum type="arabicPeriod" startAt="5"/>
            </a:pPr>
            <a:endParaRPr lang="en-US" altLang="en-US" sz="1200" b="1"/>
          </a:p>
          <a:p>
            <a:pPr marL="361950" indent="-361950">
              <a:lnSpc>
                <a:spcPct val="90000"/>
              </a:lnSpc>
              <a:buFont typeface="Arial" panose="020B0604020202020204" pitchFamily="34" charset="0"/>
              <a:buAutoNum type="arabicPeriod" startAt="5"/>
            </a:pPr>
            <a:r>
              <a:rPr lang="en-US" altLang="en-US" sz="2600" b="1"/>
              <a:t>Information density</a:t>
            </a:r>
            <a:r>
              <a:rPr lang="en-US" altLang="en-US" sz="2600"/>
              <a:t>: total amount &amp; quality of information available is vastly increased and cheaper to collect, process, deliver and amend (current, timely, accurate)</a:t>
            </a:r>
          </a:p>
          <a:p>
            <a:pPr marL="361950" indent="-361950">
              <a:lnSpc>
                <a:spcPct val="90000"/>
              </a:lnSpc>
              <a:buFont typeface="Arial" panose="020B0604020202020204" pitchFamily="34" charset="0"/>
              <a:buAutoNum type="arabicPeriod" startAt="5"/>
            </a:pPr>
            <a:endParaRPr lang="en-US" altLang="en-US" sz="1200" b="1"/>
          </a:p>
          <a:p>
            <a:pPr marL="361950" indent="-361950">
              <a:lnSpc>
                <a:spcPct val="90000"/>
              </a:lnSpc>
              <a:buFont typeface="Arial" panose="020B0604020202020204" pitchFamily="34" charset="0"/>
              <a:buAutoNum type="arabicPeriod" startAt="5"/>
            </a:pPr>
            <a:r>
              <a:rPr lang="en-US" altLang="en-US" sz="2600" b="1"/>
              <a:t>Personalization/customization</a:t>
            </a:r>
            <a:r>
              <a:rPr lang="en-US" altLang="en-US" sz="2600"/>
              <a:t>: marketing messages can be targeted to a person</a:t>
            </a:r>
            <a:r>
              <a:rPr lang="ja-JP" altLang="en-US" sz="2600"/>
              <a:t>’</a:t>
            </a:r>
            <a:r>
              <a:rPr lang="en-US" altLang="ja-JP" sz="2600"/>
              <a:t>s name, interests, and past purchases. Products or services can be changed to suit the purchasing behaviour and preferences of a consumer.</a:t>
            </a:r>
          </a:p>
          <a:p>
            <a:pPr marL="361950" indent="-361950">
              <a:lnSpc>
                <a:spcPct val="90000"/>
              </a:lnSpc>
              <a:buFont typeface="Arial" panose="020B0604020202020204" pitchFamily="34" charset="0"/>
              <a:buAutoNum type="arabicPeriod" startAt="5"/>
            </a:pPr>
            <a:endParaRPr lang="en-US" altLang="en-US" sz="1200" b="1"/>
          </a:p>
          <a:p>
            <a:pPr marL="361950" indent="-361950">
              <a:lnSpc>
                <a:spcPct val="90000"/>
              </a:lnSpc>
              <a:buFont typeface="Arial" panose="020B0604020202020204" pitchFamily="34" charset="0"/>
              <a:buAutoNum type="arabicPeriod" startAt="5"/>
            </a:pPr>
            <a:r>
              <a:rPr lang="en-US" altLang="en-US" sz="2600" b="1"/>
              <a:t>Social technology</a:t>
            </a:r>
            <a:r>
              <a:rPr lang="en-US" altLang="en-US" sz="2600"/>
              <a:t> User content generation and social networking technologies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DF8E6C0D-EB1D-450D-BE0C-182A827724E2}"/>
              </a:ext>
            </a:extLst>
          </p:cNvPr>
          <p:cNvSpPr>
            <a:spLocks noGrp="1"/>
          </p:cNvSpPr>
          <p:nvPr>
            <p:ph type="title"/>
          </p:nvPr>
        </p:nvSpPr>
        <p:spPr>
          <a:xfrm>
            <a:off x="350045" y="260350"/>
            <a:ext cx="10029032" cy="990600"/>
          </a:xfrm>
        </p:spPr>
        <p:txBody>
          <a:bodyPr/>
          <a:lstStyle/>
          <a:p>
            <a:pPr eaLnBrk="1" hangingPunct="1"/>
            <a:r>
              <a:rPr lang="cy-GB" altLang="en-US" sz="4000" dirty="0" err="1"/>
              <a:t>Digital</a:t>
            </a:r>
            <a:r>
              <a:rPr lang="cy-GB" altLang="en-US" sz="4000" dirty="0"/>
              <a:t> </a:t>
            </a:r>
            <a:r>
              <a:rPr lang="cy-GB" altLang="en-US" sz="4000" dirty="0" err="1"/>
              <a:t>Business</a:t>
            </a:r>
            <a:r>
              <a:rPr lang="cy-GB" altLang="en-US" sz="4000" dirty="0"/>
              <a:t>  </a:t>
            </a:r>
            <a:r>
              <a:rPr lang="cy-GB" altLang="en-US" sz="4000" dirty="0" err="1"/>
              <a:t>reply</a:t>
            </a:r>
            <a:r>
              <a:rPr lang="cy-GB" altLang="en-US" sz="4000" dirty="0"/>
              <a:t> </a:t>
            </a:r>
            <a:r>
              <a:rPr lang="cy-GB" altLang="en-US" sz="4000" dirty="0" err="1"/>
              <a:t>on</a:t>
            </a:r>
            <a:r>
              <a:rPr lang="cy-GB" altLang="en-US" sz="4000" dirty="0"/>
              <a:t> e-</a:t>
            </a:r>
            <a:r>
              <a:rPr lang="cy-GB" altLang="en-US" sz="4000" dirty="0" err="1"/>
              <a:t>commerce</a:t>
            </a:r>
            <a:r>
              <a:rPr lang="cy-GB" altLang="en-US" sz="4000" dirty="0"/>
              <a:t>...</a:t>
            </a:r>
            <a:endParaRPr lang="en-US" altLang="en-US" sz="4000" dirty="0"/>
          </a:p>
        </p:txBody>
      </p:sp>
      <p:sp>
        <p:nvSpPr>
          <p:cNvPr id="14339" name="Rectangle 3">
            <a:extLst>
              <a:ext uri="{FF2B5EF4-FFF2-40B4-BE49-F238E27FC236}">
                <a16:creationId xmlns:a16="http://schemas.microsoft.com/office/drawing/2014/main" id="{1F9EA2C7-3FF5-4575-A64F-A264576FA572}"/>
              </a:ext>
            </a:extLst>
          </p:cNvPr>
          <p:cNvSpPr>
            <a:spLocks noGrp="1" noChangeArrowheads="1"/>
          </p:cNvSpPr>
          <p:nvPr>
            <p:ph idx="1"/>
          </p:nvPr>
        </p:nvSpPr>
        <p:spPr>
          <a:xfrm>
            <a:off x="760414" y="1528763"/>
            <a:ext cx="10255249" cy="5040312"/>
          </a:xfrm>
        </p:spPr>
        <p:txBody>
          <a:bodyPr>
            <a:noAutofit/>
          </a:bodyPr>
          <a:lstStyle/>
          <a:p>
            <a:pPr marL="0" indent="0">
              <a:lnSpc>
                <a:spcPct val="90000"/>
              </a:lnSpc>
              <a:buNone/>
              <a:defRPr/>
            </a:pPr>
            <a:r>
              <a:rPr lang="cy-GB" sz="2800" dirty="0" err="1">
                <a:ea typeface="+mn-ea"/>
              </a:rPr>
              <a:t>Digital</a:t>
            </a:r>
            <a:r>
              <a:rPr lang="cy-GB" sz="2800" dirty="0">
                <a:ea typeface="+mn-ea"/>
              </a:rPr>
              <a:t> </a:t>
            </a:r>
            <a:r>
              <a:rPr lang="cy-GB" sz="2800" dirty="0" err="1">
                <a:ea typeface="+mn-ea"/>
              </a:rPr>
              <a:t>business</a:t>
            </a:r>
            <a:r>
              <a:rPr lang="cy-GB" sz="2800" dirty="0">
                <a:ea typeface="+mn-ea"/>
              </a:rPr>
              <a:t> / E-</a:t>
            </a:r>
            <a:r>
              <a:rPr lang="cy-GB" sz="2800" dirty="0" err="1">
                <a:ea typeface="+mn-ea"/>
              </a:rPr>
              <a:t>business</a:t>
            </a:r>
            <a:r>
              <a:rPr lang="cy-GB" sz="2800" dirty="0">
                <a:ea typeface="+mn-ea"/>
              </a:rPr>
              <a:t> supports business processes along the </a:t>
            </a:r>
            <a:r>
              <a:rPr lang="cy-GB" sz="2800" dirty="0" err="1">
                <a:ea typeface="+mn-ea"/>
              </a:rPr>
              <a:t>whole</a:t>
            </a:r>
            <a:r>
              <a:rPr lang="cy-GB" sz="2800" dirty="0">
                <a:ea typeface="+mn-ea"/>
              </a:rPr>
              <a:t> value chain, including for example:</a:t>
            </a:r>
          </a:p>
          <a:p>
            <a:pPr marL="609600" indent="-609600">
              <a:lnSpc>
                <a:spcPct val="90000"/>
              </a:lnSpc>
              <a:buFontTx/>
              <a:buChar char="•"/>
              <a:defRPr/>
            </a:pPr>
            <a:r>
              <a:rPr lang="cy-GB" sz="2800" dirty="0">
                <a:ea typeface="+mn-ea"/>
              </a:rPr>
              <a:t>E-procurement/</a:t>
            </a:r>
            <a:r>
              <a:rPr lang="cy-GB" sz="2800" dirty="0">
                <a:solidFill>
                  <a:srgbClr val="FFFF00"/>
                </a:solidFill>
                <a:ea typeface="+mn-ea"/>
              </a:rPr>
              <a:t>supply chain management</a:t>
            </a:r>
          </a:p>
          <a:p>
            <a:pPr marL="609600" indent="-609600">
              <a:lnSpc>
                <a:spcPct val="90000"/>
              </a:lnSpc>
              <a:buFontTx/>
              <a:buChar char="•"/>
              <a:defRPr/>
            </a:pPr>
            <a:r>
              <a:rPr lang="cy-GB" sz="2800" dirty="0">
                <a:ea typeface="+mn-ea"/>
              </a:rPr>
              <a:t>E-marketing, data mining, </a:t>
            </a:r>
            <a:r>
              <a:rPr lang="cy-GB" sz="2800" dirty="0">
                <a:solidFill>
                  <a:srgbClr val="FFFF00"/>
                </a:solidFill>
                <a:ea typeface="+mn-ea"/>
              </a:rPr>
              <a:t>knowledge management</a:t>
            </a:r>
          </a:p>
          <a:p>
            <a:pPr marL="609600" indent="-609600">
              <a:lnSpc>
                <a:spcPct val="90000"/>
              </a:lnSpc>
              <a:buFontTx/>
              <a:buChar char="•"/>
              <a:defRPr/>
            </a:pPr>
            <a:r>
              <a:rPr lang="cy-GB" sz="2800" dirty="0">
                <a:ea typeface="+mn-ea"/>
              </a:rPr>
              <a:t>Processing orders electronically</a:t>
            </a:r>
          </a:p>
          <a:p>
            <a:pPr marL="609600" indent="-609600">
              <a:lnSpc>
                <a:spcPct val="90000"/>
              </a:lnSpc>
              <a:buFontTx/>
              <a:buChar char="•"/>
              <a:defRPr/>
            </a:pPr>
            <a:r>
              <a:rPr lang="cy-GB" sz="2800" dirty="0">
                <a:ea typeface="+mn-ea"/>
              </a:rPr>
              <a:t>E-fulfillment / </a:t>
            </a:r>
            <a:r>
              <a:rPr lang="cy-GB" sz="2800" dirty="0">
                <a:solidFill>
                  <a:srgbClr val="FFFF00"/>
                </a:solidFill>
                <a:ea typeface="+mn-ea"/>
              </a:rPr>
              <a:t>Enterprise Resource Planning</a:t>
            </a:r>
          </a:p>
          <a:p>
            <a:pPr marL="609600" indent="-609600">
              <a:lnSpc>
                <a:spcPct val="90000"/>
              </a:lnSpc>
              <a:buFontTx/>
              <a:buChar char="•"/>
              <a:defRPr/>
            </a:pPr>
            <a:r>
              <a:rPr lang="cy-GB" sz="2800" dirty="0">
                <a:solidFill>
                  <a:srgbClr val="FFFF00"/>
                </a:solidFill>
                <a:ea typeface="+mn-ea"/>
              </a:rPr>
              <a:t>Customer relationship management (CRM)</a:t>
            </a:r>
          </a:p>
          <a:p>
            <a:pPr marL="609600" indent="-609600">
              <a:lnSpc>
                <a:spcPct val="90000"/>
              </a:lnSpc>
              <a:buFontTx/>
              <a:buChar char="•"/>
              <a:defRPr/>
            </a:pPr>
            <a:r>
              <a:rPr lang="cy-GB" sz="2800" dirty="0">
                <a:ea typeface="+mn-ea"/>
              </a:rPr>
              <a:t>Co-operation with business partners, e.g. collaborative product development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49DC68BF-05E9-4BEC-B324-8F8D197EFC16}"/>
              </a:ext>
            </a:extLst>
          </p:cNvPr>
          <p:cNvSpPr>
            <a:spLocks noGrp="1"/>
          </p:cNvSpPr>
          <p:nvPr>
            <p:ph type="title"/>
          </p:nvPr>
        </p:nvSpPr>
        <p:spPr>
          <a:xfrm>
            <a:off x="1631504" y="116632"/>
            <a:ext cx="8376890" cy="1400530"/>
          </a:xfrm>
        </p:spPr>
        <p:txBody>
          <a:bodyPr/>
          <a:lstStyle/>
          <a:p>
            <a:r>
              <a:rPr lang="en-US" altLang="en-US" dirty="0"/>
              <a:t>Problems of Strategy Creation</a:t>
            </a:r>
          </a:p>
        </p:txBody>
      </p:sp>
      <p:sp>
        <p:nvSpPr>
          <p:cNvPr id="33795" name="Content Placeholder 2">
            <a:extLst>
              <a:ext uri="{FF2B5EF4-FFF2-40B4-BE49-F238E27FC236}">
                <a16:creationId xmlns:a16="http://schemas.microsoft.com/office/drawing/2014/main" id="{75F0B8B5-3F41-4DA9-8039-2899FA8EE3D0}"/>
              </a:ext>
            </a:extLst>
          </p:cNvPr>
          <p:cNvSpPr>
            <a:spLocks noGrp="1"/>
          </p:cNvSpPr>
          <p:nvPr>
            <p:ph idx="1"/>
          </p:nvPr>
        </p:nvSpPr>
        <p:spPr>
          <a:xfrm>
            <a:off x="1847528" y="1700809"/>
            <a:ext cx="8064780" cy="4195481"/>
          </a:xfrm>
        </p:spPr>
        <p:txBody>
          <a:bodyPr>
            <a:noAutofit/>
          </a:bodyPr>
          <a:lstStyle/>
          <a:p>
            <a:r>
              <a:rPr lang="en-US" altLang="en-US" sz="2600" dirty="0"/>
              <a:t>Formulating long-term strategies  more difficult due to continually </a:t>
            </a:r>
            <a:r>
              <a:rPr lang="en-US" altLang="en-US" sz="2600" dirty="0">
                <a:latin typeface="Arial" panose="020B0604020202020204" pitchFamily="34" charset="0"/>
                <a:cs typeface="Arial" panose="020B0604020202020204" pitchFamily="34" charset="0"/>
              </a:rPr>
              <a:t>changing</a:t>
            </a:r>
            <a:r>
              <a:rPr lang="en-US" altLang="en-US" sz="2600" dirty="0"/>
              <a:t> business environment</a:t>
            </a:r>
          </a:p>
          <a:p>
            <a:endParaRPr lang="en-US" altLang="en-US" sz="2600" dirty="0"/>
          </a:p>
          <a:p>
            <a:r>
              <a:rPr lang="en-US" altLang="en-US" sz="2600" b="1" dirty="0">
                <a:solidFill>
                  <a:srgbClr val="FFFF00"/>
                </a:solidFill>
              </a:rPr>
              <a:t>Disruptive innovation </a:t>
            </a:r>
            <a:r>
              <a:rPr lang="en-US" altLang="en-US" sz="2600" dirty="0"/>
              <a:t>might occur which redefines the basis of competition and previous strategies become worthless.</a:t>
            </a:r>
          </a:p>
          <a:p>
            <a:pPr lvl="1"/>
            <a:r>
              <a:rPr lang="en-US" altLang="en-US" sz="2600" dirty="0"/>
              <a:t>Think of the launch of Amazon.com; Napster</a:t>
            </a:r>
          </a:p>
          <a:p>
            <a:endParaRPr lang="en-US" altLang="en-US" sz="2600" dirty="0"/>
          </a:p>
          <a:p>
            <a:r>
              <a:rPr lang="en-US" altLang="en-US" sz="2600" dirty="0"/>
              <a:t>Companies have to be agile in their strategies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C3F6179E-D177-4347-87A5-4D3399900401}"/>
              </a:ext>
            </a:extLst>
          </p:cNvPr>
          <p:cNvSpPr>
            <a:spLocks noGrp="1"/>
          </p:cNvSpPr>
          <p:nvPr>
            <p:ph type="title"/>
          </p:nvPr>
        </p:nvSpPr>
        <p:spPr>
          <a:xfrm>
            <a:off x="1919536" y="164686"/>
            <a:ext cx="7055380" cy="1400530"/>
          </a:xfrm>
        </p:spPr>
        <p:txBody>
          <a:bodyPr/>
          <a:lstStyle/>
          <a:p>
            <a:r>
              <a:rPr lang="en-US" altLang="en-US" dirty="0"/>
              <a:t>Value creation</a:t>
            </a:r>
          </a:p>
        </p:txBody>
      </p:sp>
      <p:sp>
        <p:nvSpPr>
          <p:cNvPr id="34819" name="Content Placeholder 2">
            <a:extLst>
              <a:ext uri="{FF2B5EF4-FFF2-40B4-BE49-F238E27FC236}">
                <a16:creationId xmlns:a16="http://schemas.microsoft.com/office/drawing/2014/main" id="{BEB2D528-B066-4FA0-9A1D-C3EA1FD928C0}"/>
              </a:ext>
            </a:extLst>
          </p:cNvPr>
          <p:cNvSpPr>
            <a:spLocks noGrp="1"/>
          </p:cNvSpPr>
          <p:nvPr>
            <p:ph idx="1"/>
          </p:nvPr>
        </p:nvSpPr>
        <p:spPr>
          <a:xfrm>
            <a:off x="842963" y="1556793"/>
            <a:ext cx="9079291" cy="4879726"/>
          </a:xfrm>
        </p:spPr>
        <p:txBody>
          <a:bodyPr>
            <a:noAutofit/>
          </a:bodyPr>
          <a:lstStyle/>
          <a:p>
            <a:r>
              <a:rPr lang="en-US" altLang="en-US" sz="2600" dirty="0">
                <a:latin typeface="Arial" panose="020B0604020202020204" pitchFamily="34" charset="0"/>
                <a:cs typeface="Arial" panose="020B0604020202020204" pitchFamily="34" charset="0"/>
              </a:rPr>
              <a:t>The idea of </a:t>
            </a:r>
            <a:r>
              <a:rPr lang="en-US" altLang="en-US" sz="2600" dirty="0">
                <a:solidFill>
                  <a:srgbClr val="FFFF00"/>
                </a:solidFill>
                <a:latin typeface="Arial" panose="020B0604020202020204" pitchFamily="34" charset="0"/>
                <a:cs typeface="Arial" panose="020B0604020202020204" pitchFamily="34" charset="0"/>
              </a:rPr>
              <a:t>value creation is central </a:t>
            </a:r>
            <a:r>
              <a:rPr lang="en-US" altLang="en-US" sz="2600" dirty="0">
                <a:latin typeface="Arial" panose="020B0604020202020204" pitchFamily="34" charset="0"/>
                <a:cs typeface="Arial" panose="020B0604020202020204" pitchFamily="34" charset="0"/>
              </a:rPr>
              <a:t>to any company for sustaining long term profitability</a:t>
            </a:r>
          </a:p>
          <a:p>
            <a:r>
              <a:rPr lang="en-US" altLang="en-US" sz="2600" dirty="0">
                <a:latin typeface="Arial" panose="020B0604020202020204" pitchFamily="34" charset="0"/>
                <a:cs typeface="Arial" panose="020B0604020202020204" pitchFamily="34" charset="0"/>
              </a:rPr>
              <a:t>(if there is no value for customers they will not buy the product/service: this is the basics of a business model)</a:t>
            </a:r>
          </a:p>
          <a:p>
            <a:r>
              <a:rPr lang="en-US" altLang="en-US" sz="2600" dirty="0">
                <a:latin typeface="Arial" panose="020B0604020202020204" pitchFamily="34" charset="0"/>
                <a:cs typeface="Arial" panose="020B0604020202020204" pitchFamily="34" charset="0"/>
              </a:rPr>
              <a:t>Many of the Internet start-ups that ended in bankruptcy at the end of the Internet boom years c.2000 did not pay attention to this.</a:t>
            </a:r>
          </a:p>
          <a:p>
            <a:pPr lvl="1"/>
            <a:r>
              <a:rPr lang="en-US" altLang="en-US" sz="2600" dirty="0">
                <a:latin typeface="Arial" panose="020B0604020202020204" pitchFamily="34" charset="0"/>
                <a:cs typeface="Arial" panose="020B0604020202020204" pitchFamily="34" charset="0"/>
              </a:rPr>
              <a:t>They were frequently concerned with customer acquisition and revenue growth sustainable only as long as venture capitalists and stock markets were willing to finance them </a:t>
            </a:r>
          </a:p>
          <a:p>
            <a:endParaRPr lang="en-US" altLang="en-US" sz="2600" dirty="0">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4E40D-9DE2-469A-9484-92550E399988}"/>
              </a:ext>
            </a:extLst>
          </p:cNvPr>
          <p:cNvSpPr>
            <a:spLocks noGrp="1"/>
          </p:cNvSpPr>
          <p:nvPr>
            <p:ph type="title"/>
          </p:nvPr>
        </p:nvSpPr>
        <p:spPr>
          <a:xfrm>
            <a:off x="211453" y="-170597"/>
            <a:ext cx="11547159" cy="1450757"/>
          </a:xfrm>
        </p:spPr>
        <p:txBody>
          <a:bodyPr>
            <a:normAutofit/>
          </a:bodyPr>
          <a:lstStyle/>
          <a:p>
            <a:pPr algn="ctr"/>
            <a:r>
              <a:rPr lang="en-GB" sz="4200" dirty="0">
                <a:solidFill>
                  <a:schemeClr val="tx1"/>
                </a:solidFill>
                <a:latin typeface="Arial" panose="020B0604020202020204" pitchFamily="34" charset="0"/>
                <a:cs typeface="Arial" panose="020B0604020202020204" pitchFamily="34" charset="0"/>
              </a:rPr>
              <a:t>Digital Disruption and Disruptive Innovation </a:t>
            </a:r>
          </a:p>
        </p:txBody>
      </p:sp>
      <p:sp>
        <p:nvSpPr>
          <p:cNvPr id="3" name="Vertical Text Placeholder 2">
            <a:extLst>
              <a:ext uri="{FF2B5EF4-FFF2-40B4-BE49-F238E27FC236}">
                <a16:creationId xmlns:a16="http://schemas.microsoft.com/office/drawing/2014/main" id="{2D7E6968-CA28-4C98-8CC7-DD9C8D9C3D29}"/>
              </a:ext>
            </a:extLst>
          </p:cNvPr>
          <p:cNvSpPr>
            <a:spLocks noGrp="1"/>
          </p:cNvSpPr>
          <p:nvPr>
            <p:ph type="body" orient="vert" idx="1"/>
          </p:nvPr>
        </p:nvSpPr>
        <p:spPr>
          <a:xfrm rot="16200000">
            <a:off x="3987330" y="-2720556"/>
            <a:ext cx="4393551" cy="12015788"/>
          </a:xfrm>
        </p:spPr>
        <p:txBody>
          <a:bodyPr>
            <a:noAutofit/>
          </a:bodyPr>
          <a:lstStyle/>
          <a:p>
            <a:r>
              <a:rPr lang="en-GB" sz="2100" dirty="0">
                <a:latin typeface="Arial" panose="020B0604020202020204" pitchFamily="34" charset="0"/>
                <a:cs typeface="Arial" panose="020B0604020202020204" pitchFamily="34" charset="0"/>
              </a:rPr>
              <a:t>T</a:t>
            </a:r>
            <a:r>
              <a:rPr lang="en-GB" sz="2100" b="0" i="0" dirty="0">
                <a:effectLst/>
                <a:latin typeface="Arial" panose="020B0604020202020204" pitchFamily="34" charset="0"/>
                <a:cs typeface="Arial" panose="020B0604020202020204" pitchFamily="34" charset="0"/>
              </a:rPr>
              <a:t>he term ‘</a:t>
            </a:r>
            <a:r>
              <a:rPr lang="en-GB" sz="2100" b="0" i="0" dirty="0">
                <a:solidFill>
                  <a:srgbClr val="FFFF00"/>
                </a:solidFill>
                <a:effectLst/>
                <a:latin typeface="Arial" panose="020B0604020202020204" pitchFamily="34" charset="0"/>
                <a:cs typeface="Arial" panose="020B0604020202020204" pitchFamily="34" charset="0"/>
              </a:rPr>
              <a:t>digital disruption</a:t>
            </a:r>
            <a:r>
              <a:rPr lang="en-GB" sz="2100" b="0" i="0" dirty="0">
                <a:effectLst/>
                <a:latin typeface="Arial" panose="020B0604020202020204" pitchFamily="34" charset="0"/>
                <a:cs typeface="Arial" panose="020B0604020202020204" pitchFamily="34" charset="0"/>
              </a:rPr>
              <a:t>’ </a:t>
            </a:r>
            <a:r>
              <a:rPr lang="en-GB" sz="2100" dirty="0">
                <a:latin typeface="Arial" panose="020B0604020202020204" pitchFamily="34" charset="0"/>
                <a:cs typeface="Arial" panose="020B0604020202020204" pitchFamily="34" charset="0"/>
              </a:rPr>
              <a:t>refers to </a:t>
            </a:r>
            <a:r>
              <a:rPr lang="en-GB" sz="2100" b="0" i="0" dirty="0">
                <a:effectLst/>
                <a:latin typeface="Arial" panose="020B0604020202020204" pitchFamily="34" charset="0"/>
                <a:cs typeface="Arial" panose="020B0604020202020204" pitchFamily="34" charset="0"/>
              </a:rPr>
              <a:t>the emergence of </a:t>
            </a:r>
            <a:r>
              <a:rPr lang="en-GB" sz="2100" b="1" i="0" dirty="0">
                <a:effectLst/>
                <a:latin typeface="Arial" panose="020B0604020202020204" pitchFamily="34" charset="0"/>
                <a:cs typeface="Arial" panose="020B0604020202020204" pitchFamily="34" charset="0"/>
              </a:rPr>
              <a:t>new</a:t>
            </a:r>
            <a:r>
              <a:rPr lang="en-GB" sz="2100" b="0" i="0" dirty="0">
                <a:effectLst/>
                <a:latin typeface="Arial" panose="020B0604020202020204" pitchFamily="34" charset="0"/>
                <a:cs typeface="Arial" panose="020B0604020202020204" pitchFamily="34" charset="0"/>
              </a:rPr>
              <a:t> products/</a:t>
            </a:r>
            <a:r>
              <a:rPr lang="en-GB" sz="2100" b="1" i="0" dirty="0">
                <a:effectLst/>
                <a:latin typeface="Arial" panose="020B0604020202020204" pitchFamily="34" charset="0"/>
                <a:cs typeface="Arial" panose="020B0604020202020204" pitchFamily="34" charset="0"/>
              </a:rPr>
              <a:t>services</a:t>
            </a:r>
            <a:r>
              <a:rPr lang="en-GB" sz="2100" b="0" i="0" dirty="0">
                <a:effectLst/>
                <a:latin typeface="Arial" panose="020B0604020202020204" pitchFamily="34" charset="0"/>
                <a:cs typeface="Arial" panose="020B0604020202020204" pitchFamily="34" charset="0"/>
              </a:rPr>
              <a:t>/businesses that </a:t>
            </a:r>
            <a:r>
              <a:rPr lang="en-GB" sz="2100" b="1" i="0" dirty="0">
                <a:effectLst/>
                <a:latin typeface="Arial" panose="020B0604020202020204" pitchFamily="34" charset="0"/>
                <a:cs typeface="Arial" panose="020B0604020202020204" pitchFamily="34" charset="0"/>
              </a:rPr>
              <a:t>disrupts the current market </a:t>
            </a:r>
            <a:r>
              <a:rPr lang="en-GB" sz="2100" b="0" i="0" dirty="0">
                <a:effectLst/>
                <a:latin typeface="Arial" panose="020B0604020202020204" pitchFamily="34" charset="0"/>
                <a:cs typeface="Arial" panose="020B0604020202020204" pitchFamily="34" charset="0"/>
              </a:rPr>
              <a:t>and causes a need to </a:t>
            </a:r>
            <a:r>
              <a:rPr lang="en-GB" sz="2100" b="1" i="0" dirty="0">
                <a:effectLst/>
                <a:latin typeface="Arial" panose="020B0604020202020204" pitchFamily="34" charset="0"/>
                <a:cs typeface="Arial" panose="020B0604020202020204" pitchFamily="34" charset="0"/>
              </a:rPr>
              <a:t>re-evaluate current practices and processes</a:t>
            </a:r>
            <a:r>
              <a:rPr lang="en-GB" sz="2100" b="0" i="0" dirty="0">
                <a:effectLst/>
                <a:latin typeface="Arial" panose="020B0604020202020204" pitchFamily="34" charset="0"/>
                <a:cs typeface="Arial" panose="020B0604020202020204" pitchFamily="34" charset="0"/>
              </a:rPr>
              <a:t> within an organisation. Responding to changes in </a:t>
            </a:r>
            <a:r>
              <a:rPr lang="en-GB" sz="2100" b="1" i="0" dirty="0">
                <a:effectLst/>
                <a:latin typeface="Arial" panose="020B0604020202020204" pitchFamily="34" charset="0"/>
                <a:cs typeface="Arial" panose="020B0604020202020204" pitchFamily="34" charset="0"/>
              </a:rPr>
              <a:t>existing</a:t>
            </a:r>
            <a:r>
              <a:rPr lang="en-GB" sz="2100" b="0" i="0" dirty="0">
                <a:effectLst/>
                <a:latin typeface="Arial" panose="020B0604020202020204" pitchFamily="34" charset="0"/>
                <a:cs typeface="Arial" panose="020B0604020202020204" pitchFamily="34" charset="0"/>
              </a:rPr>
              <a:t> </a:t>
            </a:r>
            <a:r>
              <a:rPr lang="en-GB" sz="2100" b="1" i="0" dirty="0">
                <a:effectLst/>
                <a:latin typeface="Arial" panose="020B0604020202020204" pitchFamily="34" charset="0"/>
                <a:cs typeface="Arial" panose="020B0604020202020204" pitchFamily="34" charset="0"/>
              </a:rPr>
              <a:t>processes</a:t>
            </a:r>
            <a:r>
              <a:rPr lang="en-GB" sz="2100" b="0" i="0" dirty="0">
                <a:effectLst/>
                <a:latin typeface="Arial" panose="020B0604020202020204" pitchFamily="34" charset="0"/>
                <a:cs typeface="Arial" panose="020B0604020202020204" pitchFamily="34" charset="0"/>
              </a:rPr>
              <a:t> requires major changes to operations and a need to exploit new digital technologies.  e.g. the organisation may need to break up existing parts of the </a:t>
            </a:r>
            <a:r>
              <a:rPr lang="en-GB" sz="2100" b="1" i="0" dirty="0">
                <a:effectLst/>
                <a:latin typeface="Arial" panose="020B0604020202020204" pitchFamily="34" charset="0"/>
                <a:cs typeface="Arial" panose="020B0604020202020204" pitchFamily="34" charset="0"/>
              </a:rPr>
              <a:t>value chain </a:t>
            </a:r>
            <a:r>
              <a:rPr lang="en-GB" sz="2100" b="0" i="0" dirty="0">
                <a:effectLst/>
                <a:latin typeface="Arial" panose="020B0604020202020204" pitchFamily="34" charset="0"/>
                <a:cs typeface="Arial" panose="020B0604020202020204" pitchFamily="34" charset="0"/>
              </a:rPr>
              <a:t>or recombine linkages among resources, to </a:t>
            </a:r>
            <a:r>
              <a:rPr lang="en-GB" sz="2100" b="1" i="0" dirty="0">
                <a:effectLst/>
                <a:latin typeface="Arial" panose="020B0604020202020204" pitchFamily="34" charset="0"/>
                <a:cs typeface="Arial" panose="020B0604020202020204" pitchFamily="34" charset="0"/>
              </a:rPr>
              <a:t>facilitate more direct interactions and transactions</a:t>
            </a:r>
            <a:r>
              <a:rPr lang="en-GB" sz="2100" b="0" i="0" dirty="0">
                <a:effectLst/>
                <a:latin typeface="Arial" panose="020B0604020202020204" pitchFamily="34" charset="0"/>
                <a:cs typeface="Arial" panose="020B0604020202020204" pitchFamily="34" charset="0"/>
              </a:rPr>
              <a:t>.  Think about the airline industry. The use of the digital technologies is to improve transactions between the business and the suppliers and business transactions with the consumers.</a:t>
            </a:r>
          </a:p>
          <a:p>
            <a:r>
              <a:rPr lang="en-GB" sz="2100" dirty="0">
                <a:latin typeface="Arial" panose="020B0604020202020204" pitchFamily="34" charset="0"/>
                <a:cs typeface="Arial" panose="020B0604020202020204" pitchFamily="34" charset="0"/>
              </a:rPr>
              <a:t>Digit disruption is the use of digital technologies to undermine established industry models of consumption, competition and resourcing (e.g. re-examine the value chain)</a:t>
            </a:r>
          </a:p>
          <a:p>
            <a:endParaRPr lang="en-GB" sz="2100" dirty="0">
              <a:latin typeface="Arial" panose="020B0604020202020204" pitchFamily="34" charset="0"/>
              <a:cs typeface="Arial" panose="020B0604020202020204" pitchFamily="34" charset="0"/>
            </a:endParaRPr>
          </a:p>
          <a:p>
            <a:r>
              <a:rPr lang="en-GB" sz="2100" dirty="0">
                <a:solidFill>
                  <a:srgbClr val="FFFF00"/>
                </a:solidFill>
                <a:latin typeface="Arial" panose="020B0604020202020204" pitchFamily="34" charset="0"/>
                <a:cs typeface="Arial" panose="020B0604020202020204" pitchFamily="34" charset="0"/>
              </a:rPr>
              <a:t>Disruptive innovation </a:t>
            </a:r>
            <a:r>
              <a:rPr lang="en-GB" sz="2100" dirty="0">
                <a:latin typeface="Arial" panose="020B0604020202020204" pitchFamily="34" charset="0"/>
                <a:cs typeface="Arial" panose="020B0604020202020204" pitchFamily="34" charset="0"/>
              </a:rPr>
              <a:t>- </a:t>
            </a:r>
            <a:r>
              <a:rPr lang="en-GB" sz="2100" b="0" i="0" dirty="0">
                <a:effectLst/>
                <a:latin typeface="Arial" panose="020B0604020202020204" pitchFamily="34" charset="0"/>
                <a:cs typeface="Arial" panose="020B0604020202020204" pitchFamily="34" charset="0"/>
              </a:rPr>
              <a:t>describes a process by which a product or service takes root initially in simple applications at the bottom of a market and then relentlessly moves up market, eventually displacing established competitors. In disruptive innovation the concern here is how to be </a:t>
            </a:r>
            <a:r>
              <a:rPr lang="en-GB" sz="2100" b="1" i="0" dirty="0">
                <a:effectLst/>
                <a:latin typeface="Arial" panose="020B0604020202020204" pitchFamily="34" charset="0"/>
                <a:cs typeface="Arial" panose="020B0604020202020204" pitchFamily="34" charset="0"/>
              </a:rPr>
              <a:t>competitive (</a:t>
            </a:r>
            <a:r>
              <a:rPr lang="en-GB" sz="2100" i="0" dirty="0">
                <a:effectLst/>
                <a:latin typeface="Arial" panose="020B0604020202020204" pitchFamily="34" charset="0"/>
                <a:cs typeface="Arial" panose="020B0604020202020204" pitchFamily="34" charset="0"/>
              </a:rPr>
              <a:t>create</a:t>
            </a:r>
            <a:r>
              <a:rPr lang="en-GB" sz="2100" b="1" i="0" dirty="0">
                <a:effectLst/>
                <a:latin typeface="Arial" panose="020B0604020202020204" pitchFamily="34" charset="0"/>
                <a:cs typeface="Arial" panose="020B0604020202020204" pitchFamily="34" charset="0"/>
              </a:rPr>
              <a:t> new process/product/business model) </a:t>
            </a:r>
            <a:r>
              <a:rPr lang="en-GB" sz="2100" i="0" dirty="0">
                <a:effectLst/>
                <a:latin typeface="Arial" panose="020B0604020202020204" pitchFamily="34" charset="0"/>
                <a:cs typeface="Arial" panose="020B0604020202020204" pitchFamily="34" charset="0"/>
              </a:rPr>
              <a:t>in the </a:t>
            </a:r>
            <a:r>
              <a:rPr lang="en-GB" sz="2100" b="1" i="0" dirty="0">
                <a:effectLst/>
                <a:latin typeface="Arial" panose="020B0604020202020204" pitchFamily="34" charset="0"/>
                <a:cs typeface="Arial" panose="020B0604020202020204" pitchFamily="34" charset="0"/>
              </a:rPr>
              <a:t>changing marketplace</a:t>
            </a:r>
            <a:r>
              <a:rPr lang="en-GB" sz="2100" b="0" i="0" dirty="0">
                <a:effectLst/>
                <a:latin typeface="Arial" panose="020B0604020202020204" pitchFamily="34" charset="0"/>
                <a:cs typeface="Arial" panose="020B0604020202020204" pitchFamily="34" charset="0"/>
              </a:rPr>
              <a:t>.</a:t>
            </a:r>
            <a:endParaRPr lang="en-GB" sz="2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167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ext Box 2">
            <a:extLst>
              <a:ext uri="{FF2B5EF4-FFF2-40B4-BE49-F238E27FC236}">
                <a16:creationId xmlns:a16="http://schemas.microsoft.com/office/drawing/2014/main" id="{4B51789D-033B-43E1-9696-E42E422FB318}"/>
              </a:ext>
            </a:extLst>
          </p:cNvPr>
          <p:cNvSpPr txBox="1">
            <a:spLocks noChangeArrowheads="1"/>
          </p:cNvSpPr>
          <p:nvPr/>
        </p:nvSpPr>
        <p:spPr bwMode="auto">
          <a:xfrm>
            <a:off x="1847850" y="5848351"/>
            <a:ext cx="8534400" cy="969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ea typeface="MS PGothic" panose="020B0600070205080204" pitchFamily="34" charset="-128"/>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ea typeface="MS PGothic" panose="020B0600070205080204" pitchFamily="34" charset="-128"/>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ea typeface="MS PGothic" panose="020B0600070205080204" pitchFamily="34" charset="-128"/>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5pPr>
            <a:lvl6pPr marL="25146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6pPr>
            <a:lvl7pPr marL="29718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7pPr>
            <a:lvl8pPr marL="34290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8pPr>
            <a:lvl9pPr marL="38862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9pPr>
          </a:lstStyle>
          <a:p>
            <a:pPr eaLnBrk="1" hangingPunct="1">
              <a:spcBef>
                <a:spcPct val="50000"/>
              </a:spcBef>
              <a:buClrTx/>
              <a:buSzTx/>
              <a:buFontTx/>
              <a:buNone/>
            </a:pPr>
            <a:r>
              <a:rPr lang="en-GB" altLang="en-US" sz="1800">
                <a:latin typeface="Arial" panose="020B0604020202020204" pitchFamily="34" charset="0"/>
              </a:rPr>
              <a:t>T</a:t>
            </a:r>
            <a:r>
              <a:rPr lang="en-US" altLang="en-US" sz="1800">
                <a:latin typeface="Arial" panose="020B0604020202020204" pitchFamily="34" charset="0"/>
              </a:rPr>
              <a:t>ransaction alternatives between businesses, consumers and governmental organisations </a:t>
            </a:r>
          </a:p>
          <a:p>
            <a:pPr eaLnBrk="1" hangingPunct="1">
              <a:spcBef>
                <a:spcPct val="50000"/>
              </a:spcBef>
              <a:buClrTx/>
              <a:buSzTx/>
              <a:buFontTx/>
              <a:buNone/>
            </a:pPr>
            <a:r>
              <a:rPr lang="en-US" altLang="en-US" sz="1400">
                <a:latin typeface="Arial" panose="020B0604020202020204" pitchFamily="34" charset="0"/>
              </a:rPr>
              <a:t>Source: </a:t>
            </a:r>
            <a:r>
              <a:rPr lang="en-GB" altLang="en-US" sz="1400">
                <a:latin typeface="Arial" panose="020B0604020202020204" pitchFamily="34" charset="0"/>
              </a:rPr>
              <a:t>Chaffey, D. (2009) </a:t>
            </a:r>
            <a:r>
              <a:rPr lang="en-GB" altLang="en-US" sz="1400" i="1">
                <a:latin typeface="Arial" panose="020B0604020202020204" pitchFamily="34" charset="0"/>
              </a:rPr>
              <a:t>E-Business and E-Commerce Management,</a:t>
            </a:r>
            <a:r>
              <a:rPr lang="en-GB" altLang="en-US" sz="1400">
                <a:latin typeface="Arial" panose="020B0604020202020204" pitchFamily="34" charset="0"/>
              </a:rPr>
              <a:t> 4</a:t>
            </a:r>
            <a:r>
              <a:rPr lang="en-GB" altLang="en-US" sz="1400" baseline="30000">
                <a:latin typeface="Arial" panose="020B0604020202020204" pitchFamily="34" charset="0"/>
              </a:rPr>
              <a:t>th</a:t>
            </a:r>
            <a:r>
              <a:rPr lang="en-GB" altLang="en-US" sz="1400">
                <a:latin typeface="Arial" panose="020B0604020202020204" pitchFamily="34" charset="0"/>
              </a:rPr>
              <a:t>  Edition, Pearson: Harlow</a:t>
            </a:r>
          </a:p>
        </p:txBody>
      </p:sp>
      <p:pic>
        <p:nvPicPr>
          <p:cNvPr id="56323" name="Picture 3" descr="C01NF002">
            <a:extLst>
              <a:ext uri="{FF2B5EF4-FFF2-40B4-BE49-F238E27FC236}">
                <a16:creationId xmlns:a16="http://schemas.microsoft.com/office/drawing/2014/main" id="{40D8FD6B-91F4-4D5A-A8DF-C5E399F967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65482" y="407987"/>
            <a:ext cx="8070850" cy="5507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FD40C938-FA09-F9EE-38E8-13EDBC0D3740}"/>
              </a:ext>
            </a:extLst>
          </p:cNvPr>
          <p:cNvSpPr txBox="1"/>
          <p:nvPr/>
        </p:nvSpPr>
        <p:spPr>
          <a:xfrm>
            <a:off x="396479" y="1454824"/>
            <a:ext cx="6097190" cy="1446550"/>
          </a:xfrm>
          <a:prstGeom prst="rect">
            <a:avLst/>
          </a:prstGeom>
          <a:noFill/>
        </p:spPr>
        <p:txBody>
          <a:bodyPr wrap="square">
            <a:spAutoFit/>
          </a:bodyPr>
          <a:lstStyle/>
          <a:p>
            <a:r>
              <a:rPr lang="en-US" altLang="en-US" sz="2200" dirty="0"/>
              <a:t>Digital </a:t>
            </a:r>
          </a:p>
          <a:p>
            <a:r>
              <a:rPr lang="en-US" altLang="en-US" sz="2200" dirty="0"/>
              <a:t>Business</a:t>
            </a:r>
          </a:p>
          <a:p>
            <a:r>
              <a:rPr lang="en-US" altLang="en-US" sz="2200" dirty="0"/>
              <a:t>Classifications</a:t>
            </a:r>
          </a:p>
          <a:p>
            <a:endParaRPr lang="en-GB" sz="2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2"/>
          </p:nvPr>
        </p:nvSpPr>
        <p:spPr>
          <a:xfrm>
            <a:off x="1524000" y="-1"/>
            <a:ext cx="8460432" cy="758825"/>
          </a:xfrm>
        </p:spPr>
        <p:txBody>
          <a:bodyPr/>
          <a:lstStyle/>
          <a:p>
            <a:r>
              <a:rPr lang="en-GB" dirty="0">
                <a:solidFill>
                  <a:schemeClr val="tx1"/>
                </a:solidFill>
                <a:latin typeface="Calibri" panose="020F0502020204030204" pitchFamily="34" charset="0"/>
              </a:rPr>
              <a:t>Technology is disrupting all sectors  </a:t>
            </a:r>
          </a:p>
        </p:txBody>
      </p:sp>
      <p:sp>
        <p:nvSpPr>
          <p:cNvPr id="4" name="Slide Number Placeholder 3"/>
          <p:cNvSpPr>
            <a:spLocks noGrp="1"/>
          </p:cNvSpPr>
          <p:nvPr>
            <p:ph type="sldNum" sz="quarter" idx="4"/>
          </p:nvPr>
        </p:nvSpPr>
        <p:spPr/>
        <p:txBody>
          <a:bodyPr/>
          <a:lstStyle/>
          <a:p>
            <a:pPr fontAlgn="base">
              <a:spcBef>
                <a:spcPct val="0"/>
              </a:spcBef>
              <a:spcAft>
                <a:spcPct val="0"/>
              </a:spcAft>
            </a:pPr>
            <a:fld id="{AFB0678B-BF4D-4CD9-BAB9-5D456B398EAF}" type="slidenum">
              <a:rPr lang="en-GB" smtClean="0"/>
              <a:pPr fontAlgn="base">
                <a:spcBef>
                  <a:spcPct val="0"/>
                </a:spcBef>
                <a:spcAft>
                  <a:spcPct val="0"/>
                </a:spcAft>
              </a:pPr>
              <a:t>10</a:t>
            </a:fld>
            <a:endParaRPr lang="en-GB" dirty="0"/>
          </a:p>
        </p:txBody>
      </p:sp>
      <p:sp>
        <p:nvSpPr>
          <p:cNvPr id="29" name="Text Placeholder 8"/>
          <p:cNvSpPr>
            <a:spLocks noGrp="1"/>
          </p:cNvSpPr>
          <p:nvPr>
            <p:ph type="body" sz="quarter" idx="13"/>
          </p:nvPr>
        </p:nvSpPr>
        <p:spPr>
          <a:xfrm>
            <a:off x="1524000" y="6219586"/>
            <a:ext cx="6248400" cy="638415"/>
          </a:xfrm>
        </p:spPr>
        <p:txBody>
          <a:bodyPr/>
          <a:lstStyle/>
          <a:p>
            <a:pPr lvl="0"/>
            <a:r>
              <a:rPr lang="en-US" b="1" dirty="0">
                <a:latin typeface="Calibri" pitchFamily="34" charset="0"/>
                <a:cs typeface="Calibri" pitchFamily="34" charset="0"/>
              </a:rPr>
              <a:t>Decoding Disruptor Tech IC</a:t>
            </a:r>
          </a:p>
        </p:txBody>
      </p:sp>
      <p:pic>
        <p:nvPicPr>
          <p:cNvPr id="2048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t="2000" b="49994"/>
          <a:stretch>
            <a:fillRect/>
          </a:stretch>
        </p:blipFill>
        <p:spPr bwMode="auto">
          <a:xfrm>
            <a:off x="2713014" y="1142425"/>
            <a:ext cx="7750800" cy="8660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52" name="51 Tabla"/>
          <p:cNvGraphicFramePr>
            <a:graphicFrameLocks noGrp="1"/>
          </p:cNvGraphicFramePr>
          <p:nvPr>
            <p:extLst>
              <p:ext uri="{D42A27DB-BD31-4B8C-83A1-F6EECF244321}">
                <p14:modId xmlns:p14="http://schemas.microsoft.com/office/powerpoint/2010/main" val="3595900491"/>
              </p:ext>
            </p:extLst>
          </p:nvPr>
        </p:nvGraphicFramePr>
        <p:xfrm>
          <a:off x="1741455" y="2008496"/>
          <a:ext cx="8722359" cy="4036708"/>
        </p:xfrm>
        <a:graphic>
          <a:graphicData uri="http://schemas.openxmlformats.org/drawingml/2006/table">
            <a:tbl>
              <a:tblPr firstRow="1" bandRow="1">
                <a:tableStyleId>{5C22544A-7EE6-4342-B048-85BDC9FD1C3A}</a:tableStyleId>
              </a:tblPr>
              <a:tblGrid>
                <a:gridCol w="969151">
                  <a:extLst>
                    <a:ext uri="{9D8B030D-6E8A-4147-A177-3AD203B41FA5}">
                      <a16:colId xmlns:a16="http://schemas.microsoft.com/office/drawing/2014/main" val="20000"/>
                    </a:ext>
                  </a:extLst>
                </a:gridCol>
                <a:gridCol w="969151">
                  <a:extLst>
                    <a:ext uri="{9D8B030D-6E8A-4147-A177-3AD203B41FA5}">
                      <a16:colId xmlns:a16="http://schemas.microsoft.com/office/drawing/2014/main" val="20001"/>
                    </a:ext>
                  </a:extLst>
                </a:gridCol>
                <a:gridCol w="969151">
                  <a:extLst>
                    <a:ext uri="{9D8B030D-6E8A-4147-A177-3AD203B41FA5}">
                      <a16:colId xmlns:a16="http://schemas.microsoft.com/office/drawing/2014/main" val="20002"/>
                    </a:ext>
                  </a:extLst>
                </a:gridCol>
                <a:gridCol w="969151">
                  <a:extLst>
                    <a:ext uri="{9D8B030D-6E8A-4147-A177-3AD203B41FA5}">
                      <a16:colId xmlns:a16="http://schemas.microsoft.com/office/drawing/2014/main" val="20003"/>
                    </a:ext>
                  </a:extLst>
                </a:gridCol>
                <a:gridCol w="969151">
                  <a:extLst>
                    <a:ext uri="{9D8B030D-6E8A-4147-A177-3AD203B41FA5}">
                      <a16:colId xmlns:a16="http://schemas.microsoft.com/office/drawing/2014/main" val="20004"/>
                    </a:ext>
                  </a:extLst>
                </a:gridCol>
                <a:gridCol w="969151">
                  <a:extLst>
                    <a:ext uri="{9D8B030D-6E8A-4147-A177-3AD203B41FA5}">
                      <a16:colId xmlns:a16="http://schemas.microsoft.com/office/drawing/2014/main" val="20005"/>
                    </a:ext>
                  </a:extLst>
                </a:gridCol>
                <a:gridCol w="969151">
                  <a:extLst>
                    <a:ext uri="{9D8B030D-6E8A-4147-A177-3AD203B41FA5}">
                      <a16:colId xmlns:a16="http://schemas.microsoft.com/office/drawing/2014/main" val="20006"/>
                    </a:ext>
                  </a:extLst>
                </a:gridCol>
                <a:gridCol w="969151">
                  <a:extLst>
                    <a:ext uri="{9D8B030D-6E8A-4147-A177-3AD203B41FA5}">
                      <a16:colId xmlns:a16="http://schemas.microsoft.com/office/drawing/2014/main" val="20007"/>
                    </a:ext>
                  </a:extLst>
                </a:gridCol>
                <a:gridCol w="969151">
                  <a:extLst>
                    <a:ext uri="{9D8B030D-6E8A-4147-A177-3AD203B41FA5}">
                      <a16:colId xmlns:a16="http://schemas.microsoft.com/office/drawing/2014/main" val="20008"/>
                    </a:ext>
                  </a:extLst>
                </a:gridCol>
              </a:tblGrid>
              <a:tr h="928694">
                <a:tc>
                  <a:txBody>
                    <a:bodyPr/>
                    <a:lstStyle/>
                    <a:p>
                      <a:pPr algn="ctr"/>
                      <a:r>
                        <a:rPr lang="en-GB" sz="1000" b="1" dirty="0">
                          <a:solidFill>
                            <a:schemeClr val="bg1"/>
                          </a:solidFill>
                          <a:latin typeface="Calibri" pitchFamily="34" charset="0"/>
                        </a:rPr>
                        <a:t>Consumer</a:t>
                      </a:r>
                    </a:p>
                  </a:txBody>
                  <a:tcPr marB="144000" anchor="b">
                    <a:lnL w="12700" cmpd="sng">
                      <a:noFill/>
                    </a:lnL>
                    <a:lnR w="12700" cmpd="sng">
                      <a:noFill/>
                    </a:lnR>
                    <a:lnT w="38100" cmpd="sng">
                      <a:noFill/>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a:gsLst>
                        <a:gs pos="0">
                          <a:schemeClr val="accent5">
                            <a:lumMod val="50000"/>
                          </a:schemeClr>
                        </a:gs>
                        <a:gs pos="66000">
                          <a:srgbClr val="00A479"/>
                        </a:gs>
                      </a:gsLst>
                      <a:lin ang="5400000" scaled="0"/>
                    </a:gradFill>
                  </a:tcPr>
                </a:tc>
                <a:tc>
                  <a:txBody>
                    <a:bodyPr/>
                    <a:lstStyle/>
                    <a:p>
                      <a:pPr marL="90488" indent="-90488" algn="l">
                        <a:spcBef>
                          <a:spcPts val="600"/>
                        </a:spcBef>
                      </a:pPr>
                      <a:r>
                        <a:rPr lang="en-GB" sz="1100" b="0" dirty="0">
                          <a:solidFill>
                            <a:schemeClr val="tx1">
                              <a:lumMod val="85000"/>
                              <a:lumOff val="15000"/>
                            </a:schemeClr>
                          </a:solidFill>
                          <a:latin typeface="Calibri" pitchFamily="34" charset="0"/>
                        </a:rPr>
                        <a:t>#Virtual  Assistants</a:t>
                      </a:r>
                    </a:p>
                    <a:p>
                      <a:pPr marL="90488" indent="-90488" algn="l">
                        <a:spcBef>
                          <a:spcPts val="600"/>
                        </a:spcBef>
                      </a:pPr>
                      <a:r>
                        <a:rPr lang="en-GB" sz="1100" b="0" dirty="0">
                          <a:solidFill>
                            <a:schemeClr val="tx1">
                              <a:lumMod val="85000"/>
                              <a:lumOff val="15000"/>
                            </a:schemeClr>
                          </a:solidFill>
                          <a:latin typeface="Calibri" pitchFamily="34" charset="0"/>
                        </a:rPr>
                        <a:t>#Customer </a:t>
                      </a:r>
                      <a:br>
                        <a:rPr lang="en-GB" sz="1100" b="0" dirty="0">
                          <a:solidFill>
                            <a:schemeClr val="tx1">
                              <a:lumMod val="85000"/>
                              <a:lumOff val="15000"/>
                            </a:schemeClr>
                          </a:solidFill>
                          <a:latin typeface="Calibri" pitchFamily="34" charset="0"/>
                        </a:rPr>
                      </a:br>
                      <a:r>
                        <a:rPr lang="en-GB" sz="1100" b="0" dirty="0">
                          <a:solidFill>
                            <a:schemeClr val="tx1">
                              <a:lumMod val="85000"/>
                              <a:lumOff val="15000"/>
                            </a:schemeClr>
                          </a:solidFill>
                          <a:latin typeface="Calibri" pitchFamily="34" charset="0"/>
                        </a:rPr>
                        <a:t>Engagement</a:t>
                      </a:r>
                    </a:p>
                  </a:txBody>
                  <a:tcPr marL="108000" marR="0" anchor="ctr">
                    <a:lnL w="12700" cmpd="sng">
                      <a:noFill/>
                    </a:lnL>
                    <a:lnR w="12700" cmpd="sng">
                      <a:noFill/>
                    </a:lnR>
                    <a:lnT w="38100" cmpd="sng">
                      <a:noFill/>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#Direct to consumer</a:t>
                      </a: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#Counterfeit   Detection</a:t>
                      </a:r>
                    </a:p>
                  </a:txBody>
                  <a:tcPr marL="108000" marR="0" anchor="ctr">
                    <a:lnL w="12700" cmpd="sng">
                      <a:noFill/>
                    </a:lnL>
                    <a:lnR w="12700" cmpd="sng">
                      <a:noFill/>
                    </a:lnR>
                    <a:lnT w="38100" cmpd="sng">
                      <a:noFill/>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#Smart Homes</a:t>
                      </a: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#Consumer </a:t>
                      </a:r>
                      <a:br>
                        <a:rPr lang="en-IN" sz="1100" b="0" spc="-10" dirty="0">
                          <a:solidFill>
                            <a:schemeClr val="tx1">
                              <a:lumMod val="85000"/>
                              <a:lumOff val="15000"/>
                            </a:schemeClr>
                          </a:solidFill>
                          <a:latin typeface="Calibri" panose="020F0502020204030204" pitchFamily="34" charset="0"/>
                          <a:cs typeface="Rubik Light" pitchFamily="2" charset="-79"/>
                        </a:rPr>
                      </a:br>
                      <a:r>
                        <a:rPr lang="en-IN" sz="1100" b="0" spc="-10" dirty="0">
                          <a:solidFill>
                            <a:schemeClr val="tx1">
                              <a:lumMod val="85000"/>
                              <a:lumOff val="15000"/>
                            </a:schemeClr>
                          </a:solidFill>
                          <a:latin typeface="Calibri" panose="020F0502020204030204" pitchFamily="34" charset="0"/>
                          <a:cs typeface="Rubik Light" pitchFamily="2" charset="-79"/>
                        </a:rPr>
                        <a:t>Wearables</a:t>
                      </a:r>
                    </a:p>
                  </a:txBody>
                  <a:tcPr marL="108000" marR="0" anchor="ctr">
                    <a:lnL w="12700" cmpd="sng">
                      <a:noFill/>
                    </a:lnL>
                    <a:lnR w="12700" cmpd="sng">
                      <a:noFill/>
                    </a:lnR>
                    <a:lnT w="38100" cmpd="sng">
                      <a:noFill/>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 Digital Commerce </a:t>
                      </a: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 # Sharing Economy </a:t>
                      </a:r>
                    </a:p>
                  </a:txBody>
                  <a:tcPr marL="108000" marR="0" anchor="ctr">
                    <a:lnL w="12700" cmpd="sng">
                      <a:noFill/>
                    </a:lnL>
                    <a:lnR w="12700" cmpd="sng">
                      <a:noFill/>
                    </a:lnR>
                    <a:lnT w="38100" cmpd="sng">
                      <a:noFill/>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#Digital Wallets</a:t>
                      </a: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#Virtual Currency</a:t>
                      </a:r>
                    </a:p>
                  </a:txBody>
                  <a:tcPr marL="108000" marR="0" anchor="ctr">
                    <a:lnL w="12700" cmpd="sng">
                      <a:noFill/>
                    </a:lnL>
                    <a:lnR w="12700" cmpd="sng">
                      <a:noFill/>
                    </a:lnR>
                    <a:lnT w="38100" cmpd="sng">
                      <a:noFill/>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#In-home Robots</a:t>
                      </a: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#Autonomous </a:t>
                      </a:r>
                      <a:br>
                        <a:rPr lang="en-IN" sz="1100" b="0" spc="-10" dirty="0">
                          <a:solidFill>
                            <a:schemeClr val="tx1">
                              <a:lumMod val="85000"/>
                              <a:lumOff val="15000"/>
                            </a:schemeClr>
                          </a:solidFill>
                          <a:latin typeface="Calibri" panose="020F0502020204030204" pitchFamily="34" charset="0"/>
                          <a:cs typeface="Rubik Light" pitchFamily="2" charset="-79"/>
                        </a:rPr>
                      </a:br>
                      <a:r>
                        <a:rPr lang="en-IN" sz="1100" b="0" spc="-10" dirty="0">
                          <a:solidFill>
                            <a:schemeClr val="tx1">
                              <a:lumMod val="85000"/>
                              <a:lumOff val="15000"/>
                            </a:schemeClr>
                          </a:solidFill>
                          <a:latin typeface="Calibri" panose="020F0502020204030204" pitchFamily="34" charset="0"/>
                          <a:cs typeface="Rubik Light" pitchFamily="2" charset="-79"/>
                        </a:rPr>
                        <a:t>Vehicles</a:t>
                      </a:r>
                    </a:p>
                  </a:txBody>
                  <a:tcPr marL="108000" marR="0" anchor="ctr">
                    <a:lnL w="12700" cmpd="sng">
                      <a:noFill/>
                    </a:lnL>
                    <a:lnR w="12700" cmpd="sng">
                      <a:noFill/>
                    </a:lnR>
                    <a:lnT w="38100" cmpd="sng">
                      <a:noFill/>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#Home Security</a:t>
                      </a: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#Intrusion </a:t>
                      </a:r>
                      <a:br>
                        <a:rPr lang="en-IN" sz="1100" b="0" spc="-10" dirty="0">
                          <a:solidFill>
                            <a:schemeClr val="tx1">
                              <a:lumMod val="85000"/>
                              <a:lumOff val="15000"/>
                            </a:schemeClr>
                          </a:solidFill>
                          <a:latin typeface="Calibri" panose="020F0502020204030204" pitchFamily="34" charset="0"/>
                          <a:cs typeface="Rubik Light" pitchFamily="2" charset="-79"/>
                        </a:rPr>
                      </a:br>
                      <a:r>
                        <a:rPr lang="en-IN" sz="1100" b="0" spc="-10" dirty="0">
                          <a:solidFill>
                            <a:schemeClr val="tx1">
                              <a:lumMod val="85000"/>
                              <a:lumOff val="15000"/>
                            </a:schemeClr>
                          </a:solidFill>
                          <a:latin typeface="Calibri" panose="020F0502020204030204" pitchFamily="34" charset="0"/>
                          <a:cs typeface="Rubik Light" pitchFamily="2" charset="-79"/>
                        </a:rPr>
                        <a:t>Prevention</a:t>
                      </a:r>
                    </a:p>
                  </a:txBody>
                  <a:tcPr marL="108000" marR="0" anchor="ctr">
                    <a:lnL w="12700" cmpd="sng">
                      <a:noFill/>
                    </a:lnL>
                    <a:lnR w="12700" cmpd="sng">
                      <a:noFill/>
                    </a:lnR>
                    <a:lnT w="38100" cmpd="sng">
                      <a:noFill/>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#Social Analytics</a:t>
                      </a:r>
                    </a:p>
                    <a:p>
                      <a:pPr>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#3D Printing</a:t>
                      </a:r>
                    </a:p>
                  </a:txBody>
                  <a:tcPr marL="108000" marR="0" anchor="ctr">
                    <a:lnL w="12700" cmpd="sng">
                      <a:noFill/>
                    </a:lnL>
                    <a:lnR w="12700" cmpd="sng">
                      <a:noFill/>
                    </a:lnR>
                    <a:lnT w="38100" cmpd="sng">
                      <a:noFill/>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extLst>
                  <a:ext uri="{0D108BD9-81ED-4DB2-BD59-A6C34878D82A}">
                    <a16:rowId xmlns:a16="http://schemas.microsoft.com/office/drawing/2014/main" val="10000"/>
                  </a:ext>
                </a:extLst>
              </a:tr>
              <a:tr h="928694">
                <a:tc>
                  <a:txBody>
                    <a:bodyPr/>
                    <a:lstStyle/>
                    <a:p>
                      <a:pPr algn="ctr"/>
                      <a:r>
                        <a:rPr lang="en-GB" sz="1000" b="1" dirty="0">
                          <a:solidFill>
                            <a:schemeClr val="bg1"/>
                          </a:solidFill>
                          <a:latin typeface="Calibri" pitchFamily="34" charset="0"/>
                        </a:rPr>
                        <a:t>Retail</a:t>
                      </a:r>
                    </a:p>
                  </a:txBody>
                  <a:tcPr marB="144000" anchor="b">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a:gsLst>
                        <a:gs pos="0">
                          <a:schemeClr val="accent5">
                            <a:lumMod val="50000"/>
                          </a:schemeClr>
                        </a:gs>
                        <a:gs pos="66000">
                          <a:srgbClr val="00A479"/>
                        </a:gs>
                      </a:gsLst>
                      <a:lin ang="5400000" scaled="0"/>
                    </a:gradFill>
                  </a:tcPr>
                </a:tc>
                <a:tc>
                  <a:txBody>
                    <a:bodyPr/>
                    <a:lstStyle/>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#Bots</a:t>
                      </a:r>
                    </a:p>
                    <a:p>
                      <a:pPr marL="90488" indent="-90488">
                        <a:spcBef>
                          <a:spcPts val="600"/>
                        </a:spcBef>
                      </a:pPr>
                      <a:endParaRPr lang="en-IN" sz="1100" b="0" spc="-10" dirty="0">
                        <a:solidFill>
                          <a:schemeClr val="tx1">
                            <a:lumMod val="85000"/>
                            <a:lumOff val="15000"/>
                          </a:schemeClr>
                        </a:solidFill>
                        <a:latin typeface="Calibri" panose="020F0502020204030204" pitchFamily="34" charset="0"/>
                        <a:cs typeface="Rubik Light" pitchFamily="2" charset="-79"/>
                      </a:endParaRP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#In-store Experience</a:t>
                      </a: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#Warranty Management</a:t>
                      </a: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#Inventory Tracking</a:t>
                      </a: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#Store Management</a:t>
                      </a: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#Smart Warehouse</a:t>
                      </a:r>
                      <a:endParaRPr lang="en-GB" sz="1100" b="0" dirty="0">
                        <a:solidFill>
                          <a:schemeClr val="tx1">
                            <a:lumMod val="85000"/>
                            <a:lumOff val="15000"/>
                          </a:schemeClr>
                        </a:solidFill>
                        <a:latin typeface="Calibri" pitchFamily="34" charset="0"/>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 Virtual Stores</a:t>
                      </a: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#Ambient Commerce </a:t>
                      </a: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#Mobile Wallets </a:t>
                      </a: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#Biometric Payments</a:t>
                      </a:r>
                      <a:endParaRPr lang="en-GB" sz="1100" b="0" dirty="0">
                        <a:solidFill>
                          <a:schemeClr val="tx1">
                            <a:lumMod val="85000"/>
                            <a:lumOff val="15000"/>
                          </a:schemeClr>
                        </a:solidFill>
                        <a:latin typeface="Calibri" pitchFamily="34" charset="0"/>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#Drone Delivery</a:t>
                      </a: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#In-store Robots </a:t>
                      </a: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#Biometric  Authentication</a:t>
                      </a:r>
                    </a:p>
                    <a:p>
                      <a:pPr marL="90488" indent="-90488">
                        <a:spcBef>
                          <a:spcPts val="600"/>
                        </a:spcBef>
                      </a:pPr>
                      <a:r>
                        <a:rPr lang="en-US" sz="1100" b="0" spc="-10" dirty="0">
                          <a:solidFill>
                            <a:schemeClr val="tx1">
                              <a:lumMod val="85000"/>
                              <a:lumOff val="15000"/>
                            </a:schemeClr>
                          </a:solidFill>
                          <a:latin typeface="Calibri" panose="020F0502020204030204" pitchFamily="34" charset="0"/>
                          <a:cs typeface="Rubik Light" pitchFamily="2" charset="-79"/>
                        </a:rPr>
                        <a:t>#Smart Store</a:t>
                      </a:r>
                      <a:endParaRPr lang="en-IN" sz="11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#VR/AR Experience</a:t>
                      </a: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#Customer Analytics </a:t>
                      </a: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extLst>
                  <a:ext uri="{0D108BD9-81ED-4DB2-BD59-A6C34878D82A}">
                    <a16:rowId xmlns:a16="http://schemas.microsoft.com/office/drawing/2014/main" val="10001"/>
                  </a:ext>
                </a:extLst>
              </a:tr>
              <a:tr h="928694">
                <a:tc>
                  <a:txBody>
                    <a:bodyPr/>
                    <a:lstStyle/>
                    <a:p>
                      <a:pPr algn="ctr">
                        <a:lnSpc>
                          <a:spcPts val="900"/>
                        </a:lnSpc>
                      </a:pPr>
                      <a:r>
                        <a:rPr lang="en-GB" sz="1000" b="1" dirty="0">
                          <a:solidFill>
                            <a:schemeClr val="bg1"/>
                          </a:solidFill>
                          <a:latin typeface="Calibri" pitchFamily="34" charset="0"/>
                        </a:rPr>
                        <a:t>Financial Services</a:t>
                      </a:r>
                    </a:p>
                  </a:txBody>
                  <a:tcPr marB="144000" anchor="b">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a:gsLst>
                        <a:gs pos="0">
                          <a:schemeClr val="accent5">
                            <a:lumMod val="50000"/>
                          </a:schemeClr>
                        </a:gs>
                        <a:gs pos="66000">
                          <a:srgbClr val="00A479"/>
                        </a:gs>
                      </a:gsLst>
                      <a:lin ang="5400000" scaled="0"/>
                    </a:gradFill>
                  </a:tcPr>
                </a:tc>
                <a:tc>
                  <a:txBody>
                    <a:bodyPr/>
                    <a:lstStyle/>
                    <a:p>
                      <a:pPr marL="90488" indent="-90488">
                        <a:spcBef>
                          <a:spcPts val="600"/>
                        </a:spcBef>
                        <a:tabLst>
                          <a:tab pos="90488" algn="l"/>
                        </a:tabLst>
                      </a:pPr>
                      <a:r>
                        <a:rPr lang="en-IN" sz="1100" b="0" spc="-10" dirty="0">
                          <a:solidFill>
                            <a:schemeClr val="tx1">
                              <a:lumMod val="85000"/>
                              <a:lumOff val="15000"/>
                            </a:schemeClr>
                          </a:solidFill>
                          <a:latin typeface="Calibri" panose="020F0502020204030204" pitchFamily="34" charset="0"/>
                          <a:cs typeface="Rubik Light" pitchFamily="2" charset="-79"/>
                        </a:rPr>
                        <a:t>#Credit Scoring</a:t>
                      </a:r>
                    </a:p>
                    <a:p>
                      <a:pPr marL="90488" indent="-90488">
                        <a:spcBef>
                          <a:spcPts val="600"/>
                        </a:spcBef>
                        <a:tabLst>
                          <a:tab pos="90488" algn="l"/>
                        </a:tabLst>
                      </a:pPr>
                      <a:r>
                        <a:rPr lang="en-IN" sz="1100" b="0" spc="-10" dirty="0">
                          <a:solidFill>
                            <a:schemeClr val="tx1">
                              <a:lumMod val="85000"/>
                              <a:lumOff val="15000"/>
                            </a:schemeClr>
                          </a:solidFill>
                          <a:latin typeface="Calibri" panose="020F0502020204030204" pitchFamily="34" charset="0"/>
                          <a:cs typeface="Rubik Light" pitchFamily="2" charset="-79"/>
                        </a:rPr>
                        <a:t>#Fraud Detection</a:t>
                      </a:r>
                      <a:endParaRPr lang="en-GB" sz="1100" b="0" dirty="0">
                        <a:solidFill>
                          <a:schemeClr val="tx1">
                            <a:lumMod val="85000"/>
                            <a:lumOff val="15000"/>
                          </a:schemeClr>
                        </a:solidFill>
                        <a:latin typeface="Calibri" pitchFamily="34" charset="0"/>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 Crypto Currency</a:t>
                      </a: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#P2P Payments </a:t>
                      </a: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#Telematics</a:t>
                      </a: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#Wearables for </a:t>
                      </a:r>
                      <a:br>
                        <a:rPr lang="en-IN" sz="1100" b="0" spc="-10" dirty="0">
                          <a:solidFill>
                            <a:schemeClr val="tx1">
                              <a:lumMod val="85000"/>
                              <a:lumOff val="15000"/>
                            </a:schemeClr>
                          </a:solidFill>
                          <a:latin typeface="Calibri" panose="020F0502020204030204" pitchFamily="34" charset="0"/>
                          <a:cs typeface="Rubik Light" pitchFamily="2" charset="-79"/>
                        </a:rPr>
                      </a:br>
                      <a:r>
                        <a:rPr lang="en-IN" sz="1100" b="0" spc="-10" dirty="0">
                          <a:solidFill>
                            <a:schemeClr val="tx1">
                              <a:lumMod val="85000"/>
                              <a:lumOff val="15000"/>
                            </a:schemeClr>
                          </a:solidFill>
                          <a:latin typeface="Calibri" panose="020F0502020204030204" pitchFamily="34" charset="0"/>
                          <a:cs typeface="Rubik Light" pitchFamily="2" charset="-79"/>
                        </a:rPr>
                        <a:t>Banking</a:t>
                      </a: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#P2P lending</a:t>
                      </a: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#Digital Banks</a:t>
                      </a: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#Biometric Payments</a:t>
                      </a: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#Wearable Payments</a:t>
                      </a: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#Robo Advisers</a:t>
                      </a: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#RPA</a:t>
                      </a: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#Vulnerability </a:t>
                      </a:r>
                      <a:br>
                        <a:rPr lang="en-IN" sz="1100" b="0" spc="-10" dirty="0">
                          <a:solidFill>
                            <a:schemeClr val="tx1">
                              <a:lumMod val="85000"/>
                              <a:lumOff val="15000"/>
                            </a:schemeClr>
                          </a:solidFill>
                          <a:latin typeface="Calibri" panose="020F0502020204030204" pitchFamily="34" charset="0"/>
                          <a:cs typeface="Rubik Light" pitchFamily="2" charset="-79"/>
                        </a:rPr>
                      </a:br>
                      <a:r>
                        <a:rPr lang="en-IN" sz="1100" b="0" spc="-10" dirty="0">
                          <a:solidFill>
                            <a:schemeClr val="tx1">
                              <a:lumMod val="85000"/>
                              <a:lumOff val="15000"/>
                            </a:schemeClr>
                          </a:solidFill>
                          <a:latin typeface="Calibri" panose="020F0502020204030204" pitchFamily="34" charset="0"/>
                          <a:cs typeface="Rubik Light" pitchFamily="2" charset="-79"/>
                        </a:rPr>
                        <a:t>Management </a:t>
                      </a: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#Biometrics</a:t>
                      </a: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#Predictive Analytics </a:t>
                      </a: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#Financial Mgmt. </a:t>
                      </a:r>
                      <a:br>
                        <a:rPr lang="en-IN" sz="1100" b="0" spc="-10" dirty="0">
                          <a:solidFill>
                            <a:schemeClr val="tx1">
                              <a:lumMod val="85000"/>
                              <a:lumOff val="15000"/>
                            </a:schemeClr>
                          </a:solidFill>
                          <a:latin typeface="Calibri" panose="020F0502020204030204" pitchFamily="34" charset="0"/>
                          <a:cs typeface="Rubik Light" pitchFamily="2" charset="-79"/>
                        </a:rPr>
                      </a:br>
                      <a:r>
                        <a:rPr lang="en-IN" sz="1100" b="0" spc="-10" dirty="0">
                          <a:solidFill>
                            <a:schemeClr val="tx1">
                              <a:lumMod val="85000"/>
                              <a:lumOff val="15000"/>
                            </a:schemeClr>
                          </a:solidFill>
                          <a:latin typeface="Calibri" panose="020F0502020204030204" pitchFamily="34" charset="0"/>
                          <a:cs typeface="Rubik Light" pitchFamily="2" charset="-79"/>
                        </a:rPr>
                        <a:t>Platform</a:t>
                      </a: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extLst>
                  <a:ext uri="{0D108BD9-81ED-4DB2-BD59-A6C34878D82A}">
                    <a16:rowId xmlns:a16="http://schemas.microsoft.com/office/drawing/2014/main" val="10002"/>
                  </a:ext>
                </a:extLst>
              </a:tr>
              <a:tr h="928694">
                <a:tc>
                  <a:txBody>
                    <a:bodyPr/>
                    <a:lstStyle/>
                    <a:p>
                      <a:pPr algn="ctr"/>
                      <a:r>
                        <a:rPr lang="en-GB" sz="1000" b="1" dirty="0">
                          <a:solidFill>
                            <a:schemeClr val="bg1"/>
                          </a:solidFill>
                          <a:latin typeface="Calibri" pitchFamily="34" charset="0"/>
                        </a:rPr>
                        <a:t>Healthcare</a:t>
                      </a:r>
                    </a:p>
                  </a:txBody>
                  <a:tcPr marB="144000" anchor="b">
                    <a:lnL w="12700" cmpd="sng">
                      <a:noFill/>
                    </a:lnL>
                    <a:lnR w="12700" cmpd="sng">
                      <a:noFill/>
                    </a:lnR>
                    <a:lnT w="635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gradFill>
                      <a:gsLst>
                        <a:gs pos="0">
                          <a:schemeClr val="accent5">
                            <a:lumMod val="50000"/>
                          </a:schemeClr>
                        </a:gs>
                        <a:gs pos="66000">
                          <a:srgbClr val="00A479"/>
                        </a:gs>
                      </a:gsLst>
                      <a:lin ang="5400000" scaled="0"/>
                    </a:gradFill>
                  </a:tcPr>
                </a:tc>
                <a:tc>
                  <a:txBody>
                    <a:bodyPr/>
                    <a:lstStyle/>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#Diagnosis &amp; </a:t>
                      </a:r>
                      <a:br>
                        <a:rPr lang="en-IN" sz="1100" b="0" spc="-10" dirty="0">
                          <a:solidFill>
                            <a:schemeClr val="tx1">
                              <a:lumMod val="85000"/>
                              <a:lumOff val="15000"/>
                            </a:schemeClr>
                          </a:solidFill>
                          <a:latin typeface="Calibri" panose="020F0502020204030204" pitchFamily="34" charset="0"/>
                          <a:cs typeface="Rubik Light" pitchFamily="2" charset="-79"/>
                        </a:rPr>
                      </a:br>
                      <a:r>
                        <a:rPr lang="en-IN" sz="1100" b="0" spc="-10" dirty="0">
                          <a:solidFill>
                            <a:schemeClr val="tx1">
                              <a:lumMod val="85000"/>
                              <a:lumOff val="15000"/>
                            </a:schemeClr>
                          </a:solidFill>
                          <a:latin typeface="Calibri" panose="020F0502020204030204" pitchFamily="34" charset="0"/>
                          <a:cs typeface="Rubik Light" pitchFamily="2" charset="-79"/>
                        </a:rPr>
                        <a:t>  Detection</a:t>
                      </a: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#Drug Discovery</a:t>
                      </a: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#Electronic </a:t>
                      </a:r>
                      <a:br>
                        <a:rPr lang="en-IN" sz="1100" b="0" spc="-10" dirty="0">
                          <a:solidFill>
                            <a:schemeClr val="tx1">
                              <a:lumMod val="85000"/>
                              <a:lumOff val="15000"/>
                            </a:schemeClr>
                          </a:solidFill>
                          <a:latin typeface="Calibri" panose="020F0502020204030204" pitchFamily="34" charset="0"/>
                          <a:cs typeface="Rubik Light" pitchFamily="2" charset="-79"/>
                        </a:rPr>
                      </a:br>
                      <a:r>
                        <a:rPr lang="en-IN" sz="1100" b="0" spc="-10" dirty="0">
                          <a:solidFill>
                            <a:schemeClr val="tx1">
                              <a:lumMod val="85000"/>
                              <a:lumOff val="15000"/>
                            </a:schemeClr>
                          </a:solidFill>
                          <a:latin typeface="Calibri" panose="020F0502020204030204" pitchFamily="34" charset="0"/>
                          <a:cs typeface="Rubik Light" pitchFamily="2" charset="-79"/>
                        </a:rPr>
                        <a:t>Health Records</a:t>
                      </a: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#Counterfeit </a:t>
                      </a:r>
                      <a:br>
                        <a:rPr lang="en-IN" sz="1100" b="0" spc="-10" dirty="0">
                          <a:solidFill>
                            <a:schemeClr val="tx1">
                              <a:lumMod val="85000"/>
                              <a:lumOff val="15000"/>
                            </a:schemeClr>
                          </a:solidFill>
                          <a:latin typeface="Calibri" panose="020F0502020204030204" pitchFamily="34" charset="0"/>
                          <a:cs typeface="Rubik Light" pitchFamily="2" charset="-79"/>
                        </a:rPr>
                      </a:br>
                      <a:r>
                        <a:rPr lang="en-IN" sz="1100" b="0" spc="-10" dirty="0">
                          <a:solidFill>
                            <a:schemeClr val="tx1">
                              <a:lumMod val="85000"/>
                              <a:lumOff val="15000"/>
                            </a:schemeClr>
                          </a:solidFill>
                          <a:latin typeface="Calibri" panose="020F0502020204030204" pitchFamily="34" charset="0"/>
                          <a:cs typeface="Rubik Light" pitchFamily="2" charset="-79"/>
                        </a:rPr>
                        <a:t>Drug Detection </a:t>
                      </a: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#Mobile Health </a:t>
                      </a: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#Sensors</a:t>
                      </a: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marL="90488" indent="-90488">
                        <a:spcBef>
                          <a:spcPts val="600"/>
                        </a:spcBef>
                      </a:pPr>
                      <a:r>
                        <a:rPr lang="en-US" sz="1100" b="0" spc="-10" dirty="0">
                          <a:solidFill>
                            <a:schemeClr val="tx1">
                              <a:lumMod val="85000"/>
                              <a:lumOff val="15000"/>
                            </a:schemeClr>
                          </a:solidFill>
                          <a:latin typeface="Calibri" panose="020F0502020204030204" pitchFamily="34" charset="0"/>
                          <a:cs typeface="Rubik Light" pitchFamily="2" charset="-79"/>
                        </a:rPr>
                        <a:t>#Appointment Management</a:t>
                      </a: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#Lifestyle </a:t>
                      </a:r>
                      <a:br>
                        <a:rPr lang="en-IN" sz="1100" b="0" spc="-10" dirty="0">
                          <a:solidFill>
                            <a:schemeClr val="tx1">
                              <a:lumMod val="85000"/>
                              <a:lumOff val="15000"/>
                            </a:schemeClr>
                          </a:solidFill>
                          <a:latin typeface="Calibri" panose="020F0502020204030204" pitchFamily="34" charset="0"/>
                          <a:cs typeface="Rubik Light" pitchFamily="2" charset="-79"/>
                        </a:rPr>
                      </a:br>
                      <a:r>
                        <a:rPr lang="en-IN" sz="1100" b="0" spc="-10" dirty="0">
                          <a:solidFill>
                            <a:schemeClr val="tx1">
                              <a:lumMod val="85000"/>
                              <a:lumOff val="15000"/>
                            </a:schemeClr>
                          </a:solidFill>
                          <a:latin typeface="Calibri" panose="020F0502020204030204" pitchFamily="34" charset="0"/>
                          <a:cs typeface="Rubik Light" pitchFamily="2" charset="-79"/>
                        </a:rPr>
                        <a:t>  Monitoring</a:t>
                      </a: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#Automated </a:t>
                      </a:r>
                      <a:br>
                        <a:rPr lang="en-IN" sz="1100" b="0" spc="-10" dirty="0">
                          <a:solidFill>
                            <a:schemeClr val="tx1">
                              <a:lumMod val="85000"/>
                              <a:lumOff val="15000"/>
                            </a:schemeClr>
                          </a:solidFill>
                          <a:latin typeface="Calibri" panose="020F0502020204030204" pitchFamily="34" charset="0"/>
                          <a:cs typeface="Rubik Light" pitchFamily="2" charset="-79"/>
                        </a:rPr>
                      </a:br>
                      <a:r>
                        <a:rPr lang="en-IN" sz="1100" b="0" spc="-10" dirty="0">
                          <a:solidFill>
                            <a:schemeClr val="tx1">
                              <a:lumMod val="85000"/>
                              <a:lumOff val="15000"/>
                            </a:schemeClr>
                          </a:solidFill>
                          <a:latin typeface="Calibri" panose="020F0502020204030204" pitchFamily="34" charset="0"/>
                          <a:cs typeface="Rubik Light" pitchFamily="2" charset="-79"/>
                        </a:rPr>
                        <a:t>Claim Processing </a:t>
                      </a: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#Digital Health </a:t>
                      </a:r>
                      <a:br>
                        <a:rPr lang="en-IN" sz="1100" b="0" spc="-10" dirty="0">
                          <a:solidFill>
                            <a:schemeClr val="tx1">
                              <a:lumMod val="85000"/>
                              <a:lumOff val="15000"/>
                            </a:schemeClr>
                          </a:solidFill>
                          <a:latin typeface="Calibri" panose="020F0502020204030204" pitchFamily="34" charset="0"/>
                          <a:cs typeface="Rubik Light" pitchFamily="2" charset="-79"/>
                        </a:rPr>
                      </a:br>
                      <a:r>
                        <a:rPr lang="en-IN" sz="1100" b="0" spc="-10" dirty="0">
                          <a:solidFill>
                            <a:schemeClr val="tx1">
                              <a:lumMod val="85000"/>
                              <a:lumOff val="15000"/>
                            </a:schemeClr>
                          </a:solidFill>
                          <a:latin typeface="Calibri" panose="020F0502020204030204" pitchFamily="34" charset="0"/>
                          <a:cs typeface="Rubik Light" pitchFamily="2" charset="-79"/>
                        </a:rPr>
                        <a:t>Wallets</a:t>
                      </a: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#Robotic Pills</a:t>
                      </a: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#Surgical Robots</a:t>
                      </a: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#Patient Data</a:t>
                      </a: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#Network</a:t>
                      </a:r>
                      <a:br>
                        <a:rPr lang="en-IN" sz="1100" b="0" spc="-10" dirty="0">
                          <a:solidFill>
                            <a:schemeClr val="tx1">
                              <a:lumMod val="85000"/>
                              <a:lumOff val="15000"/>
                            </a:schemeClr>
                          </a:solidFill>
                          <a:latin typeface="Calibri" panose="020F0502020204030204" pitchFamily="34" charset="0"/>
                          <a:cs typeface="Rubik Light" pitchFamily="2" charset="-79"/>
                        </a:rPr>
                      </a:br>
                      <a:r>
                        <a:rPr lang="en-IN" sz="1100" b="0" spc="-10" dirty="0">
                          <a:solidFill>
                            <a:schemeClr val="tx1">
                              <a:lumMod val="85000"/>
                              <a:lumOff val="15000"/>
                            </a:schemeClr>
                          </a:solidFill>
                          <a:latin typeface="Calibri" panose="020F0502020204030204" pitchFamily="34" charset="0"/>
                          <a:cs typeface="Rubik Light" pitchFamily="2" charset="-79"/>
                        </a:rPr>
                        <a:t>Security</a:t>
                      </a: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tc>
                  <a:txBody>
                    <a:bodyPr/>
                    <a:lstStyle/>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#Genomics</a:t>
                      </a:r>
                    </a:p>
                    <a:p>
                      <a:pPr marL="90488" indent="-90488">
                        <a:spcBef>
                          <a:spcPts val="600"/>
                        </a:spcBef>
                      </a:pPr>
                      <a:r>
                        <a:rPr lang="en-IN" sz="1100" b="0" spc="-10" dirty="0">
                          <a:solidFill>
                            <a:schemeClr val="tx1">
                              <a:lumMod val="85000"/>
                              <a:lumOff val="15000"/>
                            </a:schemeClr>
                          </a:solidFill>
                          <a:latin typeface="Calibri" panose="020F0502020204030204" pitchFamily="34" charset="0"/>
                          <a:cs typeface="Rubik Light" pitchFamily="2" charset="-79"/>
                        </a:rPr>
                        <a:t>#Bionics</a:t>
                      </a: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gradFill flip="none" rotWithShape="1">
                      <a:gsLst>
                        <a:gs pos="0">
                          <a:schemeClr val="accent1"/>
                        </a:gs>
                        <a:gs pos="87000">
                          <a:schemeClr val="bg2">
                            <a:lumMod val="20000"/>
                            <a:lumOff val="80000"/>
                          </a:schemeClr>
                        </a:gs>
                      </a:gsLst>
                      <a:lin ang="0" scaled="1"/>
                      <a:tileRect/>
                    </a:gradFill>
                  </a:tcPr>
                </a:tc>
                <a:extLst>
                  <a:ext uri="{0D108BD9-81ED-4DB2-BD59-A6C34878D82A}">
                    <a16:rowId xmlns:a16="http://schemas.microsoft.com/office/drawing/2014/main" val="10003"/>
                  </a:ext>
                </a:extLst>
              </a:tr>
            </a:tbl>
          </a:graphicData>
        </a:graphic>
      </p:graphicFrame>
      <p:grpSp>
        <p:nvGrpSpPr>
          <p:cNvPr id="59" name="58 Grupo"/>
          <p:cNvGrpSpPr/>
          <p:nvPr/>
        </p:nvGrpSpPr>
        <p:grpSpPr>
          <a:xfrm>
            <a:off x="1980305" y="5103836"/>
            <a:ext cx="449409" cy="244161"/>
            <a:chOff x="-3617913" y="3902075"/>
            <a:chExt cx="935038" cy="508000"/>
          </a:xfrm>
          <a:solidFill>
            <a:schemeClr val="bg1"/>
          </a:solidFill>
        </p:grpSpPr>
        <p:sp>
          <p:nvSpPr>
            <p:cNvPr id="60" name="Freeform 93"/>
            <p:cNvSpPr>
              <a:spLocks/>
            </p:cNvSpPr>
            <p:nvPr/>
          </p:nvSpPr>
          <p:spPr bwMode="auto">
            <a:xfrm>
              <a:off x="-3525838" y="4016375"/>
              <a:ext cx="458788" cy="393700"/>
            </a:xfrm>
            <a:custGeom>
              <a:avLst/>
              <a:gdLst/>
              <a:ahLst/>
              <a:cxnLst>
                <a:cxn ang="0">
                  <a:pos x="93" y="99"/>
                </a:cxn>
                <a:cxn ang="0">
                  <a:pos x="111" y="58"/>
                </a:cxn>
                <a:cxn ang="0">
                  <a:pos x="164" y="180"/>
                </a:cxn>
                <a:cxn ang="0">
                  <a:pos x="173" y="186"/>
                </a:cxn>
                <a:cxn ang="0">
                  <a:pos x="181" y="180"/>
                </a:cxn>
                <a:cxn ang="0">
                  <a:pos x="214" y="105"/>
                </a:cxn>
                <a:cxn ang="0">
                  <a:pos x="209" y="92"/>
                </a:cxn>
                <a:cxn ang="0">
                  <a:pos x="200" y="88"/>
                </a:cxn>
                <a:cxn ang="0">
                  <a:pos x="188" y="93"/>
                </a:cxn>
                <a:cxn ang="0">
                  <a:pos x="173" y="128"/>
                </a:cxn>
                <a:cxn ang="0">
                  <a:pos x="119" y="6"/>
                </a:cxn>
                <a:cxn ang="0">
                  <a:pos x="111" y="0"/>
                </a:cxn>
                <a:cxn ang="0">
                  <a:pos x="102" y="6"/>
                </a:cxn>
                <a:cxn ang="0">
                  <a:pos x="72" y="76"/>
                </a:cxn>
                <a:cxn ang="0">
                  <a:pos x="9" y="76"/>
                </a:cxn>
                <a:cxn ang="0">
                  <a:pos x="0" y="86"/>
                </a:cxn>
                <a:cxn ang="0">
                  <a:pos x="0" y="96"/>
                </a:cxn>
                <a:cxn ang="0">
                  <a:pos x="9" y="105"/>
                </a:cxn>
                <a:cxn ang="0">
                  <a:pos x="85" y="105"/>
                </a:cxn>
                <a:cxn ang="0">
                  <a:pos x="93" y="99"/>
                </a:cxn>
              </a:cxnLst>
              <a:rect l="0" t="0" r="r" b="b"/>
              <a:pathLst>
                <a:path w="216" h="186">
                  <a:moveTo>
                    <a:pt x="93" y="99"/>
                  </a:moveTo>
                  <a:cubicBezTo>
                    <a:pt x="111" y="58"/>
                    <a:pt x="111" y="58"/>
                    <a:pt x="111" y="58"/>
                  </a:cubicBezTo>
                  <a:cubicBezTo>
                    <a:pt x="164" y="180"/>
                    <a:pt x="164" y="180"/>
                    <a:pt x="164" y="180"/>
                  </a:cubicBezTo>
                  <a:cubicBezTo>
                    <a:pt x="166" y="184"/>
                    <a:pt x="169" y="186"/>
                    <a:pt x="173" y="186"/>
                  </a:cubicBezTo>
                  <a:cubicBezTo>
                    <a:pt x="176" y="186"/>
                    <a:pt x="180" y="184"/>
                    <a:pt x="181" y="180"/>
                  </a:cubicBezTo>
                  <a:cubicBezTo>
                    <a:pt x="214" y="105"/>
                    <a:pt x="214" y="105"/>
                    <a:pt x="214" y="105"/>
                  </a:cubicBezTo>
                  <a:cubicBezTo>
                    <a:pt x="216" y="100"/>
                    <a:pt x="214" y="94"/>
                    <a:pt x="209" y="92"/>
                  </a:cubicBezTo>
                  <a:cubicBezTo>
                    <a:pt x="200" y="88"/>
                    <a:pt x="200" y="88"/>
                    <a:pt x="200" y="88"/>
                  </a:cubicBezTo>
                  <a:cubicBezTo>
                    <a:pt x="196" y="86"/>
                    <a:pt x="190" y="89"/>
                    <a:pt x="188" y="93"/>
                  </a:cubicBezTo>
                  <a:cubicBezTo>
                    <a:pt x="173" y="128"/>
                    <a:pt x="173" y="128"/>
                    <a:pt x="173" y="128"/>
                  </a:cubicBezTo>
                  <a:cubicBezTo>
                    <a:pt x="119" y="6"/>
                    <a:pt x="119" y="6"/>
                    <a:pt x="119" y="6"/>
                  </a:cubicBezTo>
                  <a:cubicBezTo>
                    <a:pt x="118" y="3"/>
                    <a:pt x="115" y="0"/>
                    <a:pt x="111" y="0"/>
                  </a:cubicBezTo>
                  <a:cubicBezTo>
                    <a:pt x="107" y="0"/>
                    <a:pt x="104" y="3"/>
                    <a:pt x="102" y="6"/>
                  </a:cubicBezTo>
                  <a:cubicBezTo>
                    <a:pt x="72" y="76"/>
                    <a:pt x="72" y="76"/>
                    <a:pt x="72" y="76"/>
                  </a:cubicBezTo>
                  <a:cubicBezTo>
                    <a:pt x="9" y="76"/>
                    <a:pt x="9" y="76"/>
                    <a:pt x="9" y="76"/>
                  </a:cubicBezTo>
                  <a:cubicBezTo>
                    <a:pt x="4" y="76"/>
                    <a:pt x="0" y="80"/>
                    <a:pt x="0" y="86"/>
                  </a:cubicBezTo>
                  <a:cubicBezTo>
                    <a:pt x="0" y="96"/>
                    <a:pt x="0" y="96"/>
                    <a:pt x="0" y="96"/>
                  </a:cubicBezTo>
                  <a:cubicBezTo>
                    <a:pt x="0" y="101"/>
                    <a:pt x="4" y="105"/>
                    <a:pt x="9" y="105"/>
                  </a:cubicBezTo>
                  <a:cubicBezTo>
                    <a:pt x="85" y="105"/>
                    <a:pt x="85" y="105"/>
                    <a:pt x="85" y="105"/>
                  </a:cubicBezTo>
                  <a:cubicBezTo>
                    <a:pt x="88" y="105"/>
                    <a:pt x="92" y="103"/>
                    <a:pt x="93" y="99"/>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1" name="Freeform 94"/>
            <p:cNvSpPr>
              <a:spLocks/>
            </p:cNvSpPr>
            <p:nvPr/>
          </p:nvSpPr>
          <p:spPr bwMode="auto">
            <a:xfrm>
              <a:off x="-3068638" y="3902075"/>
              <a:ext cx="385763" cy="336550"/>
            </a:xfrm>
            <a:custGeom>
              <a:avLst/>
              <a:gdLst/>
              <a:ahLst/>
              <a:cxnLst>
                <a:cxn ang="0">
                  <a:pos x="173" y="130"/>
                </a:cxn>
                <a:cxn ang="0">
                  <a:pos x="106" y="130"/>
                </a:cxn>
                <a:cxn ang="0">
                  <a:pos x="52" y="5"/>
                </a:cxn>
                <a:cxn ang="0">
                  <a:pos x="43" y="0"/>
                </a:cxn>
                <a:cxn ang="0">
                  <a:pos x="35" y="5"/>
                </a:cxn>
                <a:cxn ang="0">
                  <a:pos x="2" y="81"/>
                </a:cxn>
                <a:cxn ang="0">
                  <a:pos x="7" y="93"/>
                </a:cxn>
                <a:cxn ang="0">
                  <a:pos x="16" y="97"/>
                </a:cxn>
                <a:cxn ang="0">
                  <a:pos x="28" y="92"/>
                </a:cxn>
                <a:cxn ang="0">
                  <a:pos x="43" y="57"/>
                </a:cxn>
                <a:cxn ang="0">
                  <a:pos x="85" y="153"/>
                </a:cxn>
                <a:cxn ang="0">
                  <a:pos x="94" y="159"/>
                </a:cxn>
                <a:cxn ang="0">
                  <a:pos x="173" y="159"/>
                </a:cxn>
                <a:cxn ang="0">
                  <a:pos x="182" y="149"/>
                </a:cxn>
                <a:cxn ang="0">
                  <a:pos x="182" y="140"/>
                </a:cxn>
                <a:cxn ang="0">
                  <a:pos x="173" y="130"/>
                </a:cxn>
              </a:cxnLst>
              <a:rect l="0" t="0" r="r" b="b"/>
              <a:pathLst>
                <a:path w="182" h="159">
                  <a:moveTo>
                    <a:pt x="173" y="130"/>
                  </a:moveTo>
                  <a:cubicBezTo>
                    <a:pt x="106" y="130"/>
                    <a:pt x="106" y="130"/>
                    <a:pt x="106" y="130"/>
                  </a:cubicBezTo>
                  <a:cubicBezTo>
                    <a:pt x="52" y="5"/>
                    <a:pt x="52" y="5"/>
                    <a:pt x="52" y="5"/>
                  </a:cubicBezTo>
                  <a:cubicBezTo>
                    <a:pt x="50" y="2"/>
                    <a:pt x="47" y="0"/>
                    <a:pt x="43" y="0"/>
                  </a:cubicBezTo>
                  <a:cubicBezTo>
                    <a:pt x="40" y="0"/>
                    <a:pt x="36" y="2"/>
                    <a:pt x="35" y="5"/>
                  </a:cubicBezTo>
                  <a:cubicBezTo>
                    <a:pt x="2" y="81"/>
                    <a:pt x="2" y="81"/>
                    <a:pt x="2" y="81"/>
                  </a:cubicBezTo>
                  <a:cubicBezTo>
                    <a:pt x="0" y="86"/>
                    <a:pt x="2" y="91"/>
                    <a:pt x="7" y="93"/>
                  </a:cubicBezTo>
                  <a:cubicBezTo>
                    <a:pt x="16" y="97"/>
                    <a:pt x="16" y="97"/>
                    <a:pt x="16" y="97"/>
                  </a:cubicBezTo>
                  <a:cubicBezTo>
                    <a:pt x="20" y="99"/>
                    <a:pt x="26" y="97"/>
                    <a:pt x="28" y="92"/>
                  </a:cubicBezTo>
                  <a:cubicBezTo>
                    <a:pt x="43" y="57"/>
                    <a:pt x="43" y="57"/>
                    <a:pt x="43" y="57"/>
                  </a:cubicBezTo>
                  <a:cubicBezTo>
                    <a:pt x="85" y="153"/>
                    <a:pt x="85" y="153"/>
                    <a:pt x="85" y="153"/>
                  </a:cubicBezTo>
                  <a:cubicBezTo>
                    <a:pt x="87" y="157"/>
                    <a:pt x="90" y="159"/>
                    <a:pt x="94" y="159"/>
                  </a:cubicBezTo>
                  <a:cubicBezTo>
                    <a:pt x="173" y="159"/>
                    <a:pt x="173" y="159"/>
                    <a:pt x="173" y="159"/>
                  </a:cubicBezTo>
                  <a:cubicBezTo>
                    <a:pt x="178" y="159"/>
                    <a:pt x="182" y="155"/>
                    <a:pt x="182" y="149"/>
                  </a:cubicBezTo>
                  <a:cubicBezTo>
                    <a:pt x="182" y="140"/>
                    <a:pt x="182" y="140"/>
                    <a:pt x="182" y="140"/>
                  </a:cubicBezTo>
                  <a:cubicBezTo>
                    <a:pt x="182" y="134"/>
                    <a:pt x="178" y="130"/>
                    <a:pt x="173" y="130"/>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2" name="Freeform 95"/>
            <p:cNvSpPr>
              <a:spLocks/>
            </p:cNvSpPr>
            <p:nvPr/>
          </p:nvSpPr>
          <p:spPr bwMode="auto">
            <a:xfrm>
              <a:off x="-3617913" y="4173538"/>
              <a:ext cx="69850" cy="69850"/>
            </a:xfrm>
            <a:custGeom>
              <a:avLst/>
              <a:gdLst/>
              <a:ahLst/>
              <a:cxnLst>
                <a:cxn ang="0">
                  <a:pos x="16" y="0"/>
                </a:cxn>
                <a:cxn ang="0">
                  <a:pos x="0" y="17"/>
                </a:cxn>
                <a:cxn ang="0">
                  <a:pos x="10" y="31"/>
                </a:cxn>
                <a:cxn ang="0">
                  <a:pos x="16" y="33"/>
                </a:cxn>
                <a:cxn ang="0">
                  <a:pos x="28" y="28"/>
                </a:cxn>
                <a:cxn ang="0">
                  <a:pos x="33" y="17"/>
                </a:cxn>
                <a:cxn ang="0">
                  <a:pos x="28" y="5"/>
                </a:cxn>
                <a:cxn ang="0">
                  <a:pos x="16" y="0"/>
                </a:cxn>
              </a:cxnLst>
              <a:rect l="0" t="0" r="r" b="b"/>
              <a:pathLst>
                <a:path w="33" h="33">
                  <a:moveTo>
                    <a:pt x="16" y="0"/>
                  </a:moveTo>
                  <a:cubicBezTo>
                    <a:pt x="7" y="0"/>
                    <a:pt x="0" y="8"/>
                    <a:pt x="0" y="17"/>
                  </a:cubicBezTo>
                  <a:cubicBezTo>
                    <a:pt x="0" y="23"/>
                    <a:pt x="4" y="29"/>
                    <a:pt x="10" y="31"/>
                  </a:cubicBezTo>
                  <a:cubicBezTo>
                    <a:pt x="12" y="32"/>
                    <a:pt x="14" y="33"/>
                    <a:pt x="16" y="33"/>
                  </a:cubicBezTo>
                  <a:cubicBezTo>
                    <a:pt x="21" y="33"/>
                    <a:pt x="25" y="31"/>
                    <a:pt x="28" y="28"/>
                  </a:cubicBezTo>
                  <a:cubicBezTo>
                    <a:pt x="31" y="25"/>
                    <a:pt x="33" y="21"/>
                    <a:pt x="33" y="17"/>
                  </a:cubicBezTo>
                  <a:cubicBezTo>
                    <a:pt x="33" y="12"/>
                    <a:pt x="31" y="8"/>
                    <a:pt x="28" y="5"/>
                  </a:cubicBezTo>
                  <a:cubicBezTo>
                    <a:pt x="25" y="2"/>
                    <a:pt x="21" y="0"/>
                    <a:pt x="16" y="0"/>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3" name="Freeform 96"/>
            <p:cNvSpPr>
              <a:spLocks/>
            </p:cNvSpPr>
            <p:nvPr/>
          </p:nvSpPr>
          <p:spPr bwMode="auto">
            <a:xfrm>
              <a:off x="-3103563" y="4122738"/>
              <a:ext cx="69850" cy="66675"/>
            </a:xfrm>
            <a:custGeom>
              <a:avLst/>
              <a:gdLst/>
              <a:ahLst/>
              <a:cxnLst>
                <a:cxn ang="0">
                  <a:pos x="16" y="0"/>
                </a:cxn>
                <a:cxn ang="0">
                  <a:pos x="5" y="4"/>
                </a:cxn>
                <a:cxn ang="0">
                  <a:pos x="0" y="16"/>
                </a:cxn>
                <a:cxn ang="0">
                  <a:pos x="16" y="32"/>
                </a:cxn>
                <a:cxn ang="0">
                  <a:pos x="16" y="32"/>
                </a:cxn>
                <a:cxn ang="0">
                  <a:pos x="31" y="22"/>
                </a:cxn>
                <a:cxn ang="0">
                  <a:pos x="33" y="16"/>
                </a:cxn>
                <a:cxn ang="0">
                  <a:pos x="28" y="4"/>
                </a:cxn>
                <a:cxn ang="0">
                  <a:pos x="16" y="0"/>
                </a:cxn>
              </a:cxnLst>
              <a:rect l="0" t="0" r="r" b="b"/>
              <a:pathLst>
                <a:path w="33" h="32">
                  <a:moveTo>
                    <a:pt x="16" y="0"/>
                  </a:moveTo>
                  <a:cubicBezTo>
                    <a:pt x="12" y="0"/>
                    <a:pt x="8" y="1"/>
                    <a:pt x="5" y="4"/>
                  </a:cubicBezTo>
                  <a:cubicBezTo>
                    <a:pt x="2" y="7"/>
                    <a:pt x="0" y="11"/>
                    <a:pt x="0" y="16"/>
                  </a:cubicBezTo>
                  <a:cubicBezTo>
                    <a:pt x="0" y="25"/>
                    <a:pt x="7" y="32"/>
                    <a:pt x="16" y="32"/>
                  </a:cubicBezTo>
                  <a:cubicBezTo>
                    <a:pt x="16" y="32"/>
                    <a:pt x="16" y="32"/>
                    <a:pt x="16" y="32"/>
                  </a:cubicBezTo>
                  <a:cubicBezTo>
                    <a:pt x="23" y="32"/>
                    <a:pt x="29" y="28"/>
                    <a:pt x="31" y="22"/>
                  </a:cubicBezTo>
                  <a:cubicBezTo>
                    <a:pt x="32" y="20"/>
                    <a:pt x="33" y="18"/>
                    <a:pt x="33" y="16"/>
                  </a:cubicBezTo>
                  <a:cubicBezTo>
                    <a:pt x="33" y="11"/>
                    <a:pt x="31" y="7"/>
                    <a:pt x="28" y="4"/>
                  </a:cubicBezTo>
                  <a:cubicBezTo>
                    <a:pt x="25" y="1"/>
                    <a:pt x="21" y="0"/>
                    <a:pt x="16" y="0"/>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grpSp>
      <p:grpSp>
        <p:nvGrpSpPr>
          <p:cNvPr id="65" name="64 Grupo"/>
          <p:cNvGrpSpPr/>
          <p:nvPr/>
        </p:nvGrpSpPr>
        <p:grpSpPr>
          <a:xfrm>
            <a:off x="2137035" y="4047881"/>
            <a:ext cx="165572" cy="289942"/>
            <a:chOff x="-3330575" y="2824163"/>
            <a:chExt cx="344487" cy="603250"/>
          </a:xfrm>
          <a:solidFill>
            <a:schemeClr val="bg1"/>
          </a:solidFill>
        </p:grpSpPr>
        <p:sp>
          <p:nvSpPr>
            <p:cNvPr id="67" name="Freeform 97"/>
            <p:cNvSpPr>
              <a:spLocks/>
            </p:cNvSpPr>
            <p:nvPr/>
          </p:nvSpPr>
          <p:spPr bwMode="auto">
            <a:xfrm>
              <a:off x="-3190875" y="2824163"/>
              <a:ext cx="142875" cy="150813"/>
            </a:xfrm>
            <a:custGeom>
              <a:avLst/>
              <a:gdLst/>
              <a:ahLst/>
              <a:cxnLst>
                <a:cxn ang="0">
                  <a:pos x="20" y="0"/>
                </a:cxn>
                <a:cxn ang="0">
                  <a:pos x="9" y="0"/>
                </a:cxn>
                <a:cxn ang="0">
                  <a:pos x="0" y="10"/>
                </a:cxn>
                <a:cxn ang="0">
                  <a:pos x="0" y="52"/>
                </a:cxn>
                <a:cxn ang="0">
                  <a:pos x="9" y="60"/>
                </a:cxn>
                <a:cxn ang="0">
                  <a:pos x="14" y="60"/>
                </a:cxn>
                <a:cxn ang="0">
                  <a:pos x="44" y="70"/>
                </a:cxn>
                <a:cxn ang="0">
                  <a:pos x="50" y="71"/>
                </a:cxn>
                <a:cxn ang="0">
                  <a:pos x="56" y="69"/>
                </a:cxn>
                <a:cxn ang="0">
                  <a:pos x="64" y="62"/>
                </a:cxn>
                <a:cxn ang="0">
                  <a:pos x="66" y="55"/>
                </a:cxn>
                <a:cxn ang="0">
                  <a:pos x="63" y="48"/>
                </a:cxn>
                <a:cxn ang="0">
                  <a:pos x="29" y="33"/>
                </a:cxn>
                <a:cxn ang="0">
                  <a:pos x="29" y="10"/>
                </a:cxn>
                <a:cxn ang="0">
                  <a:pos x="20" y="0"/>
                </a:cxn>
              </a:cxnLst>
              <a:rect l="0" t="0" r="r" b="b"/>
              <a:pathLst>
                <a:path w="67" h="71">
                  <a:moveTo>
                    <a:pt x="20" y="0"/>
                  </a:moveTo>
                  <a:cubicBezTo>
                    <a:pt x="9" y="0"/>
                    <a:pt x="9" y="0"/>
                    <a:pt x="9" y="0"/>
                  </a:cubicBezTo>
                  <a:cubicBezTo>
                    <a:pt x="4" y="0"/>
                    <a:pt x="0" y="5"/>
                    <a:pt x="0" y="10"/>
                  </a:cubicBezTo>
                  <a:cubicBezTo>
                    <a:pt x="0" y="52"/>
                    <a:pt x="0" y="52"/>
                    <a:pt x="0" y="52"/>
                  </a:cubicBezTo>
                  <a:cubicBezTo>
                    <a:pt x="0" y="57"/>
                    <a:pt x="4" y="61"/>
                    <a:pt x="9" y="60"/>
                  </a:cubicBezTo>
                  <a:cubicBezTo>
                    <a:pt x="11" y="60"/>
                    <a:pt x="13" y="60"/>
                    <a:pt x="14" y="60"/>
                  </a:cubicBezTo>
                  <a:cubicBezTo>
                    <a:pt x="26" y="60"/>
                    <a:pt x="36" y="63"/>
                    <a:pt x="44" y="70"/>
                  </a:cubicBezTo>
                  <a:cubicBezTo>
                    <a:pt x="46" y="71"/>
                    <a:pt x="48" y="71"/>
                    <a:pt x="50" y="71"/>
                  </a:cubicBezTo>
                  <a:cubicBezTo>
                    <a:pt x="52" y="71"/>
                    <a:pt x="54" y="71"/>
                    <a:pt x="56" y="69"/>
                  </a:cubicBezTo>
                  <a:cubicBezTo>
                    <a:pt x="64" y="62"/>
                    <a:pt x="64" y="62"/>
                    <a:pt x="64" y="62"/>
                  </a:cubicBezTo>
                  <a:cubicBezTo>
                    <a:pt x="65" y="60"/>
                    <a:pt x="67" y="57"/>
                    <a:pt x="66" y="55"/>
                  </a:cubicBezTo>
                  <a:cubicBezTo>
                    <a:pt x="66" y="52"/>
                    <a:pt x="65" y="50"/>
                    <a:pt x="63" y="48"/>
                  </a:cubicBezTo>
                  <a:cubicBezTo>
                    <a:pt x="53" y="40"/>
                    <a:pt x="42" y="35"/>
                    <a:pt x="29" y="33"/>
                  </a:cubicBezTo>
                  <a:cubicBezTo>
                    <a:pt x="29" y="10"/>
                    <a:pt x="29" y="10"/>
                    <a:pt x="29" y="10"/>
                  </a:cubicBezTo>
                  <a:cubicBezTo>
                    <a:pt x="29" y="5"/>
                    <a:pt x="25" y="0"/>
                    <a:pt x="20" y="0"/>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68" name="Freeform 98"/>
            <p:cNvSpPr>
              <a:spLocks/>
            </p:cNvSpPr>
            <p:nvPr/>
          </p:nvSpPr>
          <p:spPr bwMode="auto">
            <a:xfrm>
              <a:off x="-3311525" y="2906713"/>
              <a:ext cx="301625" cy="441325"/>
            </a:xfrm>
            <a:custGeom>
              <a:avLst/>
              <a:gdLst/>
              <a:ahLst/>
              <a:cxnLst>
                <a:cxn ang="0">
                  <a:pos x="142" y="154"/>
                </a:cxn>
                <a:cxn ang="0">
                  <a:pos x="74" y="90"/>
                </a:cxn>
                <a:cxn ang="0">
                  <a:pos x="29" y="53"/>
                </a:cxn>
                <a:cxn ang="0">
                  <a:pos x="43" y="29"/>
                </a:cxn>
                <a:cxn ang="0">
                  <a:pos x="47" y="22"/>
                </a:cxn>
                <a:cxn ang="0">
                  <a:pos x="47" y="9"/>
                </a:cxn>
                <a:cxn ang="0">
                  <a:pos x="38" y="0"/>
                </a:cxn>
                <a:cxn ang="0">
                  <a:pos x="34" y="1"/>
                </a:cxn>
                <a:cxn ang="0">
                  <a:pos x="0" y="53"/>
                </a:cxn>
                <a:cxn ang="0">
                  <a:pos x="69" y="118"/>
                </a:cxn>
                <a:cxn ang="0">
                  <a:pos x="113" y="154"/>
                </a:cxn>
                <a:cxn ang="0">
                  <a:pos x="100" y="179"/>
                </a:cxn>
                <a:cxn ang="0">
                  <a:pos x="96" y="185"/>
                </a:cxn>
                <a:cxn ang="0">
                  <a:pos x="96" y="199"/>
                </a:cxn>
                <a:cxn ang="0">
                  <a:pos x="104" y="208"/>
                </a:cxn>
                <a:cxn ang="0">
                  <a:pos x="104" y="208"/>
                </a:cxn>
                <a:cxn ang="0">
                  <a:pos x="108" y="207"/>
                </a:cxn>
                <a:cxn ang="0">
                  <a:pos x="142" y="154"/>
                </a:cxn>
              </a:cxnLst>
              <a:rect l="0" t="0" r="r" b="b"/>
              <a:pathLst>
                <a:path w="142" h="208">
                  <a:moveTo>
                    <a:pt x="142" y="154"/>
                  </a:moveTo>
                  <a:cubicBezTo>
                    <a:pt x="142" y="115"/>
                    <a:pt x="105" y="95"/>
                    <a:pt x="74" y="90"/>
                  </a:cubicBezTo>
                  <a:cubicBezTo>
                    <a:pt x="46" y="85"/>
                    <a:pt x="29" y="71"/>
                    <a:pt x="29" y="53"/>
                  </a:cubicBezTo>
                  <a:cubicBezTo>
                    <a:pt x="29" y="44"/>
                    <a:pt x="34" y="35"/>
                    <a:pt x="43" y="29"/>
                  </a:cubicBezTo>
                  <a:cubicBezTo>
                    <a:pt x="45" y="28"/>
                    <a:pt x="47" y="25"/>
                    <a:pt x="47" y="22"/>
                  </a:cubicBezTo>
                  <a:cubicBezTo>
                    <a:pt x="47" y="9"/>
                    <a:pt x="47" y="9"/>
                    <a:pt x="47" y="9"/>
                  </a:cubicBezTo>
                  <a:cubicBezTo>
                    <a:pt x="47" y="4"/>
                    <a:pt x="43" y="0"/>
                    <a:pt x="38" y="0"/>
                  </a:cubicBezTo>
                  <a:cubicBezTo>
                    <a:pt x="37" y="0"/>
                    <a:pt x="36" y="1"/>
                    <a:pt x="34" y="1"/>
                  </a:cubicBezTo>
                  <a:cubicBezTo>
                    <a:pt x="13" y="12"/>
                    <a:pt x="0" y="32"/>
                    <a:pt x="0" y="53"/>
                  </a:cubicBezTo>
                  <a:cubicBezTo>
                    <a:pt x="0" y="92"/>
                    <a:pt x="37" y="112"/>
                    <a:pt x="69" y="118"/>
                  </a:cubicBezTo>
                  <a:cubicBezTo>
                    <a:pt x="97" y="123"/>
                    <a:pt x="113" y="136"/>
                    <a:pt x="113" y="154"/>
                  </a:cubicBezTo>
                  <a:cubicBezTo>
                    <a:pt x="113" y="164"/>
                    <a:pt x="109" y="172"/>
                    <a:pt x="100" y="179"/>
                  </a:cubicBezTo>
                  <a:cubicBezTo>
                    <a:pt x="97" y="180"/>
                    <a:pt x="96" y="183"/>
                    <a:pt x="96" y="185"/>
                  </a:cubicBezTo>
                  <a:cubicBezTo>
                    <a:pt x="96" y="199"/>
                    <a:pt x="96" y="199"/>
                    <a:pt x="96" y="199"/>
                  </a:cubicBezTo>
                  <a:cubicBezTo>
                    <a:pt x="96" y="204"/>
                    <a:pt x="100" y="208"/>
                    <a:pt x="104" y="208"/>
                  </a:cubicBezTo>
                  <a:cubicBezTo>
                    <a:pt x="104" y="208"/>
                    <a:pt x="104" y="208"/>
                    <a:pt x="104" y="208"/>
                  </a:cubicBezTo>
                  <a:cubicBezTo>
                    <a:pt x="106" y="208"/>
                    <a:pt x="107" y="207"/>
                    <a:pt x="108" y="207"/>
                  </a:cubicBezTo>
                  <a:cubicBezTo>
                    <a:pt x="129" y="196"/>
                    <a:pt x="142" y="176"/>
                    <a:pt x="142" y="154"/>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0" name="Freeform 99"/>
            <p:cNvSpPr>
              <a:spLocks/>
            </p:cNvSpPr>
            <p:nvPr/>
          </p:nvSpPr>
          <p:spPr bwMode="auto">
            <a:xfrm>
              <a:off x="-3271838" y="3278188"/>
              <a:ext cx="142875" cy="149225"/>
            </a:xfrm>
            <a:custGeom>
              <a:avLst/>
              <a:gdLst/>
              <a:ahLst/>
              <a:cxnLst>
                <a:cxn ang="0">
                  <a:pos x="47" y="71"/>
                </a:cxn>
                <a:cxn ang="0">
                  <a:pos x="57" y="71"/>
                </a:cxn>
                <a:cxn ang="0">
                  <a:pos x="67" y="62"/>
                </a:cxn>
                <a:cxn ang="0">
                  <a:pos x="67" y="20"/>
                </a:cxn>
                <a:cxn ang="0">
                  <a:pos x="58" y="12"/>
                </a:cxn>
                <a:cxn ang="0">
                  <a:pos x="52" y="12"/>
                </a:cxn>
                <a:cxn ang="0">
                  <a:pos x="23" y="2"/>
                </a:cxn>
                <a:cxn ang="0">
                  <a:pos x="11" y="3"/>
                </a:cxn>
                <a:cxn ang="0">
                  <a:pos x="3" y="10"/>
                </a:cxn>
                <a:cxn ang="0">
                  <a:pos x="0" y="17"/>
                </a:cxn>
                <a:cxn ang="0">
                  <a:pos x="4" y="24"/>
                </a:cxn>
                <a:cxn ang="0">
                  <a:pos x="38" y="39"/>
                </a:cxn>
                <a:cxn ang="0">
                  <a:pos x="38" y="62"/>
                </a:cxn>
                <a:cxn ang="0">
                  <a:pos x="47" y="71"/>
                </a:cxn>
              </a:cxnLst>
              <a:rect l="0" t="0" r="r" b="b"/>
              <a:pathLst>
                <a:path w="67" h="71">
                  <a:moveTo>
                    <a:pt x="47" y="71"/>
                  </a:moveTo>
                  <a:cubicBezTo>
                    <a:pt x="57" y="71"/>
                    <a:pt x="57" y="71"/>
                    <a:pt x="57" y="71"/>
                  </a:cubicBezTo>
                  <a:cubicBezTo>
                    <a:pt x="62" y="71"/>
                    <a:pt x="67" y="67"/>
                    <a:pt x="67" y="62"/>
                  </a:cubicBezTo>
                  <a:cubicBezTo>
                    <a:pt x="67" y="20"/>
                    <a:pt x="67" y="20"/>
                    <a:pt x="67" y="20"/>
                  </a:cubicBezTo>
                  <a:cubicBezTo>
                    <a:pt x="67" y="15"/>
                    <a:pt x="63" y="11"/>
                    <a:pt x="58" y="12"/>
                  </a:cubicBezTo>
                  <a:cubicBezTo>
                    <a:pt x="56" y="12"/>
                    <a:pt x="54" y="12"/>
                    <a:pt x="52" y="12"/>
                  </a:cubicBezTo>
                  <a:cubicBezTo>
                    <a:pt x="41" y="12"/>
                    <a:pt x="30" y="8"/>
                    <a:pt x="23" y="2"/>
                  </a:cubicBezTo>
                  <a:cubicBezTo>
                    <a:pt x="19" y="0"/>
                    <a:pt x="14" y="0"/>
                    <a:pt x="11" y="3"/>
                  </a:cubicBezTo>
                  <a:cubicBezTo>
                    <a:pt x="3" y="10"/>
                    <a:pt x="3" y="10"/>
                    <a:pt x="3" y="10"/>
                  </a:cubicBezTo>
                  <a:cubicBezTo>
                    <a:pt x="1" y="12"/>
                    <a:pt x="0" y="14"/>
                    <a:pt x="0" y="17"/>
                  </a:cubicBezTo>
                  <a:cubicBezTo>
                    <a:pt x="0" y="20"/>
                    <a:pt x="2" y="22"/>
                    <a:pt x="4" y="24"/>
                  </a:cubicBezTo>
                  <a:cubicBezTo>
                    <a:pt x="13" y="32"/>
                    <a:pt x="25" y="37"/>
                    <a:pt x="38" y="39"/>
                  </a:cubicBezTo>
                  <a:cubicBezTo>
                    <a:pt x="38" y="62"/>
                    <a:pt x="38" y="62"/>
                    <a:pt x="38" y="62"/>
                  </a:cubicBezTo>
                  <a:cubicBezTo>
                    <a:pt x="38" y="67"/>
                    <a:pt x="42" y="71"/>
                    <a:pt x="47" y="71"/>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2" name="Freeform 100"/>
            <p:cNvSpPr>
              <a:spLocks/>
            </p:cNvSpPr>
            <p:nvPr/>
          </p:nvSpPr>
          <p:spPr bwMode="auto">
            <a:xfrm>
              <a:off x="-3330575" y="3216275"/>
              <a:ext cx="69850" cy="68263"/>
            </a:xfrm>
            <a:custGeom>
              <a:avLst/>
              <a:gdLst/>
              <a:ahLst/>
              <a:cxnLst>
                <a:cxn ang="0">
                  <a:pos x="17" y="0"/>
                </a:cxn>
                <a:cxn ang="0">
                  <a:pos x="2" y="10"/>
                </a:cxn>
                <a:cxn ang="0">
                  <a:pos x="0" y="16"/>
                </a:cxn>
                <a:cxn ang="0">
                  <a:pos x="5" y="28"/>
                </a:cxn>
                <a:cxn ang="0">
                  <a:pos x="17" y="32"/>
                </a:cxn>
                <a:cxn ang="0">
                  <a:pos x="28" y="28"/>
                </a:cxn>
                <a:cxn ang="0">
                  <a:pos x="33" y="16"/>
                </a:cxn>
                <a:cxn ang="0">
                  <a:pos x="17" y="0"/>
                </a:cxn>
              </a:cxnLst>
              <a:rect l="0" t="0" r="r" b="b"/>
              <a:pathLst>
                <a:path w="33" h="32">
                  <a:moveTo>
                    <a:pt x="17" y="0"/>
                  </a:moveTo>
                  <a:cubicBezTo>
                    <a:pt x="10" y="0"/>
                    <a:pt x="4" y="4"/>
                    <a:pt x="2" y="10"/>
                  </a:cubicBezTo>
                  <a:cubicBezTo>
                    <a:pt x="1" y="12"/>
                    <a:pt x="0" y="14"/>
                    <a:pt x="0" y="16"/>
                  </a:cubicBezTo>
                  <a:cubicBezTo>
                    <a:pt x="0" y="20"/>
                    <a:pt x="2" y="24"/>
                    <a:pt x="5" y="28"/>
                  </a:cubicBezTo>
                  <a:cubicBezTo>
                    <a:pt x="8" y="31"/>
                    <a:pt x="12" y="32"/>
                    <a:pt x="17" y="32"/>
                  </a:cubicBezTo>
                  <a:cubicBezTo>
                    <a:pt x="21" y="32"/>
                    <a:pt x="25" y="31"/>
                    <a:pt x="28" y="28"/>
                  </a:cubicBezTo>
                  <a:cubicBezTo>
                    <a:pt x="31" y="24"/>
                    <a:pt x="33" y="20"/>
                    <a:pt x="33" y="16"/>
                  </a:cubicBezTo>
                  <a:cubicBezTo>
                    <a:pt x="33" y="7"/>
                    <a:pt x="26" y="0"/>
                    <a:pt x="17" y="0"/>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4" name="Freeform 101"/>
            <p:cNvSpPr>
              <a:spLocks/>
            </p:cNvSpPr>
            <p:nvPr/>
          </p:nvSpPr>
          <p:spPr bwMode="auto">
            <a:xfrm>
              <a:off x="-3055938" y="2967038"/>
              <a:ext cx="69850" cy="69850"/>
            </a:xfrm>
            <a:custGeom>
              <a:avLst/>
              <a:gdLst/>
              <a:ahLst/>
              <a:cxnLst>
                <a:cxn ang="0">
                  <a:pos x="32" y="23"/>
                </a:cxn>
                <a:cxn ang="0">
                  <a:pos x="33" y="17"/>
                </a:cxn>
                <a:cxn ang="0">
                  <a:pos x="28" y="5"/>
                </a:cxn>
                <a:cxn ang="0">
                  <a:pos x="17" y="0"/>
                </a:cxn>
                <a:cxn ang="0">
                  <a:pos x="5" y="5"/>
                </a:cxn>
                <a:cxn ang="0">
                  <a:pos x="0" y="17"/>
                </a:cxn>
                <a:cxn ang="0">
                  <a:pos x="17" y="33"/>
                </a:cxn>
                <a:cxn ang="0">
                  <a:pos x="32" y="23"/>
                </a:cxn>
              </a:cxnLst>
              <a:rect l="0" t="0" r="r" b="b"/>
              <a:pathLst>
                <a:path w="33" h="33">
                  <a:moveTo>
                    <a:pt x="32" y="23"/>
                  </a:moveTo>
                  <a:cubicBezTo>
                    <a:pt x="32" y="21"/>
                    <a:pt x="33" y="19"/>
                    <a:pt x="33" y="17"/>
                  </a:cubicBezTo>
                  <a:cubicBezTo>
                    <a:pt x="33" y="12"/>
                    <a:pt x="31" y="8"/>
                    <a:pt x="28" y="5"/>
                  </a:cubicBezTo>
                  <a:cubicBezTo>
                    <a:pt x="25" y="2"/>
                    <a:pt x="21" y="0"/>
                    <a:pt x="17" y="0"/>
                  </a:cubicBezTo>
                  <a:cubicBezTo>
                    <a:pt x="12" y="0"/>
                    <a:pt x="8" y="2"/>
                    <a:pt x="5" y="5"/>
                  </a:cubicBezTo>
                  <a:cubicBezTo>
                    <a:pt x="2" y="8"/>
                    <a:pt x="0" y="12"/>
                    <a:pt x="0" y="17"/>
                  </a:cubicBezTo>
                  <a:cubicBezTo>
                    <a:pt x="0" y="26"/>
                    <a:pt x="8" y="33"/>
                    <a:pt x="17" y="33"/>
                  </a:cubicBezTo>
                  <a:cubicBezTo>
                    <a:pt x="23" y="33"/>
                    <a:pt x="29" y="29"/>
                    <a:pt x="32" y="23"/>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grpSp>
      <p:grpSp>
        <p:nvGrpSpPr>
          <p:cNvPr id="99" name="98 Grupo"/>
          <p:cNvGrpSpPr/>
          <p:nvPr/>
        </p:nvGrpSpPr>
        <p:grpSpPr>
          <a:xfrm>
            <a:off x="2035720" y="3246016"/>
            <a:ext cx="341826" cy="255606"/>
            <a:chOff x="-3351213" y="1033463"/>
            <a:chExt cx="711200" cy="531812"/>
          </a:xfrm>
          <a:solidFill>
            <a:schemeClr val="bg1"/>
          </a:solidFill>
        </p:grpSpPr>
        <p:sp>
          <p:nvSpPr>
            <p:cNvPr id="100" name="Freeform 111"/>
            <p:cNvSpPr>
              <a:spLocks/>
            </p:cNvSpPr>
            <p:nvPr/>
          </p:nvSpPr>
          <p:spPr bwMode="auto">
            <a:xfrm>
              <a:off x="-3351213" y="1033463"/>
              <a:ext cx="211138" cy="254000"/>
            </a:xfrm>
            <a:custGeom>
              <a:avLst/>
              <a:gdLst/>
              <a:ahLst/>
              <a:cxnLst>
                <a:cxn ang="0">
                  <a:pos x="11" y="28"/>
                </a:cxn>
                <a:cxn ang="0">
                  <a:pos x="33" y="28"/>
                </a:cxn>
                <a:cxn ang="0">
                  <a:pos x="69" y="113"/>
                </a:cxn>
                <a:cxn ang="0">
                  <a:pos x="80" y="120"/>
                </a:cxn>
                <a:cxn ang="0">
                  <a:pos x="90" y="120"/>
                </a:cxn>
                <a:cxn ang="0">
                  <a:pos x="98" y="116"/>
                </a:cxn>
                <a:cxn ang="0">
                  <a:pos x="98" y="108"/>
                </a:cxn>
                <a:cxn ang="0">
                  <a:pos x="54" y="5"/>
                </a:cxn>
                <a:cxn ang="0">
                  <a:pos x="45" y="0"/>
                </a:cxn>
                <a:cxn ang="0">
                  <a:pos x="11" y="0"/>
                </a:cxn>
                <a:cxn ang="0">
                  <a:pos x="0" y="11"/>
                </a:cxn>
                <a:cxn ang="0">
                  <a:pos x="0" y="18"/>
                </a:cxn>
                <a:cxn ang="0">
                  <a:pos x="11" y="28"/>
                </a:cxn>
              </a:cxnLst>
              <a:rect l="0" t="0" r="r" b="b"/>
              <a:pathLst>
                <a:path w="100" h="120">
                  <a:moveTo>
                    <a:pt x="11" y="28"/>
                  </a:moveTo>
                  <a:cubicBezTo>
                    <a:pt x="33" y="28"/>
                    <a:pt x="33" y="28"/>
                    <a:pt x="33" y="28"/>
                  </a:cubicBezTo>
                  <a:cubicBezTo>
                    <a:pt x="69" y="113"/>
                    <a:pt x="69" y="113"/>
                    <a:pt x="69" y="113"/>
                  </a:cubicBezTo>
                  <a:cubicBezTo>
                    <a:pt x="71" y="117"/>
                    <a:pt x="76" y="120"/>
                    <a:pt x="80" y="120"/>
                  </a:cubicBezTo>
                  <a:cubicBezTo>
                    <a:pt x="90" y="120"/>
                    <a:pt x="90" y="120"/>
                    <a:pt x="90" y="120"/>
                  </a:cubicBezTo>
                  <a:cubicBezTo>
                    <a:pt x="93" y="120"/>
                    <a:pt x="96" y="119"/>
                    <a:pt x="98" y="116"/>
                  </a:cubicBezTo>
                  <a:cubicBezTo>
                    <a:pt x="99" y="114"/>
                    <a:pt x="100" y="111"/>
                    <a:pt x="98" y="108"/>
                  </a:cubicBezTo>
                  <a:cubicBezTo>
                    <a:pt x="54" y="5"/>
                    <a:pt x="54" y="5"/>
                    <a:pt x="54" y="5"/>
                  </a:cubicBezTo>
                  <a:cubicBezTo>
                    <a:pt x="52" y="2"/>
                    <a:pt x="49" y="0"/>
                    <a:pt x="45" y="0"/>
                  </a:cubicBezTo>
                  <a:cubicBezTo>
                    <a:pt x="11" y="0"/>
                    <a:pt x="11" y="0"/>
                    <a:pt x="11" y="0"/>
                  </a:cubicBezTo>
                  <a:cubicBezTo>
                    <a:pt x="5" y="0"/>
                    <a:pt x="0" y="5"/>
                    <a:pt x="0" y="11"/>
                  </a:cubicBezTo>
                  <a:cubicBezTo>
                    <a:pt x="0" y="18"/>
                    <a:pt x="0" y="18"/>
                    <a:pt x="0" y="18"/>
                  </a:cubicBezTo>
                  <a:cubicBezTo>
                    <a:pt x="0" y="24"/>
                    <a:pt x="5" y="28"/>
                    <a:pt x="11" y="28"/>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2" name="Freeform 112"/>
            <p:cNvSpPr>
              <a:spLocks/>
            </p:cNvSpPr>
            <p:nvPr/>
          </p:nvSpPr>
          <p:spPr bwMode="auto">
            <a:xfrm>
              <a:off x="-3179763" y="1116013"/>
              <a:ext cx="539750" cy="358775"/>
            </a:xfrm>
            <a:custGeom>
              <a:avLst/>
              <a:gdLst/>
              <a:ahLst/>
              <a:cxnLst>
                <a:cxn ang="0">
                  <a:pos x="5" y="4"/>
                </a:cxn>
                <a:cxn ang="0">
                  <a:pos x="4" y="13"/>
                </a:cxn>
                <a:cxn ang="0">
                  <a:pos x="9" y="23"/>
                </a:cxn>
                <a:cxn ang="0">
                  <a:pos x="17" y="28"/>
                </a:cxn>
                <a:cxn ang="0">
                  <a:pos x="215" y="28"/>
                </a:cxn>
                <a:cxn ang="0">
                  <a:pos x="187" y="91"/>
                </a:cxn>
                <a:cxn ang="0">
                  <a:pos x="8" y="91"/>
                </a:cxn>
                <a:cxn ang="0">
                  <a:pos x="2" y="95"/>
                </a:cxn>
                <a:cxn ang="0">
                  <a:pos x="1" y="103"/>
                </a:cxn>
                <a:cxn ang="0">
                  <a:pos x="27" y="164"/>
                </a:cxn>
                <a:cxn ang="0">
                  <a:pos x="36" y="169"/>
                </a:cxn>
                <a:cxn ang="0">
                  <a:pos x="188" y="169"/>
                </a:cxn>
                <a:cxn ang="0">
                  <a:pos x="196" y="164"/>
                </a:cxn>
                <a:cxn ang="0">
                  <a:pos x="200" y="154"/>
                </a:cxn>
                <a:cxn ang="0">
                  <a:pos x="200" y="145"/>
                </a:cxn>
                <a:cxn ang="0">
                  <a:pos x="192" y="141"/>
                </a:cxn>
                <a:cxn ang="0">
                  <a:pos x="49" y="141"/>
                </a:cxn>
                <a:cxn ang="0">
                  <a:pos x="40" y="120"/>
                </a:cxn>
                <a:cxn ang="0">
                  <a:pos x="200" y="120"/>
                </a:cxn>
                <a:cxn ang="0">
                  <a:pos x="209" y="114"/>
                </a:cxn>
                <a:cxn ang="0">
                  <a:pos x="253" y="13"/>
                </a:cxn>
                <a:cxn ang="0">
                  <a:pos x="252" y="4"/>
                </a:cxn>
                <a:cxn ang="0">
                  <a:pos x="244" y="0"/>
                </a:cxn>
                <a:cxn ang="0">
                  <a:pos x="13" y="0"/>
                </a:cxn>
                <a:cxn ang="0">
                  <a:pos x="5" y="4"/>
                </a:cxn>
              </a:cxnLst>
              <a:rect l="0" t="0" r="r" b="b"/>
              <a:pathLst>
                <a:path w="254" h="169">
                  <a:moveTo>
                    <a:pt x="5" y="4"/>
                  </a:moveTo>
                  <a:cubicBezTo>
                    <a:pt x="4" y="7"/>
                    <a:pt x="3" y="10"/>
                    <a:pt x="4" y="13"/>
                  </a:cubicBezTo>
                  <a:cubicBezTo>
                    <a:pt x="9" y="23"/>
                    <a:pt x="9" y="23"/>
                    <a:pt x="9" y="23"/>
                  </a:cubicBezTo>
                  <a:cubicBezTo>
                    <a:pt x="10" y="26"/>
                    <a:pt x="14" y="28"/>
                    <a:pt x="17" y="28"/>
                  </a:cubicBezTo>
                  <a:cubicBezTo>
                    <a:pt x="215" y="28"/>
                    <a:pt x="215" y="28"/>
                    <a:pt x="215" y="28"/>
                  </a:cubicBezTo>
                  <a:cubicBezTo>
                    <a:pt x="187" y="91"/>
                    <a:pt x="187" y="91"/>
                    <a:pt x="187" y="91"/>
                  </a:cubicBezTo>
                  <a:cubicBezTo>
                    <a:pt x="8" y="91"/>
                    <a:pt x="8" y="91"/>
                    <a:pt x="8" y="91"/>
                  </a:cubicBezTo>
                  <a:cubicBezTo>
                    <a:pt x="5" y="91"/>
                    <a:pt x="3" y="93"/>
                    <a:pt x="2" y="95"/>
                  </a:cubicBezTo>
                  <a:cubicBezTo>
                    <a:pt x="0" y="97"/>
                    <a:pt x="0" y="100"/>
                    <a:pt x="1" y="103"/>
                  </a:cubicBezTo>
                  <a:cubicBezTo>
                    <a:pt x="27" y="164"/>
                    <a:pt x="27" y="164"/>
                    <a:pt x="27" y="164"/>
                  </a:cubicBezTo>
                  <a:cubicBezTo>
                    <a:pt x="29" y="167"/>
                    <a:pt x="32" y="169"/>
                    <a:pt x="36" y="169"/>
                  </a:cubicBezTo>
                  <a:cubicBezTo>
                    <a:pt x="188" y="169"/>
                    <a:pt x="188" y="169"/>
                    <a:pt x="188" y="169"/>
                  </a:cubicBezTo>
                  <a:cubicBezTo>
                    <a:pt x="191" y="169"/>
                    <a:pt x="195" y="167"/>
                    <a:pt x="196" y="164"/>
                  </a:cubicBezTo>
                  <a:cubicBezTo>
                    <a:pt x="200" y="154"/>
                    <a:pt x="200" y="154"/>
                    <a:pt x="200" y="154"/>
                  </a:cubicBezTo>
                  <a:cubicBezTo>
                    <a:pt x="202" y="151"/>
                    <a:pt x="201" y="147"/>
                    <a:pt x="200" y="145"/>
                  </a:cubicBezTo>
                  <a:cubicBezTo>
                    <a:pt x="198" y="142"/>
                    <a:pt x="195" y="141"/>
                    <a:pt x="192" y="141"/>
                  </a:cubicBezTo>
                  <a:cubicBezTo>
                    <a:pt x="49" y="141"/>
                    <a:pt x="49" y="141"/>
                    <a:pt x="49" y="141"/>
                  </a:cubicBezTo>
                  <a:cubicBezTo>
                    <a:pt x="40" y="120"/>
                    <a:pt x="40" y="120"/>
                    <a:pt x="40" y="120"/>
                  </a:cubicBezTo>
                  <a:cubicBezTo>
                    <a:pt x="200" y="120"/>
                    <a:pt x="200" y="120"/>
                    <a:pt x="200" y="120"/>
                  </a:cubicBezTo>
                  <a:cubicBezTo>
                    <a:pt x="204" y="120"/>
                    <a:pt x="207" y="118"/>
                    <a:pt x="209" y="114"/>
                  </a:cubicBezTo>
                  <a:cubicBezTo>
                    <a:pt x="253" y="13"/>
                    <a:pt x="253" y="13"/>
                    <a:pt x="253" y="13"/>
                  </a:cubicBezTo>
                  <a:cubicBezTo>
                    <a:pt x="254" y="10"/>
                    <a:pt x="254" y="7"/>
                    <a:pt x="252" y="4"/>
                  </a:cubicBezTo>
                  <a:cubicBezTo>
                    <a:pt x="250" y="1"/>
                    <a:pt x="247" y="0"/>
                    <a:pt x="244" y="0"/>
                  </a:cubicBezTo>
                  <a:cubicBezTo>
                    <a:pt x="13" y="0"/>
                    <a:pt x="13" y="0"/>
                    <a:pt x="13" y="0"/>
                  </a:cubicBezTo>
                  <a:cubicBezTo>
                    <a:pt x="10" y="0"/>
                    <a:pt x="7" y="1"/>
                    <a:pt x="5" y="4"/>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3" name="Freeform 113"/>
            <p:cNvSpPr>
              <a:spLocks/>
            </p:cNvSpPr>
            <p:nvPr/>
          </p:nvSpPr>
          <p:spPr bwMode="auto">
            <a:xfrm>
              <a:off x="-2835275" y="1495425"/>
              <a:ext cx="68263" cy="69850"/>
            </a:xfrm>
            <a:custGeom>
              <a:avLst/>
              <a:gdLst/>
              <a:ahLst/>
              <a:cxnLst>
                <a:cxn ang="0">
                  <a:pos x="16" y="33"/>
                </a:cxn>
                <a:cxn ang="0">
                  <a:pos x="28" y="28"/>
                </a:cxn>
                <a:cxn ang="0">
                  <a:pos x="32" y="17"/>
                </a:cxn>
                <a:cxn ang="0">
                  <a:pos x="28" y="5"/>
                </a:cxn>
                <a:cxn ang="0">
                  <a:pos x="16" y="0"/>
                </a:cxn>
                <a:cxn ang="0">
                  <a:pos x="0" y="17"/>
                </a:cxn>
                <a:cxn ang="0">
                  <a:pos x="10" y="32"/>
                </a:cxn>
                <a:cxn ang="0">
                  <a:pos x="16" y="33"/>
                </a:cxn>
              </a:cxnLst>
              <a:rect l="0" t="0" r="r" b="b"/>
              <a:pathLst>
                <a:path w="32" h="33">
                  <a:moveTo>
                    <a:pt x="16" y="33"/>
                  </a:moveTo>
                  <a:cubicBezTo>
                    <a:pt x="20" y="33"/>
                    <a:pt x="25" y="31"/>
                    <a:pt x="28" y="28"/>
                  </a:cubicBezTo>
                  <a:cubicBezTo>
                    <a:pt x="31" y="25"/>
                    <a:pt x="32" y="21"/>
                    <a:pt x="32" y="17"/>
                  </a:cubicBezTo>
                  <a:cubicBezTo>
                    <a:pt x="32" y="12"/>
                    <a:pt x="31" y="8"/>
                    <a:pt x="28" y="5"/>
                  </a:cubicBezTo>
                  <a:cubicBezTo>
                    <a:pt x="25" y="2"/>
                    <a:pt x="20" y="0"/>
                    <a:pt x="16" y="0"/>
                  </a:cubicBezTo>
                  <a:cubicBezTo>
                    <a:pt x="7" y="0"/>
                    <a:pt x="0" y="8"/>
                    <a:pt x="0" y="17"/>
                  </a:cubicBezTo>
                  <a:cubicBezTo>
                    <a:pt x="0" y="23"/>
                    <a:pt x="4" y="29"/>
                    <a:pt x="10" y="32"/>
                  </a:cubicBezTo>
                  <a:cubicBezTo>
                    <a:pt x="12" y="33"/>
                    <a:pt x="14" y="33"/>
                    <a:pt x="16" y="33"/>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4" name="Freeform 114"/>
            <p:cNvSpPr>
              <a:spLocks/>
            </p:cNvSpPr>
            <p:nvPr/>
          </p:nvSpPr>
          <p:spPr bwMode="auto">
            <a:xfrm>
              <a:off x="-3117850" y="1495425"/>
              <a:ext cx="69850" cy="69850"/>
            </a:xfrm>
            <a:custGeom>
              <a:avLst/>
              <a:gdLst/>
              <a:ahLst/>
              <a:cxnLst>
                <a:cxn ang="0">
                  <a:pos x="16" y="33"/>
                </a:cxn>
                <a:cxn ang="0">
                  <a:pos x="28" y="28"/>
                </a:cxn>
                <a:cxn ang="0">
                  <a:pos x="33" y="17"/>
                </a:cxn>
                <a:cxn ang="0">
                  <a:pos x="28" y="5"/>
                </a:cxn>
                <a:cxn ang="0">
                  <a:pos x="16" y="0"/>
                </a:cxn>
                <a:cxn ang="0">
                  <a:pos x="0" y="17"/>
                </a:cxn>
                <a:cxn ang="0">
                  <a:pos x="10" y="32"/>
                </a:cxn>
                <a:cxn ang="0">
                  <a:pos x="16" y="33"/>
                </a:cxn>
              </a:cxnLst>
              <a:rect l="0" t="0" r="r" b="b"/>
              <a:pathLst>
                <a:path w="33" h="33">
                  <a:moveTo>
                    <a:pt x="16" y="33"/>
                  </a:moveTo>
                  <a:cubicBezTo>
                    <a:pt x="21" y="33"/>
                    <a:pt x="25" y="31"/>
                    <a:pt x="28" y="28"/>
                  </a:cubicBezTo>
                  <a:cubicBezTo>
                    <a:pt x="31" y="25"/>
                    <a:pt x="33" y="21"/>
                    <a:pt x="33" y="17"/>
                  </a:cubicBezTo>
                  <a:cubicBezTo>
                    <a:pt x="33" y="12"/>
                    <a:pt x="31" y="8"/>
                    <a:pt x="28" y="5"/>
                  </a:cubicBezTo>
                  <a:cubicBezTo>
                    <a:pt x="25" y="2"/>
                    <a:pt x="21" y="0"/>
                    <a:pt x="16" y="0"/>
                  </a:cubicBezTo>
                  <a:cubicBezTo>
                    <a:pt x="7" y="0"/>
                    <a:pt x="0" y="8"/>
                    <a:pt x="0" y="17"/>
                  </a:cubicBezTo>
                  <a:cubicBezTo>
                    <a:pt x="0" y="23"/>
                    <a:pt x="4" y="29"/>
                    <a:pt x="10" y="32"/>
                  </a:cubicBezTo>
                  <a:cubicBezTo>
                    <a:pt x="12" y="33"/>
                    <a:pt x="14" y="33"/>
                    <a:pt x="16" y="33"/>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grpSp>
      <p:grpSp>
        <p:nvGrpSpPr>
          <p:cNvPr id="111" name="110 Grupo"/>
          <p:cNvGrpSpPr/>
          <p:nvPr/>
        </p:nvGrpSpPr>
        <p:grpSpPr>
          <a:xfrm>
            <a:off x="2051743" y="2223858"/>
            <a:ext cx="280786" cy="357850"/>
            <a:chOff x="-3262313" y="-163513"/>
            <a:chExt cx="584200" cy="744539"/>
          </a:xfrm>
          <a:solidFill>
            <a:schemeClr val="bg1"/>
          </a:solidFill>
        </p:grpSpPr>
        <p:sp>
          <p:nvSpPr>
            <p:cNvPr id="112" name="Freeform 120"/>
            <p:cNvSpPr>
              <a:spLocks/>
            </p:cNvSpPr>
            <p:nvPr/>
          </p:nvSpPr>
          <p:spPr bwMode="auto">
            <a:xfrm>
              <a:off x="-2847975" y="46038"/>
              <a:ext cx="165100" cy="534988"/>
            </a:xfrm>
            <a:custGeom>
              <a:avLst/>
              <a:gdLst/>
              <a:ahLst/>
              <a:cxnLst>
                <a:cxn ang="0">
                  <a:pos x="9" y="0"/>
                </a:cxn>
                <a:cxn ang="0">
                  <a:pos x="0" y="9"/>
                </a:cxn>
                <a:cxn ang="0">
                  <a:pos x="0" y="244"/>
                </a:cxn>
                <a:cxn ang="0">
                  <a:pos x="9" y="253"/>
                </a:cxn>
                <a:cxn ang="0">
                  <a:pos x="19" y="253"/>
                </a:cxn>
                <a:cxn ang="0">
                  <a:pos x="28" y="244"/>
                </a:cxn>
                <a:cxn ang="0">
                  <a:pos x="28" y="31"/>
                </a:cxn>
                <a:cxn ang="0">
                  <a:pos x="49" y="63"/>
                </a:cxn>
                <a:cxn ang="0">
                  <a:pos x="49" y="101"/>
                </a:cxn>
                <a:cxn ang="0">
                  <a:pos x="58" y="110"/>
                </a:cxn>
                <a:cxn ang="0">
                  <a:pos x="68" y="110"/>
                </a:cxn>
                <a:cxn ang="0">
                  <a:pos x="78" y="101"/>
                </a:cxn>
                <a:cxn ang="0">
                  <a:pos x="78" y="63"/>
                </a:cxn>
                <a:cxn ang="0">
                  <a:pos x="14" y="0"/>
                </a:cxn>
                <a:cxn ang="0">
                  <a:pos x="9" y="0"/>
                </a:cxn>
              </a:cxnLst>
              <a:rect l="0" t="0" r="r" b="b"/>
              <a:pathLst>
                <a:path w="78" h="253">
                  <a:moveTo>
                    <a:pt x="9" y="0"/>
                  </a:moveTo>
                  <a:cubicBezTo>
                    <a:pt x="4" y="0"/>
                    <a:pt x="0" y="4"/>
                    <a:pt x="0" y="9"/>
                  </a:cubicBezTo>
                  <a:cubicBezTo>
                    <a:pt x="0" y="244"/>
                    <a:pt x="0" y="244"/>
                    <a:pt x="0" y="244"/>
                  </a:cubicBezTo>
                  <a:cubicBezTo>
                    <a:pt x="0" y="249"/>
                    <a:pt x="4" y="253"/>
                    <a:pt x="9" y="253"/>
                  </a:cubicBezTo>
                  <a:cubicBezTo>
                    <a:pt x="19" y="253"/>
                    <a:pt x="19" y="253"/>
                    <a:pt x="19" y="253"/>
                  </a:cubicBezTo>
                  <a:cubicBezTo>
                    <a:pt x="24" y="253"/>
                    <a:pt x="28" y="249"/>
                    <a:pt x="28" y="244"/>
                  </a:cubicBezTo>
                  <a:cubicBezTo>
                    <a:pt x="28" y="31"/>
                    <a:pt x="28" y="31"/>
                    <a:pt x="28" y="31"/>
                  </a:cubicBezTo>
                  <a:cubicBezTo>
                    <a:pt x="41" y="37"/>
                    <a:pt x="49" y="49"/>
                    <a:pt x="49" y="63"/>
                  </a:cubicBezTo>
                  <a:cubicBezTo>
                    <a:pt x="49" y="101"/>
                    <a:pt x="49" y="101"/>
                    <a:pt x="49" y="101"/>
                  </a:cubicBezTo>
                  <a:cubicBezTo>
                    <a:pt x="49" y="106"/>
                    <a:pt x="53" y="110"/>
                    <a:pt x="58" y="110"/>
                  </a:cubicBezTo>
                  <a:cubicBezTo>
                    <a:pt x="68" y="110"/>
                    <a:pt x="68" y="110"/>
                    <a:pt x="68" y="110"/>
                  </a:cubicBezTo>
                  <a:cubicBezTo>
                    <a:pt x="73" y="110"/>
                    <a:pt x="78" y="106"/>
                    <a:pt x="78" y="101"/>
                  </a:cubicBezTo>
                  <a:cubicBezTo>
                    <a:pt x="78" y="63"/>
                    <a:pt x="78" y="63"/>
                    <a:pt x="78" y="63"/>
                  </a:cubicBezTo>
                  <a:cubicBezTo>
                    <a:pt x="78" y="28"/>
                    <a:pt x="49" y="0"/>
                    <a:pt x="14" y="0"/>
                  </a:cubicBezTo>
                  <a:lnTo>
                    <a:pt x="9"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3" name="Freeform 121"/>
            <p:cNvSpPr>
              <a:spLocks noEditPoints="1"/>
            </p:cNvSpPr>
            <p:nvPr/>
          </p:nvSpPr>
          <p:spPr bwMode="auto">
            <a:xfrm>
              <a:off x="-2992438" y="-163513"/>
              <a:ext cx="201613" cy="200025"/>
            </a:xfrm>
            <a:custGeom>
              <a:avLst/>
              <a:gdLst/>
              <a:ahLst/>
              <a:cxnLst>
                <a:cxn ang="0">
                  <a:pos x="47" y="95"/>
                </a:cxn>
                <a:cxn ang="0">
                  <a:pos x="95" y="47"/>
                </a:cxn>
                <a:cxn ang="0">
                  <a:pos x="47" y="0"/>
                </a:cxn>
                <a:cxn ang="0">
                  <a:pos x="0" y="47"/>
                </a:cxn>
                <a:cxn ang="0">
                  <a:pos x="47" y="95"/>
                </a:cxn>
                <a:cxn ang="0">
                  <a:pos x="47" y="28"/>
                </a:cxn>
                <a:cxn ang="0">
                  <a:pos x="67" y="47"/>
                </a:cxn>
                <a:cxn ang="0">
                  <a:pos x="47" y="67"/>
                </a:cxn>
                <a:cxn ang="0">
                  <a:pos x="28" y="47"/>
                </a:cxn>
                <a:cxn ang="0">
                  <a:pos x="47" y="28"/>
                </a:cxn>
              </a:cxnLst>
              <a:rect l="0" t="0" r="r" b="b"/>
              <a:pathLst>
                <a:path w="95" h="95">
                  <a:moveTo>
                    <a:pt x="47" y="95"/>
                  </a:moveTo>
                  <a:cubicBezTo>
                    <a:pt x="74" y="95"/>
                    <a:pt x="95" y="74"/>
                    <a:pt x="95" y="47"/>
                  </a:cubicBezTo>
                  <a:cubicBezTo>
                    <a:pt x="95" y="21"/>
                    <a:pt x="74" y="0"/>
                    <a:pt x="47" y="0"/>
                  </a:cubicBezTo>
                  <a:cubicBezTo>
                    <a:pt x="21" y="0"/>
                    <a:pt x="0" y="21"/>
                    <a:pt x="0" y="47"/>
                  </a:cubicBezTo>
                  <a:cubicBezTo>
                    <a:pt x="0" y="74"/>
                    <a:pt x="21" y="95"/>
                    <a:pt x="47" y="95"/>
                  </a:cubicBezTo>
                  <a:close/>
                  <a:moveTo>
                    <a:pt x="47" y="28"/>
                  </a:moveTo>
                  <a:cubicBezTo>
                    <a:pt x="58" y="28"/>
                    <a:pt x="67" y="37"/>
                    <a:pt x="67" y="47"/>
                  </a:cubicBezTo>
                  <a:cubicBezTo>
                    <a:pt x="67" y="58"/>
                    <a:pt x="58" y="67"/>
                    <a:pt x="47" y="67"/>
                  </a:cubicBezTo>
                  <a:cubicBezTo>
                    <a:pt x="37" y="67"/>
                    <a:pt x="28" y="58"/>
                    <a:pt x="28" y="47"/>
                  </a:cubicBezTo>
                  <a:cubicBezTo>
                    <a:pt x="28" y="37"/>
                    <a:pt x="37" y="28"/>
                    <a:pt x="47" y="28"/>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4" name="Freeform 122"/>
            <p:cNvSpPr>
              <a:spLocks/>
            </p:cNvSpPr>
            <p:nvPr/>
          </p:nvSpPr>
          <p:spPr bwMode="auto">
            <a:xfrm>
              <a:off x="-2747963" y="300038"/>
              <a:ext cx="69850" cy="69850"/>
            </a:xfrm>
            <a:custGeom>
              <a:avLst/>
              <a:gdLst/>
              <a:ahLst/>
              <a:cxnLst>
                <a:cxn ang="0">
                  <a:pos x="16" y="0"/>
                </a:cxn>
                <a:cxn ang="0">
                  <a:pos x="0" y="16"/>
                </a:cxn>
                <a:cxn ang="0">
                  <a:pos x="10" y="31"/>
                </a:cxn>
                <a:cxn ang="0">
                  <a:pos x="16" y="33"/>
                </a:cxn>
                <a:cxn ang="0">
                  <a:pos x="16" y="33"/>
                </a:cxn>
                <a:cxn ang="0">
                  <a:pos x="28" y="28"/>
                </a:cxn>
                <a:cxn ang="0">
                  <a:pos x="33" y="16"/>
                </a:cxn>
                <a:cxn ang="0">
                  <a:pos x="28" y="5"/>
                </a:cxn>
                <a:cxn ang="0">
                  <a:pos x="16" y="0"/>
                </a:cxn>
              </a:cxnLst>
              <a:rect l="0" t="0" r="r" b="b"/>
              <a:pathLst>
                <a:path w="33" h="33">
                  <a:moveTo>
                    <a:pt x="16" y="0"/>
                  </a:moveTo>
                  <a:cubicBezTo>
                    <a:pt x="7" y="0"/>
                    <a:pt x="0" y="7"/>
                    <a:pt x="0" y="16"/>
                  </a:cubicBezTo>
                  <a:cubicBezTo>
                    <a:pt x="0" y="23"/>
                    <a:pt x="4" y="29"/>
                    <a:pt x="10" y="31"/>
                  </a:cubicBezTo>
                  <a:cubicBezTo>
                    <a:pt x="12" y="32"/>
                    <a:pt x="14" y="33"/>
                    <a:pt x="16" y="33"/>
                  </a:cubicBezTo>
                  <a:cubicBezTo>
                    <a:pt x="16" y="33"/>
                    <a:pt x="16" y="33"/>
                    <a:pt x="16" y="33"/>
                  </a:cubicBezTo>
                  <a:cubicBezTo>
                    <a:pt x="21" y="33"/>
                    <a:pt x="25" y="31"/>
                    <a:pt x="28" y="28"/>
                  </a:cubicBezTo>
                  <a:cubicBezTo>
                    <a:pt x="31" y="25"/>
                    <a:pt x="33" y="21"/>
                    <a:pt x="33" y="16"/>
                  </a:cubicBezTo>
                  <a:cubicBezTo>
                    <a:pt x="33" y="12"/>
                    <a:pt x="31" y="8"/>
                    <a:pt x="28" y="5"/>
                  </a:cubicBezTo>
                  <a:cubicBezTo>
                    <a:pt x="25" y="2"/>
                    <a:pt x="21" y="0"/>
                    <a:pt x="16" y="0"/>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5" name="Freeform 123"/>
            <p:cNvSpPr>
              <a:spLocks/>
            </p:cNvSpPr>
            <p:nvPr/>
          </p:nvSpPr>
          <p:spPr bwMode="auto">
            <a:xfrm>
              <a:off x="-3100388" y="46038"/>
              <a:ext cx="165100" cy="312738"/>
            </a:xfrm>
            <a:custGeom>
              <a:avLst/>
              <a:gdLst/>
              <a:ahLst/>
              <a:cxnLst>
                <a:cxn ang="0">
                  <a:pos x="9" y="110"/>
                </a:cxn>
                <a:cxn ang="0">
                  <a:pos x="20" y="110"/>
                </a:cxn>
                <a:cxn ang="0">
                  <a:pos x="28" y="101"/>
                </a:cxn>
                <a:cxn ang="0">
                  <a:pos x="28" y="63"/>
                </a:cxn>
                <a:cxn ang="0">
                  <a:pos x="49" y="31"/>
                </a:cxn>
                <a:cxn ang="0">
                  <a:pos x="49" y="139"/>
                </a:cxn>
                <a:cxn ang="0">
                  <a:pos x="59" y="148"/>
                </a:cxn>
                <a:cxn ang="0">
                  <a:pos x="69" y="148"/>
                </a:cxn>
                <a:cxn ang="0">
                  <a:pos x="78" y="139"/>
                </a:cxn>
                <a:cxn ang="0">
                  <a:pos x="78" y="9"/>
                </a:cxn>
                <a:cxn ang="0">
                  <a:pos x="69" y="0"/>
                </a:cxn>
                <a:cxn ang="0">
                  <a:pos x="64" y="0"/>
                </a:cxn>
                <a:cxn ang="0">
                  <a:pos x="0" y="63"/>
                </a:cxn>
                <a:cxn ang="0">
                  <a:pos x="0" y="101"/>
                </a:cxn>
                <a:cxn ang="0">
                  <a:pos x="9" y="110"/>
                </a:cxn>
              </a:cxnLst>
              <a:rect l="0" t="0" r="r" b="b"/>
              <a:pathLst>
                <a:path w="78" h="148">
                  <a:moveTo>
                    <a:pt x="9" y="110"/>
                  </a:moveTo>
                  <a:cubicBezTo>
                    <a:pt x="20" y="110"/>
                    <a:pt x="20" y="110"/>
                    <a:pt x="20" y="110"/>
                  </a:cubicBezTo>
                  <a:cubicBezTo>
                    <a:pt x="24" y="110"/>
                    <a:pt x="28" y="106"/>
                    <a:pt x="28" y="101"/>
                  </a:cubicBezTo>
                  <a:cubicBezTo>
                    <a:pt x="28" y="63"/>
                    <a:pt x="28" y="63"/>
                    <a:pt x="28" y="63"/>
                  </a:cubicBezTo>
                  <a:cubicBezTo>
                    <a:pt x="28" y="49"/>
                    <a:pt x="37" y="37"/>
                    <a:pt x="49" y="31"/>
                  </a:cubicBezTo>
                  <a:cubicBezTo>
                    <a:pt x="49" y="139"/>
                    <a:pt x="49" y="139"/>
                    <a:pt x="49" y="139"/>
                  </a:cubicBezTo>
                  <a:cubicBezTo>
                    <a:pt x="49" y="144"/>
                    <a:pt x="54" y="148"/>
                    <a:pt x="59" y="148"/>
                  </a:cubicBezTo>
                  <a:cubicBezTo>
                    <a:pt x="69" y="148"/>
                    <a:pt x="69" y="148"/>
                    <a:pt x="69" y="148"/>
                  </a:cubicBezTo>
                  <a:cubicBezTo>
                    <a:pt x="74" y="148"/>
                    <a:pt x="78" y="144"/>
                    <a:pt x="78" y="139"/>
                  </a:cubicBezTo>
                  <a:cubicBezTo>
                    <a:pt x="78" y="9"/>
                    <a:pt x="78" y="9"/>
                    <a:pt x="78" y="9"/>
                  </a:cubicBezTo>
                  <a:cubicBezTo>
                    <a:pt x="78" y="4"/>
                    <a:pt x="74" y="0"/>
                    <a:pt x="69" y="0"/>
                  </a:cubicBezTo>
                  <a:cubicBezTo>
                    <a:pt x="64" y="0"/>
                    <a:pt x="64" y="0"/>
                    <a:pt x="64" y="0"/>
                  </a:cubicBezTo>
                  <a:cubicBezTo>
                    <a:pt x="29" y="0"/>
                    <a:pt x="0" y="28"/>
                    <a:pt x="0" y="63"/>
                  </a:cubicBezTo>
                  <a:cubicBezTo>
                    <a:pt x="0" y="101"/>
                    <a:pt x="0" y="101"/>
                    <a:pt x="0" y="101"/>
                  </a:cubicBezTo>
                  <a:cubicBezTo>
                    <a:pt x="0" y="106"/>
                    <a:pt x="4" y="110"/>
                    <a:pt x="9" y="110"/>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6" name="Freeform 124"/>
            <p:cNvSpPr>
              <a:spLocks noEditPoints="1"/>
            </p:cNvSpPr>
            <p:nvPr/>
          </p:nvSpPr>
          <p:spPr bwMode="auto">
            <a:xfrm>
              <a:off x="-3262313" y="300038"/>
              <a:ext cx="384175" cy="280988"/>
            </a:xfrm>
            <a:custGeom>
              <a:avLst/>
              <a:gdLst/>
              <a:ahLst/>
              <a:cxnLst>
                <a:cxn ang="0">
                  <a:pos x="34" y="127"/>
                </a:cxn>
                <a:cxn ang="0">
                  <a:pos x="43" y="133"/>
                </a:cxn>
                <a:cxn ang="0">
                  <a:pos x="138" y="133"/>
                </a:cxn>
                <a:cxn ang="0">
                  <a:pos x="146" y="127"/>
                </a:cxn>
                <a:cxn ang="0">
                  <a:pos x="180" y="51"/>
                </a:cxn>
                <a:cxn ang="0">
                  <a:pos x="179" y="42"/>
                </a:cxn>
                <a:cxn ang="0">
                  <a:pos x="171" y="38"/>
                </a:cxn>
                <a:cxn ang="0">
                  <a:pos x="104" y="38"/>
                </a:cxn>
                <a:cxn ang="0">
                  <a:pos x="104" y="9"/>
                </a:cxn>
                <a:cxn ang="0">
                  <a:pos x="95" y="0"/>
                </a:cxn>
                <a:cxn ang="0">
                  <a:pos x="85" y="0"/>
                </a:cxn>
                <a:cxn ang="0">
                  <a:pos x="76" y="9"/>
                </a:cxn>
                <a:cxn ang="0">
                  <a:pos x="76" y="38"/>
                </a:cxn>
                <a:cxn ang="0">
                  <a:pos x="9" y="38"/>
                </a:cxn>
                <a:cxn ang="0">
                  <a:pos x="2" y="42"/>
                </a:cxn>
                <a:cxn ang="0">
                  <a:pos x="1" y="51"/>
                </a:cxn>
                <a:cxn ang="0">
                  <a:pos x="34" y="127"/>
                </a:cxn>
                <a:cxn ang="0">
                  <a:pos x="39" y="67"/>
                </a:cxn>
                <a:cxn ang="0">
                  <a:pos x="142" y="67"/>
                </a:cxn>
                <a:cxn ang="0">
                  <a:pos x="126" y="105"/>
                </a:cxn>
                <a:cxn ang="0">
                  <a:pos x="55" y="105"/>
                </a:cxn>
                <a:cxn ang="0">
                  <a:pos x="39" y="67"/>
                </a:cxn>
              </a:cxnLst>
              <a:rect l="0" t="0" r="r" b="b"/>
              <a:pathLst>
                <a:path w="181" h="133">
                  <a:moveTo>
                    <a:pt x="34" y="127"/>
                  </a:moveTo>
                  <a:cubicBezTo>
                    <a:pt x="36" y="131"/>
                    <a:pt x="39" y="133"/>
                    <a:pt x="43" y="133"/>
                  </a:cubicBezTo>
                  <a:cubicBezTo>
                    <a:pt x="138" y="133"/>
                    <a:pt x="138" y="133"/>
                    <a:pt x="138" y="133"/>
                  </a:cubicBezTo>
                  <a:cubicBezTo>
                    <a:pt x="142" y="133"/>
                    <a:pt x="145" y="131"/>
                    <a:pt x="146" y="127"/>
                  </a:cubicBezTo>
                  <a:cubicBezTo>
                    <a:pt x="180" y="51"/>
                    <a:pt x="180" y="51"/>
                    <a:pt x="180" y="51"/>
                  </a:cubicBezTo>
                  <a:cubicBezTo>
                    <a:pt x="181" y="48"/>
                    <a:pt x="181" y="45"/>
                    <a:pt x="179" y="42"/>
                  </a:cubicBezTo>
                  <a:cubicBezTo>
                    <a:pt x="177" y="40"/>
                    <a:pt x="174" y="38"/>
                    <a:pt x="171" y="38"/>
                  </a:cubicBezTo>
                  <a:cubicBezTo>
                    <a:pt x="104" y="38"/>
                    <a:pt x="104" y="38"/>
                    <a:pt x="104" y="38"/>
                  </a:cubicBezTo>
                  <a:cubicBezTo>
                    <a:pt x="104" y="9"/>
                    <a:pt x="104" y="9"/>
                    <a:pt x="104" y="9"/>
                  </a:cubicBezTo>
                  <a:cubicBezTo>
                    <a:pt x="104" y="4"/>
                    <a:pt x="100" y="0"/>
                    <a:pt x="95" y="0"/>
                  </a:cubicBezTo>
                  <a:cubicBezTo>
                    <a:pt x="85" y="0"/>
                    <a:pt x="85" y="0"/>
                    <a:pt x="85" y="0"/>
                  </a:cubicBezTo>
                  <a:cubicBezTo>
                    <a:pt x="80" y="0"/>
                    <a:pt x="76" y="4"/>
                    <a:pt x="76" y="9"/>
                  </a:cubicBezTo>
                  <a:cubicBezTo>
                    <a:pt x="76" y="38"/>
                    <a:pt x="76" y="38"/>
                    <a:pt x="76" y="38"/>
                  </a:cubicBezTo>
                  <a:cubicBezTo>
                    <a:pt x="9" y="38"/>
                    <a:pt x="9" y="38"/>
                    <a:pt x="9" y="38"/>
                  </a:cubicBezTo>
                  <a:cubicBezTo>
                    <a:pt x="6" y="38"/>
                    <a:pt x="3" y="40"/>
                    <a:pt x="2" y="42"/>
                  </a:cubicBezTo>
                  <a:cubicBezTo>
                    <a:pt x="0" y="45"/>
                    <a:pt x="0" y="48"/>
                    <a:pt x="1" y="51"/>
                  </a:cubicBezTo>
                  <a:lnTo>
                    <a:pt x="34" y="127"/>
                  </a:lnTo>
                  <a:close/>
                  <a:moveTo>
                    <a:pt x="39" y="67"/>
                  </a:moveTo>
                  <a:cubicBezTo>
                    <a:pt x="142" y="67"/>
                    <a:pt x="142" y="67"/>
                    <a:pt x="142" y="67"/>
                  </a:cubicBezTo>
                  <a:cubicBezTo>
                    <a:pt x="126" y="105"/>
                    <a:pt x="126" y="105"/>
                    <a:pt x="126" y="105"/>
                  </a:cubicBezTo>
                  <a:cubicBezTo>
                    <a:pt x="55" y="105"/>
                    <a:pt x="55" y="105"/>
                    <a:pt x="55" y="105"/>
                  </a:cubicBezTo>
                  <a:lnTo>
                    <a:pt x="39" y="67"/>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grpSp>
    </p:spTree>
    <p:extLst>
      <p:ext uri="{BB962C8B-B14F-4D97-AF65-F5344CB8AC3E}">
        <p14:creationId xmlns:p14="http://schemas.microsoft.com/office/powerpoint/2010/main" val="3773939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2"/>
          </p:nvPr>
        </p:nvSpPr>
        <p:spPr>
          <a:xfrm>
            <a:off x="1524000" y="-1"/>
            <a:ext cx="9144000" cy="758825"/>
          </a:xfrm>
        </p:spPr>
        <p:txBody>
          <a:bodyPr/>
          <a:lstStyle/>
          <a:p>
            <a:r>
              <a:rPr lang="en-GB" dirty="0">
                <a:solidFill>
                  <a:schemeClr val="tx1"/>
                </a:solidFill>
                <a:latin typeface="Calibri" panose="020F0502020204030204" pitchFamily="34" charset="0"/>
              </a:rPr>
              <a:t>Technology-enabled companies’ business model is</a:t>
            </a:r>
            <a:br>
              <a:rPr lang="en-GB" dirty="0">
                <a:solidFill>
                  <a:schemeClr val="tx1"/>
                </a:solidFill>
                <a:latin typeface="Calibri" panose="020F0502020204030204" pitchFamily="34" charset="0"/>
              </a:rPr>
            </a:br>
            <a:r>
              <a:rPr lang="en-GB" dirty="0">
                <a:solidFill>
                  <a:schemeClr val="tx1"/>
                </a:solidFill>
                <a:latin typeface="Calibri" panose="020F0502020204030204" pitchFamily="34" charset="0"/>
              </a:rPr>
              <a:t>to disrupt entire industries and achieve maximum scale </a:t>
            </a:r>
          </a:p>
        </p:txBody>
      </p:sp>
      <p:sp>
        <p:nvSpPr>
          <p:cNvPr id="4" name="Slide Number Placeholder 3"/>
          <p:cNvSpPr>
            <a:spLocks noGrp="1"/>
          </p:cNvSpPr>
          <p:nvPr>
            <p:ph type="sldNum" sz="quarter" idx="4"/>
          </p:nvPr>
        </p:nvSpPr>
        <p:spPr>
          <a:xfrm>
            <a:off x="9810776" y="122238"/>
            <a:ext cx="628640" cy="365125"/>
          </a:xfrm>
        </p:spPr>
        <p:txBody>
          <a:bodyPr/>
          <a:lstStyle/>
          <a:p>
            <a:fld id="{AFB0678B-BF4D-4CD9-BAB9-5D456B398EAF}" type="slidenum">
              <a:rPr lang="en-GB" smtClean="0"/>
              <a:pPr/>
              <a:t>11</a:t>
            </a:fld>
            <a:endParaRPr lang="en-GB" dirty="0"/>
          </a:p>
        </p:txBody>
      </p:sp>
      <p:sp>
        <p:nvSpPr>
          <p:cNvPr id="50" name="Text Placeholder 8"/>
          <p:cNvSpPr>
            <a:spLocks noGrp="1"/>
          </p:cNvSpPr>
          <p:nvPr>
            <p:ph type="body" sz="quarter" idx="13"/>
          </p:nvPr>
        </p:nvSpPr>
        <p:spPr>
          <a:xfrm>
            <a:off x="1524000" y="6219586"/>
            <a:ext cx="6248400" cy="638415"/>
          </a:xfrm>
        </p:spPr>
        <p:txBody>
          <a:bodyPr/>
          <a:lstStyle/>
          <a:p>
            <a:pPr lvl="0"/>
            <a:r>
              <a:rPr lang="en-US" b="1" dirty="0">
                <a:latin typeface="Calibri" pitchFamily="34" charset="0"/>
                <a:cs typeface="Calibri" pitchFamily="34" charset="0"/>
              </a:rPr>
              <a:t>Decoding Disruptor Tech IC</a:t>
            </a:r>
          </a:p>
        </p:txBody>
      </p:sp>
      <p:pic>
        <p:nvPicPr>
          <p:cNvPr id="80"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t="2000" b="49994"/>
          <a:stretch>
            <a:fillRect/>
          </a:stretch>
        </p:blipFill>
        <p:spPr bwMode="auto">
          <a:xfrm>
            <a:off x="2713014" y="1142425"/>
            <a:ext cx="7750800" cy="8660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82" name="81 Tabla"/>
          <p:cNvGraphicFramePr>
            <a:graphicFrameLocks noGrp="1"/>
          </p:cNvGraphicFramePr>
          <p:nvPr/>
        </p:nvGraphicFramePr>
        <p:xfrm>
          <a:off x="1738283" y="2022466"/>
          <a:ext cx="8722359" cy="3714776"/>
        </p:xfrm>
        <a:graphic>
          <a:graphicData uri="http://schemas.openxmlformats.org/drawingml/2006/table">
            <a:tbl>
              <a:tblPr firstRow="1" bandRow="1">
                <a:tableStyleId>{5C22544A-7EE6-4342-B048-85BDC9FD1C3A}</a:tableStyleId>
              </a:tblPr>
              <a:tblGrid>
                <a:gridCol w="969151">
                  <a:extLst>
                    <a:ext uri="{9D8B030D-6E8A-4147-A177-3AD203B41FA5}">
                      <a16:colId xmlns:a16="http://schemas.microsoft.com/office/drawing/2014/main" val="20000"/>
                    </a:ext>
                  </a:extLst>
                </a:gridCol>
                <a:gridCol w="969151">
                  <a:extLst>
                    <a:ext uri="{9D8B030D-6E8A-4147-A177-3AD203B41FA5}">
                      <a16:colId xmlns:a16="http://schemas.microsoft.com/office/drawing/2014/main" val="20001"/>
                    </a:ext>
                  </a:extLst>
                </a:gridCol>
                <a:gridCol w="969151">
                  <a:extLst>
                    <a:ext uri="{9D8B030D-6E8A-4147-A177-3AD203B41FA5}">
                      <a16:colId xmlns:a16="http://schemas.microsoft.com/office/drawing/2014/main" val="20002"/>
                    </a:ext>
                  </a:extLst>
                </a:gridCol>
                <a:gridCol w="969151">
                  <a:extLst>
                    <a:ext uri="{9D8B030D-6E8A-4147-A177-3AD203B41FA5}">
                      <a16:colId xmlns:a16="http://schemas.microsoft.com/office/drawing/2014/main" val="20003"/>
                    </a:ext>
                  </a:extLst>
                </a:gridCol>
                <a:gridCol w="969151">
                  <a:extLst>
                    <a:ext uri="{9D8B030D-6E8A-4147-A177-3AD203B41FA5}">
                      <a16:colId xmlns:a16="http://schemas.microsoft.com/office/drawing/2014/main" val="20004"/>
                    </a:ext>
                  </a:extLst>
                </a:gridCol>
                <a:gridCol w="969151">
                  <a:extLst>
                    <a:ext uri="{9D8B030D-6E8A-4147-A177-3AD203B41FA5}">
                      <a16:colId xmlns:a16="http://schemas.microsoft.com/office/drawing/2014/main" val="20005"/>
                    </a:ext>
                  </a:extLst>
                </a:gridCol>
                <a:gridCol w="969151">
                  <a:extLst>
                    <a:ext uri="{9D8B030D-6E8A-4147-A177-3AD203B41FA5}">
                      <a16:colId xmlns:a16="http://schemas.microsoft.com/office/drawing/2014/main" val="20006"/>
                    </a:ext>
                  </a:extLst>
                </a:gridCol>
                <a:gridCol w="969151">
                  <a:extLst>
                    <a:ext uri="{9D8B030D-6E8A-4147-A177-3AD203B41FA5}">
                      <a16:colId xmlns:a16="http://schemas.microsoft.com/office/drawing/2014/main" val="20007"/>
                    </a:ext>
                  </a:extLst>
                </a:gridCol>
                <a:gridCol w="969151">
                  <a:extLst>
                    <a:ext uri="{9D8B030D-6E8A-4147-A177-3AD203B41FA5}">
                      <a16:colId xmlns:a16="http://schemas.microsoft.com/office/drawing/2014/main" val="20008"/>
                    </a:ext>
                  </a:extLst>
                </a:gridCol>
              </a:tblGrid>
              <a:tr h="928694">
                <a:tc>
                  <a:txBody>
                    <a:bodyPr/>
                    <a:lstStyle/>
                    <a:p>
                      <a:pPr algn="ctr"/>
                      <a:r>
                        <a:rPr lang="en-GB" sz="1000" b="1" dirty="0">
                          <a:solidFill>
                            <a:schemeClr val="bg1"/>
                          </a:solidFill>
                          <a:latin typeface="Calibri" pitchFamily="34" charset="0"/>
                        </a:rPr>
                        <a:t>Consumer</a:t>
                      </a:r>
                    </a:p>
                  </a:txBody>
                  <a:tcPr marB="144000" anchor="b">
                    <a:lnL w="12700" cmpd="sng">
                      <a:noFill/>
                    </a:lnL>
                    <a:lnR w="12700" cmpd="sng">
                      <a:noFill/>
                    </a:lnR>
                    <a:lnT w="38100" cmpd="sng">
                      <a:noFill/>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a:gsLst>
                        <a:gs pos="0">
                          <a:schemeClr val="accent5">
                            <a:lumMod val="50000"/>
                          </a:schemeClr>
                        </a:gs>
                        <a:gs pos="66000">
                          <a:srgbClr val="00A479"/>
                        </a:gs>
                      </a:gsLst>
                      <a:lin ang="5400000" scaled="0"/>
                    </a:gradFill>
                  </a:tcPr>
                </a:tc>
                <a:tc>
                  <a:txBody>
                    <a:bodyPr/>
                    <a:lstStyle/>
                    <a:p>
                      <a:pPr marL="90488" indent="-90488" algn="l">
                        <a:spcBef>
                          <a:spcPts val="600"/>
                        </a:spcBef>
                      </a:pPr>
                      <a:endParaRPr lang="en-GB" sz="900" b="0" dirty="0">
                        <a:solidFill>
                          <a:schemeClr val="tx1">
                            <a:lumMod val="85000"/>
                            <a:lumOff val="15000"/>
                          </a:schemeClr>
                        </a:solidFill>
                        <a:latin typeface="Calibri" pitchFamily="34" charset="0"/>
                      </a:endParaRPr>
                    </a:p>
                  </a:txBody>
                  <a:tcPr marL="108000" marR="0" anchor="ctr">
                    <a:lnL w="12700" cmpd="sng">
                      <a:noFill/>
                    </a:lnL>
                    <a:lnR w="12700" cmpd="sng">
                      <a:noFill/>
                    </a:lnR>
                    <a:lnT w="38100" cmpd="sng">
                      <a:noFill/>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marL="90488" indent="-90488">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38100" cmpd="sng">
                      <a:noFill/>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marL="90488" indent="-90488">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38100" cmpd="sng">
                      <a:noFill/>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marL="90488" indent="-90488">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38100" cmpd="sng">
                      <a:noFill/>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marL="90488" indent="-90488">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38100" cmpd="sng">
                      <a:noFill/>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marL="90488" indent="-90488">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38100" cmpd="sng">
                      <a:noFill/>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marL="90488" indent="-90488">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38100" cmpd="sng">
                      <a:noFill/>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38100" cmpd="sng">
                      <a:noFill/>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extLst>
                  <a:ext uri="{0D108BD9-81ED-4DB2-BD59-A6C34878D82A}">
                    <a16:rowId xmlns:a16="http://schemas.microsoft.com/office/drawing/2014/main" val="10000"/>
                  </a:ext>
                </a:extLst>
              </a:tr>
              <a:tr h="928694">
                <a:tc>
                  <a:txBody>
                    <a:bodyPr/>
                    <a:lstStyle/>
                    <a:p>
                      <a:pPr algn="ctr"/>
                      <a:endParaRPr lang="en-GB" sz="1000" b="1" dirty="0">
                        <a:solidFill>
                          <a:schemeClr val="bg1"/>
                        </a:solidFill>
                        <a:latin typeface="Calibri" pitchFamily="34" charset="0"/>
                      </a:endParaRPr>
                    </a:p>
                  </a:txBody>
                  <a:tcPr marB="144000" anchor="b">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lumMod val="85000"/>
                        <a:lumOff val="15000"/>
                      </a:schemeClr>
                    </a:solidFill>
                  </a:tcPr>
                </a:tc>
                <a:tc>
                  <a:txBody>
                    <a:bodyPr/>
                    <a:lstStyle/>
                    <a:p>
                      <a:pPr marL="90488" indent="-90488">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marL="90488" indent="-90488">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marL="90488" indent="-90488">
                        <a:spcBef>
                          <a:spcPts val="600"/>
                        </a:spcBef>
                      </a:pPr>
                      <a:endParaRPr lang="en-GB" sz="900" b="0" dirty="0">
                        <a:solidFill>
                          <a:schemeClr val="tx1">
                            <a:lumMod val="85000"/>
                            <a:lumOff val="15000"/>
                          </a:schemeClr>
                        </a:solidFill>
                        <a:latin typeface="Calibri" pitchFamily="34" charset="0"/>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marL="90488" indent="-90488">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marL="90488" indent="-90488">
                        <a:spcBef>
                          <a:spcPts val="600"/>
                        </a:spcBef>
                      </a:pPr>
                      <a:endParaRPr lang="en-GB" sz="900" b="0" dirty="0">
                        <a:solidFill>
                          <a:schemeClr val="tx1">
                            <a:lumMod val="85000"/>
                            <a:lumOff val="15000"/>
                          </a:schemeClr>
                        </a:solidFill>
                        <a:latin typeface="Calibri" pitchFamily="34" charset="0"/>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marL="90488" indent="-90488">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marL="90488" indent="-90488">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marL="90488" indent="-90488">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extLst>
                  <a:ext uri="{0D108BD9-81ED-4DB2-BD59-A6C34878D82A}">
                    <a16:rowId xmlns:a16="http://schemas.microsoft.com/office/drawing/2014/main" val="10001"/>
                  </a:ext>
                </a:extLst>
              </a:tr>
              <a:tr h="928694">
                <a:tc>
                  <a:txBody>
                    <a:bodyPr/>
                    <a:lstStyle/>
                    <a:p>
                      <a:pPr algn="ctr"/>
                      <a:r>
                        <a:rPr lang="en-GB" sz="1000" b="1" dirty="0">
                          <a:solidFill>
                            <a:schemeClr val="bg1"/>
                          </a:solidFill>
                          <a:latin typeface="Calibri" pitchFamily="34" charset="0"/>
                        </a:rPr>
                        <a:t>Retail</a:t>
                      </a:r>
                    </a:p>
                  </a:txBody>
                  <a:tcPr marB="144000" anchor="b">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a:gsLst>
                        <a:gs pos="0">
                          <a:schemeClr val="accent5">
                            <a:lumMod val="50000"/>
                          </a:schemeClr>
                        </a:gs>
                        <a:gs pos="66000">
                          <a:srgbClr val="00A479"/>
                        </a:gs>
                      </a:gsLst>
                      <a:lin ang="5400000" scaled="0"/>
                    </a:gradFill>
                  </a:tcPr>
                </a:tc>
                <a:tc>
                  <a:txBody>
                    <a:bodyPr/>
                    <a:lstStyle/>
                    <a:p>
                      <a:pPr marL="90488" indent="-90488">
                        <a:spcBef>
                          <a:spcPts val="600"/>
                        </a:spcBef>
                        <a:tabLst>
                          <a:tab pos="90488" algn="l"/>
                        </a:tabLst>
                      </a:pPr>
                      <a:endParaRPr lang="en-GB" sz="900" b="0" dirty="0">
                        <a:solidFill>
                          <a:schemeClr val="tx1">
                            <a:lumMod val="85000"/>
                            <a:lumOff val="15000"/>
                          </a:schemeClr>
                        </a:solidFill>
                        <a:latin typeface="Calibri" pitchFamily="34" charset="0"/>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marL="90488" indent="-90488">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marL="90488" indent="-90488">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marL="90488" indent="-90488">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marL="90488" indent="-90488">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marL="90488" indent="-90488">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marL="90488" indent="-90488">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marL="90488" indent="-90488">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extLst>
                  <a:ext uri="{0D108BD9-81ED-4DB2-BD59-A6C34878D82A}">
                    <a16:rowId xmlns:a16="http://schemas.microsoft.com/office/drawing/2014/main" val="10002"/>
                  </a:ext>
                </a:extLst>
              </a:tr>
              <a:tr h="928694">
                <a:tc>
                  <a:txBody>
                    <a:bodyPr/>
                    <a:lstStyle/>
                    <a:p>
                      <a:pPr algn="ctr"/>
                      <a:endParaRPr lang="en-GB" sz="1000" b="1" dirty="0">
                        <a:solidFill>
                          <a:schemeClr val="bg1"/>
                        </a:solidFill>
                        <a:latin typeface="Calibri" pitchFamily="34" charset="0"/>
                      </a:endParaRPr>
                    </a:p>
                  </a:txBody>
                  <a:tcPr marB="144000" anchor="b">
                    <a:lnL w="12700" cmpd="sng">
                      <a:noFill/>
                    </a:lnL>
                    <a:lnR w="12700" cmpd="sng">
                      <a:noFill/>
                    </a:lnR>
                    <a:lnT w="635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tx1">
                        <a:lumMod val="85000"/>
                        <a:lumOff val="15000"/>
                      </a:schemeClr>
                    </a:solidFill>
                  </a:tcPr>
                </a:tc>
                <a:tc>
                  <a:txBody>
                    <a:bodyPr/>
                    <a:lstStyle/>
                    <a:p>
                      <a:pPr marL="90488" indent="-90488">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marL="90488" indent="-90488">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marL="90488" indent="-90488">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marL="90488" indent="-90488">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marL="90488" indent="-90488">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marL="90488" indent="-90488">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tc>
                  <a:txBody>
                    <a:bodyPr/>
                    <a:lstStyle/>
                    <a:p>
                      <a:pPr marL="90488" indent="-90488">
                        <a:spcBef>
                          <a:spcPts val="600"/>
                        </a:spcBef>
                      </a:pPr>
                      <a:endParaRPr lang="en-IN" sz="900" b="0" spc="-10" dirty="0">
                        <a:solidFill>
                          <a:schemeClr val="tx1">
                            <a:lumMod val="85000"/>
                            <a:lumOff val="15000"/>
                          </a:schemeClr>
                        </a:solidFill>
                        <a:latin typeface="Calibri" panose="020F0502020204030204" pitchFamily="34" charset="0"/>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gradFill flip="none" rotWithShape="1">
                      <a:gsLst>
                        <a:gs pos="0">
                          <a:schemeClr val="bg2">
                            <a:lumMod val="20000"/>
                            <a:lumOff val="80000"/>
                          </a:schemeClr>
                        </a:gs>
                        <a:gs pos="87000">
                          <a:srgbClr val="FBFBFB"/>
                        </a:gs>
                      </a:gsLst>
                      <a:lin ang="0" scaled="1"/>
                      <a:tileRect/>
                    </a:gradFill>
                  </a:tcPr>
                </a:tc>
                <a:extLst>
                  <a:ext uri="{0D108BD9-81ED-4DB2-BD59-A6C34878D82A}">
                    <a16:rowId xmlns:a16="http://schemas.microsoft.com/office/drawing/2014/main" val="10003"/>
                  </a:ext>
                </a:extLst>
              </a:tr>
            </a:tbl>
          </a:graphicData>
        </a:graphic>
      </p:graphicFrame>
      <p:grpSp>
        <p:nvGrpSpPr>
          <p:cNvPr id="94" name="93 Grupo"/>
          <p:cNvGrpSpPr/>
          <p:nvPr/>
        </p:nvGrpSpPr>
        <p:grpSpPr>
          <a:xfrm>
            <a:off x="2035720" y="4154476"/>
            <a:ext cx="341826" cy="255606"/>
            <a:chOff x="-3351213" y="1033463"/>
            <a:chExt cx="711200" cy="531812"/>
          </a:xfrm>
          <a:solidFill>
            <a:schemeClr val="bg1"/>
          </a:solidFill>
        </p:grpSpPr>
        <p:sp>
          <p:nvSpPr>
            <p:cNvPr id="95" name="Freeform 111"/>
            <p:cNvSpPr>
              <a:spLocks/>
            </p:cNvSpPr>
            <p:nvPr/>
          </p:nvSpPr>
          <p:spPr bwMode="auto">
            <a:xfrm>
              <a:off x="-3351213" y="1033463"/>
              <a:ext cx="211138" cy="254000"/>
            </a:xfrm>
            <a:custGeom>
              <a:avLst/>
              <a:gdLst/>
              <a:ahLst/>
              <a:cxnLst>
                <a:cxn ang="0">
                  <a:pos x="11" y="28"/>
                </a:cxn>
                <a:cxn ang="0">
                  <a:pos x="33" y="28"/>
                </a:cxn>
                <a:cxn ang="0">
                  <a:pos x="69" y="113"/>
                </a:cxn>
                <a:cxn ang="0">
                  <a:pos x="80" y="120"/>
                </a:cxn>
                <a:cxn ang="0">
                  <a:pos x="90" y="120"/>
                </a:cxn>
                <a:cxn ang="0">
                  <a:pos x="98" y="116"/>
                </a:cxn>
                <a:cxn ang="0">
                  <a:pos x="98" y="108"/>
                </a:cxn>
                <a:cxn ang="0">
                  <a:pos x="54" y="5"/>
                </a:cxn>
                <a:cxn ang="0">
                  <a:pos x="45" y="0"/>
                </a:cxn>
                <a:cxn ang="0">
                  <a:pos x="11" y="0"/>
                </a:cxn>
                <a:cxn ang="0">
                  <a:pos x="0" y="11"/>
                </a:cxn>
                <a:cxn ang="0">
                  <a:pos x="0" y="18"/>
                </a:cxn>
                <a:cxn ang="0">
                  <a:pos x="11" y="28"/>
                </a:cxn>
              </a:cxnLst>
              <a:rect l="0" t="0" r="r" b="b"/>
              <a:pathLst>
                <a:path w="100" h="120">
                  <a:moveTo>
                    <a:pt x="11" y="28"/>
                  </a:moveTo>
                  <a:cubicBezTo>
                    <a:pt x="33" y="28"/>
                    <a:pt x="33" y="28"/>
                    <a:pt x="33" y="28"/>
                  </a:cubicBezTo>
                  <a:cubicBezTo>
                    <a:pt x="69" y="113"/>
                    <a:pt x="69" y="113"/>
                    <a:pt x="69" y="113"/>
                  </a:cubicBezTo>
                  <a:cubicBezTo>
                    <a:pt x="71" y="117"/>
                    <a:pt x="76" y="120"/>
                    <a:pt x="80" y="120"/>
                  </a:cubicBezTo>
                  <a:cubicBezTo>
                    <a:pt x="90" y="120"/>
                    <a:pt x="90" y="120"/>
                    <a:pt x="90" y="120"/>
                  </a:cubicBezTo>
                  <a:cubicBezTo>
                    <a:pt x="93" y="120"/>
                    <a:pt x="96" y="119"/>
                    <a:pt x="98" y="116"/>
                  </a:cubicBezTo>
                  <a:cubicBezTo>
                    <a:pt x="99" y="114"/>
                    <a:pt x="100" y="111"/>
                    <a:pt x="98" y="108"/>
                  </a:cubicBezTo>
                  <a:cubicBezTo>
                    <a:pt x="54" y="5"/>
                    <a:pt x="54" y="5"/>
                    <a:pt x="54" y="5"/>
                  </a:cubicBezTo>
                  <a:cubicBezTo>
                    <a:pt x="52" y="2"/>
                    <a:pt x="49" y="0"/>
                    <a:pt x="45" y="0"/>
                  </a:cubicBezTo>
                  <a:cubicBezTo>
                    <a:pt x="11" y="0"/>
                    <a:pt x="11" y="0"/>
                    <a:pt x="11" y="0"/>
                  </a:cubicBezTo>
                  <a:cubicBezTo>
                    <a:pt x="5" y="0"/>
                    <a:pt x="0" y="5"/>
                    <a:pt x="0" y="11"/>
                  </a:cubicBezTo>
                  <a:cubicBezTo>
                    <a:pt x="0" y="18"/>
                    <a:pt x="0" y="18"/>
                    <a:pt x="0" y="18"/>
                  </a:cubicBezTo>
                  <a:cubicBezTo>
                    <a:pt x="0" y="24"/>
                    <a:pt x="5" y="28"/>
                    <a:pt x="11" y="28"/>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6" name="Freeform 112"/>
            <p:cNvSpPr>
              <a:spLocks/>
            </p:cNvSpPr>
            <p:nvPr/>
          </p:nvSpPr>
          <p:spPr bwMode="auto">
            <a:xfrm>
              <a:off x="-3179763" y="1116013"/>
              <a:ext cx="539750" cy="358775"/>
            </a:xfrm>
            <a:custGeom>
              <a:avLst/>
              <a:gdLst/>
              <a:ahLst/>
              <a:cxnLst>
                <a:cxn ang="0">
                  <a:pos x="5" y="4"/>
                </a:cxn>
                <a:cxn ang="0">
                  <a:pos x="4" y="13"/>
                </a:cxn>
                <a:cxn ang="0">
                  <a:pos x="9" y="23"/>
                </a:cxn>
                <a:cxn ang="0">
                  <a:pos x="17" y="28"/>
                </a:cxn>
                <a:cxn ang="0">
                  <a:pos x="215" y="28"/>
                </a:cxn>
                <a:cxn ang="0">
                  <a:pos x="187" y="91"/>
                </a:cxn>
                <a:cxn ang="0">
                  <a:pos x="8" y="91"/>
                </a:cxn>
                <a:cxn ang="0">
                  <a:pos x="2" y="95"/>
                </a:cxn>
                <a:cxn ang="0">
                  <a:pos x="1" y="103"/>
                </a:cxn>
                <a:cxn ang="0">
                  <a:pos x="27" y="164"/>
                </a:cxn>
                <a:cxn ang="0">
                  <a:pos x="36" y="169"/>
                </a:cxn>
                <a:cxn ang="0">
                  <a:pos x="188" y="169"/>
                </a:cxn>
                <a:cxn ang="0">
                  <a:pos x="196" y="164"/>
                </a:cxn>
                <a:cxn ang="0">
                  <a:pos x="200" y="154"/>
                </a:cxn>
                <a:cxn ang="0">
                  <a:pos x="200" y="145"/>
                </a:cxn>
                <a:cxn ang="0">
                  <a:pos x="192" y="141"/>
                </a:cxn>
                <a:cxn ang="0">
                  <a:pos x="49" y="141"/>
                </a:cxn>
                <a:cxn ang="0">
                  <a:pos x="40" y="120"/>
                </a:cxn>
                <a:cxn ang="0">
                  <a:pos x="200" y="120"/>
                </a:cxn>
                <a:cxn ang="0">
                  <a:pos x="209" y="114"/>
                </a:cxn>
                <a:cxn ang="0">
                  <a:pos x="253" y="13"/>
                </a:cxn>
                <a:cxn ang="0">
                  <a:pos x="252" y="4"/>
                </a:cxn>
                <a:cxn ang="0">
                  <a:pos x="244" y="0"/>
                </a:cxn>
                <a:cxn ang="0">
                  <a:pos x="13" y="0"/>
                </a:cxn>
                <a:cxn ang="0">
                  <a:pos x="5" y="4"/>
                </a:cxn>
              </a:cxnLst>
              <a:rect l="0" t="0" r="r" b="b"/>
              <a:pathLst>
                <a:path w="254" h="169">
                  <a:moveTo>
                    <a:pt x="5" y="4"/>
                  </a:moveTo>
                  <a:cubicBezTo>
                    <a:pt x="4" y="7"/>
                    <a:pt x="3" y="10"/>
                    <a:pt x="4" y="13"/>
                  </a:cubicBezTo>
                  <a:cubicBezTo>
                    <a:pt x="9" y="23"/>
                    <a:pt x="9" y="23"/>
                    <a:pt x="9" y="23"/>
                  </a:cubicBezTo>
                  <a:cubicBezTo>
                    <a:pt x="10" y="26"/>
                    <a:pt x="14" y="28"/>
                    <a:pt x="17" y="28"/>
                  </a:cubicBezTo>
                  <a:cubicBezTo>
                    <a:pt x="215" y="28"/>
                    <a:pt x="215" y="28"/>
                    <a:pt x="215" y="28"/>
                  </a:cubicBezTo>
                  <a:cubicBezTo>
                    <a:pt x="187" y="91"/>
                    <a:pt x="187" y="91"/>
                    <a:pt x="187" y="91"/>
                  </a:cubicBezTo>
                  <a:cubicBezTo>
                    <a:pt x="8" y="91"/>
                    <a:pt x="8" y="91"/>
                    <a:pt x="8" y="91"/>
                  </a:cubicBezTo>
                  <a:cubicBezTo>
                    <a:pt x="5" y="91"/>
                    <a:pt x="3" y="93"/>
                    <a:pt x="2" y="95"/>
                  </a:cubicBezTo>
                  <a:cubicBezTo>
                    <a:pt x="0" y="97"/>
                    <a:pt x="0" y="100"/>
                    <a:pt x="1" y="103"/>
                  </a:cubicBezTo>
                  <a:cubicBezTo>
                    <a:pt x="27" y="164"/>
                    <a:pt x="27" y="164"/>
                    <a:pt x="27" y="164"/>
                  </a:cubicBezTo>
                  <a:cubicBezTo>
                    <a:pt x="29" y="167"/>
                    <a:pt x="32" y="169"/>
                    <a:pt x="36" y="169"/>
                  </a:cubicBezTo>
                  <a:cubicBezTo>
                    <a:pt x="188" y="169"/>
                    <a:pt x="188" y="169"/>
                    <a:pt x="188" y="169"/>
                  </a:cubicBezTo>
                  <a:cubicBezTo>
                    <a:pt x="191" y="169"/>
                    <a:pt x="195" y="167"/>
                    <a:pt x="196" y="164"/>
                  </a:cubicBezTo>
                  <a:cubicBezTo>
                    <a:pt x="200" y="154"/>
                    <a:pt x="200" y="154"/>
                    <a:pt x="200" y="154"/>
                  </a:cubicBezTo>
                  <a:cubicBezTo>
                    <a:pt x="202" y="151"/>
                    <a:pt x="201" y="147"/>
                    <a:pt x="200" y="145"/>
                  </a:cubicBezTo>
                  <a:cubicBezTo>
                    <a:pt x="198" y="142"/>
                    <a:pt x="195" y="141"/>
                    <a:pt x="192" y="141"/>
                  </a:cubicBezTo>
                  <a:cubicBezTo>
                    <a:pt x="49" y="141"/>
                    <a:pt x="49" y="141"/>
                    <a:pt x="49" y="141"/>
                  </a:cubicBezTo>
                  <a:cubicBezTo>
                    <a:pt x="40" y="120"/>
                    <a:pt x="40" y="120"/>
                    <a:pt x="40" y="120"/>
                  </a:cubicBezTo>
                  <a:cubicBezTo>
                    <a:pt x="200" y="120"/>
                    <a:pt x="200" y="120"/>
                    <a:pt x="200" y="120"/>
                  </a:cubicBezTo>
                  <a:cubicBezTo>
                    <a:pt x="204" y="120"/>
                    <a:pt x="207" y="118"/>
                    <a:pt x="209" y="114"/>
                  </a:cubicBezTo>
                  <a:cubicBezTo>
                    <a:pt x="253" y="13"/>
                    <a:pt x="253" y="13"/>
                    <a:pt x="253" y="13"/>
                  </a:cubicBezTo>
                  <a:cubicBezTo>
                    <a:pt x="254" y="10"/>
                    <a:pt x="254" y="7"/>
                    <a:pt x="252" y="4"/>
                  </a:cubicBezTo>
                  <a:cubicBezTo>
                    <a:pt x="250" y="1"/>
                    <a:pt x="247" y="0"/>
                    <a:pt x="244" y="0"/>
                  </a:cubicBezTo>
                  <a:cubicBezTo>
                    <a:pt x="13" y="0"/>
                    <a:pt x="13" y="0"/>
                    <a:pt x="13" y="0"/>
                  </a:cubicBezTo>
                  <a:cubicBezTo>
                    <a:pt x="10" y="0"/>
                    <a:pt x="7" y="1"/>
                    <a:pt x="5" y="4"/>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7" name="Freeform 113"/>
            <p:cNvSpPr>
              <a:spLocks/>
            </p:cNvSpPr>
            <p:nvPr/>
          </p:nvSpPr>
          <p:spPr bwMode="auto">
            <a:xfrm>
              <a:off x="-2835275" y="1495425"/>
              <a:ext cx="68263" cy="69850"/>
            </a:xfrm>
            <a:custGeom>
              <a:avLst/>
              <a:gdLst/>
              <a:ahLst/>
              <a:cxnLst>
                <a:cxn ang="0">
                  <a:pos x="16" y="33"/>
                </a:cxn>
                <a:cxn ang="0">
                  <a:pos x="28" y="28"/>
                </a:cxn>
                <a:cxn ang="0">
                  <a:pos x="32" y="17"/>
                </a:cxn>
                <a:cxn ang="0">
                  <a:pos x="28" y="5"/>
                </a:cxn>
                <a:cxn ang="0">
                  <a:pos x="16" y="0"/>
                </a:cxn>
                <a:cxn ang="0">
                  <a:pos x="0" y="17"/>
                </a:cxn>
                <a:cxn ang="0">
                  <a:pos x="10" y="32"/>
                </a:cxn>
                <a:cxn ang="0">
                  <a:pos x="16" y="33"/>
                </a:cxn>
              </a:cxnLst>
              <a:rect l="0" t="0" r="r" b="b"/>
              <a:pathLst>
                <a:path w="32" h="33">
                  <a:moveTo>
                    <a:pt x="16" y="33"/>
                  </a:moveTo>
                  <a:cubicBezTo>
                    <a:pt x="20" y="33"/>
                    <a:pt x="25" y="31"/>
                    <a:pt x="28" y="28"/>
                  </a:cubicBezTo>
                  <a:cubicBezTo>
                    <a:pt x="31" y="25"/>
                    <a:pt x="32" y="21"/>
                    <a:pt x="32" y="17"/>
                  </a:cubicBezTo>
                  <a:cubicBezTo>
                    <a:pt x="32" y="12"/>
                    <a:pt x="31" y="8"/>
                    <a:pt x="28" y="5"/>
                  </a:cubicBezTo>
                  <a:cubicBezTo>
                    <a:pt x="25" y="2"/>
                    <a:pt x="20" y="0"/>
                    <a:pt x="16" y="0"/>
                  </a:cubicBezTo>
                  <a:cubicBezTo>
                    <a:pt x="7" y="0"/>
                    <a:pt x="0" y="8"/>
                    <a:pt x="0" y="17"/>
                  </a:cubicBezTo>
                  <a:cubicBezTo>
                    <a:pt x="0" y="23"/>
                    <a:pt x="4" y="29"/>
                    <a:pt x="10" y="32"/>
                  </a:cubicBezTo>
                  <a:cubicBezTo>
                    <a:pt x="12" y="33"/>
                    <a:pt x="14" y="33"/>
                    <a:pt x="16" y="33"/>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98" name="Freeform 114"/>
            <p:cNvSpPr>
              <a:spLocks/>
            </p:cNvSpPr>
            <p:nvPr/>
          </p:nvSpPr>
          <p:spPr bwMode="auto">
            <a:xfrm>
              <a:off x="-3117850" y="1495425"/>
              <a:ext cx="69850" cy="69850"/>
            </a:xfrm>
            <a:custGeom>
              <a:avLst/>
              <a:gdLst/>
              <a:ahLst/>
              <a:cxnLst>
                <a:cxn ang="0">
                  <a:pos x="16" y="33"/>
                </a:cxn>
                <a:cxn ang="0">
                  <a:pos x="28" y="28"/>
                </a:cxn>
                <a:cxn ang="0">
                  <a:pos x="33" y="17"/>
                </a:cxn>
                <a:cxn ang="0">
                  <a:pos x="28" y="5"/>
                </a:cxn>
                <a:cxn ang="0">
                  <a:pos x="16" y="0"/>
                </a:cxn>
                <a:cxn ang="0">
                  <a:pos x="0" y="17"/>
                </a:cxn>
                <a:cxn ang="0">
                  <a:pos x="10" y="32"/>
                </a:cxn>
                <a:cxn ang="0">
                  <a:pos x="16" y="33"/>
                </a:cxn>
              </a:cxnLst>
              <a:rect l="0" t="0" r="r" b="b"/>
              <a:pathLst>
                <a:path w="33" h="33">
                  <a:moveTo>
                    <a:pt x="16" y="33"/>
                  </a:moveTo>
                  <a:cubicBezTo>
                    <a:pt x="21" y="33"/>
                    <a:pt x="25" y="31"/>
                    <a:pt x="28" y="28"/>
                  </a:cubicBezTo>
                  <a:cubicBezTo>
                    <a:pt x="31" y="25"/>
                    <a:pt x="33" y="21"/>
                    <a:pt x="33" y="17"/>
                  </a:cubicBezTo>
                  <a:cubicBezTo>
                    <a:pt x="33" y="12"/>
                    <a:pt x="31" y="8"/>
                    <a:pt x="28" y="5"/>
                  </a:cubicBezTo>
                  <a:cubicBezTo>
                    <a:pt x="25" y="2"/>
                    <a:pt x="21" y="0"/>
                    <a:pt x="16" y="0"/>
                  </a:cubicBezTo>
                  <a:cubicBezTo>
                    <a:pt x="7" y="0"/>
                    <a:pt x="0" y="8"/>
                    <a:pt x="0" y="17"/>
                  </a:cubicBezTo>
                  <a:cubicBezTo>
                    <a:pt x="0" y="23"/>
                    <a:pt x="4" y="29"/>
                    <a:pt x="10" y="32"/>
                  </a:cubicBezTo>
                  <a:cubicBezTo>
                    <a:pt x="12" y="33"/>
                    <a:pt x="14" y="33"/>
                    <a:pt x="16" y="33"/>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grpSp>
      <p:grpSp>
        <p:nvGrpSpPr>
          <p:cNvPr id="99" name="98 Grupo"/>
          <p:cNvGrpSpPr/>
          <p:nvPr/>
        </p:nvGrpSpPr>
        <p:grpSpPr>
          <a:xfrm>
            <a:off x="2051743" y="2223858"/>
            <a:ext cx="280786" cy="357850"/>
            <a:chOff x="-3262313" y="-163513"/>
            <a:chExt cx="584200" cy="744539"/>
          </a:xfrm>
          <a:solidFill>
            <a:schemeClr val="bg1"/>
          </a:solidFill>
        </p:grpSpPr>
        <p:sp>
          <p:nvSpPr>
            <p:cNvPr id="100" name="Freeform 120"/>
            <p:cNvSpPr>
              <a:spLocks/>
            </p:cNvSpPr>
            <p:nvPr/>
          </p:nvSpPr>
          <p:spPr bwMode="auto">
            <a:xfrm>
              <a:off x="-2847975" y="46038"/>
              <a:ext cx="165100" cy="534988"/>
            </a:xfrm>
            <a:custGeom>
              <a:avLst/>
              <a:gdLst/>
              <a:ahLst/>
              <a:cxnLst>
                <a:cxn ang="0">
                  <a:pos x="9" y="0"/>
                </a:cxn>
                <a:cxn ang="0">
                  <a:pos x="0" y="9"/>
                </a:cxn>
                <a:cxn ang="0">
                  <a:pos x="0" y="244"/>
                </a:cxn>
                <a:cxn ang="0">
                  <a:pos x="9" y="253"/>
                </a:cxn>
                <a:cxn ang="0">
                  <a:pos x="19" y="253"/>
                </a:cxn>
                <a:cxn ang="0">
                  <a:pos x="28" y="244"/>
                </a:cxn>
                <a:cxn ang="0">
                  <a:pos x="28" y="31"/>
                </a:cxn>
                <a:cxn ang="0">
                  <a:pos x="49" y="63"/>
                </a:cxn>
                <a:cxn ang="0">
                  <a:pos x="49" y="101"/>
                </a:cxn>
                <a:cxn ang="0">
                  <a:pos x="58" y="110"/>
                </a:cxn>
                <a:cxn ang="0">
                  <a:pos x="68" y="110"/>
                </a:cxn>
                <a:cxn ang="0">
                  <a:pos x="78" y="101"/>
                </a:cxn>
                <a:cxn ang="0">
                  <a:pos x="78" y="63"/>
                </a:cxn>
                <a:cxn ang="0">
                  <a:pos x="14" y="0"/>
                </a:cxn>
                <a:cxn ang="0">
                  <a:pos x="9" y="0"/>
                </a:cxn>
              </a:cxnLst>
              <a:rect l="0" t="0" r="r" b="b"/>
              <a:pathLst>
                <a:path w="78" h="253">
                  <a:moveTo>
                    <a:pt x="9" y="0"/>
                  </a:moveTo>
                  <a:cubicBezTo>
                    <a:pt x="4" y="0"/>
                    <a:pt x="0" y="4"/>
                    <a:pt x="0" y="9"/>
                  </a:cubicBezTo>
                  <a:cubicBezTo>
                    <a:pt x="0" y="244"/>
                    <a:pt x="0" y="244"/>
                    <a:pt x="0" y="244"/>
                  </a:cubicBezTo>
                  <a:cubicBezTo>
                    <a:pt x="0" y="249"/>
                    <a:pt x="4" y="253"/>
                    <a:pt x="9" y="253"/>
                  </a:cubicBezTo>
                  <a:cubicBezTo>
                    <a:pt x="19" y="253"/>
                    <a:pt x="19" y="253"/>
                    <a:pt x="19" y="253"/>
                  </a:cubicBezTo>
                  <a:cubicBezTo>
                    <a:pt x="24" y="253"/>
                    <a:pt x="28" y="249"/>
                    <a:pt x="28" y="244"/>
                  </a:cubicBezTo>
                  <a:cubicBezTo>
                    <a:pt x="28" y="31"/>
                    <a:pt x="28" y="31"/>
                    <a:pt x="28" y="31"/>
                  </a:cubicBezTo>
                  <a:cubicBezTo>
                    <a:pt x="41" y="37"/>
                    <a:pt x="49" y="49"/>
                    <a:pt x="49" y="63"/>
                  </a:cubicBezTo>
                  <a:cubicBezTo>
                    <a:pt x="49" y="101"/>
                    <a:pt x="49" y="101"/>
                    <a:pt x="49" y="101"/>
                  </a:cubicBezTo>
                  <a:cubicBezTo>
                    <a:pt x="49" y="106"/>
                    <a:pt x="53" y="110"/>
                    <a:pt x="58" y="110"/>
                  </a:cubicBezTo>
                  <a:cubicBezTo>
                    <a:pt x="68" y="110"/>
                    <a:pt x="68" y="110"/>
                    <a:pt x="68" y="110"/>
                  </a:cubicBezTo>
                  <a:cubicBezTo>
                    <a:pt x="73" y="110"/>
                    <a:pt x="78" y="106"/>
                    <a:pt x="78" y="101"/>
                  </a:cubicBezTo>
                  <a:cubicBezTo>
                    <a:pt x="78" y="63"/>
                    <a:pt x="78" y="63"/>
                    <a:pt x="78" y="63"/>
                  </a:cubicBezTo>
                  <a:cubicBezTo>
                    <a:pt x="78" y="28"/>
                    <a:pt x="49" y="0"/>
                    <a:pt x="14" y="0"/>
                  </a:cubicBezTo>
                  <a:lnTo>
                    <a:pt x="9"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1" name="Freeform 121"/>
            <p:cNvSpPr>
              <a:spLocks noEditPoints="1"/>
            </p:cNvSpPr>
            <p:nvPr/>
          </p:nvSpPr>
          <p:spPr bwMode="auto">
            <a:xfrm>
              <a:off x="-2992438" y="-163513"/>
              <a:ext cx="201613" cy="200025"/>
            </a:xfrm>
            <a:custGeom>
              <a:avLst/>
              <a:gdLst/>
              <a:ahLst/>
              <a:cxnLst>
                <a:cxn ang="0">
                  <a:pos x="47" y="95"/>
                </a:cxn>
                <a:cxn ang="0">
                  <a:pos x="95" y="47"/>
                </a:cxn>
                <a:cxn ang="0">
                  <a:pos x="47" y="0"/>
                </a:cxn>
                <a:cxn ang="0">
                  <a:pos x="0" y="47"/>
                </a:cxn>
                <a:cxn ang="0">
                  <a:pos x="47" y="95"/>
                </a:cxn>
                <a:cxn ang="0">
                  <a:pos x="47" y="28"/>
                </a:cxn>
                <a:cxn ang="0">
                  <a:pos x="67" y="47"/>
                </a:cxn>
                <a:cxn ang="0">
                  <a:pos x="47" y="67"/>
                </a:cxn>
                <a:cxn ang="0">
                  <a:pos x="28" y="47"/>
                </a:cxn>
                <a:cxn ang="0">
                  <a:pos x="47" y="28"/>
                </a:cxn>
              </a:cxnLst>
              <a:rect l="0" t="0" r="r" b="b"/>
              <a:pathLst>
                <a:path w="95" h="95">
                  <a:moveTo>
                    <a:pt x="47" y="95"/>
                  </a:moveTo>
                  <a:cubicBezTo>
                    <a:pt x="74" y="95"/>
                    <a:pt x="95" y="74"/>
                    <a:pt x="95" y="47"/>
                  </a:cubicBezTo>
                  <a:cubicBezTo>
                    <a:pt x="95" y="21"/>
                    <a:pt x="74" y="0"/>
                    <a:pt x="47" y="0"/>
                  </a:cubicBezTo>
                  <a:cubicBezTo>
                    <a:pt x="21" y="0"/>
                    <a:pt x="0" y="21"/>
                    <a:pt x="0" y="47"/>
                  </a:cubicBezTo>
                  <a:cubicBezTo>
                    <a:pt x="0" y="74"/>
                    <a:pt x="21" y="95"/>
                    <a:pt x="47" y="95"/>
                  </a:cubicBezTo>
                  <a:close/>
                  <a:moveTo>
                    <a:pt x="47" y="28"/>
                  </a:moveTo>
                  <a:cubicBezTo>
                    <a:pt x="58" y="28"/>
                    <a:pt x="67" y="37"/>
                    <a:pt x="67" y="47"/>
                  </a:cubicBezTo>
                  <a:cubicBezTo>
                    <a:pt x="67" y="58"/>
                    <a:pt x="58" y="67"/>
                    <a:pt x="47" y="67"/>
                  </a:cubicBezTo>
                  <a:cubicBezTo>
                    <a:pt x="37" y="67"/>
                    <a:pt x="28" y="58"/>
                    <a:pt x="28" y="47"/>
                  </a:cubicBezTo>
                  <a:cubicBezTo>
                    <a:pt x="28" y="37"/>
                    <a:pt x="37" y="28"/>
                    <a:pt x="47" y="28"/>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2" name="Freeform 122"/>
            <p:cNvSpPr>
              <a:spLocks/>
            </p:cNvSpPr>
            <p:nvPr/>
          </p:nvSpPr>
          <p:spPr bwMode="auto">
            <a:xfrm>
              <a:off x="-2747963" y="300038"/>
              <a:ext cx="69850" cy="69850"/>
            </a:xfrm>
            <a:custGeom>
              <a:avLst/>
              <a:gdLst/>
              <a:ahLst/>
              <a:cxnLst>
                <a:cxn ang="0">
                  <a:pos x="16" y="0"/>
                </a:cxn>
                <a:cxn ang="0">
                  <a:pos x="0" y="16"/>
                </a:cxn>
                <a:cxn ang="0">
                  <a:pos x="10" y="31"/>
                </a:cxn>
                <a:cxn ang="0">
                  <a:pos x="16" y="33"/>
                </a:cxn>
                <a:cxn ang="0">
                  <a:pos x="16" y="33"/>
                </a:cxn>
                <a:cxn ang="0">
                  <a:pos x="28" y="28"/>
                </a:cxn>
                <a:cxn ang="0">
                  <a:pos x="33" y="16"/>
                </a:cxn>
                <a:cxn ang="0">
                  <a:pos x="28" y="5"/>
                </a:cxn>
                <a:cxn ang="0">
                  <a:pos x="16" y="0"/>
                </a:cxn>
              </a:cxnLst>
              <a:rect l="0" t="0" r="r" b="b"/>
              <a:pathLst>
                <a:path w="33" h="33">
                  <a:moveTo>
                    <a:pt x="16" y="0"/>
                  </a:moveTo>
                  <a:cubicBezTo>
                    <a:pt x="7" y="0"/>
                    <a:pt x="0" y="7"/>
                    <a:pt x="0" y="16"/>
                  </a:cubicBezTo>
                  <a:cubicBezTo>
                    <a:pt x="0" y="23"/>
                    <a:pt x="4" y="29"/>
                    <a:pt x="10" y="31"/>
                  </a:cubicBezTo>
                  <a:cubicBezTo>
                    <a:pt x="12" y="32"/>
                    <a:pt x="14" y="33"/>
                    <a:pt x="16" y="33"/>
                  </a:cubicBezTo>
                  <a:cubicBezTo>
                    <a:pt x="16" y="33"/>
                    <a:pt x="16" y="33"/>
                    <a:pt x="16" y="33"/>
                  </a:cubicBezTo>
                  <a:cubicBezTo>
                    <a:pt x="21" y="33"/>
                    <a:pt x="25" y="31"/>
                    <a:pt x="28" y="28"/>
                  </a:cubicBezTo>
                  <a:cubicBezTo>
                    <a:pt x="31" y="25"/>
                    <a:pt x="33" y="21"/>
                    <a:pt x="33" y="16"/>
                  </a:cubicBezTo>
                  <a:cubicBezTo>
                    <a:pt x="33" y="12"/>
                    <a:pt x="31" y="8"/>
                    <a:pt x="28" y="5"/>
                  </a:cubicBezTo>
                  <a:cubicBezTo>
                    <a:pt x="25" y="2"/>
                    <a:pt x="21" y="0"/>
                    <a:pt x="16" y="0"/>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3" name="Freeform 123"/>
            <p:cNvSpPr>
              <a:spLocks/>
            </p:cNvSpPr>
            <p:nvPr/>
          </p:nvSpPr>
          <p:spPr bwMode="auto">
            <a:xfrm>
              <a:off x="-3100388" y="46038"/>
              <a:ext cx="165100" cy="312738"/>
            </a:xfrm>
            <a:custGeom>
              <a:avLst/>
              <a:gdLst/>
              <a:ahLst/>
              <a:cxnLst>
                <a:cxn ang="0">
                  <a:pos x="9" y="110"/>
                </a:cxn>
                <a:cxn ang="0">
                  <a:pos x="20" y="110"/>
                </a:cxn>
                <a:cxn ang="0">
                  <a:pos x="28" y="101"/>
                </a:cxn>
                <a:cxn ang="0">
                  <a:pos x="28" y="63"/>
                </a:cxn>
                <a:cxn ang="0">
                  <a:pos x="49" y="31"/>
                </a:cxn>
                <a:cxn ang="0">
                  <a:pos x="49" y="139"/>
                </a:cxn>
                <a:cxn ang="0">
                  <a:pos x="59" y="148"/>
                </a:cxn>
                <a:cxn ang="0">
                  <a:pos x="69" y="148"/>
                </a:cxn>
                <a:cxn ang="0">
                  <a:pos x="78" y="139"/>
                </a:cxn>
                <a:cxn ang="0">
                  <a:pos x="78" y="9"/>
                </a:cxn>
                <a:cxn ang="0">
                  <a:pos x="69" y="0"/>
                </a:cxn>
                <a:cxn ang="0">
                  <a:pos x="64" y="0"/>
                </a:cxn>
                <a:cxn ang="0">
                  <a:pos x="0" y="63"/>
                </a:cxn>
                <a:cxn ang="0">
                  <a:pos x="0" y="101"/>
                </a:cxn>
                <a:cxn ang="0">
                  <a:pos x="9" y="110"/>
                </a:cxn>
              </a:cxnLst>
              <a:rect l="0" t="0" r="r" b="b"/>
              <a:pathLst>
                <a:path w="78" h="148">
                  <a:moveTo>
                    <a:pt x="9" y="110"/>
                  </a:moveTo>
                  <a:cubicBezTo>
                    <a:pt x="20" y="110"/>
                    <a:pt x="20" y="110"/>
                    <a:pt x="20" y="110"/>
                  </a:cubicBezTo>
                  <a:cubicBezTo>
                    <a:pt x="24" y="110"/>
                    <a:pt x="28" y="106"/>
                    <a:pt x="28" y="101"/>
                  </a:cubicBezTo>
                  <a:cubicBezTo>
                    <a:pt x="28" y="63"/>
                    <a:pt x="28" y="63"/>
                    <a:pt x="28" y="63"/>
                  </a:cubicBezTo>
                  <a:cubicBezTo>
                    <a:pt x="28" y="49"/>
                    <a:pt x="37" y="37"/>
                    <a:pt x="49" y="31"/>
                  </a:cubicBezTo>
                  <a:cubicBezTo>
                    <a:pt x="49" y="139"/>
                    <a:pt x="49" y="139"/>
                    <a:pt x="49" y="139"/>
                  </a:cubicBezTo>
                  <a:cubicBezTo>
                    <a:pt x="49" y="144"/>
                    <a:pt x="54" y="148"/>
                    <a:pt x="59" y="148"/>
                  </a:cubicBezTo>
                  <a:cubicBezTo>
                    <a:pt x="69" y="148"/>
                    <a:pt x="69" y="148"/>
                    <a:pt x="69" y="148"/>
                  </a:cubicBezTo>
                  <a:cubicBezTo>
                    <a:pt x="74" y="148"/>
                    <a:pt x="78" y="144"/>
                    <a:pt x="78" y="139"/>
                  </a:cubicBezTo>
                  <a:cubicBezTo>
                    <a:pt x="78" y="9"/>
                    <a:pt x="78" y="9"/>
                    <a:pt x="78" y="9"/>
                  </a:cubicBezTo>
                  <a:cubicBezTo>
                    <a:pt x="78" y="4"/>
                    <a:pt x="74" y="0"/>
                    <a:pt x="69" y="0"/>
                  </a:cubicBezTo>
                  <a:cubicBezTo>
                    <a:pt x="64" y="0"/>
                    <a:pt x="64" y="0"/>
                    <a:pt x="64" y="0"/>
                  </a:cubicBezTo>
                  <a:cubicBezTo>
                    <a:pt x="29" y="0"/>
                    <a:pt x="0" y="28"/>
                    <a:pt x="0" y="63"/>
                  </a:cubicBezTo>
                  <a:cubicBezTo>
                    <a:pt x="0" y="101"/>
                    <a:pt x="0" y="101"/>
                    <a:pt x="0" y="101"/>
                  </a:cubicBezTo>
                  <a:cubicBezTo>
                    <a:pt x="0" y="106"/>
                    <a:pt x="4" y="110"/>
                    <a:pt x="9" y="110"/>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4" name="Freeform 124"/>
            <p:cNvSpPr>
              <a:spLocks noEditPoints="1"/>
            </p:cNvSpPr>
            <p:nvPr/>
          </p:nvSpPr>
          <p:spPr bwMode="auto">
            <a:xfrm>
              <a:off x="-3262313" y="300038"/>
              <a:ext cx="384175" cy="280988"/>
            </a:xfrm>
            <a:custGeom>
              <a:avLst/>
              <a:gdLst/>
              <a:ahLst/>
              <a:cxnLst>
                <a:cxn ang="0">
                  <a:pos x="34" y="127"/>
                </a:cxn>
                <a:cxn ang="0">
                  <a:pos x="43" y="133"/>
                </a:cxn>
                <a:cxn ang="0">
                  <a:pos x="138" y="133"/>
                </a:cxn>
                <a:cxn ang="0">
                  <a:pos x="146" y="127"/>
                </a:cxn>
                <a:cxn ang="0">
                  <a:pos x="180" y="51"/>
                </a:cxn>
                <a:cxn ang="0">
                  <a:pos x="179" y="42"/>
                </a:cxn>
                <a:cxn ang="0">
                  <a:pos x="171" y="38"/>
                </a:cxn>
                <a:cxn ang="0">
                  <a:pos x="104" y="38"/>
                </a:cxn>
                <a:cxn ang="0">
                  <a:pos x="104" y="9"/>
                </a:cxn>
                <a:cxn ang="0">
                  <a:pos x="95" y="0"/>
                </a:cxn>
                <a:cxn ang="0">
                  <a:pos x="85" y="0"/>
                </a:cxn>
                <a:cxn ang="0">
                  <a:pos x="76" y="9"/>
                </a:cxn>
                <a:cxn ang="0">
                  <a:pos x="76" y="38"/>
                </a:cxn>
                <a:cxn ang="0">
                  <a:pos x="9" y="38"/>
                </a:cxn>
                <a:cxn ang="0">
                  <a:pos x="2" y="42"/>
                </a:cxn>
                <a:cxn ang="0">
                  <a:pos x="1" y="51"/>
                </a:cxn>
                <a:cxn ang="0">
                  <a:pos x="34" y="127"/>
                </a:cxn>
                <a:cxn ang="0">
                  <a:pos x="39" y="67"/>
                </a:cxn>
                <a:cxn ang="0">
                  <a:pos x="142" y="67"/>
                </a:cxn>
                <a:cxn ang="0">
                  <a:pos x="126" y="105"/>
                </a:cxn>
                <a:cxn ang="0">
                  <a:pos x="55" y="105"/>
                </a:cxn>
                <a:cxn ang="0">
                  <a:pos x="39" y="67"/>
                </a:cxn>
              </a:cxnLst>
              <a:rect l="0" t="0" r="r" b="b"/>
              <a:pathLst>
                <a:path w="181" h="133">
                  <a:moveTo>
                    <a:pt x="34" y="127"/>
                  </a:moveTo>
                  <a:cubicBezTo>
                    <a:pt x="36" y="131"/>
                    <a:pt x="39" y="133"/>
                    <a:pt x="43" y="133"/>
                  </a:cubicBezTo>
                  <a:cubicBezTo>
                    <a:pt x="138" y="133"/>
                    <a:pt x="138" y="133"/>
                    <a:pt x="138" y="133"/>
                  </a:cubicBezTo>
                  <a:cubicBezTo>
                    <a:pt x="142" y="133"/>
                    <a:pt x="145" y="131"/>
                    <a:pt x="146" y="127"/>
                  </a:cubicBezTo>
                  <a:cubicBezTo>
                    <a:pt x="180" y="51"/>
                    <a:pt x="180" y="51"/>
                    <a:pt x="180" y="51"/>
                  </a:cubicBezTo>
                  <a:cubicBezTo>
                    <a:pt x="181" y="48"/>
                    <a:pt x="181" y="45"/>
                    <a:pt x="179" y="42"/>
                  </a:cubicBezTo>
                  <a:cubicBezTo>
                    <a:pt x="177" y="40"/>
                    <a:pt x="174" y="38"/>
                    <a:pt x="171" y="38"/>
                  </a:cubicBezTo>
                  <a:cubicBezTo>
                    <a:pt x="104" y="38"/>
                    <a:pt x="104" y="38"/>
                    <a:pt x="104" y="38"/>
                  </a:cubicBezTo>
                  <a:cubicBezTo>
                    <a:pt x="104" y="9"/>
                    <a:pt x="104" y="9"/>
                    <a:pt x="104" y="9"/>
                  </a:cubicBezTo>
                  <a:cubicBezTo>
                    <a:pt x="104" y="4"/>
                    <a:pt x="100" y="0"/>
                    <a:pt x="95" y="0"/>
                  </a:cubicBezTo>
                  <a:cubicBezTo>
                    <a:pt x="85" y="0"/>
                    <a:pt x="85" y="0"/>
                    <a:pt x="85" y="0"/>
                  </a:cubicBezTo>
                  <a:cubicBezTo>
                    <a:pt x="80" y="0"/>
                    <a:pt x="76" y="4"/>
                    <a:pt x="76" y="9"/>
                  </a:cubicBezTo>
                  <a:cubicBezTo>
                    <a:pt x="76" y="38"/>
                    <a:pt x="76" y="38"/>
                    <a:pt x="76" y="38"/>
                  </a:cubicBezTo>
                  <a:cubicBezTo>
                    <a:pt x="9" y="38"/>
                    <a:pt x="9" y="38"/>
                    <a:pt x="9" y="38"/>
                  </a:cubicBezTo>
                  <a:cubicBezTo>
                    <a:pt x="6" y="38"/>
                    <a:pt x="3" y="40"/>
                    <a:pt x="2" y="42"/>
                  </a:cubicBezTo>
                  <a:cubicBezTo>
                    <a:pt x="0" y="45"/>
                    <a:pt x="0" y="48"/>
                    <a:pt x="1" y="51"/>
                  </a:cubicBezTo>
                  <a:lnTo>
                    <a:pt x="34" y="127"/>
                  </a:lnTo>
                  <a:close/>
                  <a:moveTo>
                    <a:pt x="39" y="67"/>
                  </a:moveTo>
                  <a:cubicBezTo>
                    <a:pt x="142" y="67"/>
                    <a:pt x="142" y="67"/>
                    <a:pt x="142" y="67"/>
                  </a:cubicBezTo>
                  <a:cubicBezTo>
                    <a:pt x="126" y="105"/>
                    <a:pt x="126" y="105"/>
                    <a:pt x="126" y="105"/>
                  </a:cubicBezTo>
                  <a:cubicBezTo>
                    <a:pt x="55" y="105"/>
                    <a:pt x="55" y="105"/>
                    <a:pt x="55" y="105"/>
                  </a:cubicBezTo>
                  <a:lnTo>
                    <a:pt x="39" y="67"/>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grpSp>
      <p:pic>
        <p:nvPicPr>
          <p:cNvPr id="72" name="Picture 15"/>
          <p:cNvPicPr preferRelativeResize="0">
            <a:picLocks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2782934" y="3392291"/>
            <a:ext cx="823000" cy="831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 name="Picture 2"/>
          <p:cNvPicPr preferRelativeResize="0">
            <a:picLocks noChangeArrowheads="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1017" r="17123"/>
          <a:stretch/>
        </p:blipFill>
        <p:spPr bwMode="auto">
          <a:xfrm>
            <a:off x="3736405" y="2351038"/>
            <a:ext cx="893607" cy="2886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5" name="Picture 8" descr="Logo"/>
          <p:cNvPicPr preferRelativeResize="0">
            <a:picLocks noChangeArrowheads="1"/>
          </p:cNvPicPr>
          <p:nvPr/>
        </p:nvPicPr>
        <p:blipFill>
          <a:blip r:embed="rId6" cstate="print"/>
          <a:stretch>
            <a:fillRect/>
          </a:stretch>
        </p:blipFill>
        <p:spPr bwMode="auto">
          <a:xfrm>
            <a:off x="3785081" y="4269131"/>
            <a:ext cx="796255" cy="180109"/>
          </a:xfrm>
          <a:prstGeom prst="rect">
            <a:avLst/>
          </a:prstGeom>
          <a:noFill/>
          <a:ln>
            <a:noFill/>
          </a:ln>
        </p:spPr>
      </p:pic>
      <p:pic>
        <p:nvPicPr>
          <p:cNvPr id="139" name="Picture 2" descr="Image result for Adyen logo"/>
          <p:cNvPicPr>
            <a:picLocks noChangeAspect="1" noChangeArrowheads="1"/>
          </p:cNvPicPr>
          <p:nvPr/>
        </p:nvPicPr>
        <p:blipFill>
          <a:blip r:embed="rId7" cstate="print">
            <a:extLst>
              <a:ext uri="{28A0092B-C50C-407E-A947-70E740481C1C}">
                <a14:useLocalDpi xmlns:a14="http://schemas.microsoft.com/office/drawing/2010/main" val="0"/>
              </a:ext>
            </a:extLst>
          </a:blip>
          <a:stretch>
            <a:fillRect/>
          </a:stretch>
        </p:blipFill>
        <p:spPr bwMode="auto">
          <a:xfrm>
            <a:off x="6771611" y="2376879"/>
            <a:ext cx="611015" cy="236924"/>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031" name="Picture 7"/>
          <p:cNvPicPr>
            <a:picLocks noChangeAspect="1" noChangeArrowheads="1"/>
          </p:cNvPicPr>
          <p:nvPr/>
        </p:nvPicPr>
        <p:blipFill>
          <a:blip r:embed="rId8" cstate="print">
            <a:extLst>
              <a:ext uri="{28A0092B-C50C-407E-A947-70E740481C1C}">
                <a14:useLocalDpi xmlns:a14="http://schemas.microsoft.com/office/drawing/2010/main" val="0"/>
              </a:ext>
            </a:extLst>
          </a:blip>
          <a:stretch>
            <a:fillRect/>
          </a:stretch>
        </p:blipFill>
        <p:spPr bwMode="auto">
          <a:xfrm>
            <a:off x="7803745" y="3237359"/>
            <a:ext cx="464445" cy="3929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9" cstate="print">
            <a:extLst>
              <a:ext uri="{28A0092B-C50C-407E-A947-70E740481C1C}">
                <a14:useLocalDpi xmlns:a14="http://schemas.microsoft.com/office/drawing/2010/main" val="0"/>
              </a:ext>
            </a:extLst>
          </a:blip>
          <a:stretch>
            <a:fillRect/>
          </a:stretch>
        </p:blipFill>
        <p:spPr bwMode="auto">
          <a:xfrm>
            <a:off x="9779205" y="4119489"/>
            <a:ext cx="424916" cy="4793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8" name="Picture 2" descr="Image result for Alexa amazon logo"/>
          <p:cNvPicPr preferRelativeResize="0">
            <a:picLocks noChangeArrowheads="1"/>
          </p:cNvPicPr>
          <p:nvPr/>
        </p:nvPicPr>
        <p:blipFill>
          <a:blip r:embed="rId10" cstate="print"/>
          <a:stretch>
            <a:fillRect/>
          </a:stretch>
        </p:blipFill>
        <p:spPr bwMode="auto">
          <a:xfrm>
            <a:off x="2828658" y="2380586"/>
            <a:ext cx="731555" cy="200123"/>
          </a:xfrm>
          <a:prstGeom prst="rect">
            <a:avLst/>
          </a:prstGeom>
          <a:noFill/>
          <a:ln>
            <a:noFill/>
          </a:ln>
        </p:spPr>
      </p:pic>
      <p:pic>
        <p:nvPicPr>
          <p:cNvPr id="4104" name="Picture 8" descr="Image result for chronicled logo"/>
          <p:cNvPicPr preferRelativeResize="0">
            <a:picLocks noChangeArrowheads="1"/>
          </p:cNvPicPr>
          <p:nvPr/>
        </p:nvPicPr>
        <p:blipFill>
          <a:blip r:embed="rId11" cstate="print">
            <a:clrChange>
              <a:clrFrom>
                <a:srgbClr val="FFFFFF"/>
              </a:clrFrom>
              <a:clrTo>
                <a:srgbClr val="FFFFFF">
                  <a:alpha val="0"/>
                </a:srgbClr>
              </a:clrTo>
            </a:clrChange>
          </a:blip>
          <a:stretch>
            <a:fillRect/>
          </a:stretch>
        </p:blipFill>
        <p:spPr bwMode="auto">
          <a:xfrm>
            <a:off x="3771707" y="3296690"/>
            <a:ext cx="823000" cy="274333"/>
          </a:xfrm>
          <a:prstGeom prst="rect">
            <a:avLst/>
          </a:prstGeom>
          <a:noFill/>
          <a:ln>
            <a:noFill/>
          </a:ln>
        </p:spPr>
      </p:pic>
      <p:pic>
        <p:nvPicPr>
          <p:cNvPr id="4111" name="Picture 15" descr="Image result for jawbone logo"/>
          <p:cNvPicPr preferRelativeResize="0">
            <a:picLocks noChangeArrowheads="1"/>
          </p:cNvPicPr>
          <p:nvPr/>
        </p:nvPicPr>
        <p:blipFill>
          <a:blip r:embed="rId12" cstate="print"/>
          <a:stretch>
            <a:fillRect/>
          </a:stretch>
        </p:blipFill>
        <p:spPr bwMode="auto">
          <a:xfrm>
            <a:off x="4740844" y="3344494"/>
            <a:ext cx="823000" cy="178725"/>
          </a:xfrm>
          <a:prstGeom prst="rect">
            <a:avLst/>
          </a:prstGeom>
          <a:noFill/>
          <a:ln>
            <a:noFill/>
          </a:ln>
        </p:spPr>
      </p:pic>
      <p:pic>
        <p:nvPicPr>
          <p:cNvPr id="4113" name="Picture 17" descr="Image result for didi chuxing logo"/>
          <p:cNvPicPr preferRelativeResize="0">
            <a:picLocks noChangeArrowheads="1"/>
          </p:cNvPicPr>
          <p:nvPr/>
        </p:nvPicPr>
        <p:blipFill>
          <a:blip r:embed="rId13" cstate="print"/>
          <a:stretch>
            <a:fillRect/>
          </a:stretch>
        </p:blipFill>
        <p:spPr bwMode="auto">
          <a:xfrm>
            <a:off x="5821689" y="3332699"/>
            <a:ext cx="606936" cy="202312"/>
          </a:xfrm>
          <a:prstGeom prst="rect">
            <a:avLst/>
          </a:prstGeom>
          <a:noFill/>
          <a:ln>
            <a:noFill/>
          </a:ln>
        </p:spPr>
      </p:pic>
      <p:pic>
        <p:nvPicPr>
          <p:cNvPr id="4115" name="Picture 19" descr="Image result for coinbase logo"/>
          <p:cNvPicPr preferRelativeResize="0">
            <a:picLocks noChangeArrowheads="1"/>
          </p:cNvPicPr>
          <p:nvPr/>
        </p:nvPicPr>
        <p:blipFill>
          <a:blip r:embed="rId14" cstate="print"/>
          <a:stretch>
            <a:fillRect/>
          </a:stretch>
        </p:blipFill>
        <p:spPr bwMode="auto">
          <a:xfrm>
            <a:off x="6665617" y="3296690"/>
            <a:ext cx="823000" cy="274333"/>
          </a:xfrm>
          <a:prstGeom prst="rect">
            <a:avLst/>
          </a:prstGeom>
          <a:noFill/>
          <a:ln>
            <a:noFill/>
          </a:ln>
        </p:spPr>
      </p:pic>
      <p:pic>
        <p:nvPicPr>
          <p:cNvPr id="4117" name="Picture 21" descr="Image result for softbank robotics logo"/>
          <p:cNvPicPr preferRelativeResize="0">
            <a:picLocks noChangeArrowheads="1"/>
          </p:cNvPicPr>
          <p:nvPr/>
        </p:nvPicPr>
        <p:blipFill>
          <a:blip r:embed="rId15" cstate="print">
            <a:clrChange>
              <a:clrFrom>
                <a:srgbClr val="FFFFFF"/>
              </a:clrFrom>
              <a:clrTo>
                <a:srgbClr val="FFFFFF">
                  <a:alpha val="0"/>
                </a:srgbClr>
              </a:clrTo>
            </a:clrChange>
          </a:blip>
          <a:stretch>
            <a:fillRect/>
          </a:stretch>
        </p:blipFill>
        <p:spPr bwMode="auto">
          <a:xfrm>
            <a:off x="7624486" y="2358181"/>
            <a:ext cx="822960" cy="274320"/>
          </a:xfrm>
          <a:prstGeom prst="rect">
            <a:avLst/>
          </a:prstGeom>
          <a:noFill/>
          <a:ln>
            <a:noFill/>
          </a:ln>
        </p:spPr>
      </p:pic>
      <p:pic>
        <p:nvPicPr>
          <p:cNvPr id="4121" name="Picture 25" descr="Image result for QUALcomm logo"/>
          <p:cNvPicPr preferRelativeResize="0">
            <a:picLocks noChangeArrowheads="1"/>
          </p:cNvPicPr>
          <p:nvPr/>
        </p:nvPicPr>
        <p:blipFill rotWithShape="1">
          <a:blip r:embed="rId16" cstate="print"/>
          <a:srcRect l="6767" t="22345" r="5218" b="14587"/>
          <a:stretch/>
        </p:blipFill>
        <p:spPr bwMode="auto">
          <a:xfrm>
            <a:off x="8556724" y="2358182"/>
            <a:ext cx="936550" cy="274321"/>
          </a:xfrm>
          <a:prstGeom prst="rect">
            <a:avLst/>
          </a:prstGeom>
          <a:noFill/>
          <a:ln>
            <a:noFill/>
          </a:ln>
        </p:spPr>
      </p:pic>
      <p:pic>
        <p:nvPicPr>
          <p:cNvPr id="4123" name="Picture 27" descr="Image result for Trend Micro logo"/>
          <p:cNvPicPr preferRelativeResize="0">
            <a:picLocks noChangeArrowheads="1"/>
          </p:cNvPicPr>
          <p:nvPr/>
        </p:nvPicPr>
        <p:blipFill>
          <a:blip r:embed="rId17" cstate="print"/>
          <a:stretch>
            <a:fillRect/>
          </a:stretch>
        </p:blipFill>
        <p:spPr bwMode="auto">
          <a:xfrm>
            <a:off x="8613499" y="3296690"/>
            <a:ext cx="823000" cy="274333"/>
          </a:xfrm>
          <a:prstGeom prst="rect">
            <a:avLst/>
          </a:prstGeom>
          <a:noFill/>
          <a:ln>
            <a:noFill/>
          </a:ln>
        </p:spPr>
      </p:pic>
      <p:pic>
        <p:nvPicPr>
          <p:cNvPr id="4126" name="Picture 30" descr="C:\Users\suchatterjee.INDIA\Desktop\hootsuite-horizontal-black-registered.png"/>
          <p:cNvPicPr preferRelativeResize="0">
            <a:picLocks noChangeArrowheads="1"/>
          </p:cNvPicPr>
          <p:nvPr/>
        </p:nvPicPr>
        <p:blipFill rotWithShape="1">
          <a:blip r:embed="rId18" cstate="print"/>
          <a:srcRect t="9051" r="1951"/>
          <a:stretch/>
        </p:blipFill>
        <p:spPr bwMode="auto">
          <a:xfrm>
            <a:off x="9525024" y="2363375"/>
            <a:ext cx="933278" cy="263932"/>
          </a:xfrm>
          <a:prstGeom prst="rect">
            <a:avLst/>
          </a:prstGeom>
          <a:noFill/>
          <a:ln>
            <a:noFill/>
          </a:ln>
        </p:spPr>
      </p:pic>
      <p:pic>
        <p:nvPicPr>
          <p:cNvPr id="4128" name="Picture 32" descr="Image result for slack logo"/>
          <p:cNvPicPr preferRelativeResize="0">
            <a:picLocks noChangeArrowheads="1"/>
          </p:cNvPicPr>
          <p:nvPr/>
        </p:nvPicPr>
        <p:blipFill>
          <a:blip r:embed="rId19" cstate="print"/>
          <a:stretch>
            <a:fillRect/>
          </a:stretch>
        </p:blipFill>
        <p:spPr bwMode="auto">
          <a:xfrm>
            <a:off x="2782934" y="4222019"/>
            <a:ext cx="823000" cy="274333"/>
          </a:xfrm>
          <a:prstGeom prst="rect">
            <a:avLst/>
          </a:prstGeom>
          <a:noFill/>
          <a:ln>
            <a:noFill/>
          </a:ln>
        </p:spPr>
      </p:pic>
      <p:pic>
        <p:nvPicPr>
          <p:cNvPr id="4130" name="Picture 34" descr="Image result for oaklabs logo"/>
          <p:cNvPicPr preferRelativeResize="0">
            <a:picLocks noChangeArrowheads="1"/>
          </p:cNvPicPr>
          <p:nvPr/>
        </p:nvPicPr>
        <p:blipFill>
          <a:blip r:embed="rId20" cstate="print">
            <a:clrChange>
              <a:clrFrom>
                <a:srgbClr val="FFFFFF"/>
              </a:clrFrom>
              <a:clrTo>
                <a:srgbClr val="FFFFFF">
                  <a:alpha val="0"/>
                </a:srgbClr>
              </a:clrTo>
            </a:clrChange>
          </a:blip>
          <a:srcRect t="22536" b="24196"/>
          <a:stretch>
            <a:fillRect/>
          </a:stretch>
        </p:blipFill>
        <p:spPr bwMode="auto">
          <a:xfrm>
            <a:off x="2782954" y="5134076"/>
            <a:ext cx="822960" cy="274320"/>
          </a:xfrm>
          <a:prstGeom prst="rect">
            <a:avLst/>
          </a:prstGeom>
          <a:noFill/>
        </p:spPr>
      </p:pic>
      <p:pic>
        <p:nvPicPr>
          <p:cNvPr id="4132" name="Picture 36" descr="Image result for IBM blockchain logo"/>
          <p:cNvPicPr preferRelativeResize="0">
            <a:picLocks noChangeArrowheads="1"/>
          </p:cNvPicPr>
          <p:nvPr/>
        </p:nvPicPr>
        <p:blipFill>
          <a:blip r:embed="rId21" cstate="print"/>
          <a:stretch>
            <a:fillRect/>
          </a:stretch>
        </p:blipFill>
        <p:spPr bwMode="auto">
          <a:xfrm>
            <a:off x="3723908" y="5146061"/>
            <a:ext cx="918601" cy="250350"/>
          </a:xfrm>
          <a:prstGeom prst="rect">
            <a:avLst/>
          </a:prstGeom>
          <a:noFill/>
          <a:ln>
            <a:noFill/>
          </a:ln>
        </p:spPr>
      </p:pic>
      <p:pic>
        <p:nvPicPr>
          <p:cNvPr id="4134" name="Picture 38" descr="Image result for xively logo"/>
          <p:cNvPicPr preferRelativeResize="0">
            <a:picLocks noChangeArrowheads="1"/>
          </p:cNvPicPr>
          <p:nvPr/>
        </p:nvPicPr>
        <p:blipFill>
          <a:blip r:embed="rId22" cstate="print">
            <a:clrChange>
              <a:clrFrom>
                <a:srgbClr val="FFFFFF"/>
              </a:clrFrom>
              <a:clrTo>
                <a:srgbClr val="FFFFFF">
                  <a:alpha val="0"/>
                </a:srgbClr>
              </a:clrTo>
            </a:clrChange>
          </a:blip>
          <a:srcRect l="15759" t="13380" r="15581" b="13028"/>
          <a:stretch>
            <a:fillRect/>
          </a:stretch>
        </p:blipFill>
        <p:spPr bwMode="auto">
          <a:xfrm>
            <a:off x="4756300" y="4227171"/>
            <a:ext cx="792088" cy="264029"/>
          </a:xfrm>
          <a:prstGeom prst="rect">
            <a:avLst/>
          </a:prstGeom>
          <a:noFill/>
        </p:spPr>
      </p:pic>
      <p:pic>
        <p:nvPicPr>
          <p:cNvPr id="4136" name="Picture 40" descr="Image result for materialise logo"/>
          <p:cNvPicPr preferRelativeResize="0">
            <a:picLocks noChangeArrowheads="1"/>
          </p:cNvPicPr>
          <p:nvPr/>
        </p:nvPicPr>
        <p:blipFill>
          <a:blip r:embed="rId23" cstate="print">
            <a:clrChange>
              <a:clrFrom>
                <a:srgbClr val="FFFFFF"/>
              </a:clrFrom>
              <a:clrTo>
                <a:srgbClr val="FFFFFF">
                  <a:alpha val="0"/>
                </a:srgbClr>
              </a:clrTo>
            </a:clrChange>
          </a:blip>
          <a:stretch>
            <a:fillRect/>
          </a:stretch>
        </p:blipFill>
        <p:spPr bwMode="auto">
          <a:xfrm>
            <a:off x="9652171" y="3296690"/>
            <a:ext cx="678984" cy="274333"/>
          </a:xfrm>
          <a:prstGeom prst="rect">
            <a:avLst/>
          </a:prstGeom>
          <a:noFill/>
          <a:ln>
            <a:noFill/>
          </a:ln>
        </p:spPr>
      </p:pic>
      <p:pic>
        <p:nvPicPr>
          <p:cNvPr id="4138" name="Picture 42" descr="Image result for Zebra technologies logo"/>
          <p:cNvPicPr preferRelativeResize="0">
            <a:picLocks noChangeArrowheads="1"/>
          </p:cNvPicPr>
          <p:nvPr/>
        </p:nvPicPr>
        <p:blipFill>
          <a:blip r:embed="rId24" cstate="print"/>
          <a:stretch>
            <a:fillRect/>
          </a:stretch>
        </p:blipFill>
        <p:spPr bwMode="auto">
          <a:xfrm>
            <a:off x="4690967" y="5003139"/>
            <a:ext cx="922757" cy="536197"/>
          </a:xfrm>
          <a:prstGeom prst="rect">
            <a:avLst/>
          </a:prstGeom>
          <a:noFill/>
          <a:ln>
            <a:noFill/>
          </a:ln>
        </p:spPr>
      </p:pic>
      <p:pic>
        <p:nvPicPr>
          <p:cNvPr id="4141" name="Picture 45" descr="C:\Users\suchatterjee.INDIA\Desktop\SYM_RETAILsolutions_Logo_landscape_CMYK_v6_1478x853.jpg"/>
          <p:cNvPicPr preferRelativeResize="0">
            <a:picLocks noChangeArrowheads="1"/>
          </p:cNvPicPr>
          <p:nvPr/>
        </p:nvPicPr>
        <p:blipFill>
          <a:blip r:embed="rId25" cstate="print">
            <a:clrChange>
              <a:clrFrom>
                <a:srgbClr val="FFFFFF"/>
              </a:clrFrom>
              <a:clrTo>
                <a:srgbClr val="FFFFFF">
                  <a:alpha val="0"/>
                </a:srgbClr>
              </a:clrTo>
            </a:clrChange>
          </a:blip>
          <a:stretch>
            <a:fillRect/>
          </a:stretch>
        </p:blipFill>
        <p:spPr bwMode="auto">
          <a:xfrm>
            <a:off x="5801121" y="4212728"/>
            <a:ext cx="648072" cy="292912"/>
          </a:xfrm>
          <a:prstGeom prst="rect">
            <a:avLst/>
          </a:prstGeom>
          <a:noFill/>
          <a:ln>
            <a:noFill/>
          </a:ln>
        </p:spPr>
      </p:pic>
      <p:pic>
        <p:nvPicPr>
          <p:cNvPr id="4145" name="Picture 49" descr="Image result for Amazon Paywallet logo"/>
          <p:cNvPicPr preferRelativeResize="0">
            <a:picLocks noChangeArrowheads="1"/>
          </p:cNvPicPr>
          <p:nvPr/>
        </p:nvPicPr>
        <p:blipFill>
          <a:blip r:embed="rId26" cstate="print">
            <a:clrChange>
              <a:clrFrom>
                <a:srgbClr val="FFFFFF"/>
              </a:clrFrom>
              <a:clrTo>
                <a:srgbClr val="FFFFFF">
                  <a:alpha val="0"/>
                </a:srgbClr>
              </a:clrTo>
            </a:clrChange>
          </a:blip>
          <a:stretch>
            <a:fillRect/>
          </a:stretch>
        </p:blipFill>
        <p:spPr bwMode="auto">
          <a:xfrm>
            <a:off x="6665617" y="4222019"/>
            <a:ext cx="823000" cy="274333"/>
          </a:xfrm>
          <a:prstGeom prst="rect">
            <a:avLst/>
          </a:prstGeom>
          <a:noFill/>
          <a:ln>
            <a:noFill/>
          </a:ln>
        </p:spPr>
      </p:pic>
      <p:pic>
        <p:nvPicPr>
          <p:cNvPr id="4147" name="Picture 51" descr="Image result for Nymi logo"/>
          <p:cNvPicPr preferRelativeResize="0">
            <a:picLocks noChangeArrowheads="1"/>
          </p:cNvPicPr>
          <p:nvPr/>
        </p:nvPicPr>
        <p:blipFill>
          <a:blip r:embed="rId27" cstate="print"/>
          <a:stretch>
            <a:fillRect/>
          </a:stretch>
        </p:blipFill>
        <p:spPr bwMode="auto">
          <a:xfrm>
            <a:off x="6665617" y="5134071"/>
            <a:ext cx="823000" cy="274333"/>
          </a:xfrm>
          <a:prstGeom prst="rect">
            <a:avLst/>
          </a:prstGeom>
          <a:noFill/>
          <a:ln>
            <a:noFill/>
          </a:ln>
        </p:spPr>
      </p:pic>
      <p:pic>
        <p:nvPicPr>
          <p:cNvPr id="4151" name="Picture 55" descr="Image result for Bossa Nova logo"/>
          <p:cNvPicPr preferRelativeResize="0">
            <a:picLocks noChangeArrowheads="1"/>
          </p:cNvPicPr>
          <p:nvPr/>
        </p:nvPicPr>
        <p:blipFill>
          <a:blip r:embed="rId28" cstate="print"/>
          <a:stretch>
            <a:fillRect/>
          </a:stretch>
        </p:blipFill>
        <p:spPr bwMode="auto">
          <a:xfrm>
            <a:off x="7624466" y="5134071"/>
            <a:ext cx="823000" cy="274333"/>
          </a:xfrm>
          <a:prstGeom prst="rect">
            <a:avLst/>
          </a:prstGeom>
          <a:noFill/>
          <a:ln>
            <a:noFill/>
          </a:ln>
        </p:spPr>
      </p:pic>
      <p:pic>
        <p:nvPicPr>
          <p:cNvPr id="4153" name="Picture 57" descr="Image result for Crossmatch logo"/>
          <p:cNvPicPr preferRelativeResize="0">
            <a:picLocks noChangeArrowheads="1"/>
          </p:cNvPicPr>
          <p:nvPr/>
        </p:nvPicPr>
        <p:blipFill>
          <a:blip r:embed="rId29" cstate="print"/>
          <a:stretch>
            <a:fillRect/>
          </a:stretch>
        </p:blipFill>
        <p:spPr bwMode="auto">
          <a:xfrm>
            <a:off x="8613499" y="4222019"/>
            <a:ext cx="823000" cy="274333"/>
          </a:xfrm>
          <a:prstGeom prst="rect">
            <a:avLst/>
          </a:prstGeom>
          <a:noFill/>
          <a:ln>
            <a:noFill/>
          </a:ln>
        </p:spPr>
      </p:pic>
      <p:pic>
        <p:nvPicPr>
          <p:cNvPr id="4157" name="Picture 61" descr="Image result for Fractal logo"/>
          <p:cNvPicPr preferRelativeResize="0">
            <a:picLocks noChangeArrowheads="1"/>
          </p:cNvPicPr>
          <p:nvPr/>
        </p:nvPicPr>
        <p:blipFill>
          <a:blip r:embed="rId30" cstate="print"/>
          <a:stretch>
            <a:fillRect/>
          </a:stretch>
        </p:blipFill>
        <p:spPr bwMode="auto">
          <a:xfrm>
            <a:off x="9768834" y="5083033"/>
            <a:ext cx="445661" cy="376409"/>
          </a:xfrm>
          <a:prstGeom prst="rect">
            <a:avLst/>
          </a:prstGeom>
          <a:noFill/>
          <a:ln>
            <a:noFill/>
          </a:ln>
        </p:spPr>
      </p:pic>
      <p:pic>
        <p:nvPicPr>
          <p:cNvPr id="3074" name="Picture 2"/>
          <p:cNvPicPr>
            <a:picLocks noChangeAspect="1" noChangeArrowheads="1"/>
          </p:cNvPicPr>
          <p:nvPr/>
        </p:nvPicPr>
        <p:blipFill>
          <a:blip r:embed="rId31"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5659622" y="5136149"/>
            <a:ext cx="931070" cy="2701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7" name="Picture 5"/>
          <p:cNvPicPr>
            <a:picLocks noChangeAspect="1" noChangeArrowheads="1"/>
          </p:cNvPicPr>
          <p:nvPr/>
        </p:nvPicPr>
        <p:blipFill>
          <a:blip r:embed="rId32" cstate="print">
            <a:extLst>
              <a:ext uri="{28A0092B-C50C-407E-A947-70E740481C1C}">
                <a14:useLocalDpi xmlns:a14="http://schemas.microsoft.com/office/drawing/2010/main" val="0"/>
              </a:ext>
            </a:extLst>
          </a:blip>
          <a:stretch>
            <a:fillRect/>
          </a:stretch>
        </p:blipFill>
        <p:spPr bwMode="auto">
          <a:xfrm>
            <a:off x="5684437" y="2420850"/>
            <a:ext cx="867084" cy="1464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2"/>
          <p:cNvPicPr>
            <a:picLocks noChangeAspect="1" noChangeArrowheads="1"/>
          </p:cNvPicPr>
          <p:nvPr/>
        </p:nvPicPr>
        <p:blipFill>
          <a:blip r:embed="rId33" cstate="print">
            <a:extLst>
              <a:ext uri="{28A0092B-C50C-407E-A947-70E740481C1C}">
                <a14:useLocalDpi xmlns:a14="http://schemas.microsoft.com/office/drawing/2010/main" val="0"/>
              </a:ext>
            </a:extLst>
          </a:blip>
          <a:srcRect/>
          <a:stretch>
            <a:fillRect/>
          </a:stretch>
        </p:blipFill>
        <p:spPr bwMode="auto">
          <a:xfrm>
            <a:off x="4757058" y="2439780"/>
            <a:ext cx="790575" cy="111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34" cstate="print">
            <a:clrChange>
              <a:clrFrom>
                <a:srgbClr val="FFFFFE"/>
              </a:clrFrom>
              <a:clrTo>
                <a:srgbClr val="FFFFFE">
                  <a:alpha val="0"/>
                </a:srgbClr>
              </a:clrTo>
            </a:clrChange>
            <a:extLst>
              <a:ext uri="{28A0092B-C50C-407E-A947-70E740481C1C}">
                <a14:useLocalDpi xmlns:a14="http://schemas.microsoft.com/office/drawing/2010/main" val="0"/>
              </a:ext>
            </a:extLst>
          </a:blip>
          <a:srcRect/>
          <a:stretch>
            <a:fillRect/>
          </a:stretch>
        </p:blipFill>
        <p:spPr bwMode="auto">
          <a:xfrm>
            <a:off x="7714497" y="4248853"/>
            <a:ext cx="642938" cy="220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1" descr="image001"/>
          <p:cNvPicPr>
            <a:picLocks noChangeAspect="1" noChangeArrowheads="1"/>
          </p:cNvPicPr>
          <p:nvPr/>
        </p:nvPicPr>
        <p:blipFill>
          <a:blip r:embed="rId35" cstate="print">
            <a:extLst>
              <a:ext uri="{28A0092B-C50C-407E-A947-70E740481C1C}">
                <a14:useLocalDpi xmlns:a14="http://schemas.microsoft.com/office/drawing/2010/main" val="0"/>
              </a:ext>
            </a:extLst>
          </a:blip>
          <a:srcRect/>
          <a:stretch>
            <a:fillRect/>
          </a:stretch>
        </p:blipFill>
        <p:spPr bwMode="auto">
          <a:xfrm>
            <a:off x="8592999" y="5167238"/>
            <a:ext cx="864000" cy="2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968899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2"/>
          </p:nvPr>
        </p:nvSpPr>
        <p:spPr/>
        <p:txBody>
          <a:bodyPr/>
          <a:lstStyle/>
          <a:p>
            <a:r>
              <a:rPr lang="en-GB" dirty="0">
                <a:solidFill>
                  <a:schemeClr val="tx1"/>
                </a:solidFill>
                <a:latin typeface="Calibri" panose="020F0502020204030204" pitchFamily="34" charset="0"/>
              </a:rPr>
              <a:t>Technology-enabled companies’ business model is </a:t>
            </a:r>
          </a:p>
          <a:p>
            <a:r>
              <a:rPr lang="en-GB" dirty="0">
                <a:solidFill>
                  <a:schemeClr val="tx1"/>
                </a:solidFill>
                <a:latin typeface="Calibri" panose="020F0502020204030204" pitchFamily="34" charset="0"/>
              </a:rPr>
              <a:t>to disrupt entire industries and achieve maximum scale </a:t>
            </a:r>
          </a:p>
        </p:txBody>
      </p:sp>
      <p:sp>
        <p:nvSpPr>
          <p:cNvPr id="4" name="Slide Number Placeholder 3"/>
          <p:cNvSpPr>
            <a:spLocks noGrp="1"/>
          </p:cNvSpPr>
          <p:nvPr>
            <p:ph type="sldNum" sz="quarter" idx="4"/>
          </p:nvPr>
        </p:nvSpPr>
        <p:spPr/>
        <p:txBody>
          <a:bodyPr/>
          <a:lstStyle/>
          <a:p>
            <a:fld id="{AFB0678B-BF4D-4CD9-BAB9-5D456B398EAF}" type="slidenum">
              <a:rPr lang="en-GB" smtClean="0"/>
              <a:pPr/>
              <a:t>12</a:t>
            </a:fld>
            <a:endParaRPr lang="en-GB" dirty="0"/>
          </a:p>
        </p:txBody>
      </p:sp>
      <p:sp>
        <p:nvSpPr>
          <p:cNvPr id="54" name="Text Placeholder 8"/>
          <p:cNvSpPr>
            <a:spLocks noGrp="1"/>
          </p:cNvSpPr>
          <p:nvPr>
            <p:ph type="body" sz="quarter" idx="13"/>
          </p:nvPr>
        </p:nvSpPr>
        <p:spPr>
          <a:xfrm>
            <a:off x="1484786" y="6211647"/>
            <a:ext cx="6248400" cy="638415"/>
          </a:xfrm>
        </p:spPr>
        <p:txBody>
          <a:bodyPr/>
          <a:lstStyle/>
          <a:p>
            <a:pPr lvl="0"/>
            <a:r>
              <a:rPr lang="en-US" b="1" dirty="0">
                <a:latin typeface="Calibri" pitchFamily="34" charset="0"/>
                <a:cs typeface="Calibri" pitchFamily="34" charset="0"/>
              </a:rPr>
              <a:t>Decoding Disruptor Tech IC</a:t>
            </a:r>
          </a:p>
        </p:txBody>
      </p:sp>
      <p:sp>
        <p:nvSpPr>
          <p:cNvPr id="6" name="AutoShape 2" descr="Image result for FICO"/>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dirty="0"/>
          </a:p>
        </p:txBody>
      </p:sp>
      <p:sp>
        <p:nvSpPr>
          <p:cNvPr id="7" name="AutoShape 4" descr="Image result for FICO"/>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dirty="0"/>
          </a:p>
        </p:txBody>
      </p:sp>
      <p:sp>
        <p:nvSpPr>
          <p:cNvPr id="8" name="AutoShape 12" descr="Image result for apple watch logo"/>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dirty="0"/>
          </a:p>
        </p:txBody>
      </p:sp>
      <p:sp>
        <p:nvSpPr>
          <p:cNvPr id="9" name="AutoShape 14" descr="Image result for apple watch logo"/>
          <p:cNvSpPr>
            <a:spLocks noChangeAspect="1" noChangeArrowheads="1"/>
          </p:cNvSpPr>
          <p:nvPr/>
        </p:nvSpPr>
        <p:spPr bwMode="auto">
          <a:xfrm>
            <a:off x="2136775" y="3127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dirty="0"/>
          </a:p>
        </p:txBody>
      </p:sp>
      <p:pic>
        <p:nvPicPr>
          <p:cNvPr id="5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t="2000" b="49994"/>
          <a:stretch>
            <a:fillRect/>
          </a:stretch>
        </p:blipFill>
        <p:spPr bwMode="auto">
          <a:xfrm>
            <a:off x="2713014" y="1142425"/>
            <a:ext cx="7750800" cy="8660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59" name="58 Tabla"/>
          <p:cNvGraphicFramePr>
            <a:graphicFrameLocks noGrp="1"/>
          </p:cNvGraphicFramePr>
          <p:nvPr/>
        </p:nvGraphicFramePr>
        <p:xfrm>
          <a:off x="1738283" y="2022466"/>
          <a:ext cx="8722359" cy="3714776"/>
        </p:xfrm>
        <a:graphic>
          <a:graphicData uri="http://schemas.openxmlformats.org/drawingml/2006/table">
            <a:tbl>
              <a:tblPr firstRow="1" bandRow="1">
                <a:tableStyleId>{5C22544A-7EE6-4342-B048-85BDC9FD1C3A}</a:tableStyleId>
              </a:tblPr>
              <a:tblGrid>
                <a:gridCol w="969151">
                  <a:extLst>
                    <a:ext uri="{9D8B030D-6E8A-4147-A177-3AD203B41FA5}">
                      <a16:colId xmlns:a16="http://schemas.microsoft.com/office/drawing/2014/main" val="20000"/>
                    </a:ext>
                  </a:extLst>
                </a:gridCol>
                <a:gridCol w="969151">
                  <a:extLst>
                    <a:ext uri="{9D8B030D-6E8A-4147-A177-3AD203B41FA5}">
                      <a16:colId xmlns:a16="http://schemas.microsoft.com/office/drawing/2014/main" val="20001"/>
                    </a:ext>
                  </a:extLst>
                </a:gridCol>
                <a:gridCol w="969151">
                  <a:extLst>
                    <a:ext uri="{9D8B030D-6E8A-4147-A177-3AD203B41FA5}">
                      <a16:colId xmlns:a16="http://schemas.microsoft.com/office/drawing/2014/main" val="20002"/>
                    </a:ext>
                  </a:extLst>
                </a:gridCol>
                <a:gridCol w="969151">
                  <a:extLst>
                    <a:ext uri="{9D8B030D-6E8A-4147-A177-3AD203B41FA5}">
                      <a16:colId xmlns:a16="http://schemas.microsoft.com/office/drawing/2014/main" val="20003"/>
                    </a:ext>
                  </a:extLst>
                </a:gridCol>
                <a:gridCol w="969151">
                  <a:extLst>
                    <a:ext uri="{9D8B030D-6E8A-4147-A177-3AD203B41FA5}">
                      <a16:colId xmlns:a16="http://schemas.microsoft.com/office/drawing/2014/main" val="20004"/>
                    </a:ext>
                  </a:extLst>
                </a:gridCol>
                <a:gridCol w="969151">
                  <a:extLst>
                    <a:ext uri="{9D8B030D-6E8A-4147-A177-3AD203B41FA5}">
                      <a16:colId xmlns:a16="http://schemas.microsoft.com/office/drawing/2014/main" val="20005"/>
                    </a:ext>
                  </a:extLst>
                </a:gridCol>
                <a:gridCol w="969151">
                  <a:extLst>
                    <a:ext uri="{9D8B030D-6E8A-4147-A177-3AD203B41FA5}">
                      <a16:colId xmlns:a16="http://schemas.microsoft.com/office/drawing/2014/main" val="20006"/>
                    </a:ext>
                  </a:extLst>
                </a:gridCol>
                <a:gridCol w="969151">
                  <a:extLst>
                    <a:ext uri="{9D8B030D-6E8A-4147-A177-3AD203B41FA5}">
                      <a16:colId xmlns:a16="http://schemas.microsoft.com/office/drawing/2014/main" val="20007"/>
                    </a:ext>
                  </a:extLst>
                </a:gridCol>
                <a:gridCol w="969151">
                  <a:extLst>
                    <a:ext uri="{9D8B030D-6E8A-4147-A177-3AD203B41FA5}">
                      <a16:colId xmlns:a16="http://schemas.microsoft.com/office/drawing/2014/main" val="20008"/>
                    </a:ext>
                  </a:extLst>
                </a:gridCol>
              </a:tblGrid>
              <a:tr h="928694">
                <a:tc>
                  <a:txBody>
                    <a:bodyPr/>
                    <a:lstStyle/>
                    <a:p>
                      <a:pPr algn="ctr">
                        <a:lnSpc>
                          <a:spcPts val="900"/>
                        </a:lnSpc>
                      </a:pPr>
                      <a:r>
                        <a:rPr lang="en-GB" sz="1000" b="1" dirty="0">
                          <a:solidFill>
                            <a:schemeClr val="bg1"/>
                          </a:solidFill>
                          <a:latin typeface="Calibri" pitchFamily="34" charset="0"/>
                        </a:rPr>
                        <a:t>Financial Services</a:t>
                      </a:r>
                    </a:p>
                  </a:txBody>
                  <a:tcPr marB="144000" anchor="b">
                    <a:lnL w="12700" cmpd="sng">
                      <a:noFill/>
                    </a:lnL>
                    <a:lnR w="12700" cmpd="sng">
                      <a:noFill/>
                    </a:lnR>
                    <a:lnT w="38100" cmpd="sng">
                      <a:noFill/>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a:gsLst>
                        <a:gs pos="0">
                          <a:schemeClr val="accent5">
                            <a:lumMod val="50000"/>
                          </a:schemeClr>
                        </a:gs>
                        <a:gs pos="66000">
                          <a:srgbClr val="00A479"/>
                        </a:gs>
                      </a:gsLst>
                      <a:lin ang="5400000" scaled="0"/>
                    </a:gradFill>
                  </a:tcPr>
                </a:tc>
                <a:tc>
                  <a:txBody>
                    <a:bodyPr/>
                    <a:lstStyle/>
                    <a:p>
                      <a:pPr marL="90488" indent="-90488" algn="l" defTabSz="914400" rtl="0" eaLnBrk="1" latinLnBrk="0" hangingPunct="1">
                        <a:spcBef>
                          <a:spcPts val="600"/>
                        </a:spcBef>
                      </a:pPr>
                      <a:endParaRPr lang="en-GB"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38100" cmpd="sng">
                      <a:noFill/>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38100" cmpd="sng">
                      <a:noFill/>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38100" cmpd="sng">
                      <a:noFill/>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38100" cmpd="sng">
                      <a:noFill/>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38100" cmpd="sng">
                      <a:noFill/>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38100" cmpd="sng">
                      <a:noFill/>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38100" cmpd="sng">
                      <a:noFill/>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38100" cmpd="sng">
                      <a:noFill/>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extLst>
                  <a:ext uri="{0D108BD9-81ED-4DB2-BD59-A6C34878D82A}">
                    <a16:rowId xmlns:a16="http://schemas.microsoft.com/office/drawing/2014/main" val="10000"/>
                  </a:ext>
                </a:extLst>
              </a:tr>
              <a:tr h="928694">
                <a:tc>
                  <a:txBody>
                    <a:bodyPr/>
                    <a:lstStyle/>
                    <a:p>
                      <a:pPr algn="ctr"/>
                      <a:endParaRPr lang="en-GB" sz="1000" b="1" dirty="0">
                        <a:solidFill>
                          <a:schemeClr val="bg1"/>
                        </a:solidFill>
                        <a:latin typeface="Calibri" pitchFamily="34" charset="0"/>
                      </a:endParaRPr>
                    </a:p>
                  </a:txBody>
                  <a:tcPr marB="144000" anchor="b">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lumMod val="85000"/>
                        <a:lumOff val="15000"/>
                      </a:schemeClr>
                    </a:soli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GB"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GB"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extLst>
                  <a:ext uri="{0D108BD9-81ED-4DB2-BD59-A6C34878D82A}">
                    <a16:rowId xmlns:a16="http://schemas.microsoft.com/office/drawing/2014/main" val="10001"/>
                  </a:ext>
                </a:extLst>
              </a:tr>
              <a:tr h="928694">
                <a:tc>
                  <a:txBody>
                    <a:bodyPr/>
                    <a:lstStyle/>
                    <a:p>
                      <a:pPr algn="ctr"/>
                      <a:r>
                        <a:rPr lang="en-GB" sz="1000" b="1" dirty="0">
                          <a:solidFill>
                            <a:schemeClr val="bg1"/>
                          </a:solidFill>
                          <a:latin typeface="Calibri" pitchFamily="34" charset="0"/>
                        </a:rPr>
                        <a:t>Healthcare</a:t>
                      </a:r>
                    </a:p>
                  </a:txBody>
                  <a:tcPr marB="144000" anchor="b">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a:gsLst>
                        <a:gs pos="0">
                          <a:schemeClr val="accent5">
                            <a:lumMod val="50000"/>
                          </a:schemeClr>
                        </a:gs>
                        <a:gs pos="66000">
                          <a:srgbClr val="00A479"/>
                        </a:gs>
                      </a:gsLst>
                      <a:lin ang="5400000" scaled="0"/>
                    </a:gradFill>
                  </a:tcPr>
                </a:tc>
                <a:tc>
                  <a:txBody>
                    <a:bodyPr/>
                    <a:lstStyle/>
                    <a:p>
                      <a:pPr marL="90488" indent="-90488" algn="l" defTabSz="914400" rtl="0" eaLnBrk="1" latinLnBrk="0" hangingPunct="1">
                        <a:spcBef>
                          <a:spcPts val="600"/>
                        </a:spcBef>
                        <a:tabLst>
                          <a:tab pos="90488" algn="l"/>
                        </a:tabLst>
                      </a:pPr>
                      <a:endParaRPr lang="en-GB"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extLst>
                  <a:ext uri="{0D108BD9-81ED-4DB2-BD59-A6C34878D82A}">
                    <a16:rowId xmlns:a16="http://schemas.microsoft.com/office/drawing/2014/main" val="10002"/>
                  </a:ext>
                </a:extLst>
              </a:tr>
              <a:tr h="928694">
                <a:tc>
                  <a:txBody>
                    <a:bodyPr/>
                    <a:lstStyle/>
                    <a:p>
                      <a:pPr algn="ctr"/>
                      <a:endParaRPr lang="en-GB" sz="1000" b="1" dirty="0">
                        <a:solidFill>
                          <a:schemeClr val="bg1"/>
                        </a:solidFill>
                        <a:latin typeface="Calibri" pitchFamily="34" charset="0"/>
                      </a:endParaRPr>
                    </a:p>
                  </a:txBody>
                  <a:tcPr marB="144000" anchor="b">
                    <a:lnL w="12700" cmpd="sng">
                      <a:noFill/>
                    </a:lnL>
                    <a:lnR w="12700" cmpd="sng">
                      <a:noFill/>
                    </a:lnR>
                    <a:lnT w="635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tx1">
                        <a:lumMod val="85000"/>
                        <a:lumOff val="15000"/>
                      </a:schemeClr>
                    </a:soli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tc>
                  <a:txBody>
                    <a:bodyPr/>
                    <a:lstStyle/>
                    <a:p>
                      <a:pPr marL="90488" indent="-90488" algn="l" defTabSz="914400" rtl="0" eaLnBrk="1" latinLnBrk="0" hangingPunct="1">
                        <a:spcBef>
                          <a:spcPts val="600"/>
                        </a:spcBef>
                      </a:pPr>
                      <a:endParaRPr lang="en-IN" sz="900" b="0" kern="1200" spc="-10" dirty="0">
                        <a:solidFill>
                          <a:schemeClr val="tx1">
                            <a:lumMod val="85000"/>
                            <a:lumOff val="15000"/>
                          </a:schemeClr>
                        </a:solidFill>
                        <a:latin typeface="Calibri" panose="020F0502020204030204" pitchFamily="34" charset="0"/>
                        <a:ea typeface="+mn-ea"/>
                        <a:cs typeface="Rubik Light" pitchFamily="2" charset="-79"/>
                      </a:endParaRPr>
                    </a:p>
                  </a:txBody>
                  <a:tcPr marL="108000" marR="0" anchor="ctr">
                    <a:lnL w="12700" cmpd="sng">
                      <a:noFill/>
                    </a:lnL>
                    <a:lnR w="12700" cmpd="sng">
                      <a:noFill/>
                    </a:lnR>
                    <a:lnT w="635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gradFill flip="none" rotWithShape="1">
                      <a:gsLst>
                        <a:gs pos="0">
                          <a:srgbClr val="F0F2F3"/>
                        </a:gs>
                        <a:gs pos="87000">
                          <a:srgbClr val="FBFBFB"/>
                        </a:gs>
                      </a:gsLst>
                      <a:lin ang="0" scaled="1"/>
                      <a:tileRect/>
                    </a:gradFill>
                  </a:tcPr>
                </a:tc>
                <a:extLst>
                  <a:ext uri="{0D108BD9-81ED-4DB2-BD59-A6C34878D82A}">
                    <a16:rowId xmlns:a16="http://schemas.microsoft.com/office/drawing/2014/main" val="10003"/>
                  </a:ext>
                </a:extLst>
              </a:tr>
            </a:tbl>
          </a:graphicData>
        </a:graphic>
      </p:graphicFrame>
      <p:grpSp>
        <p:nvGrpSpPr>
          <p:cNvPr id="105" name="104 Grupo"/>
          <p:cNvGrpSpPr/>
          <p:nvPr/>
        </p:nvGrpSpPr>
        <p:grpSpPr>
          <a:xfrm>
            <a:off x="1980305" y="4214819"/>
            <a:ext cx="449409" cy="244161"/>
            <a:chOff x="-3617913" y="3902075"/>
            <a:chExt cx="935038" cy="508000"/>
          </a:xfrm>
          <a:solidFill>
            <a:schemeClr val="bg1"/>
          </a:solidFill>
        </p:grpSpPr>
        <p:sp>
          <p:nvSpPr>
            <p:cNvPr id="106" name="Freeform 93"/>
            <p:cNvSpPr>
              <a:spLocks/>
            </p:cNvSpPr>
            <p:nvPr/>
          </p:nvSpPr>
          <p:spPr bwMode="auto">
            <a:xfrm>
              <a:off x="-3525838" y="4016375"/>
              <a:ext cx="458788" cy="393700"/>
            </a:xfrm>
            <a:custGeom>
              <a:avLst/>
              <a:gdLst/>
              <a:ahLst/>
              <a:cxnLst>
                <a:cxn ang="0">
                  <a:pos x="93" y="99"/>
                </a:cxn>
                <a:cxn ang="0">
                  <a:pos x="111" y="58"/>
                </a:cxn>
                <a:cxn ang="0">
                  <a:pos x="164" y="180"/>
                </a:cxn>
                <a:cxn ang="0">
                  <a:pos x="173" y="186"/>
                </a:cxn>
                <a:cxn ang="0">
                  <a:pos x="181" y="180"/>
                </a:cxn>
                <a:cxn ang="0">
                  <a:pos x="214" y="105"/>
                </a:cxn>
                <a:cxn ang="0">
                  <a:pos x="209" y="92"/>
                </a:cxn>
                <a:cxn ang="0">
                  <a:pos x="200" y="88"/>
                </a:cxn>
                <a:cxn ang="0">
                  <a:pos x="188" y="93"/>
                </a:cxn>
                <a:cxn ang="0">
                  <a:pos x="173" y="128"/>
                </a:cxn>
                <a:cxn ang="0">
                  <a:pos x="119" y="6"/>
                </a:cxn>
                <a:cxn ang="0">
                  <a:pos x="111" y="0"/>
                </a:cxn>
                <a:cxn ang="0">
                  <a:pos x="102" y="6"/>
                </a:cxn>
                <a:cxn ang="0">
                  <a:pos x="72" y="76"/>
                </a:cxn>
                <a:cxn ang="0">
                  <a:pos x="9" y="76"/>
                </a:cxn>
                <a:cxn ang="0">
                  <a:pos x="0" y="86"/>
                </a:cxn>
                <a:cxn ang="0">
                  <a:pos x="0" y="96"/>
                </a:cxn>
                <a:cxn ang="0">
                  <a:pos x="9" y="105"/>
                </a:cxn>
                <a:cxn ang="0">
                  <a:pos x="85" y="105"/>
                </a:cxn>
                <a:cxn ang="0">
                  <a:pos x="93" y="99"/>
                </a:cxn>
              </a:cxnLst>
              <a:rect l="0" t="0" r="r" b="b"/>
              <a:pathLst>
                <a:path w="216" h="186">
                  <a:moveTo>
                    <a:pt x="93" y="99"/>
                  </a:moveTo>
                  <a:cubicBezTo>
                    <a:pt x="111" y="58"/>
                    <a:pt x="111" y="58"/>
                    <a:pt x="111" y="58"/>
                  </a:cubicBezTo>
                  <a:cubicBezTo>
                    <a:pt x="164" y="180"/>
                    <a:pt x="164" y="180"/>
                    <a:pt x="164" y="180"/>
                  </a:cubicBezTo>
                  <a:cubicBezTo>
                    <a:pt x="166" y="184"/>
                    <a:pt x="169" y="186"/>
                    <a:pt x="173" y="186"/>
                  </a:cubicBezTo>
                  <a:cubicBezTo>
                    <a:pt x="176" y="186"/>
                    <a:pt x="180" y="184"/>
                    <a:pt x="181" y="180"/>
                  </a:cubicBezTo>
                  <a:cubicBezTo>
                    <a:pt x="214" y="105"/>
                    <a:pt x="214" y="105"/>
                    <a:pt x="214" y="105"/>
                  </a:cubicBezTo>
                  <a:cubicBezTo>
                    <a:pt x="216" y="100"/>
                    <a:pt x="214" y="94"/>
                    <a:pt x="209" y="92"/>
                  </a:cubicBezTo>
                  <a:cubicBezTo>
                    <a:pt x="200" y="88"/>
                    <a:pt x="200" y="88"/>
                    <a:pt x="200" y="88"/>
                  </a:cubicBezTo>
                  <a:cubicBezTo>
                    <a:pt x="196" y="86"/>
                    <a:pt x="190" y="89"/>
                    <a:pt x="188" y="93"/>
                  </a:cubicBezTo>
                  <a:cubicBezTo>
                    <a:pt x="173" y="128"/>
                    <a:pt x="173" y="128"/>
                    <a:pt x="173" y="128"/>
                  </a:cubicBezTo>
                  <a:cubicBezTo>
                    <a:pt x="119" y="6"/>
                    <a:pt x="119" y="6"/>
                    <a:pt x="119" y="6"/>
                  </a:cubicBezTo>
                  <a:cubicBezTo>
                    <a:pt x="118" y="3"/>
                    <a:pt x="115" y="0"/>
                    <a:pt x="111" y="0"/>
                  </a:cubicBezTo>
                  <a:cubicBezTo>
                    <a:pt x="107" y="0"/>
                    <a:pt x="104" y="3"/>
                    <a:pt x="102" y="6"/>
                  </a:cubicBezTo>
                  <a:cubicBezTo>
                    <a:pt x="72" y="76"/>
                    <a:pt x="72" y="76"/>
                    <a:pt x="72" y="76"/>
                  </a:cubicBezTo>
                  <a:cubicBezTo>
                    <a:pt x="9" y="76"/>
                    <a:pt x="9" y="76"/>
                    <a:pt x="9" y="76"/>
                  </a:cubicBezTo>
                  <a:cubicBezTo>
                    <a:pt x="4" y="76"/>
                    <a:pt x="0" y="80"/>
                    <a:pt x="0" y="86"/>
                  </a:cubicBezTo>
                  <a:cubicBezTo>
                    <a:pt x="0" y="96"/>
                    <a:pt x="0" y="96"/>
                    <a:pt x="0" y="96"/>
                  </a:cubicBezTo>
                  <a:cubicBezTo>
                    <a:pt x="0" y="101"/>
                    <a:pt x="4" y="105"/>
                    <a:pt x="9" y="105"/>
                  </a:cubicBezTo>
                  <a:cubicBezTo>
                    <a:pt x="85" y="105"/>
                    <a:pt x="85" y="105"/>
                    <a:pt x="85" y="105"/>
                  </a:cubicBezTo>
                  <a:cubicBezTo>
                    <a:pt x="88" y="105"/>
                    <a:pt x="92" y="103"/>
                    <a:pt x="93" y="99"/>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7" name="Freeform 94"/>
            <p:cNvSpPr>
              <a:spLocks/>
            </p:cNvSpPr>
            <p:nvPr/>
          </p:nvSpPr>
          <p:spPr bwMode="auto">
            <a:xfrm>
              <a:off x="-3068638" y="3902075"/>
              <a:ext cx="385763" cy="336550"/>
            </a:xfrm>
            <a:custGeom>
              <a:avLst/>
              <a:gdLst/>
              <a:ahLst/>
              <a:cxnLst>
                <a:cxn ang="0">
                  <a:pos x="173" y="130"/>
                </a:cxn>
                <a:cxn ang="0">
                  <a:pos x="106" y="130"/>
                </a:cxn>
                <a:cxn ang="0">
                  <a:pos x="52" y="5"/>
                </a:cxn>
                <a:cxn ang="0">
                  <a:pos x="43" y="0"/>
                </a:cxn>
                <a:cxn ang="0">
                  <a:pos x="35" y="5"/>
                </a:cxn>
                <a:cxn ang="0">
                  <a:pos x="2" y="81"/>
                </a:cxn>
                <a:cxn ang="0">
                  <a:pos x="7" y="93"/>
                </a:cxn>
                <a:cxn ang="0">
                  <a:pos x="16" y="97"/>
                </a:cxn>
                <a:cxn ang="0">
                  <a:pos x="28" y="92"/>
                </a:cxn>
                <a:cxn ang="0">
                  <a:pos x="43" y="57"/>
                </a:cxn>
                <a:cxn ang="0">
                  <a:pos x="85" y="153"/>
                </a:cxn>
                <a:cxn ang="0">
                  <a:pos x="94" y="159"/>
                </a:cxn>
                <a:cxn ang="0">
                  <a:pos x="173" y="159"/>
                </a:cxn>
                <a:cxn ang="0">
                  <a:pos x="182" y="149"/>
                </a:cxn>
                <a:cxn ang="0">
                  <a:pos x="182" y="140"/>
                </a:cxn>
                <a:cxn ang="0">
                  <a:pos x="173" y="130"/>
                </a:cxn>
              </a:cxnLst>
              <a:rect l="0" t="0" r="r" b="b"/>
              <a:pathLst>
                <a:path w="182" h="159">
                  <a:moveTo>
                    <a:pt x="173" y="130"/>
                  </a:moveTo>
                  <a:cubicBezTo>
                    <a:pt x="106" y="130"/>
                    <a:pt x="106" y="130"/>
                    <a:pt x="106" y="130"/>
                  </a:cubicBezTo>
                  <a:cubicBezTo>
                    <a:pt x="52" y="5"/>
                    <a:pt x="52" y="5"/>
                    <a:pt x="52" y="5"/>
                  </a:cubicBezTo>
                  <a:cubicBezTo>
                    <a:pt x="50" y="2"/>
                    <a:pt x="47" y="0"/>
                    <a:pt x="43" y="0"/>
                  </a:cubicBezTo>
                  <a:cubicBezTo>
                    <a:pt x="40" y="0"/>
                    <a:pt x="36" y="2"/>
                    <a:pt x="35" y="5"/>
                  </a:cubicBezTo>
                  <a:cubicBezTo>
                    <a:pt x="2" y="81"/>
                    <a:pt x="2" y="81"/>
                    <a:pt x="2" y="81"/>
                  </a:cubicBezTo>
                  <a:cubicBezTo>
                    <a:pt x="0" y="86"/>
                    <a:pt x="2" y="91"/>
                    <a:pt x="7" y="93"/>
                  </a:cubicBezTo>
                  <a:cubicBezTo>
                    <a:pt x="16" y="97"/>
                    <a:pt x="16" y="97"/>
                    <a:pt x="16" y="97"/>
                  </a:cubicBezTo>
                  <a:cubicBezTo>
                    <a:pt x="20" y="99"/>
                    <a:pt x="26" y="97"/>
                    <a:pt x="28" y="92"/>
                  </a:cubicBezTo>
                  <a:cubicBezTo>
                    <a:pt x="43" y="57"/>
                    <a:pt x="43" y="57"/>
                    <a:pt x="43" y="57"/>
                  </a:cubicBezTo>
                  <a:cubicBezTo>
                    <a:pt x="85" y="153"/>
                    <a:pt x="85" y="153"/>
                    <a:pt x="85" y="153"/>
                  </a:cubicBezTo>
                  <a:cubicBezTo>
                    <a:pt x="87" y="157"/>
                    <a:pt x="90" y="159"/>
                    <a:pt x="94" y="159"/>
                  </a:cubicBezTo>
                  <a:cubicBezTo>
                    <a:pt x="173" y="159"/>
                    <a:pt x="173" y="159"/>
                    <a:pt x="173" y="159"/>
                  </a:cubicBezTo>
                  <a:cubicBezTo>
                    <a:pt x="178" y="159"/>
                    <a:pt x="182" y="155"/>
                    <a:pt x="182" y="149"/>
                  </a:cubicBezTo>
                  <a:cubicBezTo>
                    <a:pt x="182" y="140"/>
                    <a:pt x="182" y="140"/>
                    <a:pt x="182" y="140"/>
                  </a:cubicBezTo>
                  <a:cubicBezTo>
                    <a:pt x="182" y="134"/>
                    <a:pt x="178" y="130"/>
                    <a:pt x="173" y="130"/>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9" name="Freeform 95"/>
            <p:cNvSpPr>
              <a:spLocks/>
            </p:cNvSpPr>
            <p:nvPr/>
          </p:nvSpPr>
          <p:spPr bwMode="auto">
            <a:xfrm>
              <a:off x="-3617913" y="4173538"/>
              <a:ext cx="69850" cy="69850"/>
            </a:xfrm>
            <a:custGeom>
              <a:avLst/>
              <a:gdLst/>
              <a:ahLst/>
              <a:cxnLst>
                <a:cxn ang="0">
                  <a:pos x="16" y="0"/>
                </a:cxn>
                <a:cxn ang="0">
                  <a:pos x="0" y="17"/>
                </a:cxn>
                <a:cxn ang="0">
                  <a:pos x="10" y="31"/>
                </a:cxn>
                <a:cxn ang="0">
                  <a:pos x="16" y="33"/>
                </a:cxn>
                <a:cxn ang="0">
                  <a:pos x="28" y="28"/>
                </a:cxn>
                <a:cxn ang="0">
                  <a:pos x="33" y="17"/>
                </a:cxn>
                <a:cxn ang="0">
                  <a:pos x="28" y="5"/>
                </a:cxn>
                <a:cxn ang="0">
                  <a:pos x="16" y="0"/>
                </a:cxn>
              </a:cxnLst>
              <a:rect l="0" t="0" r="r" b="b"/>
              <a:pathLst>
                <a:path w="33" h="33">
                  <a:moveTo>
                    <a:pt x="16" y="0"/>
                  </a:moveTo>
                  <a:cubicBezTo>
                    <a:pt x="7" y="0"/>
                    <a:pt x="0" y="8"/>
                    <a:pt x="0" y="17"/>
                  </a:cubicBezTo>
                  <a:cubicBezTo>
                    <a:pt x="0" y="23"/>
                    <a:pt x="4" y="29"/>
                    <a:pt x="10" y="31"/>
                  </a:cubicBezTo>
                  <a:cubicBezTo>
                    <a:pt x="12" y="32"/>
                    <a:pt x="14" y="33"/>
                    <a:pt x="16" y="33"/>
                  </a:cubicBezTo>
                  <a:cubicBezTo>
                    <a:pt x="21" y="33"/>
                    <a:pt x="25" y="31"/>
                    <a:pt x="28" y="28"/>
                  </a:cubicBezTo>
                  <a:cubicBezTo>
                    <a:pt x="31" y="25"/>
                    <a:pt x="33" y="21"/>
                    <a:pt x="33" y="17"/>
                  </a:cubicBezTo>
                  <a:cubicBezTo>
                    <a:pt x="33" y="12"/>
                    <a:pt x="31" y="8"/>
                    <a:pt x="28" y="5"/>
                  </a:cubicBezTo>
                  <a:cubicBezTo>
                    <a:pt x="25" y="2"/>
                    <a:pt x="21" y="0"/>
                    <a:pt x="16" y="0"/>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0" name="Freeform 96"/>
            <p:cNvSpPr>
              <a:spLocks/>
            </p:cNvSpPr>
            <p:nvPr/>
          </p:nvSpPr>
          <p:spPr bwMode="auto">
            <a:xfrm>
              <a:off x="-3103563" y="4122738"/>
              <a:ext cx="69850" cy="66675"/>
            </a:xfrm>
            <a:custGeom>
              <a:avLst/>
              <a:gdLst/>
              <a:ahLst/>
              <a:cxnLst>
                <a:cxn ang="0">
                  <a:pos x="16" y="0"/>
                </a:cxn>
                <a:cxn ang="0">
                  <a:pos x="5" y="4"/>
                </a:cxn>
                <a:cxn ang="0">
                  <a:pos x="0" y="16"/>
                </a:cxn>
                <a:cxn ang="0">
                  <a:pos x="16" y="32"/>
                </a:cxn>
                <a:cxn ang="0">
                  <a:pos x="16" y="32"/>
                </a:cxn>
                <a:cxn ang="0">
                  <a:pos x="31" y="22"/>
                </a:cxn>
                <a:cxn ang="0">
                  <a:pos x="33" y="16"/>
                </a:cxn>
                <a:cxn ang="0">
                  <a:pos x="28" y="4"/>
                </a:cxn>
                <a:cxn ang="0">
                  <a:pos x="16" y="0"/>
                </a:cxn>
              </a:cxnLst>
              <a:rect l="0" t="0" r="r" b="b"/>
              <a:pathLst>
                <a:path w="33" h="32">
                  <a:moveTo>
                    <a:pt x="16" y="0"/>
                  </a:moveTo>
                  <a:cubicBezTo>
                    <a:pt x="12" y="0"/>
                    <a:pt x="8" y="1"/>
                    <a:pt x="5" y="4"/>
                  </a:cubicBezTo>
                  <a:cubicBezTo>
                    <a:pt x="2" y="7"/>
                    <a:pt x="0" y="11"/>
                    <a:pt x="0" y="16"/>
                  </a:cubicBezTo>
                  <a:cubicBezTo>
                    <a:pt x="0" y="25"/>
                    <a:pt x="7" y="32"/>
                    <a:pt x="16" y="32"/>
                  </a:cubicBezTo>
                  <a:cubicBezTo>
                    <a:pt x="16" y="32"/>
                    <a:pt x="16" y="32"/>
                    <a:pt x="16" y="32"/>
                  </a:cubicBezTo>
                  <a:cubicBezTo>
                    <a:pt x="23" y="32"/>
                    <a:pt x="29" y="28"/>
                    <a:pt x="31" y="22"/>
                  </a:cubicBezTo>
                  <a:cubicBezTo>
                    <a:pt x="32" y="20"/>
                    <a:pt x="33" y="18"/>
                    <a:pt x="33" y="16"/>
                  </a:cubicBezTo>
                  <a:cubicBezTo>
                    <a:pt x="33" y="11"/>
                    <a:pt x="31" y="7"/>
                    <a:pt x="28" y="4"/>
                  </a:cubicBezTo>
                  <a:cubicBezTo>
                    <a:pt x="25" y="1"/>
                    <a:pt x="21" y="0"/>
                    <a:pt x="16" y="0"/>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grpSp>
      <p:grpSp>
        <p:nvGrpSpPr>
          <p:cNvPr id="111" name="110 Grupo"/>
          <p:cNvGrpSpPr/>
          <p:nvPr/>
        </p:nvGrpSpPr>
        <p:grpSpPr>
          <a:xfrm>
            <a:off x="2137035" y="2214554"/>
            <a:ext cx="165572" cy="289942"/>
            <a:chOff x="-3330575" y="2824163"/>
            <a:chExt cx="344487" cy="603250"/>
          </a:xfrm>
          <a:solidFill>
            <a:schemeClr val="bg1"/>
          </a:solidFill>
        </p:grpSpPr>
        <p:sp>
          <p:nvSpPr>
            <p:cNvPr id="112" name="Freeform 97"/>
            <p:cNvSpPr>
              <a:spLocks/>
            </p:cNvSpPr>
            <p:nvPr/>
          </p:nvSpPr>
          <p:spPr bwMode="auto">
            <a:xfrm>
              <a:off x="-3190875" y="2824163"/>
              <a:ext cx="142875" cy="150813"/>
            </a:xfrm>
            <a:custGeom>
              <a:avLst/>
              <a:gdLst/>
              <a:ahLst/>
              <a:cxnLst>
                <a:cxn ang="0">
                  <a:pos x="20" y="0"/>
                </a:cxn>
                <a:cxn ang="0">
                  <a:pos x="9" y="0"/>
                </a:cxn>
                <a:cxn ang="0">
                  <a:pos x="0" y="10"/>
                </a:cxn>
                <a:cxn ang="0">
                  <a:pos x="0" y="52"/>
                </a:cxn>
                <a:cxn ang="0">
                  <a:pos x="9" y="60"/>
                </a:cxn>
                <a:cxn ang="0">
                  <a:pos x="14" y="60"/>
                </a:cxn>
                <a:cxn ang="0">
                  <a:pos x="44" y="70"/>
                </a:cxn>
                <a:cxn ang="0">
                  <a:pos x="50" y="71"/>
                </a:cxn>
                <a:cxn ang="0">
                  <a:pos x="56" y="69"/>
                </a:cxn>
                <a:cxn ang="0">
                  <a:pos x="64" y="62"/>
                </a:cxn>
                <a:cxn ang="0">
                  <a:pos x="66" y="55"/>
                </a:cxn>
                <a:cxn ang="0">
                  <a:pos x="63" y="48"/>
                </a:cxn>
                <a:cxn ang="0">
                  <a:pos x="29" y="33"/>
                </a:cxn>
                <a:cxn ang="0">
                  <a:pos x="29" y="10"/>
                </a:cxn>
                <a:cxn ang="0">
                  <a:pos x="20" y="0"/>
                </a:cxn>
              </a:cxnLst>
              <a:rect l="0" t="0" r="r" b="b"/>
              <a:pathLst>
                <a:path w="67" h="71">
                  <a:moveTo>
                    <a:pt x="20" y="0"/>
                  </a:moveTo>
                  <a:cubicBezTo>
                    <a:pt x="9" y="0"/>
                    <a:pt x="9" y="0"/>
                    <a:pt x="9" y="0"/>
                  </a:cubicBezTo>
                  <a:cubicBezTo>
                    <a:pt x="4" y="0"/>
                    <a:pt x="0" y="5"/>
                    <a:pt x="0" y="10"/>
                  </a:cubicBezTo>
                  <a:cubicBezTo>
                    <a:pt x="0" y="52"/>
                    <a:pt x="0" y="52"/>
                    <a:pt x="0" y="52"/>
                  </a:cubicBezTo>
                  <a:cubicBezTo>
                    <a:pt x="0" y="57"/>
                    <a:pt x="4" y="61"/>
                    <a:pt x="9" y="60"/>
                  </a:cubicBezTo>
                  <a:cubicBezTo>
                    <a:pt x="11" y="60"/>
                    <a:pt x="13" y="60"/>
                    <a:pt x="14" y="60"/>
                  </a:cubicBezTo>
                  <a:cubicBezTo>
                    <a:pt x="26" y="60"/>
                    <a:pt x="36" y="63"/>
                    <a:pt x="44" y="70"/>
                  </a:cubicBezTo>
                  <a:cubicBezTo>
                    <a:pt x="46" y="71"/>
                    <a:pt x="48" y="71"/>
                    <a:pt x="50" y="71"/>
                  </a:cubicBezTo>
                  <a:cubicBezTo>
                    <a:pt x="52" y="71"/>
                    <a:pt x="54" y="71"/>
                    <a:pt x="56" y="69"/>
                  </a:cubicBezTo>
                  <a:cubicBezTo>
                    <a:pt x="64" y="62"/>
                    <a:pt x="64" y="62"/>
                    <a:pt x="64" y="62"/>
                  </a:cubicBezTo>
                  <a:cubicBezTo>
                    <a:pt x="65" y="60"/>
                    <a:pt x="67" y="57"/>
                    <a:pt x="66" y="55"/>
                  </a:cubicBezTo>
                  <a:cubicBezTo>
                    <a:pt x="66" y="52"/>
                    <a:pt x="65" y="50"/>
                    <a:pt x="63" y="48"/>
                  </a:cubicBezTo>
                  <a:cubicBezTo>
                    <a:pt x="53" y="40"/>
                    <a:pt x="42" y="35"/>
                    <a:pt x="29" y="33"/>
                  </a:cubicBezTo>
                  <a:cubicBezTo>
                    <a:pt x="29" y="10"/>
                    <a:pt x="29" y="10"/>
                    <a:pt x="29" y="10"/>
                  </a:cubicBezTo>
                  <a:cubicBezTo>
                    <a:pt x="29" y="5"/>
                    <a:pt x="25" y="0"/>
                    <a:pt x="20" y="0"/>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3" name="Freeform 98"/>
            <p:cNvSpPr>
              <a:spLocks/>
            </p:cNvSpPr>
            <p:nvPr/>
          </p:nvSpPr>
          <p:spPr bwMode="auto">
            <a:xfrm>
              <a:off x="-3311525" y="2906713"/>
              <a:ext cx="301625" cy="441325"/>
            </a:xfrm>
            <a:custGeom>
              <a:avLst/>
              <a:gdLst/>
              <a:ahLst/>
              <a:cxnLst>
                <a:cxn ang="0">
                  <a:pos x="142" y="154"/>
                </a:cxn>
                <a:cxn ang="0">
                  <a:pos x="74" y="90"/>
                </a:cxn>
                <a:cxn ang="0">
                  <a:pos x="29" y="53"/>
                </a:cxn>
                <a:cxn ang="0">
                  <a:pos x="43" y="29"/>
                </a:cxn>
                <a:cxn ang="0">
                  <a:pos x="47" y="22"/>
                </a:cxn>
                <a:cxn ang="0">
                  <a:pos x="47" y="9"/>
                </a:cxn>
                <a:cxn ang="0">
                  <a:pos x="38" y="0"/>
                </a:cxn>
                <a:cxn ang="0">
                  <a:pos x="34" y="1"/>
                </a:cxn>
                <a:cxn ang="0">
                  <a:pos x="0" y="53"/>
                </a:cxn>
                <a:cxn ang="0">
                  <a:pos x="69" y="118"/>
                </a:cxn>
                <a:cxn ang="0">
                  <a:pos x="113" y="154"/>
                </a:cxn>
                <a:cxn ang="0">
                  <a:pos x="100" y="179"/>
                </a:cxn>
                <a:cxn ang="0">
                  <a:pos x="96" y="185"/>
                </a:cxn>
                <a:cxn ang="0">
                  <a:pos x="96" y="199"/>
                </a:cxn>
                <a:cxn ang="0">
                  <a:pos x="104" y="208"/>
                </a:cxn>
                <a:cxn ang="0">
                  <a:pos x="104" y="208"/>
                </a:cxn>
                <a:cxn ang="0">
                  <a:pos x="108" y="207"/>
                </a:cxn>
                <a:cxn ang="0">
                  <a:pos x="142" y="154"/>
                </a:cxn>
              </a:cxnLst>
              <a:rect l="0" t="0" r="r" b="b"/>
              <a:pathLst>
                <a:path w="142" h="208">
                  <a:moveTo>
                    <a:pt x="142" y="154"/>
                  </a:moveTo>
                  <a:cubicBezTo>
                    <a:pt x="142" y="115"/>
                    <a:pt x="105" y="95"/>
                    <a:pt x="74" y="90"/>
                  </a:cubicBezTo>
                  <a:cubicBezTo>
                    <a:pt x="46" y="85"/>
                    <a:pt x="29" y="71"/>
                    <a:pt x="29" y="53"/>
                  </a:cubicBezTo>
                  <a:cubicBezTo>
                    <a:pt x="29" y="44"/>
                    <a:pt x="34" y="35"/>
                    <a:pt x="43" y="29"/>
                  </a:cubicBezTo>
                  <a:cubicBezTo>
                    <a:pt x="45" y="28"/>
                    <a:pt x="47" y="25"/>
                    <a:pt x="47" y="22"/>
                  </a:cubicBezTo>
                  <a:cubicBezTo>
                    <a:pt x="47" y="9"/>
                    <a:pt x="47" y="9"/>
                    <a:pt x="47" y="9"/>
                  </a:cubicBezTo>
                  <a:cubicBezTo>
                    <a:pt x="47" y="4"/>
                    <a:pt x="43" y="0"/>
                    <a:pt x="38" y="0"/>
                  </a:cubicBezTo>
                  <a:cubicBezTo>
                    <a:pt x="37" y="0"/>
                    <a:pt x="36" y="1"/>
                    <a:pt x="34" y="1"/>
                  </a:cubicBezTo>
                  <a:cubicBezTo>
                    <a:pt x="13" y="12"/>
                    <a:pt x="0" y="32"/>
                    <a:pt x="0" y="53"/>
                  </a:cubicBezTo>
                  <a:cubicBezTo>
                    <a:pt x="0" y="92"/>
                    <a:pt x="37" y="112"/>
                    <a:pt x="69" y="118"/>
                  </a:cubicBezTo>
                  <a:cubicBezTo>
                    <a:pt x="97" y="123"/>
                    <a:pt x="113" y="136"/>
                    <a:pt x="113" y="154"/>
                  </a:cubicBezTo>
                  <a:cubicBezTo>
                    <a:pt x="113" y="164"/>
                    <a:pt x="109" y="172"/>
                    <a:pt x="100" y="179"/>
                  </a:cubicBezTo>
                  <a:cubicBezTo>
                    <a:pt x="97" y="180"/>
                    <a:pt x="96" y="183"/>
                    <a:pt x="96" y="185"/>
                  </a:cubicBezTo>
                  <a:cubicBezTo>
                    <a:pt x="96" y="199"/>
                    <a:pt x="96" y="199"/>
                    <a:pt x="96" y="199"/>
                  </a:cubicBezTo>
                  <a:cubicBezTo>
                    <a:pt x="96" y="204"/>
                    <a:pt x="100" y="208"/>
                    <a:pt x="104" y="208"/>
                  </a:cubicBezTo>
                  <a:cubicBezTo>
                    <a:pt x="104" y="208"/>
                    <a:pt x="104" y="208"/>
                    <a:pt x="104" y="208"/>
                  </a:cubicBezTo>
                  <a:cubicBezTo>
                    <a:pt x="106" y="208"/>
                    <a:pt x="107" y="207"/>
                    <a:pt x="108" y="207"/>
                  </a:cubicBezTo>
                  <a:cubicBezTo>
                    <a:pt x="129" y="196"/>
                    <a:pt x="142" y="176"/>
                    <a:pt x="142" y="154"/>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4" name="Freeform 99"/>
            <p:cNvSpPr>
              <a:spLocks/>
            </p:cNvSpPr>
            <p:nvPr/>
          </p:nvSpPr>
          <p:spPr bwMode="auto">
            <a:xfrm>
              <a:off x="-3271838" y="3278188"/>
              <a:ext cx="142875" cy="149225"/>
            </a:xfrm>
            <a:custGeom>
              <a:avLst/>
              <a:gdLst/>
              <a:ahLst/>
              <a:cxnLst>
                <a:cxn ang="0">
                  <a:pos x="47" y="71"/>
                </a:cxn>
                <a:cxn ang="0">
                  <a:pos x="57" y="71"/>
                </a:cxn>
                <a:cxn ang="0">
                  <a:pos x="67" y="62"/>
                </a:cxn>
                <a:cxn ang="0">
                  <a:pos x="67" y="20"/>
                </a:cxn>
                <a:cxn ang="0">
                  <a:pos x="58" y="12"/>
                </a:cxn>
                <a:cxn ang="0">
                  <a:pos x="52" y="12"/>
                </a:cxn>
                <a:cxn ang="0">
                  <a:pos x="23" y="2"/>
                </a:cxn>
                <a:cxn ang="0">
                  <a:pos x="11" y="3"/>
                </a:cxn>
                <a:cxn ang="0">
                  <a:pos x="3" y="10"/>
                </a:cxn>
                <a:cxn ang="0">
                  <a:pos x="0" y="17"/>
                </a:cxn>
                <a:cxn ang="0">
                  <a:pos x="4" y="24"/>
                </a:cxn>
                <a:cxn ang="0">
                  <a:pos x="38" y="39"/>
                </a:cxn>
                <a:cxn ang="0">
                  <a:pos x="38" y="62"/>
                </a:cxn>
                <a:cxn ang="0">
                  <a:pos x="47" y="71"/>
                </a:cxn>
              </a:cxnLst>
              <a:rect l="0" t="0" r="r" b="b"/>
              <a:pathLst>
                <a:path w="67" h="71">
                  <a:moveTo>
                    <a:pt x="47" y="71"/>
                  </a:moveTo>
                  <a:cubicBezTo>
                    <a:pt x="57" y="71"/>
                    <a:pt x="57" y="71"/>
                    <a:pt x="57" y="71"/>
                  </a:cubicBezTo>
                  <a:cubicBezTo>
                    <a:pt x="62" y="71"/>
                    <a:pt x="67" y="67"/>
                    <a:pt x="67" y="62"/>
                  </a:cubicBezTo>
                  <a:cubicBezTo>
                    <a:pt x="67" y="20"/>
                    <a:pt x="67" y="20"/>
                    <a:pt x="67" y="20"/>
                  </a:cubicBezTo>
                  <a:cubicBezTo>
                    <a:pt x="67" y="15"/>
                    <a:pt x="63" y="11"/>
                    <a:pt x="58" y="12"/>
                  </a:cubicBezTo>
                  <a:cubicBezTo>
                    <a:pt x="56" y="12"/>
                    <a:pt x="54" y="12"/>
                    <a:pt x="52" y="12"/>
                  </a:cubicBezTo>
                  <a:cubicBezTo>
                    <a:pt x="41" y="12"/>
                    <a:pt x="30" y="8"/>
                    <a:pt x="23" y="2"/>
                  </a:cubicBezTo>
                  <a:cubicBezTo>
                    <a:pt x="19" y="0"/>
                    <a:pt x="14" y="0"/>
                    <a:pt x="11" y="3"/>
                  </a:cubicBezTo>
                  <a:cubicBezTo>
                    <a:pt x="3" y="10"/>
                    <a:pt x="3" y="10"/>
                    <a:pt x="3" y="10"/>
                  </a:cubicBezTo>
                  <a:cubicBezTo>
                    <a:pt x="1" y="12"/>
                    <a:pt x="0" y="14"/>
                    <a:pt x="0" y="17"/>
                  </a:cubicBezTo>
                  <a:cubicBezTo>
                    <a:pt x="0" y="20"/>
                    <a:pt x="2" y="22"/>
                    <a:pt x="4" y="24"/>
                  </a:cubicBezTo>
                  <a:cubicBezTo>
                    <a:pt x="13" y="32"/>
                    <a:pt x="25" y="37"/>
                    <a:pt x="38" y="39"/>
                  </a:cubicBezTo>
                  <a:cubicBezTo>
                    <a:pt x="38" y="62"/>
                    <a:pt x="38" y="62"/>
                    <a:pt x="38" y="62"/>
                  </a:cubicBezTo>
                  <a:cubicBezTo>
                    <a:pt x="38" y="67"/>
                    <a:pt x="42" y="71"/>
                    <a:pt x="47" y="71"/>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5" name="Freeform 100"/>
            <p:cNvSpPr>
              <a:spLocks/>
            </p:cNvSpPr>
            <p:nvPr/>
          </p:nvSpPr>
          <p:spPr bwMode="auto">
            <a:xfrm>
              <a:off x="-3330575" y="3216275"/>
              <a:ext cx="69850" cy="68263"/>
            </a:xfrm>
            <a:custGeom>
              <a:avLst/>
              <a:gdLst/>
              <a:ahLst/>
              <a:cxnLst>
                <a:cxn ang="0">
                  <a:pos x="17" y="0"/>
                </a:cxn>
                <a:cxn ang="0">
                  <a:pos x="2" y="10"/>
                </a:cxn>
                <a:cxn ang="0">
                  <a:pos x="0" y="16"/>
                </a:cxn>
                <a:cxn ang="0">
                  <a:pos x="5" y="28"/>
                </a:cxn>
                <a:cxn ang="0">
                  <a:pos x="17" y="32"/>
                </a:cxn>
                <a:cxn ang="0">
                  <a:pos x="28" y="28"/>
                </a:cxn>
                <a:cxn ang="0">
                  <a:pos x="33" y="16"/>
                </a:cxn>
                <a:cxn ang="0">
                  <a:pos x="17" y="0"/>
                </a:cxn>
              </a:cxnLst>
              <a:rect l="0" t="0" r="r" b="b"/>
              <a:pathLst>
                <a:path w="33" h="32">
                  <a:moveTo>
                    <a:pt x="17" y="0"/>
                  </a:moveTo>
                  <a:cubicBezTo>
                    <a:pt x="10" y="0"/>
                    <a:pt x="4" y="4"/>
                    <a:pt x="2" y="10"/>
                  </a:cubicBezTo>
                  <a:cubicBezTo>
                    <a:pt x="1" y="12"/>
                    <a:pt x="0" y="14"/>
                    <a:pt x="0" y="16"/>
                  </a:cubicBezTo>
                  <a:cubicBezTo>
                    <a:pt x="0" y="20"/>
                    <a:pt x="2" y="24"/>
                    <a:pt x="5" y="28"/>
                  </a:cubicBezTo>
                  <a:cubicBezTo>
                    <a:pt x="8" y="31"/>
                    <a:pt x="12" y="32"/>
                    <a:pt x="17" y="32"/>
                  </a:cubicBezTo>
                  <a:cubicBezTo>
                    <a:pt x="21" y="32"/>
                    <a:pt x="25" y="31"/>
                    <a:pt x="28" y="28"/>
                  </a:cubicBezTo>
                  <a:cubicBezTo>
                    <a:pt x="31" y="24"/>
                    <a:pt x="33" y="20"/>
                    <a:pt x="33" y="16"/>
                  </a:cubicBezTo>
                  <a:cubicBezTo>
                    <a:pt x="33" y="7"/>
                    <a:pt x="26" y="0"/>
                    <a:pt x="17" y="0"/>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16" name="Freeform 101"/>
            <p:cNvSpPr>
              <a:spLocks/>
            </p:cNvSpPr>
            <p:nvPr/>
          </p:nvSpPr>
          <p:spPr bwMode="auto">
            <a:xfrm>
              <a:off x="-3055938" y="2967038"/>
              <a:ext cx="69850" cy="69850"/>
            </a:xfrm>
            <a:custGeom>
              <a:avLst/>
              <a:gdLst/>
              <a:ahLst/>
              <a:cxnLst>
                <a:cxn ang="0">
                  <a:pos x="32" y="23"/>
                </a:cxn>
                <a:cxn ang="0">
                  <a:pos x="33" y="17"/>
                </a:cxn>
                <a:cxn ang="0">
                  <a:pos x="28" y="5"/>
                </a:cxn>
                <a:cxn ang="0">
                  <a:pos x="17" y="0"/>
                </a:cxn>
                <a:cxn ang="0">
                  <a:pos x="5" y="5"/>
                </a:cxn>
                <a:cxn ang="0">
                  <a:pos x="0" y="17"/>
                </a:cxn>
                <a:cxn ang="0">
                  <a:pos x="17" y="33"/>
                </a:cxn>
                <a:cxn ang="0">
                  <a:pos x="32" y="23"/>
                </a:cxn>
              </a:cxnLst>
              <a:rect l="0" t="0" r="r" b="b"/>
              <a:pathLst>
                <a:path w="33" h="33">
                  <a:moveTo>
                    <a:pt x="32" y="23"/>
                  </a:moveTo>
                  <a:cubicBezTo>
                    <a:pt x="32" y="21"/>
                    <a:pt x="33" y="19"/>
                    <a:pt x="33" y="17"/>
                  </a:cubicBezTo>
                  <a:cubicBezTo>
                    <a:pt x="33" y="12"/>
                    <a:pt x="31" y="8"/>
                    <a:pt x="28" y="5"/>
                  </a:cubicBezTo>
                  <a:cubicBezTo>
                    <a:pt x="25" y="2"/>
                    <a:pt x="21" y="0"/>
                    <a:pt x="17" y="0"/>
                  </a:cubicBezTo>
                  <a:cubicBezTo>
                    <a:pt x="12" y="0"/>
                    <a:pt x="8" y="2"/>
                    <a:pt x="5" y="5"/>
                  </a:cubicBezTo>
                  <a:cubicBezTo>
                    <a:pt x="2" y="8"/>
                    <a:pt x="0" y="12"/>
                    <a:pt x="0" y="17"/>
                  </a:cubicBezTo>
                  <a:cubicBezTo>
                    <a:pt x="0" y="26"/>
                    <a:pt x="8" y="33"/>
                    <a:pt x="17" y="33"/>
                  </a:cubicBezTo>
                  <a:cubicBezTo>
                    <a:pt x="23" y="33"/>
                    <a:pt x="29" y="29"/>
                    <a:pt x="32" y="23"/>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grpSp>
      <p:pic>
        <p:nvPicPr>
          <p:cNvPr id="131" name="Picture 8"/>
          <p:cNvPicPr>
            <a:picLocks noChangeAspect="1" noChangeArrowheads="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l="15390" t="36321" r="14109" b="29218"/>
          <a:stretch/>
        </p:blipFill>
        <p:spPr bwMode="auto">
          <a:xfrm>
            <a:off x="3788877" y="2375236"/>
            <a:ext cx="738247" cy="242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1" name="Picture 16"/>
          <p:cNvPicPr>
            <a:picLocks noChangeAspect="1" noChangeArrowheads="1"/>
          </p:cNvPicPr>
          <p:nvPr/>
        </p:nvPicPr>
        <p:blipFill rotWithShape="1">
          <a:blip r:embed="rId5" cstate="print">
            <a:clrChange>
              <a:clrFrom>
                <a:srgbClr val="FDFFFE"/>
              </a:clrFrom>
              <a:clrTo>
                <a:srgbClr val="FDFFFE">
                  <a:alpha val="0"/>
                </a:srgbClr>
              </a:clrTo>
            </a:clrChange>
            <a:extLst>
              <a:ext uri="{28A0092B-C50C-407E-A947-70E740481C1C}">
                <a14:useLocalDpi xmlns:a14="http://schemas.microsoft.com/office/drawing/2010/main" val="0"/>
              </a:ext>
            </a:extLst>
          </a:blip>
          <a:srcRect l="10217" t="43657" r="10360" b="42611"/>
          <a:stretch/>
        </p:blipFill>
        <p:spPr bwMode="auto">
          <a:xfrm>
            <a:off x="3741566" y="4283990"/>
            <a:ext cx="832866" cy="14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8" name="Picture 20" descr="Related image"/>
          <p:cNvPicPr preferRelativeResize="0">
            <a:picLocks noChangeArrowheads="1"/>
          </p:cNvPicPr>
          <p:nvPr/>
        </p:nvPicPr>
        <p:blipFill>
          <a:blip r:embed="rId6" cstate="print"/>
          <a:stretch>
            <a:fillRect/>
          </a:stretch>
        </p:blipFill>
        <p:spPr bwMode="auto">
          <a:xfrm>
            <a:off x="8629705" y="5103574"/>
            <a:ext cx="767491" cy="328924"/>
          </a:xfrm>
          <a:prstGeom prst="rect">
            <a:avLst/>
          </a:prstGeom>
          <a:noFill/>
          <a:ln>
            <a:noFill/>
          </a:ln>
        </p:spPr>
      </p:pic>
      <p:pic>
        <p:nvPicPr>
          <p:cNvPr id="152" name="Picture 127" descr="Image result for Fitbit  logo"/>
          <p:cNvPicPr preferRelativeResize="0">
            <a:picLocks noChangeArrowheads="1"/>
          </p:cNvPicPr>
          <p:nvPr/>
        </p:nvPicPr>
        <p:blipFill>
          <a:blip r:embed="rId7" cstate="print"/>
          <a:stretch>
            <a:fillRect/>
          </a:stretch>
        </p:blipFill>
        <p:spPr bwMode="auto">
          <a:xfrm>
            <a:off x="4794073" y="5170131"/>
            <a:ext cx="640111" cy="190253"/>
          </a:xfrm>
          <a:prstGeom prst="rect">
            <a:avLst/>
          </a:prstGeom>
          <a:noFill/>
          <a:ln>
            <a:noFill/>
          </a:ln>
        </p:spPr>
      </p:pic>
      <p:pic>
        <p:nvPicPr>
          <p:cNvPr id="153" name="Picture 2" descr="Image result"/>
          <p:cNvPicPr preferRelativeResize="0">
            <a:picLocks noChangeArrowheads="1"/>
          </p:cNvPicPr>
          <p:nvPr/>
        </p:nvPicPr>
        <p:blipFill>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9732671" y="4161015"/>
            <a:ext cx="563028" cy="389950"/>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54" name="Picture 8" descr="Image result for AliveCor logo"/>
          <p:cNvPicPr preferRelativeResize="0">
            <a:picLocks noChangeArrowheads="1"/>
          </p:cNvPicPr>
          <p:nvPr/>
        </p:nvPicPr>
        <p:blipFill>
          <a:blip r:embed="rId9" cstate="print">
            <a:clrChange>
              <a:clrFrom>
                <a:srgbClr val="FEFEFF"/>
              </a:clrFrom>
              <a:clrTo>
                <a:srgbClr val="FEFEFF">
                  <a:alpha val="0"/>
                </a:srgbClr>
              </a:clrTo>
            </a:clrChange>
            <a:extLst>
              <a:ext uri="{28A0092B-C50C-407E-A947-70E740481C1C}">
                <a14:useLocalDpi xmlns:a14="http://schemas.microsoft.com/office/drawing/2010/main" val="0"/>
              </a:ext>
            </a:extLst>
          </a:blip>
          <a:stretch>
            <a:fillRect/>
          </a:stretch>
        </p:blipFill>
        <p:spPr bwMode="auto">
          <a:xfrm>
            <a:off x="4773213" y="4244845"/>
            <a:ext cx="778026" cy="222293"/>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55" name="Picture 10" descr="Image result for zocdoc inc logo"/>
          <p:cNvPicPr preferRelativeResize="0">
            <a:picLocks noChangeArrowheads="1"/>
          </p:cNvPicPr>
          <p:nvPr/>
        </p:nvPicPr>
        <p:blipFill>
          <a:blip r:embed="rId10" cstate="print">
            <a:extLst>
              <a:ext uri="{28A0092B-C50C-407E-A947-70E740481C1C}">
                <a14:useLocalDpi xmlns:a14="http://schemas.microsoft.com/office/drawing/2010/main" val="0"/>
              </a:ext>
            </a:extLst>
          </a:blip>
          <a:stretch>
            <a:fillRect/>
          </a:stretch>
        </p:blipFill>
        <p:spPr bwMode="auto">
          <a:xfrm>
            <a:off x="5675399" y="4198424"/>
            <a:ext cx="846961" cy="315135"/>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60" name="Picture 28"/>
          <p:cNvPicPr preferRelativeResize="0">
            <a:picLocks noChangeArrowheads="1"/>
          </p:cNvPicPr>
          <p:nvPr/>
        </p:nvPicPr>
        <p:blipFill>
          <a:blip r:embed="rId11"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5649969" y="2411192"/>
            <a:ext cx="897818" cy="1704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2" name="Picture 3"/>
          <p:cNvPicPr preferRelativeResize="0">
            <a:picLocks noChangeArrowheads="1"/>
          </p:cNvPicPr>
          <p:nvPr/>
        </p:nvPicPr>
        <p:blipFill>
          <a:blip r:embed="rId12"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7732681" y="3267806"/>
            <a:ext cx="649312" cy="3046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7" name="Picture 2"/>
          <p:cNvPicPr>
            <a:picLocks noChangeAspect="1" noChangeArrowheads="1"/>
          </p:cNvPicPr>
          <p:nvPr/>
        </p:nvPicPr>
        <p:blipFill>
          <a:blip r:embed="rId13"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9574654" y="3341904"/>
            <a:ext cx="879065" cy="1564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2909595" y="2401635"/>
            <a:ext cx="540000" cy="1895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15" cstate="print">
            <a:extLst>
              <a:ext uri="{28A0092B-C50C-407E-A947-70E740481C1C}">
                <a14:useLocalDpi xmlns:a14="http://schemas.microsoft.com/office/drawing/2010/main" val="0"/>
              </a:ext>
            </a:extLst>
          </a:blip>
          <a:stretch>
            <a:fillRect/>
          </a:stretch>
        </p:blipFill>
        <p:spPr bwMode="auto">
          <a:xfrm>
            <a:off x="2836680" y="3264273"/>
            <a:ext cx="685833" cy="3117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16"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2732379" y="4122553"/>
            <a:ext cx="894432" cy="4668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a:blip r:embed="rId17"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2849706" y="4970260"/>
            <a:ext cx="659778" cy="595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3" name="Picture 9"/>
          <p:cNvPicPr>
            <a:picLocks noChangeAspect="1" noChangeArrowheads="1"/>
          </p:cNvPicPr>
          <p:nvPr/>
        </p:nvPicPr>
        <p:blipFill>
          <a:blip r:embed="rId1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3729072" y="5040442"/>
            <a:ext cx="857854" cy="4551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4" name="Picture 10"/>
          <p:cNvPicPr>
            <a:picLocks noChangeAspect="1" noChangeArrowheads="1"/>
          </p:cNvPicPr>
          <p:nvPr/>
        </p:nvPicPr>
        <p:blipFill>
          <a:blip r:embed="rId19"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4836032" y="2376317"/>
            <a:ext cx="652391" cy="2401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9" name="Picture 15"/>
          <p:cNvPicPr>
            <a:picLocks noChangeAspect="1" noChangeArrowheads="1"/>
          </p:cNvPicPr>
          <p:nvPr/>
        </p:nvPicPr>
        <p:blipFill>
          <a:blip r:embed="rId20"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4711239" y="3256082"/>
            <a:ext cx="901974" cy="3281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0" name="Picture 16"/>
          <p:cNvPicPr>
            <a:picLocks noChangeAspect="1" noChangeArrowheads="1"/>
          </p:cNvPicPr>
          <p:nvPr/>
        </p:nvPicPr>
        <p:blipFill>
          <a:blip r:embed="rId21" cstate="print">
            <a:extLst>
              <a:ext uri="{28A0092B-C50C-407E-A947-70E740481C1C}">
                <a14:useLocalDpi xmlns:a14="http://schemas.microsoft.com/office/drawing/2010/main" val="0"/>
              </a:ext>
            </a:extLst>
          </a:blip>
          <a:stretch>
            <a:fillRect/>
          </a:stretch>
        </p:blipFill>
        <p:spPr bwMode="auto">
          <a:xfrm>
            <a:off x="3707012" y="3247648"/>
            <a:ext cx="901974" cy="3449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1" name="Picture 17"/>
          <p:cNvPicPr>
            <a:picLocks noChangeAspect="1" noChangeArrowheads="1"/>
          </p:cNvPicPr>
          <p:nvPr/>
        </p:nvPicPr>
        <p:blipFill>
          <a:blip r:embed="rId22"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5822468" y="3185298"/>
            <a:ext cx="552823" cy="4696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2" name="Picture 18"/>
          <p:cNvPicPr>
            <a:picLocks noChangeAspect="1" noChangeArrowheads="1"/>
          </p:cNvPicPr>
          <p:nvPr/>
        </p:nvPicPr>
        <p:blipFill>
          <a:blip r:embed="rId23"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5660110" y="5159967"/>
            <a:ext cx="863012" cy="1854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3" name="Picture 19"/>
          <p:cNvPicPr>
            <a:picLocks noChangeAspect="1" noChangeArrowheads="1"/>
          </p:cNvPicPr>
          <p:nvPr/>
        </p:nvPicPr>
        <p:blipFill>
          <a:blip r:embed="rId24" cstate="print">
            <a:clrChange>
              <a:clrFrom>
                <a:srgbClr val="FFFFFF"/>
              </a:clrFrom>
              <a:clrTo>
                <a:srgbClr val="FFFFFF">
                  <a:alpha val="0"/>
                </a:srgbClr>
              </a:clrTo>
            </a:clrChange>
            <a:extLst>
              <a:ext uri="{28A0092B-C50C-407E-A947-70E740481C1C}">
                <a14:useLocalDpi xmlns:a14="http://schemas.microsoft.com/office/drawing/2010/main" val="0"/>
              </a:ext>
            </a:extLst>
          </a:blip>
          <a:srcRect l="8386" t="18158" r="6624" b="16368"/>
          <a:stretch>
            <a:fillRect/>
          </a:stretch>
        </p:blipFill>
        <p:spPr bwMode="auto">
          <a:xfrm>
            <a:off x="6738942" y="2357430"/>
            <a:ext cx="642942" cy="285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4" name="Picture 20"/>
          <p:cNvPicPr>
            <a:picLocks noChangeAspect="1" noChangeArrowheads="1"/>
          </p:cNvPicPr>
          <p:nvPr/>
        </p:nvPicPr>
        <p:blipFill>
          <a:blip r:embed="rId25"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6645721" y="3012116"/>
            <a:ext cx="816056" cy="8160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5" name="Picture 21"/>
          <p:cNvPicPr>
            <a:picLocks noChangeAspect="1" noChangeArrowheads="1"/>
          </p:cNvPicPr>
          <p:nvPr/>
        </p:nvPicPr>
        <p:blipFill>
          <a:blip r:embed="rId26"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6656797" y="4268702"/>
            <a:ext cx="793904" cy="17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6" name="Picture 22"/>
          <p:cNvPicPr>
            <a:picLocks noChangeAspect="1" noChangeArrowheads="1"/>
          </p:cNvPicPr>
          <p:nvPr/>
        </p:nvPicPr>
        <p:blipFill>
          <a:blip r:embed="rId27"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6621468" y="5078914"/>
            <a:ext cx="864565" cy="3782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7" name="Picture 23"/>
          <p:cNvPicPr>
            <a:picLocks noChangeAspect="1" noChangeArrowheads="1"/>
          </p:cNvPicPr>
          <p:nvPr/>
        </p:nvPicPr>
        <p:blipFill>
          <a:blip r:embed="rId28"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7589725" y="2353000"/>
            <a:ext cx="935227" cy="2868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8" name="Picture 24"/>
          <p:cNvPicPr>
            <a:picLocks noChangeAspect="1" noChangeArrowheads="1"/>
          </p:cNvPicPr>
          <p:nvPr/>
        </p:nvPicPr>
        <p:blipFill>
          <a:blip r:embed="rId29"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7697794" y="4166868"/>
            <a:ext cx="719086" cy="3782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9" name="Picture 25"/>
          <p:cNvPicPr>
            <a:picLocks noChangeAspect="1" noChangeArrowheads="1"/>
          </p:cNvPicPr>
          <p:nvPr/>
        </p:nvPicPr>
        <p:blipFill>
          <a:blip r:embed="rId30"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8618577" y="2415347"/>
            <a:ext cx="789747" cy="1621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50" name="Picture 26"/>
          <p:cNvPicPr>
            <a:picLocks noChangeAspect="1" noChangeArrowheads="1"/>
          </p:cNvPicPr>
          <p:nvPr/>
        </p:nvPicPr>
        <p:blipFill>
          <a:blip r:embed="rId31"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8562462" y="3324543"/>
            <a:ext cx="901974" cy="1912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51" name="Picture 27"/>
          <p:cNvPicPr>
            <a:picLocks noChangeAspect="1" noChangeArrowheads="1"/>
          </p:cNvPicPr>
          <p:nvPr/>
        </p:nvPicPr>
        <p:blipFill>
          <a:blip r:embed="rId32"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8599871" y="4252076"/>
            <a:ext cx="827156" cy="2078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54" name="Picture 30" descr="Image result for ekso bionics logo"/>
          <p:cNvPicPr>
            <a:picLocks noChangeAspect="1" noChangeArrowheads="1"/>
          </p:cNvPicPr>
          <p:nvPr/>
        </p:nvPicPr>
        <p:blipFill>
          <a:blip r:embed="rId33" cstate="print">
            <a:extLst>
              <a:ext uri="{28A0092B-C50C-407E-A947-70E740481C1C}">
                <a14:useLocalDpi xmlns:a14="http://schemas.microsoft.com/office/drawing/2010/main" val="0"/>
              </a:ext>
            </a:extLst>
          </a:blip>
          <a:stretch>
            <a:fillRect/>
          </a:stretch>
        </p:blipFill>
        <p:spPr bwMode="auto">
          <a:xfrm>
            <a:off x="9715983" y="4969834"/>
            <a:ext cx="596407" cy="596407"/>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055" name="Picture 31"/>
          <p:cNvPicPr>
            <a:picLocks noChangeAspect="1" noChangeArrowheads="1"/>
          </p:cNvPicPr>
          <p:nvPr/>
        </p:nvPicPr>
        <p:blipFill>
          <a:blip r:embed="rId34"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9701298" y="2346613"/>
            <a:ext cx="625774" cy="2995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3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636299" y="5070064"/>
            <a:ext cx="842079" cy="3959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782781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EF57327F-46A5-4093-95BA-7D476A495B33}"/>
              </a:ext>
            </a:extLst>
          </p:cNvPr>
          <p:cNvSpPr>
            <a:spLocks noGrp="1" noChangeArrowheads="1"/>
          </p:cNvSpPr>
          <p:nvPr>
            <p:ph type="title"/>
          </p:nvPr>
        </p:nvSpPr>
        <p:spPr>
          <a:xfrm>
            <a:off x="1097280" y="286604"/>
            <a:ext cx="10058400" cy="968440"/>
          </a:xfrm>
        </p:spPr>
        <p:txBody>
          <a:bodyPr/>
          <a:lstStyle/>
          <a:p>
            <a:r>
              <a:rPr lang="en-US" altLang="en-US" dirty="0"/>
              <a:t>Why Innovate in Business</a:t>
            </a:r>
          </a:p>
        </p:txBody>
      </p:sp>
      <p:sp>
        <p:nvSpPr>
          <p:cNvPr id="8195" name="Rectangle 3">
            <a:extLst>
              <a:ext uri="{FF2B5EF4-FFF2-40B4-BE49-F238E27FC236}">
                <a16:creationId xmlns:a16="http://schemas.microsoft.com/office/drawing/2014/main" id="{04444394-3D2A-4C56-9FE4-8A435A834423}"/>
              </a:ext>
            </a:extLst>
          </p:cNvPr>
          <p:cNvSpPr>
            <a:spLocks noGrp="1" noChangeArrowheads="1"/>
          </p:cNvSpPr>
          <p:nvPr>
            <p:ph idx="1"/>
          </p:nvPr>
        </p:nvSpPr>
        <p:spPr>
          <a:xfrm>
            <a:off x="1097280" y="1845734"/>
            <a:ext cx="9954348" cy="4023360"/>
          </a:xfrm>
        </p:spPr>
        <p:txBody>
          <a:bodyPr>
            <a:normAutofit fontScale="77500" lnSpcReduction="20000"/>
          </a:bodyPr>
          <a:lstStyle/>
          <a:p>
            <a:pPr>
              <a:lnSpc>
                <a:spcPct val="110000"/>
              </a:lnSpc>
              <a:buFontTx/>
              <a:buNone/>
            </a:pPr>
            <a:r>
              <a:rPr lang="en-US" altLang="en-US" sz="3000" dirty="0">
                <a:latin typeface="Arial" panose="020B0604020202020204" pitchFamily="34" charset="0"/>
                <a:cs typeface="Arial" panose="020B0604020202020204" pitchFamily="34" charset="0"/>
              </a:rPr>
              <a:t>Key Characteristics</a:t>
            </a:r>
          </a:p>
          <a:p>
            <a:pPr lvl="1">
              <a:lnSpc>
                <a:spcPct val="110000"/>
              </a:lnSpc>
            </a:pPr>
            <a:r>
              <a:rPr lang="en-US" altLang="en-US" sz="3000" dirty="0">
                <a:latin typeface="Arial" panose="020B0604020202020204" pitchFamily="34" charset="0"/>
                <a:cs typeface="Arial" panose="020B0604020202020204" pitchFamily="34" charset="0"/>
              </a:rPr>
              <a:t>Relative Advantage – compared to existing ways of doing this – what is the benefit? Economic, Status</a:t>
            </a:r>
          </a:p>
          <a:p>
            <a:pPr lvl="1">
              <a:lnSpc>
                <a:spcPct val="110000"/>
              </a:lnSpc>
            </a:pPr>
            <a:r>
              <a:rPr lang="en-US" altLang="en-US" sz="3000" dirty="0">
                <a:latin typeface="Arial" panose="020B0604020202020204" pitchFamily="34" charset="0"/>
                <a:cs typeface="Arial" panose="020B0604020202020204" pitchFamily="34" charset="0"/>
              </a:rPr>
              <a:t>Compatibility - Values, Beliefs, Previous ideas – can the new technology be easily applied to work?</a:t>
            </a:r>
          </a:p>
          <a:p>
            <a:pPr lvl="1">
              <a:lnSpc>
                <a:spcPct val="110000"/>
              </a:lnSpc>
            </a:pPr>
            <a:r>
              <a:rPr lang="en-US" altLang="en-US" sz="3000" dirty="0">
                <a:latin typeface="Arial" panose="020B0604020202020204" pitchFamily="34" charset="0"/>
                <a:cs typeface="Arial" panose="020B0604020202020204" pitchFamily="34" charset="0"/>
              </a:rPr>
              <a:t>Complexity – Software, Hardware – how difficult to apply to work?</a:t>
            </a:r>
          </a:p>
          <a:p>
            <a:pPr lvl="1">
              <a:lnSpc>
                <a:spcPct val="110000"/>
              </a:lnSpc>
            </a:pPr>
            <a:r>
              <a:rPr lang="en-US" altLang="en-US" sz="3000" dirty="0">
                <a:latin typeface="Arial" panose="020B0604020202020204" pitchFamily="34" charset="0"/>
                <a:cs typeface="Arial" panose="020B0604020202020204" pitchFamily="34" charset="0"/>
              </a:rPr>
              <a:t>Trialability – Can people experiment without commitment?</a:t>
            </a:r>
          </a:p>
          <a:p>
            <a:pPr lvl="1">
              <a:lnSpc>
                <a:spcPct val="110000"/>
              </a:lnSpc>
            </a:pPr>
            <a:r>
              <a:rPr lang="en-US" altLang="en-US" sz="3000" dirty="0">
                <a:latin typeface="Arial" panose="020B0604020202020204" pitchFamily="34" charset="0"/>
                <a:cs typeface="Arial" panose="020B0604020202020204" pitchFamily="34" charset="0"/>
              </a:rPr>
              <a:t>Observability – Immediate, Long-term (disease prevention)</a:t>
            </a:r>
          </a:p>
          <a:p>
            <a:pPr lvl="1">
              <a:lnSpc>
                <a:spcPct val="110000"/>
              </a:lnSpc>
            </a:pPr>
            <a:r>
              <a:rPr lang="en-US" altLang="en-US" sz="3000" dirty="0">
                <a:latin typeface="Arial" panose="020B0604020202020204" pitchFamily="34" charset="0"/>
                <a:cs typeface="Arial" panose="020B0604020202020204" pitchFamily="34" charset="0"/>
              </a:rPr>
              <a:t>Adaptability (Re-invention) – Customize, Use for unintended purposes</a:t>
            </a:r>
          </a:p>
          <a:p>
            <a:endParaRPr lang="en-US" altLang="en-US" sz="3000" dirty="0">
              <a:latin typeface="Arial" panose="020B0604020202020204" pitchFamily="34" charset="0"/>
              <a:cs typeface="Arial" panose="020B0604020202020204" pitchFamily="34" charset="0"/>
            </a:endParaRPr>
          </a:p>
          <a:p>
            <a:endParaRPr lang="en-US" altLang="en-US" dirty="0"/>
          </a:p>
        </p:txBody>
      </p:sp>
      <p:sp>
        <p:nvSpPr>
          <p:cNvPr id="8" name="Slide Number Placeholder 7">
            <a:extLst>
              <a:ext uri="{FF2B5EF4-FFF2-40B4-BE49-F238E27FC236}">
                <a16:creationId xmlns:a16="http://schemas.microsoft.com/office/drawing/2014/main" id="{200528A4-B27A-4762-B9E6-0A0A32136006}"/>
              </a:ext>
            </a:extLst>
          </p:cNvPr>
          <p:cNvSpPr>
            <a:spLocks noGrp="1"/>
          </p:cNvSpPr>
          <p:nvPr>
            <p:ph type="sldNum" sz="quarter" idx="12"/>
          </p:nvPr>
        </p:nvSpPr>
        <p:spPr/>
        <p:txBody>
          <a:bodyPr/>
          <a:lstStyle/>
          <a:p>
            <a:fld id="{84C4C201-91CC-48EC-9F0D-C34942CE0035}" type="slidenum">
              <a:rPr lang="en-US" altLang="en-US"/>
              <a:pPr/>
              <a:t>13</a:t>
            </a:fld>
            <a:endParaRPr lang="en-US" altLang="en-US"/>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8195">
                                            <p:txEl>
                                              <p:pRg st="0" end="0"/>
                                            </p:txEl>
                                          </p:spTgt>
                                        </p:tgtEl>
                                        <p:attrNameLst>
                                          <p:attrName>style.visibility</p:attrName>
                                        </p:attrNameLst>
                                      </p:cBhvr>
                                      <p:to>
                                        <p:strVal val="visible"/>
                                      </p:to>
                                    </p:set>
                                    <p:anim to="" calcmode="lin" valueType="num">
                                      <p:cBhvr>
                                        <p:cTn id="7" dur="1" fill="hold"/>
                                        <p:tgtEl>
                                          <p:spTgt spid="8195">
                                            <p:txEl>
                                              <p:pRg st="0" end="0"/>
                                            </p:txEl>
                                          </p:spTgt>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grpId="0" nodeType="clickEffect">
                                  <p:stCondLst>
                                    <p:cond delay="0"/>
                                  </p:stCondLst>
                                  <p:childTnLst>
                                    <p:set>
                                      <p:cBhvr>
                                        <p:cTn id="11" dur="1" fill="hold">
                                          <p:stCondLst>
                                            <p:cond delay="499"/>
                                          </p:stCondLst>
                                        </p:cTn>
                                        <p:tgtEl>
                                          <p:spTgt spid="8195">
                                            <p:txEl>
                                              <p:pRg st="1" end="1"/>
                                            </p:txEl>
                                          </p:spTgt>
                                        </p:tgtEl>
                                        <p:attrNameLst>
                                          <p:attrName>style.visibility</p:attrName>
                                        </p:attrNameLst>
                                      </p:cBhvr>
                                      <p:to>
                                        <p:strVal val="visible"/>
                                      </p:to>
                                    </p:set>
                                    <p:anim to="" calcmode="lin" valueType="num">
                                      <p:cBhvr>
                                        <p:cTn id="12" dur="1" fill="hold"/>
                                        <p:tgtEl>
                                          <p:spTgt spid="8195">
                                            <p:txEl>
                                              <p:pRg st="1" end="1"/>
                                            </p:txEl>
                                          </p:spTgt>
                                        </p:tgtEl>
                                        <p:attrNameLst>
                                          <p:attrName/>
                                        </p:attrNameLst>
                                      </p:cBhvr>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4" presetClass="entr" presetSubtype="0" fill="hold" grpId="0" nodeType="clickEffect">
                                  <p:stCondLst>
                                    <p:cond delay="0"/>
                                  </p:stCondLst>
                                  <p:childTnLst>
                                    <p:set>
                                      <p:cBhvr>
                                        <p:cTn id="16" dur="1" fill="hold">
                                          <p:stCondLst>
                                            <p:cond delay="499"/>
                                          </p:stCondLst>
                                        </p:cTn>
                                        <p:tgtEl>
                                          <p:spTgt spid="8195">
                                            <p:txEl>
                                              <p:pRg st="2" end="2"/>
                                            </p:txEl>
                                          </p:spTgt>
                                        </p:tgtEl>
                                        <p:attrNameLst>
                                          <p:attrName>style.visibility</p:attrName>
                                        </p:attrNameLst>
                                      </p:cBhvr>
                                      <p:to>
                                        <p:strVal val="visible"/>
                                      </p:to>
                                    </p:set>
                                    <p:anim to="" calcmode="lin" valueType="num">
                                      <p:cBhvr>
                                        <p:cTn id="17" dur="1" fill="hold"/>
                                        <p:tgtEl>
                                          <p:spTgt spid="8195">
                                            <p:txEl>
                                              <p:pRg st="2" end="2"/>
                                            </p:txEl>
                                          </p:spTgt>
                                        </p:tgtEl>
                                        <p:attrNameLst>
                                          <p:attrName/>
                                        </p:attrNameLst>
                                      </p:cBhvr>
                                    </p:anim>
                                  </p:childTnLst>
                                </p:cTn>
                              </p:par>
                            </p:childTnLst>
                          </p:cTn>
                        </p:par>
                      </p:childTnLst>
                    </p:cTn>
                  </p:par>
                  <p:par>
                    <p:cTn id="18" fill="hold" nodeType="clickPar">
                      <p:stCondLst>
                        <p:cond delay="indefinite"/>
                      </p:stCondLst>
                      <p:childTnLst>
                        <p:par>
                          <p:cTn id="19" fill="hold" nodeType="withGroup">
                            <p:stCondLst>
                              <p:cond delay="0"/>
                            </p:stCondLst>
                            <p:childTnLst>
                              <p:par>
                                <p:cTn id="20" presetID="24" presetClass="entr" presetSubtype="0" fill="hold" grpId="0" nodeType="clickEffect">
                                  <p:stCondLst>
                                    <p:cond delay="0"/>
                                  </p:stCondLst>
                                  <p:childTnLst>
                                    <p:set>
                                      <p:cBhvr>
                                        <p:cTn id="21" dur="1" fill="hold">
                                          <p:stCondLst>
                                            <p:cond delay="499"/>
                                          </p:stCondLst>
                                        </p:cTn>
                                        <p:tgtEl>
                                          <p:spTgt spid="8195">
                                            <p:txEl>
                                              <p:pRg st="3" end="3"/>
                                            </p:txEl>
                                          </p:spTgt>
                                        </p:tgtEl>
                                        <p:attrNameLst>
                                          <p:attrName>style.visibility</p:attrName>
                                        </p:attrNameLst>
                                      </p:cBhvr>
                                      <p:to>
                                        <p:strVal val="visible"/>
                                      </p:to>
                                    </p:set>
                                    <p:anim to="" calcmode="lin" valueType="num">
                                      <p:cBhvr>
                                        <p:cTn id="22" dur="1" fill="hold"/>
                                        <p:tgtEl>
                                          <p:spTgt spid="8195">
                                            <p:txEl>
                                              <p:pRg st="3" end="3"/>
                                            </p:txEl>
                                          </p:spTgt>
                                        </p:tgtEl>
                                        <p:attrNameLst>
                                          <p:attrName/>
                                        </p:attrNameLst>
                                      </p:cBhvr>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4" presetClass="entr" presetSubtype="0" fill="hold" grpId="0" nodeType="clickEffect">
                                  <p:stCondLst>
                                    <p:cond delay="0"/>
                                  </p:stCondLst>
                                  <p:childTnLst>
                                    <p:set>
                                      <p:cBhvr>
                                        <p:cTn id="26" dur="1" fill="hold">
                                          <p:stCondLst>
                                            <p:cond delay="499"/>
                                          </p:stCondLst>
                                        </p:cTn>
                                        <p:tgtEl>
                                          <p:spTgt spid="8195">
                                            <p:txEl>
                                              <p:pRg st="4" end="4"/>
                                            </p:txEl>
                                          </p:spTgt>
                                        </p:tgtEl>
                                        <p:attrNameLst>
                                          <p:attrName>style.visibility</p:attrName>
                                        </p:attrNameLst>
                                      </p:cBhvr>
                                      <p:to>
                                        <p:strVal val="visible"/>
                                      </p:to>
                                    </p:set>
                                    <p:anim to="" calcmode="lin" valueType="num">
                                      <p:cBhvr>
                                        <p:cTn id="27" dur="1" fill="hold"/>
                                        <p:tgtEl>
                                          <p:spTgt spid="8195">
                                            <p:txEl>
                                              <p:pRg st="4" end="4"/>
                                            </p:txEl>
                                          </p:spTgt>
                                        </p:tgtEl>
                                        <p:attrNameLst>
                                          <p:attrName/>
                                        </p:attrNameLst>
                                      </p:cBhvr>
                                    </p:anim>
                                  </p:childTnLst>
                                </p:cTn>
                              </p:par>
                            </p:childTnLst>
                          </p:cTn>
                        </p:par>
                      </p:childTnLst>
                    </p:cTn>
                  </p:par>
                  <p:par>
                    <p:cTn id="28" fill="hold" nodeType="clickPar">
                      <p:stCondLst>
                        <p:cond delay="indefinite"/>
                      </p:stCondLst>
                      <p:childTnLst>
                        <p:par>
                          <p:cTn id="29" fill="hold" nodeType="withGroup">
                            <p:stCondLst>
                              <p:cond delay="0"/>
                            </p:stCondLst>
                            <p:childTnLst>
                              <p:par>
                                <p:cTn id="30" presetID="24" presetClass="entr" presetSubtype="0" fill="hold" grpId="0" nodeType="clickEffect">
                                  <p:stCondLst>
                                    <p:cond delay="0"/>
                                  </p:stCondLst>
                                  <p:childTnLst>
                                    <p:set>
                                      <p:cBhvr>
                                        <p:cTn id="31" dur="1" fill="hold">
                                          <p:stCondLst>
                                            <p:cond delay="499"/>
                                          </p:stCondLst>
                                        </p:cTn>
                                        <p:tgtEl>
                                          <p:spTgt spid="8195">
                                            <p:txEl>
                                              <p:pRg st="5" end="5"/>
                                            </p:txEl>
                                          </p:spTgt>
                                        </p:tgtEl>
                                        <p:attrNameLst>
                                          <p:attrName>style.visibility</p:attrName>
                                        </p:attrNameLst>
                                      </p:cBhvr>
                                      <p:to>
                                        <p:strVal val="visible"/>
                                      </p:to>
                                    </p:set>
                                    <p:anim to="" calcmode="lin" valueType="num">
                                      <p:cBhvr>
                                        <p:cTn id="32" dur="1" fill="hold"/>
                                        <p:tgtEl>
                                          <p:spTgt spid="8195">
                                            <p:txEl>
                                              <p:pRg st="5" end="5"/>
                                            </p:txEl>
                                          </p:spTgt>
                                        </p:tgtEl>
                                        <p:attrNameLst>
                                          <p:attrName/>
                                        </p:attrNameLst>
                                      </p:cBhvr>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4" presetClass="entr" presetSubtype="0" fill="hold" grpId="0" nodeType="clickEffect">
                                  <p:stCondLst>
                                    <p:cond delay="0"/>
                                  </p:stCondLst>
                                  <p:childTnLst>
                                    <p:set>
                                      <p:cBhvr>
                                        <p:cTn id="36" dur="1" fill="hold">
                                          <p:stCondLst>
                                            <p:cond delay="499"/>
                                          </p:stCondLst>
                                        </p:cTn>
                                        <p:tgtEl>
                                          <p:spTgt spid="8195">
                                            <p:txEl>
                                              <p:pRg st="6" end="6"/>
                                            </p:txEl>
                                          </p:spTgt>
                                        </p:tgtEl>
                                        <p:attrNameLst>
                                          <p:attrName>style.visibility</p:attrName>
                                        </p:attrNameLst>
                                      </p:cBhvr>
                                      <p:to>
                                        <p:strVal val="visible"/>
                                      </p:to>
                                    </p:set>
                                    <p:anim to="" calcmode="lin" valueType="num">
                                      <p:cBhvr>
                                        <p:cTn id="37" dur="1" fill="hold"/>
                                        <p:tgtEl>
                                          <p:spTgt spid="8195">
                                            <p:txEl>
                                              <p:pRg st="6" end="6"/>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bldLvl="3"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D8F13E48-F6CE-4A57-B993-B65137799628}"/>
              </a:ext>
            </a:extLst>
          </p:cNvPr>
          <p:cNvSpPr>
            <a:spLocks noGrp="1" noChangeArrowheads="1"/>
          </p:cNvSpPr>
          <p:nvPr>
            <p:ph type="title"/>
          </p:nvPr>
        </p:nvSpPr>
        <p:spPr/>
        <p:txBody>
          <a:bodyPr/>
          <a:lstStyle/>
          <a:p>
            <a:r>
              <a:rPr lang="en-US" altLang="en-US" dirty="0"/>
              <a:t>Diffusion of Innovation – The Big Picture</a:t>
            </a:r>
          </a:p>
        </p:txBody>
      </p:sp>
      <p:sp>
        <p:nvSpPr>
          <p:cNvPr id="4" name="Date Placeholder 3">
            <a:extLst>
              <a:ext uri="{FF2B5EF4-FFF2-40B4-BE49-F238E27FC236}">
                <a16:creationId xmlns:a16="http://schemas.microsoft.com/office/drawing/2014/main" id="{E1AC4243-C965-4152-B443-82C2B725D304}"/>
              </a:ext>
            </a:extLst>
          </p:cNvPr>
          <p:cNvSpPr>
            <a:spLocks noGrp="1"/>
          </p:cNvSpPr>
          <p:nvPr>
            <p:ph type="dt" sz="half" idx="10"/>
          </p:nvPr>
        </p:nvSpPr>
        <p:spPr/>
        <p:txBody>
          <a:bodyPr/>
          <a:lstStyle/>
          <a:p>
            <a:fld id="{4993FB7D-A64F-4D8B-8D2B-CC0AAB856A58}" type="datetime1">
              <a:rPr lang="en-US" altLang="en-US"/>
              <a:pPr/>
              <a:t>10/18/2023</a:t>
            </a:fld>
            <a:endParaRPr lang="en-US" altLang="en-US"/>
          </a:p>
        </p:txBody>
      </p:sp>
      <p:sp>
        <p:nvSpPr>
          <p:cNvPr id="5" name="Footer Placeholder 4">
            <a:extLst>
              <a:ext uri="{FF2B5EF4-FFF2-40B4-BE49-F238E27FC236}">
                <a16:creationId xmlns:a16="http://schemas.microsoft.com/office/drawing/2014/main" id="{F79C7B97-4C7B-435D-A206-E343C54E7D68}"/>
              </a:ext>
            </a:extLst>
          </p:cNvPr>
          <p:cNvSpPr>
            <a:spLocks noGrp="1"/>
          </p:cNvSpPr>
          <p:nvPr>
            <p:ph type="ftr" sz="quarter" idx="11"/>
          </p:nvPr>
        </p:nvSpPr>
        <p:spPr/>
        <p:txBody>
          <a:bodyPr/>
          <a:lstStyle/>
          <a:p>
            <a:r>
              <a:rPr lang="en-US" altLang="en-US" dirty="0"/>
              <a:t>Digital Business</a:t>
            </a:r>
          </a:p>
        </p:txBody>
      </p:sp>
      <p:sp>
        <p:nvSpPr>
          <p:cNvPr id="6" name="Slide Number Placeholder 5">
            <a:extLst>
              <a:ext uri="{FF2B5EF4-FFF2-40B4-BE49-F238E27FC236}">
                <a16:creationId xmlns:a16="http://schemas.microsoft.com/office/drawing/2014/main" id="{44A8C57B-5C2A-4D78-AFC1-009EA5CA5EBD}"/>
              </a:ext>
            </a:extLst>
          </p:cNvPr>
          <p:cNvSpPr>
            <a:spLocks noGrp="1"/>
          </p:cNvSpPr>
          <p:nvPr>
            <p:ph type="sldNum" sz="quarter" idx="12"/>
          </p:nvPr>
        </p:nvSpPr>
        <p:spPr/>
        <p:txBody>
          <a:bodyPr/>
          <a:lstStyle/>
          <a:p>
            <a:fld id="{91C1707D-FD59-431D-9DA4-D5239BB0200F}" type="slidenum">
              <a:rPr lang="en-US" altLang="en-US"/>
              <a:pPr/>
              <a:t>14</a:t>
            </a:fld>
            <a:endParaRPr lang="en-US" altLang="en-US"/>
          </a:p>
        </p:txBody>
      </p:sp>
      <p:pic>
        <p:nvPicPr>
          <p:cNvPr id="18435" name="Picture 3">
            <a:extLst>
              <a:ext uri="{FF2B5EF4-FFF2-40B4-BE49-F238E27FC236}">
                <a16:creationId xmlns:a16="http://schemas.microsoft.com/office/drawing/2014/main" id="{4202A38E-1C1A-4EB4-9180-D158B1622D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26619" y="1756707"/>
            <a:ext cx="76962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a:extLst>
              <a:ext uri="{FF2B5EF4-FFF2-40B4-BE49-F238E27FC236}">
                <a16:creationId xmlns:a16="http://schemas.microsoft.com/office/drawing/2014/main" id="{87C04729-3AE0-4BD7-912E-F90E624D85A7}"/>
              </a:ext>
            </a:extLst>
          </p:cNvPr>
          <p:cNvSpPr txBox="1"/>
          <p:nvPr/>
        </p:nvSpPr>
        <p:spPr>
          <a:xfrm>
            <a:off x="194138" y="2132448"/>
            <a:ext cx="2851211" cy="3139321"/>
          </a:xfrm>
          <a:prstGeom prst="rect">
            <a:avLst/>
          </a:prstGeom>
          <a:noFill/>
        </p:spPr>
        <p:txBody>
          <a:bodyPr wrap="square">
            <a:spAutoFit/>
          </a:bodyPr>
          <a:lstStyle/>
          <a:p>
            <a:r>
              <a:rPr lang="en-GB" sz="2200" b="1" i="0" dirty="0">
                <a:effectLst/>
                <a:latin typeface="Arial" panose="020B0604020202020204" pitchFamily="34" charset="0"/>
                <a:cs typeface="Arial" panose="020B0604020202020204" pitchFamily="34" charset="0"/>
              </a:rPr>
              <a:t>Diffusion of innovations </a:t>
            </a:r>
            <a:r>
              <a:rPr lang="en-GB" sz="2200" b="0" i="0" dirty="0">
                <a:effectLst/>
                <a:latin typeface="Arial" panose="020B0604020202020204" pitchFamily="34" charset="0"/>
                <a:cs typeface="Arial" panose="020B0604020202020204" pitchFamily="34" charset="0"/>
              </a:rPr>
              <a:t>is a </a:t>
            </a:r>
            <a:r>
              <a:rPr lang="en-GB" sz="2200" b="1" i="0" dirty="0">
                <a:effectLst/>
                <a:latin typeface="Arial" panose="020B0604020202020204" pitchFamily="34" charset="0"/>
                <a:cs typeface="Arial" panose="020B0604020202020204" pitchFamily="34" charset="0"/>
              </a:rPr>
              <a:t>theory</a:t>
            </a:r>
            <a:r>
              <a:rPr lang="en-GB" sz="2200" b="0" i="0" dirty="0">
                <a:effectLst/>
                <a:latin typeface="Arial" panose="020B0604020202020204" pitchFamily="34" charset="0"/>
                <a:cs typeface="Arial" panose="020B0604020202020204" pitchFamily="34" charset="0"/>
              </a:rPr>
              <a:t> that seeks to explain how, why, and at what rate new ideas and technology spread. It was developed by Everett </a:t>
            </a:r>
            <a:r>
              <a:rPr lang="en-GB" sz="2200" b="1" i="0" dirty="0">
                <a:effectLst/>
                <a:latin typeface="Arial" panose="020B0604020202020204" pitchFamily="34" charset="0"/>
                <a:cs typeface="Arial" panose="020B0604020202020204" pitchFamily="34" charset="0"/>
              </a:rPr>
              <a:t>Rogers</a:t>
            </a:r>
            <a:r>
              <a:rPr lang="en-GB" sz="2200" b="0" i="0" dirty="0">
                <a:effectLst/>
                <a:latin typeface="Arial" panose="020B0604020202020204" pitchFamily="34" charset="0"/>
                <a:cs typeface="Arial" panose="020B0604020202020204" pitchFamily="34" charset="0"/>
              </a:rPr>
              <a:t> in 1962</a:t>
            </a:r>
            <a:endParaRPr lang="en-GB" sz="2200" dirty="0">
              <a:latin typeface="Arial" panose="020B0604020202020204" pitchFamily="34" charset="0"/>
              <a:cs typeface="Arial" panose="020B0604020202020204" pitchFamily="34" charset="0"/>
            </a:endParaRPr>
          </a:p>
        </p:txBody>
      </p:sp>
    </p:spTree>
  </p:cSld>
  <p:clrMapOvr>
    <a:masterClrMapping/>
  </p:clrMapOvr>
  <p:transition>
    <p:random/>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ravokotnik 2"/>
          <p:cNvSpPr/>
          <p:nvPr/>
        </p:nvSpPr>
        <p:spPr>
          <a:xfrm>
            <a:off x="796159" y="1002533"/>
            <a:ext cx="9548313" cy="5016758"/>
          </a:xfrm>
          <a:prstGeom prst="rect">
            <a:avLst/>
          </a:prstGeom>
        </p:spPr>
        <p:txBody>
          <a:bodyPr wrap="square">
            <a:spAutoFit/>
          </a:bodyPr>
          <a:lstStyle/>
          <a:p>
            <a:r>
              <a:rPr lang="en-US" sz="2000" dirty="0">
                <a:latin typeface="Arial" panose="020B0604020202020204" pitchFamily="34" charset="0"/>
                <a:cs typeface="Arial" panose="020B0604020202020204" pitchFamily="34" charset="0"/>
              </a:rPr>
              <a:t>the earliest users 2.5%</a:t>
            </a:r>
            <a:endParaRPr lang="sl-SI" sz="2000" dirty="0">
              <a:latin typeface="Arial" panose="020B0604020202020204" pitchFamily="34" charset="0"/>
              <a:cs typeface="Arial" panose="020B0604020202020204" pitchFamily="34" charset="0"/>
            </a:endParaRPr>
          </a:p>
          <a:p>
            <a:endParaRPr lang="sl-SI" sz="2000" dirty="0">
              <a:latin typeface="Arial" panose="020B0604020202020204" pitchFamily="34" charset="0"/>
              <a:cs typeface="Arial" panose="020B0604020202020204" pitchFamily="34" charset="0"/>
            </a:endParaRPr>
          </a:p>
          <a:p>
            <a:endParaRPr lang="sl-SI"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 </a:t>
            </a:r>
            <a:endParaRPr lang="sl-SI"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early users 13.5%</a:t>
            </a:r>
            <a:endParaRPr lang="sl-SI" sz="2000" dirty="0">
              <a:latin typeface="Arial" panose="020B0604020202020204" pitchFamily="34" charset="0"/>
              <a:cs typeface="Arial" panose="020B0604020202020204" pitchFamily="34" charset="0"/>
            </a:endParaRPr>
          </a:p>
          <a:p>
            <a:endParaRPr lang="sl-SI" sz="2000" dirty="0">
              <a:latin typeface="Arial" panose="020B0604020202020204" pitchFamily="34" charset="0"/>
              <a:cs typeface="Arial" panose="020B0604020202020204" pitchFamily="34" charset="0"/>
            </a:endParaRPr>
          </a:p>
          <a:p>
            <a:endParaRPr lang="sl-SI"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early majority 34%</a:t>
            </a:r>
            <a:endParaRPr lang="sl-SI" sz="2000" dirty="0">
              <a:latin typeface="Arial" panose="020B0604020202020204" pitchFamily="34" charset="0"/>
              <a:cs typeface="Arial" panose="020B0604020202020204" pitchFamily="34" charset="0"/>
            </a:endParaRPr>
          </a:p>
          <a:p>
            <a:endParaRPr lang="sl-SI" sz="2000" dirty="0">
              <a:latin typeface="Arial" panose="020B0604020202020204" pitchFamily="34" charset="0"/>
              <a:cs typeface="Arial" panose="020B0604020202020204" pitchFamily="34" charset="0"/>
            </a:endParaRPr>
          </a:p>
          <a:p>
            <a:endParaRPr lang="sl-SI"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late majority 34%</a:t>
            </a:r>
            <a:endParaRPr lang="sl-SI" sz="2000" dirty="0">
              <a:latin typeface="Arial" panose="020B0604020202020204" pitchFamily="34" charset="0"/>
              <a:cs typeface="Arial" panose="020B0604020202020204" pitchFamily="34" charset="0"/>
            </a:endParaRPr>
          </a:p>
          <a:p>
            <a:endParaRPr lang="sl-SI"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late comers 16%</a:t>
            </a:r>
          </a:p>
        </p:txBody>
      </p:sp>
      <p:sp>
        <p:nvSpPr>
          <p:cNvPr id="4" name="PoljeZBesedilom 3"/>
          <p:cNvSpPr txBox="1"/>
          <p:nvPr/>
        </p:nvSpPr>
        <p:spPr>
          <a:xfrm>
            <a:off x="3287688" y="332657"/>
            <a:ext cx="5688632" cy="461665"/>
          </a:xfrm>
          <a:prstGeom prst="rect">
            <a:avLst/>
          </a:prstGeom>
          <a:noFill/>
        </p:spPr>
        <p:txBody>
          <a:bodyPr wrap="square" rtlCol="0">
            <a:spAutoFit/>
          </a:bodyPr>
          <a:lstStyle/>
          <a:p>
            <a:r>
              <a:rPr lang="sl-SI" sz="2400" dirty="0" err="1"/>
              <a:t>Possible</a:t>
            </a:r>
            <a:r>
              <a:rPr lang="sl-SI" sz="2400" dirty="0"/>
              <a:t> </a:t>
            </a:r>
            <a:r>
              <a:rPr lang="sl-SI" sz="2400" dirty="0" err="1"/>
              <a:t>users</a:t>
            </a:r>
            <a:r>
              <a:rPr lang="sl-SI" sz="2400" dirty="0"/>
              <a:t> </a:t>
            </a:r>
            <a:r>
              <a:rPr lang="sl-SI" sz="2400" dirty="0" err="1"/>
              <a:t>with</a:t>
            </a:r>
            <a:r>
              <a:rPr lang="sl-SI" sz="2400" dirty="0"/>
              <a:t> </a:t>
            </a:r>
            <a:r>
              <a:rPr lang="sl-SI" sz="2400" dirty="0" err="1"/>
              <a:t>different</a:t>
            </a:r>
            <a:r>
              <a:rPr lang="sl-SI" sz="2400" dirty="0"/>
              <a:t> </a:t>
            </a:r>
            <a:r>
              <a:rPr lang="sl-SI" sz="2400" dirty="0" err="1"/>
              <a:t>characteristcs</a:t>
            </a:r>
            <a:r>
              <a:rPr lang="sl-SI" sz="2400" dirty="0"/>
              <a:t>:</a:t>
            </a:r>
          </a:p>
        </p:txBody>
      </p:sp>
      <p:cxnSp>
        <p:nvCxnSpPr>
          <p:cNvPr id="6" name="Raven povezovalnik 5"/>
          <p:cNvCxnSpPr/>
          <p:nvPr/>
        </p:nvCxnSpPr>
        <p:spPr>
          <a:xfrm>
            <a:off x="4148776" y="1273013"/>
            <a:ext cx="165618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Raven povezovalnik 7"/>
          <p:cNvCxnSpPr/>
          <p:nvPr/>
        </p:nvCxnSpPr>
        <p:spPr>
          <a:xfrm>
            <a:off x="4165544" y="5875146"/>
            <a:ext cx="144016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Raven povezovalnik 8"/>
          <p:cNvCxnSpPr/>
          <p:nvPr/>
        </p:nvCxnSpPr>
        <p:spPr>
          <a:xfrm>
            <a:off x="4148776" y="4755612"/>
            <a:ext cx="144016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Raven povezovalnik 9"/>
          <p:cNvCxnSpPr/>
          <p:nvPr/>
        </p:nvCxnSpPr>
        <p:spPr>
          <a:xfrm>
            <a:off x="4165544" y="3549368"/>
            <a:ext cx="156740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Raven povezovalnik 10"/>
          <p:cNvCxnSpPr/>
          <p:nvPr/>
        </p:nvCxnSpPr>
        <p:spPr>
          <a:xfrm>
            <a:off x="4148776" y="2374654"/>
            <a:ext cx="1584176" cy="0"/>
          </a:xfrm>
          <a:prstGeom prst="line">
            <a:avLst/>
          </a:prstGeom>
        </p:spPr>
        <p:style>
          <a:lnRef idx="1">
            <a:schemeClr val="accent1"/>
          </a:lnRef>
          <a:fillRef idx="0">
            <a:schemeClr val="accent1"/>
          </a:fillRef>
          <a:effectRef idx="0">
            <a:schemeClr val="accent1"/>
          </a:effectRef>
          <a:fontRef idx="minor">
            <a:schemeClr val="tx1"/>
          </a:fontRef>
        </p:style>
      </p:cxnSp>
      <p:sp>
        <p:nvSpPr>
          <p:cNvPr id="15" name="Pravokotnik 14"/>
          <p:cNvSpPr/>
          <p:nvPr/>
        </p:nvSpPr>
        <p:spPr>
          <a:xfrm>
            <a:off x="6455979" y="1084095"/>
            <a:ext cx="5596759" cy="400110"/>
          </a:xfrm>
          <a:prstGeom prst="rect">
            <a:avLst/>
          </a:prstGeom>
        </p:spPr>
        <p:txBody>
          <a:bodyPr wrap="square">
            <a:spAutoFit/>
          </a:bodyPr>
          <a:lstStyle/>
          <a:p>
            <a:r>
              <a:rPr lang="sl-SI" sz="2000" dirty="0"/>
              <a:t>adventurers, cosmopolit</a:t>
            </a:r>
            <a:r>
              <a:rPr lang="en-GB" sz="2000" dirty="0" err="1"/>
              <a:t>ian</a:t>
            </a:r>
            <a:r>
              <a:rPr lang="sl-SI" sz="2000" dirty="0"/>
              <a:t>, risk takes, innovators  </a:t>
            </a:r>
          </a:p>
        </p:txBody>
      </p:sp>
      <p:sp>
        <p:nvSpPr>
          <p:cNvPr id="16" name="Pravokotnik 15"/>
          <p:cNvSpPr/>
          <p:nvPr/>
        </p:nvSpPr>
        <p:spPr>
          <a:xfrm>
            <a:off x="6455979" y="2204865"/>
            <a:ext cx="5139559" cy="707886"/>
          </a:xfrm>
          <a:prstGeom prst="rect">
            <a:avLst/>
          </a:prstGeom>
        </p:spPr>
        <p:txBody>
          <a:bodyPr wrap="square">
            <a:spAutoFit/>
          </a:bodyPr>
          <a:lstStyle/>
          <a:p>
            <a:r>
              <a:rPr lang="sl-SI" sz="2000" dirty="0"/>
              <a:t>have knowledge, respected,</a:t>
            </a:r>
            <a:r>
              <a:rPr lang="en-GB" sz="2000" dirty="0"/>
              <a:t> </a:t>
            </a:r>
            <a:r>
              <a:rPr lang="sl-SI" sz="2000" dirty="0"/>
              <a:t>opinion leaders, localites</a:t>
            </a:r>
          </a:p>
        </p:txBody>
      </p:sp>
      <p:sp>
        <p:nvSpPr>
          <p:cNvPr id="17" name="Pravokotnik 16"/>
          <p:cNvSpPr/>
          <p:nvPr/>
        </p:nvSpPr>
        <p:spPr>
          <a:xfrm>
            <a:off x="6455979" y="3388350"/>
            <a:ext cx="5060731" cy="707886"/>
          </a:xfrm>
          <a:prstGeom prst="rect">
            <a:avLst/>
          </a:prstGeom>
        </p:spPr>
        <p:txBody>
          <a:bodyPr wrap="square">
            <a:spAutoFit/>
          </a:bodyPr>
          <a:lstStyle/>
          <a:p>
            <a:r>
              <a:rPr lang="sl-SI" sz="2000" dirty="0"/>
              <a:t>many contacts, frequent interac</a:t>
            </a:r>
            <a:r>
              <a:rPr lang="en-GB" sz="2000" dirty="0"/>
              <a:t>t</a:t>
            </a:r>
            <a:r>
              <a:rPr lang="sl-SI" sz="2000" dirty="0"/>
              <a:t>ions, willing to adopt innovations but late </a:t>
            </a:r>
          </a:p>
        </p:txBody>
      </p:sp>
      <p:sp>
        <p:nvSpPr>
          <p:cNvPr id="18" name="Pravokotnik 17"/>
          <p:cNvSpPr/>
          <p:nvPr/>
        </p:nvSpPr>
        <p:spPr>
          <a:xfrm>
            <a:off x="6455979" y="4444204"/>
            <a:ext cx="5060730" cy="707886"/>
          </a:xfrm>
          <a:prstGeom prst="rect">
            <a:avLst/>
          </a:prstGeom>
        </p:spPr>
        <p:txBody>
          <a:bodyPr wrap="square">
            <a:spAutoFit/>
          </a:bodyPr>
          <a:lstStyle/>
          <a:p>
            <a:r>
              <a:rPr lang="en-US" sz="2000" dirty="0"/>
              <a:t>skeptical, cautious, </a:t>
            </a:r>
            <a:r>
              <a:rPr lang="sl-SI" sz="2000" dirty="0"/>
              <a:t>need safety</a:t>
            </a:r>
            <a:r>
              <a:rPr lang="en-US" sz="2000" dirty="0"/>
              <a:t>, observe the social norms </a:t>
            </a:r>
            <a:endParaRPr lang="sl-SI" sz="2000" dirty="0"/>
          </a:p>
        </p:txBody>
      </p:sp>
      <p:sp>
        <p:nvSpPr>
          <p:cNvPr id="19" name="Pravokotnik 18"/>
          <p:cNvSpPr/>
          <p:nvPr/>
        </p:nvSpPr>
        <p:spPr>
          <a:xfrm>
            <a:off x="6455979" y="5548591"/>
            <a:ext cx="5060730" cy="707886"/>
          </a:xfrm>
          <a:prstGeom prst="rect">
            <a:avLst/>
          </a:prstGeom>
        </p:spPr>
        <p:txBody>
          <a:bodyPr wrap="square">
            <a:spAutoFit/>
          </a:bodyPr>
          <a:lstStyle/>
          <a:p>
            <a:r>
              <a:rPr lang="sl-SI" sz="2000" dirty="0"/>
              <a:t>l</a:t>
            </a:r>
            <a:r>
              <a:rPr lang="en-US" sz="2000" dirty="0" err="1"/>
              <a:t>aggards</a:t>
            </a:r>
            <a:r>
              <a:rPr lang="sl-SI" sz="2000" dirty="0"/>
              <a:t>, </a:t>
            </a:r>
            <a:r>
              <a:rPr lang="en-US" sz="2000" dirty="0"/>
              <a:t>many doubts</a:t>
            </a:r>
            <a:r>
              <a:rPr lang="sl-SI" sz="2000" dirty="0"/>
              <a:t>,</a:t>
            </a:r>
            <a:r>
              <a:rPr lang="en-GB" sz="2000" dirty="0"/>
              <a:t> </a:t>
            </a:r>
            <a:r>
              <a:rPr lang="en-US" sz="2000" dirty="0"/>
              <a:t>bad experiences</a:t>
            </a:r>
            <a:r>
              <a:rPr lang="sl-SI" sz="2000" dirty="0"/>
              <a:t>, small units</a:t>
            </a:r>
            <a:r>
              <a:rPr lang="en-US" sz="2000" dirty="0"/>
              <a:t> , traditional conventional</a:t>
            </a:r>
            <a:endParaRPr lang="sl-SI" sz="2000" dirty="0"/>
          </a:p>
        </p:txBody>
      </p:sp>
    </p:spTree>
    <p:extLst>
      <p:ext uri="{BB962C8B-B14F-4D97-AF65-F5344CB8AC3E}">
        <p14:creationId xmlns:p14="http://schemas.microsoft.com/office/powerpoint/2010/main" val="23557872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B435C-BD3C-4444-8F38-88A0C8E7607C}"/>
              </a:ext>
            </a:extLst>
          </p:cNvPr>
          <p:cNvSpPr>
            <a:spLocks noGrp="1"/>
          </p:cNvSpPr>
          <p:nvPr>
            <p:ph type="title"/>
          </p:nvPr>
        </p:nvSpPr>
        <p:spPr/>
        <p:txBody>
          <a:bodyPr/>
          <a:lstStyle/>
          <a:p>
            <a:r>
              <a:rPr lang="en-US" b="1" dirty="0"/>
              <a:t>THE DIFFUSION S-CURVE</a:t>
            </a:r>
          </a:p>
        </p:txBody>
      </p:sp>
      <p:sp>
        <p:nvSpPr>
          <p:cNvPr id="3" name="Slide Number Placeholder 2">
            <a:extLst>
              <a:ext uri="{FF2B5EF4-FFF2-40B4-BE49-F238E27FC236}">
                <a16:creationId xmlns:a16="http://schemas.microsoft.com/office/drawing/2014/main" id="{11777CB3-7B00-460E-A7B2-4F1BF73B4B59}"/>
              </a:ext>
            </a:extLst>
          </p:cNvPr>
          <p:cNvSpPr>
            <a:spLocks noGrp="1"/>
          </p:cNvSpPr>
          <p:nvPr>
            <p:ph type="sldNum" sz="quarter" idx="4"/>
          </p:nvPr>
        </p:nvSpPr>
        <p:spPr/>
        <p:txBody>
          <a:bodyPr/>
          <a:lstStyle/>
          <a:p>
            <a:fld id="{4FAB73BC-B049-4115-A692-8D63A059BFB8}" type="slidenum">
              <a:rPr lang="en-US" smtClean="0"/>
              <a:pPr/>
              <a:t>16</a:t>
            </a:fld>
            <a:endParaRPr lang="en-US" dirty="0"/>
          </a:p>
        </p:txBody>
      </p:sp>
      <p:pic>
        <p:nvPicPr>
          <p:cNvPr id="5" name="Picture 4">
            <a:extLst>
              <a:ext uri="{FF2B5EF4-FFF2-40B4-BE49-F238E27FC236}">
                <a16:creationId xmlns:a16="http://schemas.microsoft.com/office/drawing/2014/main" id="{DDA66490-4B21-44E1-8D1B-5A97025398AD}"/>
              </a:ext>
            </a:extLst>
          </p:cNvPr>
          <p:cNvPicPr>
            <a:picLocks noChangeAspect="1"/>
          </p:cNvPicPr>
          <p:nvPr/>
        </p:nvPicPr>
        <p:blipFill>
          <a:blip r:embed="rId3"/>
          <a:stretch>
            <a:fillRect/>
          </a:stretch>
        </p:blipFill>
        <p:spPr>
          <a:xfrm>
            <a:off x="2002155" y="810728"/>
            <a:ext cx="8553450" cy="5953125"/>
          </a:xfrm>
          <a:prstGeom prst="rect">
            <a:avLst/>
          </a:prstGeom>
        </p:spPr>
      </p:pic>
    </p:spTree>
    <p:extLst>
      <p:ext uri="{BB962C8B-B14F-4D97-AF65-F5344CB8AC3E}">
        <p14:creationId xmlns:p14="http://schemas.microsoft.com/office/powerpoint/2010/main" val="118491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2"/>
          </p:nvPr>
        </p:nvSpPr>
        <p:spPr/>
        <p:txBody>
          <a:bodyPr/>
          <a:lstStyle/>
          <a:p>
            <a:r>
              <a:rPr lang="en-GB" dirty="0">
                <a:latin typeface="Calibri" panose="020F0502020204030204" pitchFamily="34" charset="0"/>
              </a:rPr>
              <a:t>Companies change position as leaders because of Digital Disruption</a:t>
            </a:r>
          </a:p>
          <a:p>
            <a:r>
              <a:rPr lang="en-GB" dirty="0">
                <a:latin typeface="Calibri" panose="020F0502020204030204" pitchFamily="34" charset="0"/>
              </a:rPr>
              <a:t>Tech &amp; tech-enabled companies are now the most valued global enterprises </a:t>
            </a:r>
          </a:p>
        </p:txBody>
      </p:sp>
      <p:sp>
        <p:nvSpPr>
          <p:cNvPr id="4" name="Slide Number Placeholder 3"/>
          <p:cNvSpPr>
            <a:spLocks noGrp="1"/>
          </p:cNvSpPr>
          <p:nvPr>
            <p:ph type="sldNum" sz="quarter" idx="4"/>
          </p:nvPr>
        </p:nvSpPr>
        <p:spPr/>
        <p:txBody>
          <a:bodyPr/>
          <a:lstStyle/>
          <a:p>
            <a:pPr fontAlgn="base">
              <a:spcBef>
                <a:spcPct val="0"/>
              </a:spcBef>
              <a:spcAft>
                <a:spcPct val="0"/>
              </a:spcAft>
            </a:pPr>
            <a:fld id="{AFB0678B-BF4D-4CD9-BAB9-5D456B398EAF}" type="slidenum">
              <a:rPr lang="en-GB" smtClean="0">
                <a:solidFill>
                  <a:srgbClr val="FFFFFF"/>
                </a:solidFill>
              </a:rPr>
              <a:pPr fontAlgn="base">
                <a:spcBef>
                  <a:spcPct val="0"/>
                </a:spcBef>
                <a:spcAft>
                  <a:spcPct val="0"/>
                </a:spcAft>
              </a:pPr>
              <a:t>17</a:t>
            </a:fld>
            <a:endParaRPr lang="en-GB" dirty="0">
              <a:solidFill>
                <a:srgbClr val="FFFFFF"/>
              </a:solidFill>
            </a:endParaRPr>
          </a:p>
        </p:txBody>
      </p:sp>
      <p:sp>
        <p:nvSpPr>
          <p:cNvPr id="64" name="Text Placeholder 8"/>
          <p:cNvSpPr>
            <a:spLocks noGrp="1"/>
          </p:cNvSpPr>
          <p:nvPr>
            <p:ph type="body" sz="quarter" idx="13"/>
          </p:nvPr>
        </p:nvSpPr>
        <p:spPr>
          <a:xfrm>
            <a:off x="1524000" y="6219586"/>
            <a:ext cx="6248400" cy="638415"/>
          </a:xfrm>
        </p:spPr>
        <p:txBody>
          <a:bodyPr/>
          <a:lstStyle/>
          <a:p>
            <a:pPr lvl="0"/>
            <a:r>
              <a:rPr lang="en-US" b="1" dirty="0">
                <a:latin typeface="Calibri" pitchFamily="34" charset="0"/>
                <a:cs typeface="Calibri" pitchFamily="34" charset="0"/>
              </a:rPr>
              <a:t>Decoding Disruptor Tech IC</a:t>
            </a:r>
          </a:p>
        </p:txBody>
      </p:sp>
      <p:grpSp>
        <p:nvGrpSpPr>
          <p:cNvPr id="6" name="Group 5"/>
          <p:cNvGrpSpPr/>
          <p:nvPr/>
        </p:nvGrpSpPr>
        <p:grpSpPr>
          <a:xfrm>
            <a:off x="1863649" y="898999"/>
            <a:ext cx="8288952" cy="4498505"/>
            <a:chOff x="103617" y="768012"/>
            <a:chExt cx="6889608" cy="3651399"/>
          </a:xfrm>
        </p:grpSpPr>
        <p:pic>
          <p:nvPicPr>
            <p:cNvPr id="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78028" y="3988068"/>
              <a:ext cx="382314" cy="347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8" name="Group 7"/>
            <p:cNvGrpSpPr/>
            <p:nvPr/>
          </p:nvGrpSpPr>
          <p:grpSpPr>
            <a:xfrm>
              <a:off x="103617" y="768012"/>
              <a:ext cx="6889608" cy="3651399"/>
              <a:chOff x="451085" y="833729"/>
              <a:chExt cx="7245115" cy="3932887"/>
            </a:xfrm>
          </p:grpSpPr>
          <p:pic>
            <p:nvPicPr>
              <p:cNvPr id="9" name="Picture 21" descr="Image result for amazon logo"/>
              <p:cNvPicPr>
                <a:picLocks noChangeAspect="1" noChangeArrowheads="1"/>
              </p:cNvPicPr>
              <p:nvPr/>
            </p:nvPicPr>
            <p:blipFill rotWithShape="1">
              <a:blip r:embed="rId4" cstate="print">
                <a:extLst>
                  <a:ext uri="{28A0092B-C50C-407E-A947-70E740481C1C}">
                    <a14:useLocalDpi xmlns:a14="http://schemas.microsoft.com/office/drawing/2010/main" val="0"/>
                  </a:ext>
                </a:extLst>
              </a:blip>
              <a:stretch/>
            </p:blipFill>
            <p:spPr bwMode="auto">
              <a:xfrm>
                <a:off x="2136135" y="3880046"/>
                <a:ext cx="1204315" cy="401287"/>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0" name="Picture 27" descr="Image result for microsoft logo round"/>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9302" t="16841" r="8473" b="20358"/>
              <a:stretch/>
            </p:blipFill>
            <p:spPr bwMode="auto">
              <a:xfrm>
                <a:off x="3821393" y="3483944"/>
                <a:ext cx="528066" cy="36916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2" descr="apple_logo_current"/>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0463" t="3726" b="30316"/>
              <a:stretch/>
            </p:blipFill>
            <p:spPr bwMode="auto">
              <a:xfrm>
                <a:off x="6612867" y="1879642"/>
                <a:ext cx="333646" cy="370938"/>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p:cNvPicPr>
                <a:picLocks noChangeAspect="1" noChangeArrowheads="1"/>
              </p:cNvPicPr>
              <p:nvPr/>
            </p:nvPicPr>
            <p:blipFill rotWithShape="1">
              <a:blip r:embed="rId7" cstate="print">
                <a:extLst>
                  <a:ext uri="{28A0092B-C50C-407E-A947-70E740481C1C}">
                    <a14:useLocalDpi xmlns:a14="http://schemas.microsoft.com/office/drawing/2010/main" val="0"/>
                  </a:ext>
                </a:extLst>
              </a:blip>
              <a:stretch/>
            </p:blipFill>
            <p:spPr bwMode="auto">
              <a:xfrm>
                <a:off x="4928193" y="2125637"/>
                <a:ext cx="1008728" cy="6915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 name="Picture 13"/>
              <p:cNvPicPr>
                <a:picLocks noChangeAspect="1" noChangeArrowheads="1"/>
              </p:cNvPicPr>
              <p:nvPr/>
            </p:nvPicPr>
            <p:blipFill rotWithShape="1">
              <a:blip r:embed="rId8" cstate="print">
                <a:extLst>
                  <a:ext uri="{28A0092B-C50C-407E-A947-70E740481C1C}">
                    <a14:useLocalDpi xmlns:a14="http://schemas.microsoft.com/office/drawing/2010/main" val="0"/>
                  </a:ext>
                </a:extLst>
              </a:blip>
              <a:stretch/>
            </p:blipFill>
            <p:spPr bwMode="auto">
              <a:xfrm>
                <a:off x="3764588" y="2670293"/>
                <a:ext cx="641675" cy="4031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 name="Picture 13"/>
              <p:cNvPicPr>
                <a:picLocks noChangeAspect="1" noChangeArrowheads="1"/>
              </p:cNvPicPr>
              <p:nvPr/>
            </p:nvPicPr>
            <p:blipFill rotWithShape="1">
              <a:blip r:embed="rId8" cstate="print">
                <a:extLst>
                  <a:ext uri="{28A0092B-C50C-407E-A947-70E740481C1C}">
                    <a14:useLocalDpi xmlns:a14="http://schemas.microsoft.com/office/drawing/2010/main" val="0"/>
                  </a:ext>
                </a:extLst>
              </a:blip>
              <a:stretch/>
            </p:blipFill>
            <p:spPr bwMode="auto">
              <a:xfrm>
                <a:off x="6458853" y="1057322"/>
                <a:ext cx="641675" cy="4031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 name="Picture 2"/>
              <p:cNvPicPr>
                <a:picLocks noChangeAspect="1" noChangeArrowheads="1"/>
              </p:cNvPicPr>
              <p:nvPr/>
            </p:nvPicPr>
            <p:blipFill rotWithShape="1">
              <a:blip r:embed="rId7" cstate="print">
                <a:extLst>
                  <a:ext uri="{28A0092B-C50C-407E-A947-70E740481C1C}">
                    <a14:useLocalDpi xmlns:a14="http://schemas.microsoft.com/office/drawing/2010/main" val="0"/>
                  </a:ext>
                </a:extLst>
              </a:blip>
              <a:stretch/>
            </p:blipFill>
            <p:spPr bwMode="auto">
              <a:xfrm>
                <a:off x="4926294" y="1316201"/>
                <a:ext cx="1008728" cy="6915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 name="Round Diagonal Corner Rectangle 15"/>
              <p:cNvSpPr/>
              <p:nvPr/>
            </p:nvSpPr>
            <p:spPr>
              <a:xfrm>
                <a:off x="717593" y="4282248"/>
                <a:ext cx="1347133" cy="403115"/>
              </a:xfrm>
              <a:prstGeom prst="round2DiagRect">
                <a:avLst>
                  <a:gd name="adj1" fmla="val 50000"/>
                  <a:gd name="adj2" fmla="val 0"/>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ound Diagonal Corner Rectangle 16"/>
              <p:cNvSpPr/>
              <p:nvPr/>
            </p:nvSpPr>
            <p:spPr>
              <a:xfrm>
                <a:off x="2064726" y="3879132"/>
                <a:ext cx="1347133" cy="403115"/>
              </a:xfrm>
              <a:prstGeom prst="round2DiagRect">
                <a:avLst>
                  <a:gd name="adj1" fmla="val 50000"/>
                  <a:gd name="adj2" fmla="val 0"/>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ound Diagonal Corner Rectangle 17"/>
              <p:cNvSpPr/>
              <p:nvPr/>
            </p:nvSpPr>
            <p:spPr>
              <a:xfrm>
                <a:off x="3411859" y="3476016"/>
                <a:ext cx="1347133" cy="403115"/>
              </a:xfrm>
              <a:prstGeom prst="round2DiagRect">
                <a:avLst>
                  <a:gd name="adj1" fmla="val 50000"/>
                  <a:gd name="adj2" fmla="val 0"/>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ound Diagonal Corner Rectangle 18"/>
              <p:cNvSpPr/>
              <p:nvPr/>
            </p:nvSpPr>
            <p:spPr>
              <a:xfrm>
                <a:off x="4758991" y="3072900"/>
                <a:ext cx="1347133" cy="403115"/>
              </a:xfrm>
              <a:prstGeom prst="round2DiagRect">
                <a:avLst>
                  <a:gd name="adj1" fmla="val 50000"/>
                  <a:gd name="adj2" fmla="val 0"/>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ound Diagonal Corner Rectangle 19"/>
              <p:cNvSpPr/>
              <p:nvPr/>
            </p:nvSpPr>
            <p:spPr>
              <a:xfrm>
                <a:off x="6106124" y="2669785"/>
                <a:ext cx="1347133" cy="403115"/>
              </a:xfrm>
              <a:prstGeom prst="round2DiagRect">
                <a:avLst>
                  <a:gd name="adj1" fmla="val 50000"/>
                  <a:gd name="adj2" fmla="val 0"/>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ound Diagonal Corner Rectangle 20"/>
              <p:cNvSpPr/>
              <p:nvPr/>
            </p:nvSpPr>
            <p:spPr>
              <a:xfrm>
                <a:off x="717593" y="3476016"/>
                <a:ext cx="1347133" cy="403115"/>
              </a:xfrm>
              <a:prstGeom prst="round2DiagRect">
                <a:avLst>
                  <a:gd name="adj1" fmla="val 50000"/>
                  <a:gd name="adj2" fmla="val 0"/>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ound Diagonal Corner Rectangle 21"/>
              <p:cNvSpPr/>
              <p:nvPr/>
            </p:nvSpPr>
            <p:spPr>
              <a:xfrm>
                <a:off x="2064726" y="3072900"/>
                <a:ext cx="1347133" cy="403115"/>
              </a:xfrm>
              <a:prstGeom prst="round2DiagRect">
                <a:avLst>
                  <a:gd name="adj1" fmla="val 50000"/>
                  <a:gd name="adj2" fmla="val 0"/>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ound Diagonal Corner Rectangle 22"/>
              <p:cNvSpPr/>
              <p:nvPr/>
            </p:nvSpPr>
            <p:spPr>
              <a:xfrm>
                <a:off x="3411859" y="2669785"/>
                <a:ext cx="1347133" cy="403115"/>
              </a:xfrm>
              <a:prstGeom prst="round2DiagRect">
                <a:avLst>
                  <a:gd name="adj1" fmla="val 50000"/>
                  <a:gd name="adj2" fmla="val 0"/>
                </a:avLst>
              </a:prstGeom>
              <a:noFill/>
              <a:ln w="25400">
                <a:solidFill>
                  <a:srgbClr val="B6127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ound Diagonal Corner Rectangle 23"/>
              <p:cNvSpPr/>
              <p:nvPr/>
            </p:nvSpPr>
            <p:spPr>
              <a:xfrm>
                <a:off x="4758991" y="2266669"/>
                <a:ext cx="1347133" cy="403115"/>
              </a:xfrm>
              <a:prstGeom prst="round2DiagRect">
                <a:avLst>
                  <a:gd name="adj1" fmla="val 50000"/>
                  <a:gd name="adj2" fmla="val 0"/>
                </a:avLst>
              </a:prstGeom>
              <a:noFill/>
              <a:ln w="25400">
                <a:solidFill>
                  <a:srgbClr val="B6127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ound Diagonal Corner Rectangle 24"/>
              <p:cNvSpPr/>
              <p:nvPr/>
            </p:nvSpPr>
            <p:spPr>
              <a:xfrm>
                <a:off x="6106124" y="1863553"/>
                <a:ext cx="1347133" cy="403115"/>
              </a:xfrm>
              <a:prstGeom prst="round2DiagRect">
                <a:avLst>
                  <a:gd name="adj1" fmla="val 50000"/>
                  <a:gd name="adj2" fmla="val 0"/>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ound Diagonal Corner Rectangle 25"/>
              <p:cNvSpPr/>
              <p:nvPr/>
            </p:nvSpPr>
            <p:spPr>
              <a:xfrm>
                <a:off x="717593" y="2669785"/>
                <a:ext cx="1347133" cy="403115"/>
              </a:xfrm>
              <a:prstGeom prst="round2DiagRect">
                <a:avLst>
                  <a:gd name="adj1" fmla="val 50000"/>
                  <a:gd name="adj2" fmla="val 0"/>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ound Diagonal Corner Rectangle 26"/>
              <p:cNvSpPr/>
              <p:nvPr/>
            </p:nvSpPr>
            <p:spPr>
              <a:xfrm>
                <a:off x="2064726" y="2266669"/>
                <a:ext cx="1347133" cy="403115"/>
              </a:xfrm>
              <a:prstGeom prst="round2DiagRect">
                <a:avLst>
                  <a:gd name="adj1" fmla="val 50000"/>
                  <a:gd name="adj2" fmla="val 0"/>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ound Diagonal Corner Rectangle 27"/>
              <p:cNvSpPr/>
              <p:nvPr/>
            </p:nvSpPr>
            <p:spPr>
              <a:xfrm>
                <a:off x="3411858" y="1863553"/>
                <a:ext cx="1347133" cy="403115"/>
              </a:xfrm>
              <a:prstGeom prst="round2DiagRect">
                <a:avLst>
                  <a:gd name="adj1" fmla="val 50000"/>
                  <a:gd name="adj2" fmla="val 0"/>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ound Diagonal Corner Rectangle 28"/>
              <p:cNvSpPr/>
              <p:nvPr/>
            </p:nvSpPr>
            <p:spPr>
              <a:xfrm>
                <a:off x="4757092" y="1460438"/>
                <a:ext cx="1347133" cy="403115"/>
              </a:xfrm>
              <a:prstGeom prst="round2DiagRect">
                <a:avLst>
                  <a:gd name="adj1" fmla="val 50000"/>
                  <a:gd name="adj2" fmla="val 0"/>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ound Diagonal Corner Rectangle 29"/>
              <p:cNvSpPr/>
              <p:nvPr/>
            </p:nvSpPr>
            <p:spPr>
              <a:xfrm>
                <a:off x="6106124" y="1057322"/>
                <a:ext cx="1347133" cy="403115"/>
              </a:xfrm>
              <a:prstGeom prst="round2DiagRect">
                <a:avLst>
                  <a:gd name="adj1" fmla="val 50000"/>
                  <a:gd name="adj2" fmla="val 0"/>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1" name="Picture 5" descr="Image result for ge logo"/>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l="27420" t="19632" r="26520" b="19364"/>
              <a:stretch/>
            </p:blipFill>
            <p:spPr bwMode="auto">
              <a:xfrm>
                <a:off x="3866915" y="1866439"/>
                <a:ext cx="437020" cy="397344"/>
              </a:xfrm>
              <a:prstGeom prst="rect">
                <a:avLst/>
              </a:prstGeom>
              <a:noFill/>
              <a:extLst>
                <a:ext uri="{909E8E84-426E-40DD-AFC4-6F175D3DCCD1}">
                  <a14:hiddenFill xmlns:a14="http://schemas.microsoft.com/office/drawing/2010/main">
                    <a:solidFill>
                      <a:srgbClr val="FFFFFF"/>
                    </a:solidFill>
                  </a14:hiddenFill>
                </a:ext>
              </a:extLst>
            </p:spPr>
          </p:pic>
          <p:sp>
            <p:nvSpPr>
              <p:cNvPr id="32" name="Rectangle 31"/>
              <p:cNvSpPr/>
              <p:nvPr/>
            </p:nvSpPr>
            <p:spPr>
              <a:xfrm>
                <a:off x="6445000" y="833729"/>
                <a:ext cx="691040" cy="269079"/>
              </a:xfrm>
              <a:prstGeom prst="rect">
                <a:avLst/>
              </a:prstGeom>
            </p:spPr>
            <p:txBody>
              <a:bodyPr wrap="none">
                <a:spAutoFit/>
              </a:bodyPr>
              <a:lstStyle/>
              <a:p>
                <a:r>
                  <a:rPr lang="en-IN" sz="1400" b="1" dirty="0">
                    <a:latin typeface="Calibri" panose="020F0502020204030204" pitchFamily="34" charset="0"/>
                  </a:rPr>
                  <a:t>$723.9B</a:t>
                </a:r>
              </a:p>
            </p:txBody>
          </p:sp>
          <p:sp>
            <p:nvSpPr>
              <p:cNvPr id="33" name="Rectangle 32"/>
              <p:cNvSpPr/>
              <p:nvPr/>
            </p:nvSpPr>
            <p:spPr>
              <a:xfrm>
                <a:off x="5105257" y="1242177"/>
                <a:ext cx="691040" cy="269079"/>
              </a:xfrm>
              <a:prstGeom prst="rect">
                <a:avLst/>
              </a:prstGeom>
            </p:spPr>
            <p:txBody>
              <a:bodyPr wrap="none">
                <a:spAutoFit/>
              </a:bodyPr>
              <a:lstStyle/>
              <a:p>
                <a:r>
                  <a:rPr lang="en-IN" sz="1400" b="1" dirty="0">
                    <a:latin typeface="Calibri" panose="020F0502020204030204" pitchFamily="34" charset="0"/>
                  </a:rPr>
                  <a:t>$511.9B</a:t>
                </a:r>
              </a:p>
            </p:txBody>
          </p:sp>
          <p:sp>
            <p:nvSpPr>
              <p:cNvPr id="34" name="Rectangle 33"/>
              <p:cNvSpPr/>
              <p:nvPr/>
            </p:nvSpPr>
            <p:spPr>
              <a:xfrm>
                <a:off x="3750734" y="1648179"/>
                <a:ext cx="691040" cy="269079"/>
              </a:xfrm>
              <a:prstGeom prst="rect">
                <a:avLst/>
              </a:prstGeom>
            </p:spPr>
            <p:txBody>
              <a:bodyPr wrap="none">
                <a:spAutoFit/>
              </a:bodyPr>
              <a:lstStyle/>
              <a:p>
                <a:r>
                  <a:rPr lang="en-IN" sz="1400" b="1" dirty="0">
                    <a:latin typeface="Calibri" panose="020F0502020204030204" pitchFamily="34" charset="0"/>
                  </a:rPr>
                  <a:t>$374.6B</a:t>
                </a:r>
              </a:p>
            </p:txBody>
          </p:sp>
          <p:pic>
            <p:nvPicPr>
              <p:cNvPr id="35" name="Picture 31" descr="Image result for china mobile logo"/>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l="12304" t="34184" r="10982" b="32908"/>
              <a:stretch/>
            </p:blipFill>
            <p:spPr bwMode="auto">
              <a:xfrm>
                <a:off x="2202271" y="2310381"/>
                <a:ext cx="1072041" cy="315693"/>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36" name="Rectangle 35"/>
              <p:cNvSpPr/>
              <p:nvPr/>
            </p:nvSpPr>
            <p:spPr>
              <a:xfrm>
                <a:off x="2403600" y="2046949"/>
                <a:ext cx="691040" cy="269079"/>
              </a:xfrm>
              <a:prstGeom prst="rect">
                <a:avLst/>
              </a:prstGeom>
            </p:spPr>
            <p:txBody>
              <a:bodyPr wrap="none">
                <a:spAutoFit/>
              </a:bodyPr>
              <a:lstStyle/>
              <a:p>
                <a:r>
                  <a:rPr lang="en-IN" sz="1400" b="1" dirty="0">
                    <a:latin typeface="Calibri" panose="020F0502020204030204" pitchFamily="34" charset="0"/>
                  </a:rPr>
                  <a:t>$354.1B</a:t>
                </a:r>
              </a:p>
            </p:txBody>
          </p:sp>
          <p:sp>
            <p:nvSpPr>
              <p:cNvPr id="37" name="Rectangle 36"/>
              <p:cNvSpPr/>
              <p:nvPr/>
            </p:nvSpPr>
            <p:spPr>
              <a:xfrm>
                <a:off x="1061984" y="2450918"/>
                <a:ext cx="691040" cy="269079"/>
              </a:xfrm>
              <a:prstGeom prst="rect">
                <a:avLst/>
              </a:prstGeom>
            </p:spPr>
            <p:txBody>
              <a:bodyPr wrap="none">
                <a:spAutoFit/>
              </a:bodyPr>
              <a:lstStyle/>
              <a:p>
                <a:r>
                  <a:rPr lang="en-IN" sz="1400" b="1" dirty="0">
                    <a:latin typeface="Calibri" panose="020F0502020204030204" pitchFamily="34" charset="0"/>
                  </a:rPr>
                  <a:t>$339.0B</a:t>
                </a:r>
              </a:p>
            </p:txBody>
          </p:sp>
          <p:pic>
            <p:nvPicPr>
              <p:cNvPr id="38" name="Picture 18" descr="Image result for icbc logo"/>
              <p:cNvPicPr>
                <a:picLocks noChangeAspect="1" noChangeArrowheads="1"/>
              </p:cNvPicPr>
              <p:nvPr/>
            </p:nvPicPr>
            <p:blipFill>
              <a:blip r:embed="rId11" cstate="print">
                <a:extLst>
                  <a:ext uri="{28A0092B-C50C-407E-A947-70E740481C1C}">
                    <a14:useLocalDpi xmlns:a14="http://schemas.microsoft.com/office/drawing/2010/main" val="0"/>
                  </a:ext>
                </a:extLst>
              </a:blip>
              <a:stretch>
                <a:fillRect/>
              </a:stretch>
            </p:blipFill>
            <p:spPr bwMode="auto">
              <a:xfrm>
                <a:off x="978479" y="2740338"/>
                <a:ext cx="825360" cy="262012"/>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39" name="TextBox 38"/>
              <p:cNvSpPr txBox="1"/>
              <p:nvPr/>
            </p:nvSpPr>
            <p:spPr>
              <a:xfrm rot="16200000">
                <a:off x="289336" y="2750285"/>
                <a:ext cx="565614" cy="242116"/>
              </a:xfrm>
              <a:prstGeom prst="rect">
                <a:avLst/>
              </a:prstGeom>
              <a:noFill/>
            </p:spPr>
            <p:txBody>
              <a:bodyPr wrap="square" lIns="0" tIns="0" rIns="0" bIns="0" rtlCol="0">
                <a:spAutoFit/>
              </a:bodyPr>
              <a:lstStyle/>
              <a:p>
                <a:pPr algn="ctr"/>
                <a:r>
                  <a:rPr lang="en-US" b="1" dirty="0">
                    <a:solidFill>
                      <a:schemeClr val="accent2"/>
                    </a:solidFill>
                    <a:latin typeface="Calibri" pitchFamily="34" charset="0"/>
                    <a:cs typeface="Rubik" panose="00000500000000000000" pitchFamily="2" charset="-79"/>
                  </a:rPr>
                  <a:t>2007</a:t>
                </a:r>
                <a:endParaRPr lang="en-IN" b="1" dirty="0">
                  <a:solidFill>
                    <a:schemeClr val="accent2"/>
                  </a:solidFill>
                  <a:latin typeface="Calibri" pitchFamily="34" charset="0"/>
                  <a:cs typeface="Rubik" panose="00000500000000000000" pitchFamily="2" charset="-79"/>
                </a:endParaRPr>
              </a:p>
            </p:txBody>
          </p:sp>
          <p:sp>
            <p:nvSpPr>
              <p:cNvPr id="40" name="TextBox 39"/>
              <p:cNvSpPr txBox="1"/>
              <p:nvPr/>
            </p:nvSpPr>
            <p:spPr>
              <a:xfrm rot="16200000">
                <a:off x="289336" y="3556517"/>
                <a:ext cx="565614" cy="242116"/>
              </a:xfrm>
              <a:prstGeom prst="rect">
                <a:avLst/>
              </a:prstGeom>
              <a:noFill/>
            </p:spPr>
            <p:txBody>
              <a:bodyPr wrap="square" lIns="0" tIns="0" rIns="0" bIns="0" rtlCol="0">
                <a:spAutoFit/>
              </a:bodyPr>
              <a:lstStyle/>
              <a:p>
                <a:pPr algn="ctr"/>
                <a:r>
                  <a:rPr lang="en-US" b="1" dirty="0">
                    <a:solidFill>
                      <a:schemeClr val="accent2"/>
                    </a:solidFill>
                    <a:latin typeface="Calibri" pitchFamily="34" charset="0"/>
                    <a:cs typeface="Rubik" panose="00000500000000000000" pitchFamily="2" charset="-79"/>
                  </a:rPr>
                  <a:t>2012</a:t>
                </a:r>
                <a:endParaRPr lang="en-IN" b="1" dirty="0">
                  <a:solidFill>
                    <a:schemeClr val="accent2"/>
                  </a:solidFill>
                  <a:latin typeface="Calibri" pitchFamily="34" charset="0"/>
                  <a:cs typeface="Rubik" panose="00000500000000000000" pitchFamily="2" charset="-79"/>
                </a:endParaRPr>
              </a:p>
            </p:txBody>
          </p:sp>
          <p:sp>
            <p:nvSpPr>
              <p:cNvPr id="41" name="TextBox 40"/>
              <p:cNvSpPr txBox="1"/>
              <p:nvPr/>
            </p:nvSpPr>
            <p:spPr>
              <a:xfrm rot="16200000">
                <a:off x="289336" y="4362751"/>
                <a:ext cx="565614" cy="242116"/>
              </a:xfrm>
              <a:prstGeom prst="rect">
                <a:avLst/>
              </a:prstGeom>
              <a:noFill/>
            </p:spPr>
            <p:txBody>
              <a:bodyPr wrap="square" lIns="0" tIns="0" rIns="0" bIns="0" rtlCol="0">
                <a:spAutoFit/>
              </a:bodyPr>
              <a:lstStyle/>
              <a:p>
                <a:pPr algn="ctr"/>
                <a:r>
                  <a:rPr lang="en-US" b="1" dirty="0">
                    <a:solidFill>
                      <a:schemeClr val="accent2"/>
                    </a:solidFill>
                    <a:latin typeface="Calibri" pitchFamily="34" charset="0"/>
                    <a:cs typeface="Rubik" panose="00000500000000000000" pitchFamily="2" charset="-79"/>
                  </a:rPr>
                  <a:t>2017</a:t>
                </a:r>
                <a:endParaRPr lang="en-IN" b="1" dirty="0">
                  <a:solidFill>
                    <a:schemeClr val="accent2"/>
                  </a:solidFill>
                  <a:latin typeface="Calibri" pitchFamily="34" charset="0"/>
                  <a:cs typeface="Rubik" panose="00000500000000000000" pitchFamily="2" charset="-79"/>
                </a:endParaRPr>
              </a:p>
            </p:txBody>
          </p:sp>
          <p:sp>
            <p:nvSpPr>
              <p:cNvPr id="42" name="Rectangle 41"/>
              <p:cNvSpPr/>
              <p:nvPr/>
            </p:nvSpPr>
            <p:spPr>
              <a:xfrm>
                <a:off x="6454080" y="1629607"/>
                <a:ext cx="691040" cy="269079"/>
              </a:xfrm>
              <a:prstGeom prst="rect">
                <a:avLst/>
              </a:prstGeom>
            </p:spPr>
            <p:txBody>
              <a:bodyPr wrap="none">
                <a:spAutoFit/>
              </a:bodyPr>
              <a:lstStyle/>
              <a:p>
                <a:r>
                  <a:rPr lang="en-IN" sz="1400" b="1" dirty="0">
                    <a:latin typeface="Calibri" panose="020F0502020204030204" pitchFamily="34" charset="0"/>
                  </a:rPr>
                  <a:t>$500.6B</a:t>
                </a:r>
              </a:p>
            </p:txBody>
          </p:sp>
          <p:sp>
            <p:nvSpPr>
              <p:cNvPr id="43" name="Rectangle 42"/>
              <p:cNvSpPr/>
              <p:nvPr/>
            </p:nvSpPr>
            <p:spPr>
              <a:xfrm>
                <a:off x="5106947" y="2034652"/>
                <a:ext cx="691040" cy="269079"/>
              </a:xfrm>
              <a:prstGeom prst="rect">
                <a:avLst/>
              </a:prstGeom>
            </p:spPr>
            <p:txBody>
              <a:bodyPr wrap="none">
                <a:spAutoFit/>
              </a:bodyPr>
              <a:lstStyle/>
              <a:p>
                <a:r>
                  <a:rPr lang="en-IN" sz="1400" b="1" dirty="0">
                    <a:latin typeface="Calibri" panose="020F0502020204030204" pitchFamily="34" charset="0"/>
                  </a:rPr>
                  <a:t>$394.6B</a:t>
                </a:r>
              </a:p>
            </p:txBody>
          </p:sp>
          <p:sp>
            <p:nvSpPr>
              <p:cNvPr id="44" name="Rectangle 43"/>
              <p:cNvSpPr/>
              <p:nvPr/>
            </p:nvSpPr>
            <p:spPr>
              <a:xfrm>
                <a:off x="3759815" y="2432347"/>
                <a:ext cx="691040" cy="269079"/>
              </a:xfrm>
              <a:prstGeom prst="rect">
                <a:avLst/>
              </a:prstGeom>
            </p:spPr>
            <p:txBody>
              <a:bodyPr wrap="none">
                <a:spAutoFit/>
              </a:bodyPr>
              <a:lstStyle/>
              <a:p>
                <a:r>
                  <a:rPr lang="en-IN" sz="1400" b="1" dirty="0">
                    <a:latin typeface="Calibri" panose="020F0502020204030204" pitchFamily="34" charset="0"/>
                  </a:rPr>
                  <a:t>$264.8B</a:t>
                </a:r>
              </a:p>
            </p:txBody>
          </p:sp>
          <p:sp>
            <p:nvSpPr>
              <p:cNvPr id="45" name="Rectangle 44"/>
              <p:cNvSpPr/>
              <p:nvPr/>
            </p:nvSpPr>
            <p:spPr>
              <a:xfrm>
                <a:off x="2412682" y="2839462"/>
                <a:ext cx="691040" cy="269079"/>
              </a:xfrm>
              <a:prstGeom prst="rect">
                <a:avLst/>
              </a:prstGeom>
            </p:spPr>
            <p:txBody>
              <a:bodyPr wrap="none">
                <a:spAutoFit/>
              </a:bodyPr>
              <a:lstStyle/>
              <a:p>
                <a:r>
                  <a:rPr lang="en-IN" sz="1400" b="1" dirty="0">
                    <a:latin typeface="Calibri" panose="020F0502020204030204" pitchFamily="34" charset="0"/>
                  </a:rPr>
                  <a:t>$247.4B</a:t>
                </a:r>
              </a:p>
            </p:txBody>
          </p:sp>
          <p:sp>
            <p:nvSpPr>
              <p:cNvPr id="46" name="Rectangle 45"/>
              <p:cNvSpPr/>
              <p:nvPr/>
            </p:nvSpPr>
            <p:spPr>
              <a:xfrm>
                <a:off x="1065549" y="3242069"/>
                <a:ext cx="691040" cy="269079"/>
              </a:xfrm>
              <a:prstGeom prst="rect">
                <a:avLst/>
              </a:prstGeom>
            </p:spPr>
            <p:txBody>
              <a:bodyPr wrap="none">
                <a:spAutoFit/>
              </a:bodyPr>
              <a:lstStyle/>
              <a:p>
                <a:r>
                  <a:rPr lang="en-IN" sz="1400" b="1" dirty="0">
                    <a:latin typeface="Calibri" panose="020F0502020204030204" pitchFamily="34" charset="0"/>
                  </a:rPr>
                  <a:t>$236.5B</a:t>
                </a:r>
              </a:p>
            </p:txBody>
          </p:sp>
          <p:pic>
            <p:nvPicPr>
              <p:cNvPr id="47" name="Picture 29" descr="Image result for bhp billiton logo"/>
              <p:cNvPicPr>
                <a:picLocks noChangeAspect="1" noChangeArrowheads="1"/>
              </p:cNvPicPr>
              <p:nvPr/>
            </p:nvPicPr>
            <p:blipFill>
              <a:blip r:embed="rId12" cstate="print">
                <a:extLst>
                  <a:ext uri="{28A0092B-C50C-407E-A947-70E740481C1C}">
                    <a14:useLocalDpi xmlns:a14="http://schemas.microsoft.com/office/drawing/2010/main" val="0"/>
                  </a:ext>
                </a:extLst>
              </a:blip>
              <a:stretch>
                <a:fillRect/>
              </a:stretch>
            </p:blipFill>
            <p:spPr bwMode="auto">
              <a:xfrm>
                <a:off x="2428122" y="3105207"/>
                <a:ext cx="620340" cy="338501"/>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48" name="Picture 19"/>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4930092" y="3163514"/>
                <a:ext cx="1004930" cy="2218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9" name="Text Box 38"/>
              <p:cNvSpPr txBox="1">
                <a:spLocks noChangeArrowheads="1"/>
              </p:cNvSpPr>
              <p:nvPr/>
            </p:nvSpPr>
            <p:spPr bwMode="auto">
              <a:xfrm>
                <a:off x="6475487" y="2510142"/>
                <a:ext cx="608406" cy="178937"/>
              </a:xfrm>
              <a:prstGeom prst="rect">
                <a:avLst/>
              </a:prstGeom>
              <a:noFill/>
              <a:ln w="12700" algn="ctr">
                <a:noFill/>
                <a:miter lim="800000"/>
                <a:headEnd/>
                <a:tailEnd/>
              </a:ln>
            </p:spPr>
            <p:txBody>
              <a:bodyPr wrap="square" lIns="0" tIns="0" rIns="0" bIns="0">
                <a:spAutoFit/>
              </a:bodyPr>
              <a:lstStyle/>
              <a:p>
                <a:pPr algn="ctr">
                  <a:lnSpc>
                    <a:spcPct val="95000"/>
                  </a:lnSpc>
                </a:pPr>
                <a:r>
                  <a:rPr lang="en-US" sz="1400" b="1" dirty="0">
                    <a:latin typeface="Calibri" panose="020F0502020204030204" pitchFamily="34" charset="0"/>
                    <a:ea typeface="ＭＳ Ｐゴシック" charset="-128"/>
                  </a:rPr>
                  <a:t>$884.4 B</a:t>
                </a:r>
              </a:p>
            </p:txBody>
          </p:sp>
          <p:sp>
            <p:nvSpPr>
              <p:cNvPr id="50" name="Rectangle 49"/>
              <p:cNvSpPr/>
              <p:nvPr/>
            </p:nvSpPr>
            <p:spPr>
              <a:xfrm>
                <a:off x="5106947" y="2839462"/>
                <a:ext cx="691040" cy="269079"/>
              </a:xfrm>
              <a:prstGeom prst="rect">
                <a:avLst/>
              </a:prstGeom>
            </p:spPr>
            <p:txBody>
              <a:bodyPr wrap="none">
                <a:spAutoFit/>
              </a:bodyPr>
              <a:lstStyle/>
              <a:p>
                <a:r>
                  <a:rPr lang="en-IN" sz="1400" b="1" dirty="0">
                    <a:latin typeface="Calibri" panose="020F0502020204030204" pitchFamily="34" charset="0"/>
                  </a:rPr>
                  <a:t>$730.9B</a:t>
                </a:r>
              </a:p>
            </p:txBody>
          </p:sp>
          <p:sp>
            <p:nvSpPr>
              <p:cNvPr id="51" name="Rectangle 50"/>
              <p:cNvSpPr/>
              <p:nvPr/>
            </p:nvSpPr>
            <p:spPr>
              <a:xfrm>
                <a:off x="3759815" y="3242069"/>
                <a:ext cx="691040" cy="269079"/>
              </a:xfrm>
              <a:prstGeom prst="rect">
                <a:avLst/>
              </a:prstGeom>
            </p:spPr>
            <p:txBody>
              <a:bodyPr wrap="none">
                <a:spAutoFit/>
              </a:bodyPr>
              <a:lstStyle/>
              <a:p>
                <a:r>
                  <a:rPr lang="en-IN" sz="1400" b="1" dirty="0">
                    <a:latin typeface="Calibri" panose="020F0502020204030204" pitchFamily="34" charset="0"/>
                  </a:rPr>
                  <a:t>$661.3B</a:t>
                </a:r>
              </a:p>
            </p:txBody>
          </p:sp>
          <p:sp>
            <p:nvSpPr>
              <p:cNvPr id="52" name="Rectangle 51"/>
              <p:cNvSpPr/>
              <p:nvPr/>
            </p:nvSpPr>
            <p:spPr>
              <a:xfrm>
                <a:off x="2412682" y="3646100"/>
                <a:ext cx="691040" cy="269079"/>
              </a:xfrm>
              <a:prstGeom prst="rect">
                <a:avLst/>
              </a:prstGeom>
            </p:spPr>
            <p:txBody>
              <a:bodyPr wrap="none">
                <a:spAutoFit/>
              </a:bodyPr>
              <a:lstStyle/>
              <a:p>
                <a:r>
                  <a:rPr lang="en-IN" sz="1400" b="1" dirty="0">
                    <a:latin typeface="Calibri" panose="020F0502020204030204" pitchFamily="34" charset="0"/>
                  </a:rPr>
                  <a:t>$572.9B</a:t>
                </a:r>
              </a:p>
            </p:txBody>
          </p:sp>
          <p:sp>
            <p:nvSpPr>
              <p:cNvPr id="53" name="Rectangle 52"/>
              <p:cNvSpPr/>
              <p:nvPr/>
            </p:nvSpPr>
            <p:spPr>
              <a:xfrm>
                <a:off x="1065549" y="4048302"/>
                <a:ext cx="691040" cy="269079"/>
              </a:xfrm>
              <a:prstGeom prst="rect">
                <a:avLst/>
              </a:prstGeom>
            </p:spPr>
            <p:txBody>
              <a:bodyPr wrap="none">
                <a:spAutoFit/>
              </a:bodyPr>
              <a:lstStyle/>
              <a:p>
                <a:r>
                  <a:rPr lang="en-IN" sz="1400" b="1" dirty="0">
                    <a:latin typeface="Calibri" panose="020F0502020204030204" pitchFamily="34" charset="0"/>
                  </a:rPr>
                  <a:t>$517.0B</a:t>
                </a:r>
              </a:p>
            </p:txBody>
          </p:sp>
          <p:pic>
            <p:nvPicPr>
              <p:cNvPr id="54" name="Picture 18" descr="Image result for icbc logo"/>
              <p:cNvPicPr>
                <a:picLocks noChangeAspect="1" noChangeArrowheads="1"/>
              </p:cNvPicPr>
              <p:nvPr/>
            </p:nvPicPr>
            <p:blipFill>
              <a:blip r:embed="rId11" cstate="print">
                <a:extLst>
                  <a:ext uri="{28A0092B-C50C-407E-A947-70E740481C1C}">
                    <a14:useLocalDpi xmlns:a14="http://schemas.microsoft.com/office/drawing/2010/main" val="0"/>
                  </a:ext>
                </a:extLst>
              </a:blip>
              <a:stretch>
                <a:fillRect/>
              </a:stretch>
            </p:blipFill>
            <p:spPr bwMode="auto">
              <a:xfrm>
                <a:off x="978479" y="3546568"/>
                <a:ext cx="825360" cy="262012"/>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55" name="Picture 12" descr="apple_logo_current"/>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0463" t="3726" b="30316"/>
              <a:stretch/>
            </p:blipFill>
            <p:spPr bwMode="auto">
              <a:xfrm>
                <a:off x="6612867" y="2685873"/>
                <a:ext cx="333646" cy="370938"/>
              </a:xfrm>
              <a:prstGeom prst="rect">
                <a:avLst/>
              </a:prstGeom>
              <a:noFill/>
              <a:extLst>
                <a:ext uri="{909E8E84-426E-40DD-AFC4-6F175D3DCCD1}">
                  <a14:hiddenFill xmlns:a14="http://schemas.microsoft.com/office/drawing/2010/main">
                    <a:solidFill>
                      <a:srgbClr val="FFFFFF"/>
                    </a:solidFill>
                  </a14:hiddenFill>
                </a:ext>
              </a:extLst>
            </p:spPr>
          </p:pic>
          <p:grpSp>
            <p:nvGrpSpPr>
              <p:cNvPr id="56" name="Group 55"/>
              <p:cNvGrpSpPr/>
              <p:nvPr/>
            </p:nvGrpSpPr>
            <p:grpSpPr>
              <a:xfrm>
                <a:off x="606321" y="1533973"/>
                <a:ext cx="1261109" cy="659159"/>
                <a:chOff x="6882543" y="4722057"/>
                <a:chExt cx="1518606" cy="867182"/>
              </a:xfrm>
            </p:grpSpPr>
            <p:sp>
              <p:nvSpPr>
                <p:cNvPr id="58" name="Round Diagonal Corner Rectangle 57"/>
                <p:cNvSpPr/>
                <p:nvPr/>
              </p:nvSpPr>
              <p:spPr>
                <a:xfrm>
                  <a:off x="7493608" y="4879719"/>
                  <a:ext cx="811096" cy="265167"/>
                </a:xfrm>
                <a:prstGeom prst="round2DiagRect">
                  <a:avLst>
                    <a:gd name="adj1" fmla="val 50000"/>
                    <a:gd name="adj2" fmla="val 0"/>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ound Diagonal Corner Rectangle 58"/>
                <p:cNvSpPr/>
                <p:nvPr/>
              </p:nvSpPr>
              <p:spPr>
                <a:xfrm>
                  <a:off x="7493608" y="5229200"/>
                  <a:ext cx="811096" cy="265167"/>
                </a:xfrm>
                <a:prstGeom prst="round2DiagRect">
                  <a:avLst>
                    <a:gd name="adj1" fmla="val 50000"/>
                    <a:gd name="adj2" fmla="val 0"/>
                  </a:avLst>
                </a:prstGeom>
                <a:noFill/>
                <a:ln w="25400">
                  <a:solidFill>
                    <a:srgbClr val="B6127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Rectangle 59"/>
                <p:cNvSpPr/>
                <p:nvPr/>
              </p:nvSpPr>
              <p:spPr>
                <a:xfrm>
                  <a:off x="6882543" y="4837110"/>
                  <a:ext cx="534715" cy="318597"/>
                </a:xfrm>
                <a:prstGeom prst="rect">
                  <a:avLst/>
                </a:prstGeom>
              </p:spPr>
              <p:txBody>
                <a:bodyPr wrap="none">
                  <a:spAutoFit/>
                </a:bodyPr>
                <a:lstStyle/>
                <a:p>
                  <a:r>
                    <a:rPr lang="en-IN" sz="1200" b="1" dirty="0">
                      <a:solidFill>
                        <a:schemeClr val="tx2"/>
                      </a:solidFill>
                      <a:latin typeface="Calibri" panose="020F0502020204030204" pitchFamily="34" charset="0"/>
                    </a:rPr>
                    <a:t>Tech </a:t>
                  </a:r>
                </a:p>
              </p:txBody>
            </p:sp>
            <p:sp>
              <p:nvSpPr>
                <p:cNvPr id="61" name="Rectangle 60"/>
                <p:cNvSpPr/>
                <p:nvPr/>
              </p:nvSpPr>
              <p:spPr>
                <a:xfrm>
                  <a:off x="6882543" y="5207893"/>
                  <a:ext cx="585804" cy="318597"/>
                </a:xfrm>
                <a:prstGeom prst="rect">
                  <a:avLst/>
                </a:prstGeom>
              </p:spPr>
              <p:txBody>
                <a:bodyPr wrap="none">
                  <a:spAutoFit/>
                </a:bodyPr>
                <a:lstStyle/>
                <a:p>
                  <a:r>
                    <a:rPr lang="en-IN" sz="1200" b="1" dirty="0">
                      <a:solidFill>
                        <a:schemeClr val="tx2"/>
                      </a:solidFill>
                      <a:latin typeface="Calibri" panose="020F0502020204030204" pitchFamily="34" charset="0"/>
                    </a:rPr>
                    <a:t>Other</a:t>
                  </a:r>
                </a:p>
              </p:txBody>
            </p:sp>
            <p:sp>
              <p:nvSpPr>
                <p:cNvPr id="62" name="Rounded Rectangle 61"/>
                <p:cNvSpPr/>
                <p:nvPr/>
              </p:nvSpPr>
              <p:spPr>
                <a:xfrm>
                  <a:off x="6882544" y="4722057"/>
                  <a:ext cx="1518605" cy="867182"/>
                </a:xfrm>
                <a:prstGeom prst="roundRect">
                  <a:avLst/>
                </a:prstGeom>
                <a:noFill/>
                <a:ln w="190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7" name="TextBox 56"/>
              <p:cNvSpPr txBox="1"/>
              <p:nvPr/>
            </p:nvSpPr>
            <p:spPr>
              <a:xfrm>
                <a:off x="456488" y="1030953"/>
                <a:ext cx="7239712" cy="269079"/>
              </a:xfrm>
              <a:prstGeom prst="rect">
                <a:avLst/>
              </a:prstGeom>
              <a:noFill/>
            </p:spPr>
            <p:txBody>
              <a:bodyPr wrap="square" lIns="0" rtlCol="0">
                <a:spAutoFit/>
              </a:bodyPr>
              <a:lstStyle/>
              <a:p>
                <a:r>
                  <a:rPr lang="en-US" sz="1400" b="1" dirty="0">
                    <a:solidFill>
                      <a:srgbClr val="22AE7D"/>
                    </a:solidFill>
                    <a:latin typeface="Calibri" pitchFamily="34" charset="0"/>
                    <a:cs typeface="Rubik" panose="00000500000000000000" pitchFamily="2" charset="-79"/>
                  </a:rPr>
                  <a:t>Top 5 Publicly Listed Companies (by Market Capitalization) </a:t>
                </a:r>
                <a:endParaRPr lang="en-IN" sz="1400" b="1" dirty="0">
                  <a:solidFill>
                    <a:srgbClr val="22AE7D"/>
                  </a:solidFill>
                  <a:latin typeface="Calibri" pitchFamily="34" charset="0"/>
                  <a:cs typeface="Rubik" panose="00000500000000000000" pitchFamily="2" charset="-79"/>
                </a:endParaRPr>
              </a:p>
            </p:txBody>
          </p:sp>
        </p:grpSp>
      </p:grpSp>
      <p:sp>
        <p:nvSpPr>
          <p:cNvPr id="63" name="Rectangle 62"/>
          <p:cNvSpPr/>
          <p:nvPr/>
        </p:nvSpPr>
        <p:spPr>
          <a:xfrm>
            <a:off x="6857817" y="4909975"/>
            <a:ext cx="3294785" cy="625343"/>
          </a:xfrm>
          <a:prstGeom prst="rect">
            <a:avLst/>
          </a:prstGeom>
          <a:solidFill>
            <a:schemeClr val="accent2"/>
          </a:solidFill>
          <a:ln>
            <a:noFill/>
          </a:ln>
          <a:effectLst>
            <a:outerShdw blurRad="50800" dist="38100" dir="5400000" algn="t" rotWithShape="0">
              <a:prstClr val="black">
                <a:alpha val="40000"/>
              </a:prstClr>
            </a:outerShdw>
          </a:effectLst>
        </p:spPr>
        <p:txBody>
          <a:bodyPr/>
          <a:lstStyle/>
          <a:p>
            <a:pPr lvl="0" algn="ctr" rtl="0"/>
            <a:r>
              <a:rPr lang="en-IN" sz="1200" b="1" dirty="0">
                <a:solidFill>
                  <a:schemeClr val="bg1"/>
                </a:solidFill>
                <a:latin typeface="Calibri" panose="020F0502020204030204" pitchFamily="34" charset="0"/>
              </a:rPr>
              <a:t>More than half </a:t>
            </a:r>
            <a:r>
              <a:rPr lang="en-IN" sz="1200" dirty="0">
                <a:solidFill>
                  <a:schemeClr val="bg1"/>
                </a:solidFill>
                <a:latin typeface="Calibri" panose="020F0502020204030204" pitchFamily="34" charset="0"/>
              </a:rPr>
              <a:t>of Fortune 500 companies </a:t>
            </a:r>
          </a:p>
          <a:p>
            <a:pPr lvl="0" algn="ctr" rtl="0"/>
            <a:r>
              <a:rPr lang="en-IN" sz="1200" dirty="0">
                <a:solidFill>
                  <a:schemeClr val="bg1"/>
                </a:solidFill>
                <a:latin typeface="Calibri" panose="020F0502020204030204" pitchFamily="34" charset="0"/>
              </a:rPr>
              <a:t>have disappeared </a:t>
            </a:r>
            <a:r>
              <a:rPr lang="en-IN" sz="1200" b="1" dirty="0">
                <a:solidFill>
                  <a:schemeClr val="bg1"/>
                </a:solidFill>
                <a:latin typeface="Calibri" panose="020F0502020204030204" pitchFamily="34" charset="0"/>
              </a:rPr>
              <a:t>since the year 2000 </a:t>
            </a:r>
            <a:r>
              <a:rPr lang="en-IN" sz="1200" dirty="0">
                <a:solidFill>
                  <a:schemeClr val="bg1"/>
                </a:solidFill>
                <a:latin typeface="Calibri" panose="020F0502020204030204" pitchFamily="34" charset="0"/>
              </a:rPr>
              <a:t>– primarily due to the impact of digital business models.</a:t>
            </a:r>
          </a:p>
        </p:txBody>
      </p:sp>
    </p:spTree>
    <p:extLst>
      <p:ext uri="{BB962C8B-B14F-4D97-AF65-F5344CB8AC3E}">
        <p14:creationId xmlns:p14="http://schemas.microsoft.com/office/powerpoint/2010/main" val="36239772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a:extLst>
              <a:ext uri="{FF2B5EF4-FFF2-40B4-BE49-F238E27FC236}">
                <a16:creationId xmlns:a16="http://schemas.microsoft.com/office/drawing/2014/main" id="{5A1CA5BE-CD06-4754-B992-46A37D815605}"/>
              </a:ext>
            </a:extLst>
          </p:cNvPr>
          <p:cNvSpPr>
            <a:spLocks noGrp="1"/>
          </p:cNvSpPr>
          <p:nvPr>
            <p:ph type="title"/>
          </p:nvPr>
        </p:nvSpPr>
        <p:spPr>
          <a:xfrm>
            <a:off x="1774825" y="228600"/>
            <a:ext cx="8515350" cy="990600"/>
          </a:xfrm>
        </p:spPr>
        <p:txBody>
          <a:bodyPr/>
          <a:lstStyle/>
          <a:p>
            <a:r>
              <a:rPr lang="en-GB" altLang="en-US" dirty="0"/>
              <a:t>Benefits of Digital Business</a:t>
            </a:r>
            <a:endParaRPr lang="en-US" altLang="en-US" dirty="0"/>
          </a:p>
        </p:txBody>
      </p:sp>
      <p:sp>
        <p:nvSpPr>
          <p:cNvPr id="112642" name="Rectangle 3">
            <a:extLst>
              <a:ext uri="{FF2B5EF4-FFF2-40B4-BE49-F238E27FC236}">
                <a16:creationId xmlns:a16="http://schemas.microsoft.com/office/drawing/2014/main" id="{DC001A29-D414-4C34-90E2-0A22543DBA5B}"/>
              </a:ext>
            </a:extLst>
          </p:cNvPr>
          <p:cNvSpPr>
            <a:spLocks noGrp="1"/>
          </p:cNvSpPr>
          <p:nvPr>
            <p:ph idx="1"/>
          </p:nvPr>
        </p:nvSpPr>
        <p:spPr/>
        <p:txBody>
          <a:bodyPr>
            <a:normAutofit fontScale="92500" lnSpcReduction="20000"/>
          </a:bodyPr>
          <a:lstStyle/>
          <a:p>
            <a:r>
              <a:rPr lang="en-GB" altLang="en-US" sz="3600" dirty="0"/>
              <a:t>Improved competitive position</a:t>
            </a:r>
          </a:p>
          <a:p>
            <a:pPr lvl="1"/>
            <a:r>
              <a:rPr lang="en-GB" altLang="en-US" sz="3200" dirty="0"/>
              <a:t>Global reach, 24/7 </a:t>
            </a:r>
          </a:p>
          <a:p>
            <a:pPr lvl="1"/>
            <a:r>
              <a:rPr lang="en-GB" altLang="en-US" sz="3200" dirty="0"/>
              <a:t>Allows growth </a:t>
            </a:r>
          </a:p>
          <a:p>
            <a:pPr lvl="1"/>
            <a:r>
              <a:rPr lang="en-GB" altLang="en-US" sz="3200" dirty="0"/>
              <a:t>Improved time to market</a:t>
            </a:r>
          </a:p>
          <a:p>
            <a:pPr lvl="1"/>
            <a:r>
              <a:rPr lang="en-GB" altLang="en-US" sz="3200" dirty="0"/>
              <a:t>Better product distribution channels</a:t>
            </a:r>
          </a:p>
          <a:p>
            <a:endParaRPr lang="en-GB" altLang="en-US" sz="3200" dirty="0"/>
          </a:p>
          <a:p>
            <a:r>
              <a:rPr lang="en-GB" altLang="en-US" sz="3200" dirty="0"/>
              <a:t>Benefits of Digital Business extracted from - Laudon &amp; Laudon (2022) </a:t>
            </a:r>
            <a:r>
              <a:rPr lang="en-GB" b="1" dirty="0">
                <a:hlinkClick r:id="rId3"/>
              </a:rPr>
              <a:t>Management information systems : managing the digital firm</a:t>
            </a:r>
            <a:endParaRPr lang="en-GB" b="1" dirty="0"/>
          </a:p>
          <a:p>
            <a:endParaRPr lang="en-GB" altLang="en-US" sz="3200" dirty="0"/>
          </a:p>
          <a:p>
            <a:endParaRPr lang="en-GB" altLang="en-US" sz="3200" dirty="0"/>
          </a:p>
          <a:p>
            <a:pPr>
              <a:buFont typeface="Wingdings" panose="05000000000000000000" pitchFamily="2" charset="2"/>
              <a:buNone/>
            </a:pPr>
            <a:endParaRPr lang="en-US" altLang="en-US" sz="3200" dirty="0"/>
          </a:p>
          <a:p>
            <a:endParaRPr lang="en-US" altLang="en-US" sz="32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264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264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264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12642">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1264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1264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a:extLst>
              <a:ext uri="{FF2B5EF4-FFF2-40B4-BE49-F238E27FC236}">
                <a16:creationId xmlns:a16="http://schemas.microsoft.com/office/drawing/2014/main" id="{D63113A8-7923-41E6-84C1-D3FCB8B564B4}"/>
              </a:ext>
            </a:extLst>
          </p:cNvPr>
          <p:cNvSpPr>
            <a:spLocks noGrp="1"/>
          </p:cNvSpPr>
          <p:nvPr>
            <p:ph type="title"/>
          </p:nvPr>
        </p:nvSpPr>
        <p:spPr>
          <a:xfrm>
            <a:off x="1847850" y="228600"/>
            <a:ext cx="8712200" cy="990600"/>
          </a:xfrm>
        </p:spPr>
        <p:txBody>
          <a:bodyPr/>
          <a:lstStyle/>
          <a:p>
            <a:r>
              <a:rPr lang="en-GB" altLang="en-US" dirty="0"/>
              <a:t>Benefits of Digital Business</a:t>
            </a:r>
            <a:endParaRPr lang="en-US" altLang="en-US" dirty="0"/>
          </a:p>
        </p:txBody>
      </p:sp>
      <p:sp>
        <p:nvSpPr>
          <p:cNvPr id="67587" name="Rectangle 3">
            <a:extLst>
              <a:ext uri="{FF2B5EF4-FFF2-40B4-BE49-F238E27FC236}">
                <a16:creationId xmlns:a16="http://schemas.microsoft.com/office/drawing/2014/main" id="{FDFA5D15-0D3F-41EF-8DB4-4BCB20F69244}"/>
              </a:ext>
            </a:extLst>
          </p:cNvPr>
          <p:cNvSpPr>
            <a:spLocks noGrp="1"/>
          </p:cNvSpPr>
          <p:nvPr>
            <p:ph idx="1"/>
          </p:nvPr>
        </p:nvSpPr>
        <p:spPr>
          <a:xfrm>
            <a:off x="997745" y="1631950"/>
            <a:ext cx="9925049" cy="4997450"/>
          </a:xfrm>
        </p:spPr>
        <p:txBody>
          <a:bodyPr>
            <a:normAutofit/>
          </a:bodyPr>
          <a:lstStyle/>
          <a:p>
            <a:r>
              <a:rPr lang="en-GB" altLang="en-US" sz="2800" dirty="0">
                <a:latin typeface="Arial" panose="020B0604020202020204" pitchFamily="34" charset="0"/>
                <a:cs typeface="Arial" panose="020B0604020202020204" pitchFamily="34" charset="0"/>
              </a:rPr>
              <a:t>Increased sales &amp; revenue	</a:t>
            </a:r>
          </a:p>
          <a:p>
            <a:pPr lvl="1"/>
            <a:r>
              <a:rPr lang="en-GB" altLang="en-US" sz="2800" dirty="0">
                <a:latin typeface="Arial" panose="020B0604020202020204" pitchFamily="34" charset="0"/>
                <a:cs typeface="Arial" panose="020B0604020202020204" pitchFamily="34" charset="0"/>
              </a:rPr>
              <a:t>New customers/new markets</a:t>
            </a:r>
          </a:p>
          <a:p>
            <a:pPr lvl="1"/>
            <a:r>
              <a:rPr lang="en-GB" altLang="en-US" sz="2800" dirty="0">
                <a:latin typeface="Arial" panose="020B0604020202020204" pitchFamily="34" charset="0"/>
                <a:cs typeface="Arial" panose="020B0604020202020204" pitchFamily="34" charset="0"/>
              </a:rPr>
              <a:t>Repeat sales to existing customers</a:t>
            </a:r>
          </a:p>
          <a:p>
            <a:pPr lvl="1"/>
            <a:r>
              <a:rPr lang="en-GB" altLang="en-US" sz="2800" dirty="0">
                <a:latin typeface="Arial" panose="020B0604020202020204" pitchFamily="34" charset="0"/>
                <a:cs typeface="Arial" panose="020B0604020202020204" pitchFamily="34" charset="0"/>
              </a:rPr>
              <a:t>Cross-selling to existing customers - market accessories or complimentary products for purchased items</a:t>
            </a:r>
          </a:p>
          <a:p>
            <a:pPr lvl="1"/>
            <a:r>
              <a:rPr lang="en-GB" altLang="en-US" sz="2800" dirty="0">
                <a:latin typeface="Arial" panose="020B0604020202020204" pitchFamily="34" charset="0"/>
                <a:cs typeface="Arial" panose="020B0604020202020204" pitchFamily="34" charset="0"/>
              </a:rPr>
              <a:t>Personalised products &amp; information based services </a:t>
            </a:r>
          </a:p>
          <a:p>
            <a:pPr lvl="1"/>
            <a:r>
              <a:rPr lang="en-GB" altLang="en-US" sz="2800" dirty="0">
                <a:latin typeface="Arial" panose="020B0604020202020204" pitchFamily="34" charset="0"/>
                <a:cs typeface="Arial" panose="020B0604020202020204" pitchFamily="34" charset="0"/>
              </a:rPr>
              <a:t>Digital products/distribution</a:t>
            </a:r>
            <a:endParaRPr lang="en-US" altLang="en-US" sz="2800" dirty="0">
              <a:latin typeface="Arial" panose="020B0604020202020204" pitchFamily="34" charset="0"/>
              <a:cs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571D2DD1-C762-439B-AFE2-9BB4FE772189}"/>
              </a:ext>
            </a:extLst>
          </p:cNvPr>
          <p:cNvSpPr>
            <a:spLocks noGrp="1"/>
          </p:cNvSpPr>
          <p:nvPr>
            <p:ph type="title"/>
          </p:nvPr>
        </p:nvSpPr>
        <p:spPr>
          <a:xfrm>
            <a:off x="1919289" y="228600"/>
            <a:ext cx="8497887" cy="990600"/>
          </a:xfrm>
        </p:spPr>
        <p:txBody>
          <a:bodyPr/>
          <a:lstStyle/>
          <a:p>
            <a:r>
              <a:rPr lang="en-GB" altLang="en-US" dirty="0"/>
              <a:t>Benefits of Digital Business</a:t>
            </a:r>
            <a:endParaRPr lang="en-US" altLang="en-US" dirty="0"/>
          </a:p>
        </p:txBody>
      </p:sp>
      <p:sp>
        <p:nvSpPr>
          <p:cNvPr id="69635" name="Rectangle 3">
            <a:extLst>
              <a:ext uri="{FF2B5EF4-FFF2-40B4-BE49-F238E27FC236}">
                <a16:creationId xmlns:a16="http://schemas.microsoft.com/office/drawing/2014/main" id="{158DC8C2-1708-4909-9468-C2AE43CF698D}"/>
              </a:ext>
            </a:extLst>
          </p:cNvPr>
          <p:cNvSpPr>
            <a:spLocks noGrp="1"/>
          </p:cNvSpPr>
          <p:nvPr>
            <p:ph idx="1"/>
          </p:nvPr>
        </p:nvSpPr>
        <p:spPr/>
        <p:txBody>
          <a:bodyPr>
            <a:normAutofit/>
          </a:bodyPr>
          <a:lstStyle/>
          <a:p>
            <a:r>
              <a:rPr lang="en-GB" altLang="en-US" sz="2800" dirty="0">
                <a:latin typeface="Arial" panose="020B0604020202020204" pitchFamily="34" charset="0"/>
                <a:cs typeface="Arial" panose="020B0604020202020204" pitchFamily="34" charset="0"/>
              </a:rPr>
              <a:t>Improved operational efficiency and productivity</a:t>
            </a:r>
          </a:p>
          <a:p>
            <a:pPr lvl="1"/>
            <a:r>
              <a:rPr lang="en-GB" altLang="en-US" sz="2800" dirty="0">
                <a:latin typeface="Arial" panose="020B0604020202020204" pitchFamily="34" charset="0"/>
                <a:cs typeface="Arial" panose="020B0604020202020204" pitchFamily="34" charset="0"/>
              </a:rPr>
              <a:t>Automation can reduce operational waste </a:t>
            </a:r>
          </a:p>
          <a:p>
            <a:pPr lvl="1"/>
            <a:r>
              <a:rPr lang="en-GB" altLang="en-US" sz="2800" dirty="0">
                <a:latin typeface="Arial" panose="020B0604020202020204" pitchFamily="34" charset="0"/>
                <a:cs typeface="Arial" panose="020B0604020202020204" pitchFamily="34" charset="0"/>
              </a:rPr>
              <a:t>Reduce human resource involvement &amp; costs</a:t>
            </a:r>
          </a:p>
          <a:p>
            <a:pPr lvl="1"/>
            <a:r>
              <a:rPr lang="en-GB" altLang="en-US" sz="2800" dirty="0">
                <a:latin typeface="Arial" panose="020B0604020202020204" pitchFamily="34" charset="0"/>
                <a:cs typeface="Arial" panose="020B0604020202020204" pitchFamily="34" charset="0"/>
              </a:rPr>
              <a:t>Increase productivity</a:t>
            </a:r>
          </a:p>
          <a:p>
            <a:endParaRPr lang="en-GB" altLang="en-US" sz="2800" dirty="0">
              <a:latin typeface="Arial" panose="020B0604020202020204" pitchFamily="34" charset="0"/>
              <a:cs typeface="Arial" panose="020B0604020202020204" pitchFamily="34" charset="0"/>
            </a:endParaRPr>
          </a:p>
          <a:p>
            <a:endParaRPr lang="en-US" altLang="en-US" sz="2800" dirty="0">
              <a:latin typeface="Arial" panose="020B0604020202020204" pitchFamily="34" charset="0"/>
              <a:cs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F1E29552-2D93-4FFD-A7CB-582B83B96F51}"/>
              </a:ext>
            </a:extLst>
          </p:cNvPr>
          <p:cNvSpPr>
            <a:spLocks noGrp="1"/>
          </p:cNvSpPr>
          <p:nvPr>
            <p:ph type="title"/>
          </p:nvPr>
        </p:nvSpPr>
        <p:spPr>
          <a:xfrm>
            <a:off x="1847851" y="228600"/>
            <a:ext cx="8442325" cy="990600"/>
          </a:xfrm>
        </p:spPr>
        <p:txBody>
          <a:bodyPr/>
          <a:lstStyle/>
          <a:p>
            <a:r>
              <a:rPr lang="en-GB" altLang="en-US" dirty="0"/>
              <a:t>Benefits of Digital Business</a:t>
            </a:r>
            <a:endParaRPr lang="en-US" altLang="en-US" dirty="0"/>
          </a:p>
        </p:txBody>
      </p:sp>
      <p:sp>
        <p:nvSpPr>
          <p:cNvPr id="71683" name="Rectangle 3">
            <a:extLst>
              <a:ext uri="{FF2B5EF4-FFF2-40B4-BE49-F238E27FC236}">
                <a16:creationId xmlns:a16="http://schemas.microsoft.com/office/drawing/2014/main" id="{C6ACCE6F-C58D-44AA-A2FD-F67C36A847D5}"/>
              </a:ext>
            </a:extLst>
          </p:cNvPr>
          <p:cNvSpPr>
            <a:spLocks noGrp="1"/>
          </p:cNvSpPr>
          <p:nvPr>
            <p:ph idx="1"/>
          </p:nvPr>
        </p:nvSpPr>
        <p:spPr>
          <a:xfrm>
            <a:off x="750094" y="1607345"/>
            <a:ext cx="9540081" cy="4924425"/>
          </a:xfrm>
        </p:spPr>
        <p:txBody>
          <a:bodyPr>
            <a:normAutofit/>
          </a:bodyPr>
          <a:lstStyle/>
          <a:p>
            <a:pPr>
              <a:lnSpc>
                <a:spcPct val="90000"/>
              </a:lnSpc>
            </a:pPr>
            <a:r>
              <a:rPr lang="en-GB" altLang="en-US" sz="2800" dirty="0">
                <a:latin typeface="Arial" panose="020B0604020202020204" pitchFamily="34" charset="0"/>
                <a:cs typeface="Arial" panose="020B0604020202020204" pitchFamily="34" charset="0"/>
              </a:rPr>
              <a:t>Reduction in operating costs &amp; costs of goods &amp; services</a:t>
            </a:r>
          </a:p>
          <a:p>
            <a:pPr lvl="1">
              <a:lnSpc>
                <a:spcPct val="90000"/>
              </a:lnSpc>
            </a:pPr>
            <a:r>
              <a:rPr lang="en-GB" altLang="en-US" sz="2800" dirty="0">
                <a:latin typeface="Arial" panose="020B0604020202020204" pitchFamily="34" charset="0"/>
                <a:cs typeface="Arial" panose="020B0604020202020204" pitchFamily="34" charset="0"/>
              </a:rPr>
              <a:t>Cheaper transaction costs, e.g. order processing, tracking &amp; delivery</a:t>
            </a:r>
          </a:p>
          <a:p>
            <a:pPr lvl="1">
              <a:lnSpc>
                <a:spcPct val="90000"/>
              </a:lnSpc>
            </a:pPr>
            <a:r>
              <a:rPr lang="en-GB" altLang="en-US" sz="2800" dirty="0">
                <a:latin typeface="Arial" panose="020B0604020202020204" pitchFamily="34" charset="0"/>
                <a:cs typeface="Arial" panose="020B0604020202020204" pitchFamily="34" charset="0"/>
              </a:rPr>
              <a:t>Easier, more efficient collaboration between trading organisations at lower communication costs</a:t>
            </a:r>
          </a:p>
          <a:p>
            <a:pPr lvl="1">
              <a:lnSpc>
                <a:spcPct val="90000"/>
              </a:lnSpc>
            </a:pPr>
            <a:r>
              <a:rPr lang="en-GB" altLang="en-US" sz="2800" dirty="0">
                <a:latin typeface="Arial" panose="020B0604020202020204" pitchFamily="34" charset="0"/>
                <a:cs typeface="Arial" panose="020B0604020202020204" pitchFamily="34" charset="0"/>
              </a:rPr>
              <a:t>Can result in reduced unit costs for the products &amp; services, possibly lower prices for customers</a:t>
            </a:r>
          </a:p>
          <a:p>
            <a:pPr lvl="1">
              <a:lnSpc>
                <a:spcPct val="90000"/>
              </a:lnSpc>
            </a:pPr>
            <a:r>
              <a:rPr lang="en-GB" altLang="en-US" sz="2800" dirty="0">
                <a:latin typeface="Arial" panose="020B0604020202020204" pitchFamily="34" charset="0"/>
                <a:cs typeface="Arial" panose="020B0604020202020204" pitchFamily="34" charset="0"/>
              </a:rPr>
              <a:t>Reduced costs of marketing communications (printing and distribution)</a:t>
            </a:r>
          </a:p>
          <a:p>
            <a:pPr lvl="1">
              <a:lnSpc>
                <a:spcPct val="90000"/>
              </a:lnSpc>
            </a:pPr>
            <a:r>
              <a:rPr lang="en-GB" altLang="en-US" sz="2800" dirty="0">
                <a:latin typeface="Arial" panose="020B0604020202020204" pitchFamily="34" charset="0"/>
                <a:cs typeface="Arial" panose="020B0604020202020204" pitchFamily="34" charset="0"/>
              </a:rPr>
              <a:t>Reduced time in customer service</a:t>
            </a:r>
            <a:endParaRPr lang="en-US" altLang="en-US" sz="2800" dirty="0">
              <a:latin typeface="Arial" panose="020B0604020202020204" pitchFamily="34" charset="0"/>
              <a:cs typeface="Arial" panose="020B060402020202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A6D8C5E7-6B98-472F-9045-0EA7318B9506}"/>
              </a:ext>
            </a:extLst>
          </p:cNvPr>
          <p:cNvSpPr>
            <a:spLocks noGrp="1"/>
          </p:cNvSpPr>
          <p:nvPr>
            <p:ph type="title"/>
          </p:nvPr>
        </p:nvSpPr>
        <p:spPr>
          <a:xfrm>
            <a:off x="1919289" y="228600"/>
            <a:ext cx="8370887" cy="990600"/>
          </a:xfrm>
        </p:spPr>
        <p:txBody>
          <a:bodyPr/>
          <a:lstStyle/>
          <a:p>
            <a:r>
              <a:rPr lang="en-GB" altLang="en-US" dirty="0"/>
              <a:t>Benefits of Digital Business</a:t>
            </a:r>
            <a:endParaRPr lang="en-US" altLang="en-US" dirty="0"/>
          </a:p>
        </p:txBody>
      </p:sp>
      <p:sp>
        <p:nvSpPr>
          <p:cNvPr id="73731" name="Rectangle 3">
            <a:extLst>
              <a:ext uri="{FF2B5EF4-FFF2-40B4-BE49-F238E27FC236}">
                <a16:creationId xmlns:a16="http://schemas.microsoft.com/office/drawing/2014/main" id="{D7BBC3AB-B82B-4CE6-8307-2BAAEA5F4476}"/>
              </a:ext>
            </a:extLst>
          </p:cNvPr>
          <p:cNvSpPr>
            <a:spLocks noGrp="1"/>
          </p:cNvSpPr>
          <p:nvPr>
            <p:ph idx="1"/>
          </p:nvPr>
        </p:nvSpPr>
        <p:spPr/>
        <p:txBody>
          <a:bodyPr>
            <a:normAutofit/>
          </a:bodyPr>
          <a:lstStyle/>
          <a:p>
            <a:r>
              <a:rPr lang="en-GB" altLang="en-US" sz="2800" dirty="0">
                <a:latin typeface="Arial" panose="020B0604020202020204" pitchFamily="34" charset="0"/>
                <a:cs typeface="Arial" panose="020B0604020202020204" pitchFamily="34" charset="0"/>
              </a:rPr>
              <a:t>Supply chain cost reductions</a:t>
            </a:r>
          </a:p>
          <a:p>
            <a:pPr lvl="1"/>
            <a:r>
              <a:rPr lang="en-GB" altLang="en-US" sz="2800" dirty="0">
                <a:latin typeface="Arial" panose="020B0604020202020204" pitchFamily="34" charset="0"/>
                <a:cs typeface="Arial" panose="020B0604020202020204" pitchFamily="34" charset="0"/>
              </a:rPr>
              <a:t>Reduced levels of inventory</a:t>
            </a:r>
          </a:p>
          <a:p>
            <a:pPr lvl="1"/>
            <a:r>
              <a:rPr lang="en-GB" altLang="en-US" sz="2800" dirty="0">
                <a:latin typeface="Arial" panose="020B0604020202020204" pitchFamily="34" charset="0"/>
                <a:cs typeface="Arial" panose="020B0604020202020204" pitchFamily="34" charset="0"/>
              </a:rPr>
              <a:t>Increased competition in suppliers</a:t>
            </a:r>
          </a:p>
          <a:p>
            <a:pPr lvl="1"/>
            <a:r>
              <a:rPr lang="en-GB" altLang="en-US" sz="2800" dirty="0">
                <a:latin typeface="Arial" panose="020B0604020202020204" pitchFamily="34" charset="0"/>
                <a:cs typeface="Arial" panose="020B0604020202020204" pitchFamily="34" charset="0"/>
              </a:rPr>
              <a:t>Shorter cycle time in ordering</a:t>
            </a:r>
          </a:p>
          <a:p>
            <a:r>
              <a:rPr lang="en-GB" altLang="en-US" sz="2800" dirty="0">
                <a:latin typeface="Arial" panose="020B0604020202020204" pitchFamily="34" charset="0"/>
                <a:cs typeface="Arial" panose="020B0604020202020204" pitchFamily="34" charset="0"/>
              </a:rPr>
              <a:t>Administration cost reductions from more efficient processes such as recruitment, holiday authorisation, invoice payment</a:t>
            </a:r>
          </a:p>
          <a:p>
            <a:pPr>
              <a:buFont typeface="Wingdings" panose="05000000000000000000" pitchFamily="2" charset="2"/>
              <a:buNone/>
            </a:pPr>
            <a:endParaRPr lang="en-US" altLang="en-US" sz="2800" dirty="0">
              <a:latin typeface="Arial" panose="020B0604020202020204" pitchFamily="34" charset="0"/>
              <a:cs typeface="Arial" panose="020B0604020202020204"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a:extLst>
              <a:ext uri="{FF2B5EF4-FFF2-40B4-BE49-F238E27FC236}">
                <a16:creationId xmlns:a16="http://schemas.microsoft.com/office/drawing/2014/main" id="{A64CE1B2-0B70-4EA9-9884-922ACD3B2DCB}"/>
              </a:ext>
            </a:extLst>
          </p:cNvPr>
          <p:cNvSpPr>
            <a:spLocks noGrp="1"/>
          </p:cNvSpPr>
          <p:nvPr>
            <p:ph type="title"/>
          </p:nvPr>
        </p:nvSpPr>
        <p:spPr>
          <a:xfrm>
            <a:off x="1992313" y="228600"/>
            <a:ext cx="8297862" cy="990600"/>
          </a:xfrm>
        </p:spPr>
        <p:txBody>
          <a:bodyPr/>
          <a:lstStyle/>
          <a:p>
            <a:r>
              <a:rPr lang="en-GB" altLang="en-US" dirty="0"/>
              <a:t>Benefits of Digital Business</a:t>
            </a:r>
            <a:endParaRPr lang="en-US" altLang="en-US" dirty="0"/>
          </a:p>
        </p:txBody>
      </p:sp>
      <p:sp>
        <p:nvSpPr>
          <p:cNvPr id="75779" name="Rectangle 3">
            <a:extLst>
              <a:ext uri="{FF2B5EF4-FFF2-40B4-BE49-F238E27FC236}">
                <a16:creationId xmlns:a16="http://schemas.microsoft.com/office/drawing/2014/main" id="{26806AEF-2C67-46D5-8AD0-34E2A506828F}"/>
              </a:ext>
            </a:extLst>
          </p:cNvPr>
          <p:cNvSpPr>
            <a:spLocks noGrp="1"/>
          </p:cNvSpPr>
          <p:nvPr>
            <p:ph idx="1"/>
          </p:nvPr>
        </p:nvSpPr>
        <p:spPr>
          <a:xfrm>
            <a:off x="350045" y="1653540"/>
            <a:ext cx="9940132" cy="4618673"/>
          </a:xfrm>
        </p:spPr>
        <p:txBody>
          <a:bodyPr>
            <a:normAutofit/>
          </a:bodyPr>
          <a:lstStyle/>
          <a:p>
            <a:pPr>
              <a:lnSpc>
                <a:spcPct val="80000"/>
              </a:lnSpc>
            </a:pPr>
            <a:r>
              <a:rPr lang="en-GB" altLang="en-US" sz="2400" dirty="0">
                <a:latin typeface="Arial" panose="020B0604020202020204" pitchFamily="34" charset="0"/>
                <a:cs typeface="Arial" panose="020B0604020202020204" pitchFamily="34" charset="0"/>
              </a:rPr>
              <a:t>Improved relationships with suppliers and trading partners, e.g. identify new partners, support better existing partners </a:t>
            </a:r>
          </a:p>
          <a:p>
            <a:pPr>
              <a:lnSpc>
                <a:spcPct val="80000"/>
              </a:lnSpc>
            </a:pPr>
            <a:r>
              <a:rPr lang="en-GB" altLang="en-US" sz="2400" dirty="0">
                <a:latin typeface="Arial" panose="020B0604020202020204" pitchFamily="34" charset="0"/>
                <a:cs typeface="Arial" panose="020B0604020202020204" pitchFamily="34" charset="0"/>
              </a:rPr>
              <a:t>Improved relationships with customers, e.g. customer support, gaining customer feedback</a:t>
            </a:r>
          </a:p>
          <a:p>
            <a:pPr>
              <a:lnSpc>
                <a:spcPct val="80000"/>
              </a:lnSpc>
            </a:pPr>
            <a:r>
              <a:rPr lang="en-GB" altLang="en-US" sz="2400" dirty="0">
                <a:latin typeface="Arial" panose="020B0604020202020204" pitchFamily="34" charset="0"/>
                <a:cs typeface="Arial" panose="020B0604020202020204" pitchFamily="34" charset="0"/>
              </a:rPr>
              <a:t>Improved communications, information and knowledge sharing:</a:t>
            </a:r>
          </a:p>
          <a:p>
            <a:pPr lvl="1">
              <a:lnSpc>
                <a:spcPct val="80000"/>
              </a:lnSpc>
            </a:pPr>
            <a:r>
              <a:rPr lang="en-GB" altLang="en-US" sz="2400" dirty="0">
                <a:latin typeface="Arial" panose="020B0604020202020204" pitchFamily="34" charset="0"/>
                <a:cs typeface="Arial" panose="020B0604020202020204" pitchFamily="34" charset="0"/>
              </a:rPr>
              <a:t>Integrate systems within and across organisations to share information throughout the supply chain</a:t>
            </a:r>
          </a:p>
          <a:p>
            <a:pPr lvl="1">
              <a:lnSpc>
                <a:spcPct val="80000"/>
              </a:lnSpc>
            </a:pPr>
            <a:r>
              <a:rPr lang="en-GB" altLang="en-US" sz="2400" dirty="0">
                <a:latin typeface="Arial" panose="020B0604020202020204" pitchFamily="34" charset="0"/>
                <a:cs typeface="Arial" panose="020B0604020202020204" pitchFamily="34" charset="0"/>
              </a:rPr>
              <a:t>Collaborative sharing of business information (such as forecasting and demand information) helps to plan long-term capacity, inventory, human resources)</a:t>
            </a:r>
          </a:p>
          <a:p>
            <a:pPr lvl="1">
              <a:lnSpc>
                <a:spcPct val="80000"/>
              </a:lnSpc>
            </a:pPr>
            <a:r>
              <a:rPr lang="en-GB" altLang="en-US" sz="2400" dirty="0">
                <a:latin typeface="Arial" panose="020B0604020202020204" pitchFamily="34" charset="0"/>
                <a:cs typeface="Arial" panose="020B0604020202020204" pitchFamily="34" charset="0"/>
              </a:rPr>
              <a:t>Can embed processes in other value chain partners/customers to add value</a:t>
            </a:r>
          </a:p>
          <a:p>
            <a:pPr>
              <a:lnSpc>
                <a:spcPct val="80000"/>
              </a:lnSpc>
            </a:pPr>
            <a:endParaRPr lang="en-GB" altLang="en-US" sz="2400" dirty="0">
              <a:latin typeface="Arial" panose="020B0604020202020204" pitchFamily="34" charset="0"/>
              <a:cs typeface="Arial" panose="020B0604020202020204" pitchFamily="34" charset="0"/>
            </a:endParaRPr>
          </a:p>
          <a:p>
            <a:pPr>
              <a:lnSpc>
                <a:spcPct val="80000"/>
              </a:lnSpc>
            </a:pPr>
            <a:endParaRPr lang="en-GB" altLang="en-US" sz="2400" dirty="0">
              <a:latin typeface="Arial" panose="020B0604020202020204" pitchFamily="34" charset="0"/>
              <a:cs typeface="Arial" panose="020B0604020202020204" pitchFamily="34" charset="0"/>
            </a:endParaRPr>
          </a:p>
          <a:p>
            <a:pPr>
              <a:lnSpc>
                <a:spcPct val="80000"/>
              </a:lnSpc>
            </a:pPr>
            <a:endParaRPr lang="en-US" altLang="en-US" sz="2400" dirty="0">
              <a:latin typeface="Arial" panose="020B0604020202020204" pitchFamily="34" charset="0"/>
              <a:cs typeface="Arial" panose="020B060402020202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5CA3A-B87F-C534-C9AD-D3661F6B1459}"/>
              </a:ext>
            </a:extLst>
          </p:cNvPr>
          <p:cNvSpPr>
            <a:spLocks noGrp="1"/>
          </p:cNvSpPr>
          <p:nvPr>
            <p:ph type="title"/>
          </p:nvPr>
        </p:nvSpPr>
        <p:spPr>
          <a:xfrm>
            <a:off x="219869" y="1200149"/>
            <a:ext cx="11509374" cy="4923379"/>
          </a:xfrm>
        </p:spPr>
        <p:txBody>
          <a:bodyPr>
            <a:noAutofit/>
          </a:bodyPr>
          <a:lstStyle/>
          <a:p>
            <a:r>
              <a:rPr lang="en-GB" sz="1800" b="0" i="0" dirty="0">
                <a:solidFill>
                  <a:schemeClr val="tx1"/>
                </a:solidFill>
                <a:effectLst/>
                <a:latin typeface="Arial" panose="020B0604020202020204" pitchFamily="34" charset="0"/>
                <a:cs typeface="Arial" panose="020B0604020202020204" pitchFamily="34" charset="0"/>
              </a:rPr>
              <a:t>Christensen CM (2006) The ongoing process of building a theory of disruption. J Prod </a:t>
            </a:r>
            <a:r>
              <a:rPr lang="en-GB" sz="1800" b="0" i="0" dirty="0" err="1">
                <a:solidFill>
                  <a:schemeClr val="tx1"/>
                </a:solidFill>
                <a:effectLst/>
                <a:latin typeface="Arial" panose="020B0604020202020204" pitchFamily="34" charset="0"/>
                <a:cs typeface="Arial" panose="020B0604020202020204" pitchFamily="34" charset="0"/>
              </a:rPr>
              <a:t>Innov</a:t>
            </a:r>
            <a:r>
              <a:rPr lang="en-GB" sz="1800" b="0" i="0" dirty="0">
                <a:solidFill>
                  <a:schemeClr val="tx1"/>
                </a:solidFill>
                <a:effectLst/>
                <a:latin typeface="Arial" panose="020B0604020202020204" pitchFamily="34" charset="0"/>
                <a:cs typeface="Arial" panose="020B0604020202020204" pitchFamily="34" charset="0"/>
              </a:rPr>
              <a:t> </a:t>
            </a:r>
            <a:r>
              <a:rPr lang="en-GB" sz="1800" b="0" i="0" dirty="0" err="1">
                <a:solidFill>
                  <a:schemeClr val="tx1"/>
                </a:solidFill>
                <a:effectLst/>
                <a:latin typeface="Arial" panose="020B0604020202020204" pitchFamily="34" charset="0"/>
                <a:cs typeface="Arial" panose="020B0604020202020204" pitchFamily="34" charset="0"/>
              </a:rPr>
              <a:t>Manag</a:t>
            </a:r>
            <a:r>
              <a:rPr lang="en-GB" sz="1800" b="0" i="0" dirty="0">
                <a:solidFill>
                  <a:schemeClr val="tx1"/>
                </a:solidFill>
                <a:effectLst/>
                <a:latin typeface="Arial" panose="020B0604020202020204" pitchFamily="34" charset="0"/>
                <a:cs typeface="Arial" panose="020B0604020202020204" pitchFamily="34" charset="0"/>
              </a:rPr>
              <a:t> 23(1):39–5</a:t>
            </a:r>
            <a:br>
              <a:rPr lang="en-GB" sz="1800" b="0" i="0" dirty="0">
                <a:solidFill>
                  <a:schemeClr val="tx1"/>
                </a:solidFill>
                <a:effectLst/>
                <a:latin typeface="Arial" panose="020B0604020202020204" pitchFamily="34" charset="0"/>
                <a:cs typeface="Arial" panose="020B0604020202020204" pitchFamily="34" charset="0"/>
              </a:rPr>
            </a:br>
            <a:br>
              <a:rPr lang="en-GB" sz="1800" b="0" i="0" dirty="0">
                <a:solidFill>
                  <a:schemeClr val="tx1"/>
                </a:solidFill>
                <a:effectLst/>
                <a:latin typeface="Arial" panose="020B0604020202020204" pitchFamily="34" charset="0"/>
                <a:cs typeface="Arial" panose="020B0604020202020204" pitchFamily="34" charset="0"/>
              </a:rPr>
            </a:br>
            <a:r>
              <a:rPr lang="en-GB" sz="1800" b="0" i="0" dirty="0">
                <a:solidFill>
                  <a:schemeClr val="tx1"/>
                </a:solidFill>
                <a:effectLst/>
                <a:latin typeface="Arial" panose="020B0604020202020204" pitchFamily="34" charset="0"/>
                <a:cs typeface="Arial" panose="020B0604020202020204" pitchFamily="34" charset="0"/>
              </a:rPr>
              <a:t>Christensen CM, Raynor M, McDonald R (2015) What Is disruptive innovation? In: Harvard business review. </a:t>
            </a:r>
            <a:r>
              <a:rPr lang="en-GB" sz="1800" b="0" i="0" dirty="0">
                <a:solidFill>
                  <a:schemeClr val="tx1"/>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https://hbr.org/2015/12/what-is-disruptive-innovation</a:t>
            </a:r>
            <a:r>
              <a:rPr lang="en-GB" sz="1800" b="0" i="0" dirty="0">
                <a:solidFill>
                  <a:schemeClr val="tx1"/>
                </a:solidFill>
                <a:effectLst/>
                <a:latin typeface="Arial" panose="020B0604020202020204" pitchFamily="34" charset="0"/>
                <a:cs typeface="Arial" panose="020B0604020202020204" pitchFamily="34" charset="0"/>
              </a:rPr>
              <a:t>. Accessed 26 June 2018</a:t>
            </a:r>
            <a:br>
              <a:rPr lang="en-GB" sz="1800" b="0" i="0" dirty="0">
                <a:solidFill>
                  <a:schemeClr val="tx1"/>
                </a:solidFill>
                <a:effectLst/>
                <a:latin typeface="Arial" panose="020B0604020202020204" pitchFamily="34" charset="0"/>
                <a:cs typeface="Arial" panose="020B0604020202020204" pitchFamily="34" charset="0"/>
              </a:rPr>
            </a:br>
            <a:br>
              <a:rPr lang="en-GB" sz="1800" b="0" i="0" dirty="0">
                <a:solidFill>
                  <a:schemeClr val="tx1"/>
                </a:solidFill>
                <a:effectLst/>
                <a:latin typeface="Arial" panose="020B0604020202020204" pitchFamily="34" charset="0"/>
                <a:cs typeface="Arial" panose="020B0604020202020204" pitchFamily="34" charset="0"/>
              </a:rPr>
            </a:br>
            <a:r>
              <a:rPr lang="en-GB" sz="1800" b="0" i="0" dirty="0" err="1">
                <a:solidFill>
                  <a:schemeClr val="tx1"/>
                </a:solidFill>
                <a:effectLst/>
                <a:latin typeface="Arial" panose="020B0604020202020204" pitchFamily="34" charset="0"/>
                <a:cs typeface="Arial" panose="020B0604020202020204" pitchFamily="34" charset="0"/>
              </a:rPr>
              <a:t>Farrall</a:t>
            </a:r>
            <a:r>
              <a:rPr lang="en-GB" sz="1800" b="0" i="0" dirty="0">
                <a:solidFill>
                  <a:schemeClr val="tx1"/>
                </a:solidFill>
                <a:effectLst/>
                <a:latin typeface="Arial" panose="020B0604020202020204" pitchFamily="34" charset="0"/>
                <a:cs typeface="Arial" panose="020B0604020202020204" pitchFamily="34" charset="0"/>
              </a:rPr>
              <a:t> F, Harding C, Hillard R et al (2012) Digital disruption: short fuse, big bang? In: Building the lucky country–business imperatives for a prosperous Australia. Deloitte. </a:t>
            </a:r>
            <a:r>
              <a:rPr lang="en-GB" sz="1800" b="0" i="0" dirty="0">
                <a:solidFill>
                  <a:schemeClr val="tx1"/>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https://www2.deloitte.com/au/en/pages/building-lucky-country/articles/digital-disruption-harnessing-the-bang.html</a:t>
            </a:r>
            <a:r>
              <a:rPr lang="en-GB" sz="1800" b="0" i="0" dirty="0">
                <a:solidFill>
                  <a:schemeClr val="tx1"/>
                </a:solidFill>
                <a:effectLst/>
                <a:latin typeface="Arial" panose="020B0604020202020204" pitchFamily="34" charset="0"/>
                <a:cs typeface="Arial" panose="020B0604020202020204" pitchFamily="34" charset="0"/>
              </a:rPr>
              <a:t>. Accessed 26 June 2018</a:t>
            </a:r>
            <a:br>
              <a:rPr lang="en-GB" sz="1800" b="0" i="0" dirty="0">
                <a:solidFill>
                  <a:schemeClr val="tx1"/>
                </a:solidFill>
                <a:effectLst/>
                <a:latin typeface="Arial" panose="020B0604020202020204" pitchFamily="34" charset="0"/>
                <a:cs typeface="Arial" panose="020B0604020202020204" pitchFamily="34" charset="0"/>
              </a:rPr>
            </a:br>
            <a:br>
              <a:rPr lang="en-GB" sz="1800" b="0" i="0" dirty="0">
                <a:solidFill>
                  <a:schemeClr val="tx1"/>
                </a:solidFill>
                <a:effectLst/>
                <a:latin typeface="Arial" panose="020B0604020202020204" pitchFamily="34" charset="0"/>
                <a:cs typeface="Arial" panose="020B0604020202020204" pitchFamily="34" charset="0"/>
              </a:rPr>
            </a:br>
            <a:r>
              <a:rPr lang="en-GB" sz="1800" b="0" i="0" dirty="0">
                <a:solidFill>
                  <a:schemeClr val="tx1"/>
                </a:solidFill>
                <a:effectLst/>
                <a:latin typeface="Arial" panose="020B0604020202020204" pitchFamily="34" charset="0"/>
                <a:cs typeface="Arial" panose="020B0604020202020204" pitchFamily="34" charset="0"/>
              </a:rPr>
              <a:t>Karimi J, Walter Z (2015) The role of dynamic capabilities in responding to digital disruption: a factor-based study of the newspaper industry. J </a:t>
            </a:r>
            <a:r>
              <a:rPr lang="en-GB" sz="1800" b="0" i="0" dirty="0" err="1">
                <a:solidFill>
                  <a:schemeClr val="tx1"/>
                </a:solidFill>
                <a:effectLst/>
                <a:latin typeface="Arial" panose="020B0604020202020204" pitchFamily="34" charset="0"/>
                <a:cs typeface="Arial" panose="020B0604020202020204" pitchFamily="34" charset="0"/>
              </a:rPr>
              <a:t>Manag</a:t>
            </a:r>
            <a:r>
              <a:rPr lang="en-GB" sz="1800" b="0" i="0" dirty="0">
                <a:solidFill>
                  <a:schemeClr val="tx1"/>
                </a:solidFill>
                <a:effectLst/>
                <a:latin typeface="Arial" panose="020B0604020202020204" pitchFamily="34" charset="0"/>
                <a:cs typeface="Arial" panose="020B0604020202020204" pitchFamily="34" charset="0"/>
              </a:rPr>
              <a:t> Inf </a:t>
            </a:r>
            <a:r>
              <a:rPr lang="en-GB" sz="1800" b="0" i="0" dirty="0" err="1">
                <a:solidFill>
                  <a:schemeClr val="tx1"/>
                </a:solidFill>
                <a:effectLst/>
                <a:latin typeface="Arial" panose="020B0604020202020204" pitchFamily="34" charset="0"/>
                <a:cs typeface="Arial" panose="020B0604020202020204" pitchFamily="34" charset="0"/>
              </a:rPr>
              <a:t>Syst</a:t>
            </a:r>
            <a:r>
              <a:rPr lang="en-GB" sz="1800" b="0" i="0" dirty="0">
                <a:solidFill>
                  <a:schemeClr val="tx1"/>
                </a:solidFill>
                <a:effectLst/>
                <a:latin typeface="Arial" panose="020B0604020202020204" pitchFamily="34" charset="0"/>
                <a:cs typeface="Arial" panose="020B0604020202020204" pitchFamily="34" charset="0"/>
              </a:rPr>
              <a:t> 32(1):39–81. </a:t>
            </a:r>
            <a:r>
              <a:rPr lang="en-GB" sz="1800" b="0" i="0" dirty="0">
                <a:solidFill>
                  <a:schemeClr val="tx1"/>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https://doi.org/10.1080/07421222.2015.1029380</a:t>
            </a:r>
            <a:br>
              <a:rPr lang="en-GB" sz="1800" b="0" i="0" dirty="0">
                <a:solidFill>
                  <a:schemeClr val="tx1"/>
                </a:solidFill>
                <a:effectLst/>
                <a:latin typeface="Arial" panose="020B0604020202020204" pitchFamily="34" charset="0"/>
                <a:cs typeface="Arial" panose="020B0604020202020204" pitchFamily="34" charset="0"/>
              </a:rPr>
            </a:br>
            <a:br>
              <a:rPr lang="en-GB" sz="1800" b="0" i="0" dirty="0">
                <a:solidFill>
                  <a:schemeClr val="tx1"/>
                </a:solidFill>
                <a:effectLst/>
                <a:latin typeface="Arial" panose="020B0604020202020204" pitchFamily="34" charset="0"/>
                <a:cs typeface="Arial" panose="020B0604020202020204" pitchFamily="34" charset="0"/>
              </a:rPr>
            </a:br>
            <a:r>
              <a:rPr lang="en-GB" sz="1800" b="0" i="0" dirty="0">
                <a:solidFill>
                  <a:schemeClr val="tx1"/>
                </a:solidFill>
                <a:effectLst/>
                <a:latin typeface="Arial" panose="020B0604020202020204" pitchFamily="34" charset="0"/>
                <a:cs typeface="Arial" panose="020B0604020202020204" pitchFamily="34" charset="0"/>
              </a:rPr>
              <a:t>Tan TCF, Tan B, Choi BC et al (2015) Collaborative consumption on mobile applications: a study of multi-sided digital platform </a:t>
            </a:r>
            <a:r>
              <a:rPr lang="en-GB" sz="1800" b="0" i="0" dirty="0" err="1">
                <a:solidFill>
                  <a:schemeClr val="tx1"/>
                </a:solidFill>
                <a:effectLst/>
                <a:latin typeface="Arial" panose="020B0604020202020204" pitchFamily="34" charset="0"/>
                <a:cs typeface="Arial" panose="020B0604020202020204" pitchFamily="34" charset="0"/>
              </a:rPr>
              <a:t>GoCatch</a:t>
            </a:r>
            <a:r>
              <a:rPr lang="en-GB" sz="1800" b="0" i="0" dirty="0">
                <a:solidFill>
                  <a:schemeClr val="tx1"/>
                </a:solidFill>
                <a:effectLst/>
                <a:latin typeface="Arial" panose="020B0604020202020204" pitchFamily="34" charset="0"/>
                <a:cs typeface="Arial" panose="020B0604020202020204" pitchFamily="34" charset="0"/>
              </a:rPr>
              <a:t>. In: International conference on mobile business. Fort Worth</a:t>
            </a:r>
            <a:br>
              <a:rPr lang="en-GB" sz="1800" b="0" i="0" dirty="0">
                <a:solidFill>
                  <a:schemeClr val="tx1"/>
                </a:solidFill>
                <a:effectLst/>
                <a:latin typeface="Arial" panose="020B0604020202020204" pitchFamily="34" charset="0"/>
                <a:cs typeface="Arial" panose="020B0604020202020204" pitchFamily="34" charset="0"/>
              </a:rPr>
            </a:br>
            <a:br>
              <a:rPr lang="en-GB" sz="1800" b="0" i="0" dirty="0">
                <a:solidFill>
                  <a:schemeClr val="tx1"/>
                </a:solidFill>
                <a:effectLst/>
                <a:latin typeface="Arial" panose="020B0604020202020204" pitchFamily="34" charset="0"/>
                <a:cs typeface="Arial" panose="020B0604020202020204" pitchFamily="34" charset="0"/>
              </a:rPr>
            </a:br>
            <a:r>
              <a:rPr lang="en-GB" sz="1800" b="0" i="0" dirty="0" err="1">
                <a:solidFill>
                  <a:schemeClr val="tx1"/>
                </a:solidFill>
                <a:effectLst/>
                <a:latin typeface="Arial" panose="020B0604020202020204" pitchFamily="34" charset="0"/>
                <a:cs typeface="Arial" panose="020B0604020202020204" pitchFamily="34" charset="0"/>
              </a:rPr>
              <a:t>Westerman</a:t>
            </a:r>
            <a:r>
              <a:rPr lang="en-GB" sz="1800" b="0" i="0" dirty="0">
                <a:solidFill>
                  <a:schemeClr val="tx1"/>
                </a:solidFill>
                <a:effectLst/>
                <a:latin typeface="Arial" panose="020B0604020202020204" pitchFamily="34" charset="0"/>
                <a:cs typeface="Arial" panose="020B0604020202020204" pitchFamily="34" charset="0"/>
              </a:rPr>
              <a:t> G, Bonnet D (2015) Revamping your business through digital transformation. MIT Sloan </a:t>
            </a:r>
            <a:r>
              <a:rPr lang="en-GB" sz="1800" b="0" i="0" dirty="0" err="1">
                <a:solidFill>
                  <a:schemeClr val="tx1"/>
                </a:solidFill>
                <a:effectLst/>
                <a:latin typeface="Arial" panose="020B0604020202020204" pitchFamily="34" charset="0"/>
                <a:cs typeface="Arial" panose="020B0604020202020204" pitchFamily="34" charset="0"/>
              </a:rPr>
              <a:t>Manag</a:t>
            </a:r>
            <a:r>
              <a:rPr lang="en-GB" sz="1800" b="0" i="0" dirty="0">
                <a:solidFill>
                  <a:schemeClr val="tx1"/>
                </a:solidFill>
                <a:effectLst/>
                <a:latin typeface="Arial" panose="020B0604020202020204" pitchFamily="34" charset="0"/>
                <a:cs typeface="Arial" panose="020B0604020202020204" pitchFamily="34" charset="0"/>
              </a:rPr>
              <a:t> Rev 56(3):10–13</a:t>
            </a:r>
            <a:endParaRPr lang="en-GB" sz="1800" dirty="0">
              <a:solidFill>
                <a:schemeClr val="tx1"/>
              </a:solidFill>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3B0A5637-7E6E-B1ED-E4F2-C564AD5A2391}"/>
              </a:ext>
            </a:extLst>
          </p:cNvPr>
          <p:cNvSpPr>
            <a:spLocks noGrp="1"/>
          </p:cNvSpPr>
          <p:nvPr>
            <p:ph type="body" sz="quarter" idx="12"/>
          </p:nvPr>
        </p:nvSpPr>
        <p:spPr/>
        <p:txBody>
          <a:bodyPr/>
          <a:lstStyle/>
          <a:p>
            <a:r>
              <a:rPr lang="en-GB" dirty="0"/>
              <a:t>References</a:t>
            </a:r>
          </a:p>
        </p:txBody>
      </p:sp>
      <p:sp>
        <p:nvSpPr>
          <p:cNvPr id="4" name="Text Placeholder 3">
            <a:extLst>
              <a:ext uri="{FF2B5EF4-FFF2-40B4-BE49-F238E27FC236}">
                <a16:creationId xmlns:a16="http://schemas.microsoft.com/office/drawing/2014/main" id="{451AA7C9-071E-D5CD-8FD5-AD863BC7126B}"/>
              </a:ext>
            </a:extLst>
          </p:cNvPr>
          <p:cNvSpPr>
            <a:spLocks noGrp="1"/>
          </p:cNvSpPr>
          <p:nvPr>
            <p:ph type="body" sz="quarter" idx="13"/>
          </p:nvPr>
        </p:nvSpPr>
        <p:spPr/>
        <p:txBody>
          <a:bodyPr/>
          <a:lstStyle/>
          <a:p>
            <a:endParaRPr lang="en-GB"/>
          </a:p>
        </p:txBody>
      </p:sp>
    </p:spTree>
    <p:extLst>
      <p:ext uri="{BB962C8B-B14F-4D97-AF65-F5344CB8AC3E}">
        <p14:creationId xmlns:p14="http://schemas.microsoft.com/office/powerpoint/2010/main" val="27081104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3543</Words>
  <Application>Microsoft Office PowerPoint</Application>
  <PresentationFormat>Widescreen</PresentationFormat>
  <Paragraphs>352</Paragraphs>
  <Slides>24</Slides>
  <Notes>15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-apple-system</vt:lpstr>
      <vt:lpstr>Rubik Light</vt:lpstr>
      <vt:lpstr>Arial</vt:lpstr>
      <vt:lpstr>Calibri</vt:lpstr>
      <vt:lpstr>Century Gothic</vt:lpstr>
      <vt:lpstr>Merriweather</vt:lpstr>
      <vt:lpstr>Wingdings</vt:lpstr>
      <vt:lpstr>Wingdings 3</vt:lpstr>
      <vt:lpstr>Ion</vt:lpstr>
      <vt:lpstr>BMSP6002 Digital Business  Week 3  </vt:lpstr>
      <vt:lpstr>Is it too early for e-business to drop it’s ‘e’? </vt:lpstr>
      <vt:lpstr>Eight Unique Features of Digital Business Technology (Laudon and Travers, 2010)</vt:lpstr>
      <vt:lpstr>Eight Unique Features of Digital Business Technology (Laudon and Traver, 2010)</vt:lpstr>
      <vt:lpstr>Digital Business  reply on e-commerce...</vt:lpstr>
      <vt:lpstr>Problems of Strategy Creation</vt:lpstr>
      <vt:lpstr>Value creation</vt:lpstr>
      <vt:lpstr>Digital Disruption and Disruptive Innovation </vt:lpstr>
      <vt:lpstr>PowerPoint Presentation</vt:lpstr>
      <vt:lpstr>PowerPoint Presentation</vt:lpstr>
      <vt:lpstr>PowerPoint Presentation</vt:lpstr>
      <vt:lpstr>PowerPoint Presentation</vt:lpstr>
      <vt:lpstr>Why Innovate in Business</vt:lpstr>
      <vt:lpstr>Diffusion of Innovation – The Big Picture</vt:lpstr>
      <vt:lpstr>PowerPoint Presentation</vt:lpstr>
      <vt:lpstr>THE DIFFUSION S-CURVE</vt:lpstr>
      <vt:lpstr>PowerPoint Presentation</vt:lpstr>
      <vt:lpstr>Benefits of Digital Business</vt:lpstr>
      <vt:lpstr>Benefits of Digital Business</vt:lpstr>
      <vt:lpstr>Benefits of Digital Business</vt:lpstr>
      <vt:lpstr>Benefits of Digital Business</vt:lpstr>
      <vt:lpstr>Benefits of Digital Business</vt:lpstr>
      <vt:lpstr>Benefits of Digital Business</vt:lpstr>
      <vt:lpstr>Christensen CM (2006) The ongoing process of building a theory of disruption. J Prod Innov Manag 23(1):39–5  Christensen CM, Raynor M, McDonald R (2015) What Is disruptive innovation? In: Harvard business review. https://hbr.org/2015/12/what-is-disruptive-innovation. Accessed 26 June 2018  Farrall F, Harding C, Hillard R et al (2012) Digital disruption: short fuse, big bang? In: Building the lucky country–business imperatives for a prosperous Australia. Deloitte. https://www2.deloitte.com/au/en/pages/building-lucky-country/articles/digital-disruption-harnessing-the-bang.html. Accessed 26 June 2018  Karimi J, Walter Z (2015) The role of dynamic capabilities in responding to digital disruption: a factor-based study of the newspaper industry. J Manag Inf Syst 32(1):39–81. https://doi.org/10.1080/07421222.2015.1029380  Tan TCF, Tan B, Choi BC et al (2015) Collaborative consumption on mobile applications: a study of multi-sided digital platform GoCatch. In: International conference on mobile business. Fort Worth  Westerman G, Bonnet D (2015) Revamping your business through digital transformation. MIT Sloan Manag Rev 56(3):10–13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Roisin Mullins</dc:creator>
  <cp:lastModifiedBy>Roisin Mullins</cp:lastModifiedBy>
  <cp:revision>32</cp:revision>
  <dcterms:created xsi:type="dcterms:W3CDTF">2022-11-16T12:55:53Z</dcterms:created>
  <dcterms:modified xsi:type="dcterms:W3CDTF">2023-10-18T18:20:48Z</dcterms:modified>
</cp:coreProperties>
</file>