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5" r:id="rId1"/>
  </p:sldMasterIdLst>
  <p:sldIdLst>
    <p:sldId id="256" r:id="rId2"/>
    <p:sldId id="257" r:id="rId3"/>
    <p:sldId id="259" r:id="rId4"/>
    <p:sldId id="260" r:id="rId5"/>
    <p:sldId id="261" r:id="rId6"/>
    <p:sldId id="270" r:id="rId7"/>
    <p:sldId id="271" r:id="rId8"/>
    <p:sldId id="272" r:id="rId9"/>
    <p:sldId id="274" r:id="rId10"/>
    <p:sldId id="276" r:id="rId11"/>
    <p:sldId id="275" r:id="rId12"/>
    <p:sldId id="264" r:id="rId13"/>
    <p:sldId id="265" r:id="rId14"/>
    <p:sldId id="267" r:id="rId15"/>
    <p:sldId id="268" r:id="rId16"/>
    <p:sldId id="269" r:id="rId17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381000" y="457200"/>
            <a:ext cx="8397875" cy="5562600"/>
            <a:chOff x="240" y="288"/>
            <a:chExt cx="5290" cy="3504"/>
          </a:xfrm>
        </p:grpSpPr>
        <p:sp>
          <p:nvSpPr>
            <p:cNvPr id="5" name="Rectangle 3"/>
            <p:cNvSpPr>
              <a:spLocks noChangeArrowheads="1"/>
            </p:cNvSpPr>
            <p:nvPr/>
          </p:nvSpPr>
          <p:spPr bwMode="blackWhite">
            <a:xfrm>
              <a:off x="240" y="288"/>
              <a:ext cx="5290" cy="3504"/>
            </a:xfrm>
            <a:prstGeom prst="rect">
              <a:avLst/>
            </a:prstGeom>
            <a:solidFill>
              <a:schemeClr val="bg1"/>
            </a:solidFill>
            <a:ln w="50800">
              <a:solidFill>
                <a:schemeClr val="folHlink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en-US" sz="2400">
                <a:latin typeface="Times New Roman" pitchFamily="18" charset="0"/>
              </a:endParaRPr>
            </a:p>
          </p:txBody>
        </p:sp>
        <p:sp>
          <p:nvSpPr>
            <p:cNvPr id="6" name="Rectangle 4"/>
            <p:cNvSpPr>
              <a:spLocks noChangeArrowheads="1"/>
            </p:cNvSpPr>
            <p:nvPr/>
          </p:nvSpPr>
          <p:spPr bwMode="auto">
            <a:xfrm>
              <a:off x="285" y="336"/>
              <a:ext cx="5184" cy="3408"/>
            </a:xfrm>
            <a:prstGeom prst="rect">
              <a:avLst/>
            </a:prstGeom>
            <a:noFill/>
            <a:ln w="9525">
              <a:solidFill>
                <a:schemeClr val="folHlink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en-US" sz="2400">
                <a:latin typeface="Times New Roman" pitchFamily="18" charset="0"/>
              </a:endParaRPr>
            </a:p>
          </p:txBody>
        </p:sp>
        <p:sp>
          <p:nvSpPr>
            <p:cNvPr id="7" name="Line 5"/>
            <p:cNvSpPr>
              <a:spLocks noChangeShapeType="1"/>
            </p:cNvSpPr>
            <p:nvPr/>
          </p:nvSpPr>
          <p:spPr bwMode="auto">
            <a:xfrm>
              <a:off x="576" y="2256"/>
              <a:ext cx="4608" cy="0"/>
            </a:xfrm>
            <a:prstGeom prst="line">
              <a:avLst/>
            </a:prstGeom>
            <a:noFill/>
            <a:ln w="1905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GB"/>
            </a:p>
          </p:txBody>
        </p:sp>
      </p:grpSp>
      <p:sp>
        <p:nvSpPr>
          <p:cNvPr id="39942" name="Rectangle 6"/>
          <p:cNvSpPr>
            <a:spLocks noGrp="1" noChangeArrowheads="1"/>
          </p:cNvSpPr>
          <p:nvPr>
            <p:ph type="ctrTitle"/>
          </p:nvPr>
        </p:nvSpPr>
        <p:spPr>
          <a:xfrm>
            <a:off x="1219200" y="838200"/>
            <a:ext cx="6781800" cy="2559050"/>
          </a:xfrm>
        </p:spPr>
        <p:txBody>
          <a:bodyPr anchorCtr="1"/>
          <a:lstStyle>
            <a:lvl1pPr algn="ctr">
              <a:defRPr sz="6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9943" name="Rectangle 7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733800"/>
            <a:ext cx="6400800" cy="187325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 sz="3000"/>
            </a:lvl1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8" name="Rectangle 8"/>
          <p:cNvSpPr>
            <a:spLocks noGrp="1" noChangeArrowheads="1"/>
          </p:cNvSpPr>
          <p:nvPr>
            <p:ph type="dt" sz="half" idx="10"/>
          </p:nvPr>
        </p:nvSpPr>
        <p:spPr>
          <a:xfrm>
            <a:off x="536575" y="6248400"/>
            <a:ext cx="2054225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Rectangle 9"/>
          <p:cNvSpPr>
            <a:spLocks noGrp="1" noChangeArrowheads="1"/>
          </p:cNvSpPr>
          <p:nvPr>
            <p:ph type="ftr" sz="quarter" idx="11"/>
          </p:nvPr>
        </p:nvSpPr>
        <p:spPr>
          <a:xfrm>
            <a:off x="3251200" y="6248400"/>
            <a:ext cx="2887663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0" name="Rectangle 10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788150" y="6257925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76AF272-3072-4643-98B8-F966E5575EA0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248AF2E-0A11-439A-AC89-A3AA44E3239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2B2E493-4EF0-4EC2-A9FF-10CFEC9F763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33400" y="1828800"/>
            <a:ext cx="4000500" cy="40386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86300" y="1828800"/>
            <a:ext cx="4000500" cy="40386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6D63961-EC85-4FA6-9A9E-DBD7F53AB25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68F5911-68FA-4DE3-B8F4-5D1ABE42DC9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DFCEC16-8DA1-4D83-A5CD-E5AF38E4BEE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18DCB99-0330-453A-9811-A92233AFEEB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EB66953-474D-41BC-A9E7-02F1130BEE1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80744DA-39D8-4E01-9FBB-AB9D2B981F1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9BE39A2-DF3D-4E88-BED3-684B1B6091B0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48450" y="473075"/>
            <a:ext cx="2038350" cy="53943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33400" y="473075"/>
            <a:ext cx="5962650" cy="53943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02A92D1-ACDC-40AF-A081-E49AA66AF2B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533400" y="473075"/>
            <a:ext cx="8153400" cy="53943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ACDCC6D-4136-4CF3-A45A-AEA9F2C4E1B0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228600" y="228600"/>
            <a:ext cx="8686800" cy="5943600"/>
            <a:chOff x="144" y="144"/>
            <a:chExt cx="5472" cy="3744"/>
          </a:xfrm>
        </p:grpSpPr>
        <p:sp>
          <p:nvSpPr>
            <p:cNvPr id="38915" name="Rectangle 3"/>
            <p:cNvSpPr>
              <a:spLocks noChangeArrowheads="1"/>
            </p:cNvSpPr>
            <p:nvPr/>
          </p:nvSpPr>
          <p:spPr bwMode="auto">
            <a:xfrm>
              <a:off x="144" y="144"/>
              <a:ext cx="5472" cy="3744"/>
            </a:xfrm>
            <a:prstGeom prst="rect">
              <a:avLst/>
            </a:prstGeom>
            <a:solidFill>
              <a:schemeClr val="bg1"/>
            </a:solidFill>
            <a:ln w="44450">
              <a:solidFill>
                <a:schemeClr val="folHlink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en-US" sz="2400">
                <a:latin typeface="Times New Roman" pitchFamily="18" charset="0"/>
              </a:endParaRPr>
            </a:p>
          </p:txBody>
        </p:sp>
        <p:sp>
          <p:nvSpPr>
            <p:cNvPr id="38916" name="Rectangle 4"/>
            <p:cNvSpPr>
              <a:spLocks noChangeArrowheads="1"/>
            </p:cNvSpPr>
            <p:nvPr/>
          </p:nvSpPr>
          <p:spPr bwMode="blackWhite">
            <a:xfrm>
              <a:off x="193" y="193"/>
              <a:ext cx="5373" cy="3635"/>
            </a:xfrm>
            <a:prstGeom prst="rect">
              <a:avLst/>
            </a:prstGeom>
            <a:solidFill>
              <a:schemeClr val="bg1"/>
            </a:solidFill>
            <a:ln w="9525">
              <a:solidFill>
                <a:schemeClr val="folHlink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en-US" sz="2400">
                <a:latin typeface="Times New Roman" pitchFamily="18" charset="0"/>
              </a:endParaRPr>
            </a:p>
          </p:txBody>
        </p:sp>
        <p:sp>
          <p:nvSpPr>
            <p:cNvPr id="38917" name="Line 5"/>
            <p:cNvSpPr>
              <a:spLocks noChangeShapeType="1"/>
            </p:cNvSpPr>
            <p:nvPr/>
          </p:nvSpPr>
          <p:spPr bwMode="auto">
            <a:xfrm>
              <a:off x="336" y="1092"/>
              <a:ext cx="5136" cy="0"/>
            </a:xfrm>
            <a:prstGeom prst="line">
              <a:avLst/>
            </a:prstGeom>
            <a:noFill/>
            <a:ln w="127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en-GB"/>
            </a:p>
          </p:txBody>
        </p:sp>
      </p:grpSp>
      <p:sp>
        <p:nvSpPr>
          <p:cNvPr id="1027" name="Rectangle 6"/>
          <p:cNvSpPr>
            <a:spLocks noGrp="1" noChangeArrowheads="1"/>
          </p:cNvSpPr>
          <p:nvPr>
            <p:ph type="title"/>
          </p:nvPr>
        </p:nvSpPr>
        <p:spPr bwMode="auto">
          <a:xfrm>
            <a:off x="533400" y="473075"/>
            <a:ext cx="8153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title style</a:t>
            </a:r>
          </a:p>
        </p:txBody>
      </p:sp>
      <p:sp>
        <p:nvSpPr>
          <p:cNvPr id="1028" name="Rectangle 7"/>
          <p:cNvSpPr>
            <a:spLocks noGrp="1" noChangeArrowheads="1"/>
          </p:cNvSpPr>
          <p:nvPr>
            <p:ph type="body" idx="1"/>
          </p:nvPr>
        </p:nvSpPr>
        <p:spPr bwMode="auto">
          <a:xfrm>
            <a:off x="533400" y="1828800"/>
            <a:ext cx="8153400" cy="4038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</a:p>
        </p:txBody>
      </p:sp>
      <p:sp>
        <p:nvSpPr>
          <p:cNvPr id="38920" name="Rectangle 8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533400" y="6248400"/>
            <a:ext cx="20574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0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8921" name="Rectangle 9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2385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0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8922" name="Rectangle 10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81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000"/>
            </a:lvl1pPr>
          </a:lstStyle>
          <a:p>
            <a:pPr>
              <a:defRPr/>
            </a:pPr>
            <a:fld id="{0F0D39E5-DEE6-49AB-A52C-4B98D805E89D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706" r:id="rId1"/>
    <p:sldLayoutId id="2147483695" r:id="rId2"/>
    <p:sldLayoutId id="2147483696" r:id="rId3"/>
    <p:sldLayoutId id="2147483697" r:id="rId4"/>
    <p:sldLayoutId id="2147483698" r:id="rId5"/>
    <p:sldLayoutId id="2147483699" r:id="rId6"/>
    <p:sldLayoutId id="2147483700" r:id="rId7"/>
    <p:sldLayoutId id="2147483701" r:id="rId8"/>
    <p:sldLayoutId id="2147483702" r:id="rId9"/>
    <p:sldLayoutId id="2147483703" r:id="rId10"/>
    <p:sldLayoutId id="2147483704" r:id="rId11"/>
    <p:sldLayoutId id="2147483705" r:id="rId12"/>
  </p:sldLayoutIdLst>
  <p:txStyles>
    <p:titleStyle>
      <a:lvl1pPr algn="l" rtl="0" eaLnBrk="0" fontAlgn="base" hangingPunct="0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2pPr>
      <a:lvl3pPr algn="l" rtl="0" eaLnBrk="0" fontAlgn="base" hangingPunct="0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3pPr>
      <a:lvl4pPr algn="l" rtl="0" eaLnBrk="0" fontAlgn="base" hangingPunct="0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4pPr>
      <a:lvl5pPr algn="l" rtl="0" eaLnBrk="0" fontAlgn="base" hangingPunct="0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5pPr>
      <a:lvl6pPr marL="457200"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6pPr>
      <a:lvl7pPr marL="914400"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7pPr>
      <a:lvl8pPr marL="1371600"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8pPr>
      <a:lvl9pPr marL="1828800"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5000"/>
        <a:buFont typeface="Wingdings" pitchFamily="2" charset="2"/>
        <a:buChar char="n"/>
        <a:defRPr sz="31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65000"/>
        <a:buFont typeface="Wingdings" pitchFamily="2" charset="2"/>
        <a:buChar char="n"/>
        <a:defRPr sz="26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55000"/>
        <a:buFont typeface="Wingdings" pitchFamily="2" charset="2"/>
        <a:buChar char="n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85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85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85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85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85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5"/>
          <p:cNvSpPr>
            <a:spLocks noGrp="1" noChangeArrowheads="1"/>
          </p:cNvSpPr>
          <p:nvPr>
            <p:ph type="title"/>
          </p:nvPr>
        </p:nvSpPr>
        <p:spPr>
          <a:xfrm>
            <a:off x="762000" y="457200"/>
            <a:ext cx="7924800" cy="1143000"/>
          </a:xfrm>
        </p:spPr>
        <p:txBody>
          <a:bodyPr/>
          <a:lstStyle/>
          <a:p>
            <a:pPr eaLnBrk="1" hangingPunct="1"/>
            <a:r>
              <a:rPr lang="en-GB" sz="4000" smtClean="0"/>
              <a:t>Fountains Abbey (Yorkshire)</a:t>
            </a:r>
          </a:p>
        </p:txBody>
      </p:sp>
      <p:pic>
        <p:nvPicPr>
          <p:cNvPr id="3075" name="Picture 6" descr="fountains abbey 010"/>
          <p:cNvPicPr>
            <a:picLocks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163638" y="1828800"/>
            <a:ext cx="6891337" cy="4038600"/>
          </a:xfrm>
          <a:noFill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i="1" smtClean="0"/>
              <a:t>Narratio de Fundatione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smtClean="0"/>
              <a:t>The Manuscript Tradition</a:t>
            </a:r>
          </a:p>
          <a:p>
            <a:pPr lvl="1" eaLnBrk="1" hangingPunct="1"/>
            <a:r>
              <a:rPr lang="en-GB" smtClean="0"/>
              <a:t>1 Medieval Manuscript (15</a:t>
            </a:r>
            <a:r>
              <a:rPr lang="en-GB" baseline="30000" smtClean="0"/>
              <a:t>th</a:t>
            </a:r>
            <a:r>
              <a:rPr lang="en-GB" smtClean="0"/>
              <a:t> century)</a:t>
            </a:r>
          </a:p>
          <a:p>
            <a:pPr lvl="1" eaLnBrk="1" hangingPunct="1"/>
            <a:r>
              <a:rPr lang="en-GB" smtClean="0"/>
              <a:t>3 Post-Medieval Manuscripts</a:t>
            </a:r>
          </a:p>
          <a:p>
            <a:pPr lvl="1" eaLnBrk="1" hangingPunct="1"/>
            <a:r>
              <a:rPr lang="en-GB" smtClean="0"/>
              <a:t>Chapter 7, the ‘Letter of Thurstan’, has a separate manuscript tradition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i="1" smtClean="0"/>
              <a:t>Narratio de Fundatione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838200" y="1981200"/>
            <a:ext cx="7391400" cy="3810000"/>
          </a:xfrm>
        </p:spPr>
        <p:txBody>
          <a:bodyPr/>
          <a:lstStyle/>
          <a:p>
            <a:pPr eaLnBrk="1" hangingPunct="1"/>
            <a:r>
              <a:rPr lang="en-GB" smtClean="0"/>
              <a:t>Date: begun 1205/6</a:t>
            </a:r>
          </a:p>
          <a:p>
            <a:pPr eaLnBrk="1" hangingPunct="1">
              <a:buFont typeface="Wingdings" pitchFamily="2" charset="2"/>
              <a:buNone/>
            </a:pPr>
            <a:endParaRPr lang="en-GB" smtClean="0"/>
          </a:p>
          <a:p>
            <a:pPr eaLnBrk="1" hangingPunct="1"/>
            <a:r>
              <a:rPr lang="en-GB" smtClean="0"/>
              <a:t>Author: Hugh, monk of Kirkstall, professed 1183 by Abbot Ralph Haget (abbot of Kirkstall, abbot of Fountains, 1190)</a:t>
            </a:r>
          </a:p>
          <a:p>
            <a:pPr eaLnBrk="1" hangingPunct="1">
              <a:buFont typeface="Wingdings" pitchFamily="2" charset="2"/>
              <a:buNone/>
            </a:pPr>
            <a:endParaRPr lang="en-GB" smtClean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i="1" smtClean="0"/>
              <a:t>Narratio de Fundatione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smtClean="0"/>
              <a:t>Sources</a:t>
            </a:r>
          </a:p>
          <a:p>
            <a:pPr eaLnBrk="1" hangingPunct="1"/>
            <a:endParaRPr lang="en-GB" smtClean="0"/>
          </a:p>
          <a:p>
            <a:pPr eaLnBrk="1" hangingPunct="1"/>
            <a:r>
              <a:rPr lang="en-GB" smtClean="0"/>
              <a:t>The monk Serlo</a:t>
            </a:r>
          </a:p>
          <a:p>
            <a:pPr lvl="1" eaLnBrk="1" hangingPunct="1"/>
            <a:r>
              <a:rPr lang="en-GB" smtClean="0"/>
              <a:t>born c. 1106</a:t>
            </a:r>
          </a:p>
          <a:p>
            <a:pPr lvl="1" eaLnBrk="1" hangingPunct="1"/>
            <a:r>
              <a:rPr lang="en-GB" smtClean="0"/>
              <a:t>child oblate at St Mary’s, York</a:t>
            </a:r>
          </a:p>
          <a:p>
            <a:pPr lvl="1" eaLnBrk="1" hangingPunct="1"/>
            <a:r>
              <a:rPr lang="en-GB" smtClean="0"/>
              <a:t> monk of Fountains, 1136/7</a:t>
            </a:r>
          </a:p>
          <a:p>
            <a:pPr lvl="1" eaLnBrk="1" hangingPunct="1">
              <a:buFont typeface="Wingdings" pitchFamily="2" charset="2"/>
              <a:buNone/>
            </a:pPr>
            <a:endParaRPr lang="en-GB" smtClean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i="1" smtClean="0"/>
              <a:t>Narratio de Fundatione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smtClean="0"/>
              <a:t>Sources</a:t>
            </a:r>
          </a:p>
          <a:p>
            <a:pPr eaLnBrk="1" hangingPunct="1"/>
            <a:endParaRPr lang="en-GB" smtClean="0"/>
          </a:p>
          <a:p>
            <a:pPr lvl="1" eaLnBrk="1" hangingPunct="1"/>
            <a:r>
              <a:rPr lang="en-GB" smtClean="0"/>
              <a:t>Archival (letters)</a:t>
            </a:r>
          </a:p>
          <a:p>
            <a:pPr lvl="1" eaLnBrk="1" hangingPunct="1"/>
            <a:r>
              <a:rPr lang="en-GB" smtClean="0"/>
              <a:t>Archival (charters)</a:t>
            </a:r>
          </a:p>
          <a:p>
            <a:pPr lvl="1" eaLnBrk="1" hangingPunct="1"/>
            <a:r>
              <a:rPr lang="en-GB" smtClean="0"/>
              <a:t>Literary models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z="4000" smtClean="0"/>
              <a:t>Cistercian Historical Writing in northern England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i="1" smtClean="0"/>
              <a:t>Historia Fundationis </a:t>
            </a:r>
            <a:r>
              <a:rPr lang="en-GB" smtClean="0"/>
              <a:t>of the abbeys of Byland and Jervaulx, composed by Abbot Philip of Byland, 1197</a:t>
            </a:r>
          </a:p>
          <a:p>
            <a:pPr eaLnBrk="1" hangingPunct="1"/>
            <a:r>
              <a:rPr lang="en-GB" smtClean="0"/>
              <a:t>Foundation Chronicle of Kirkstall Abbey, probably by Hugh, monk of Kirkstall</a:t>
            </a:r>
          </a:p>
          <a:p>
            <a:pPr eaLnBrk="1" hangingPunct="1"/>
            <a:r>
              <a:rPr lang="en-GB" smtClean="0"/>
              <a:t>ALSO</a:t>
            </a:r>
          </a:p>
          <a:p>
            <a:pPr lvl="1" eaLnBrk="1" hangingPunct="1"/>
            <a:r>
              <a:rPr lang="en-GB" smtClean="0"/>
              <a:t>Life of Ailred, abbot of Rievaulx, 1167</a:t>
            </a:r>
            <a:endParaRPr lang="en-GB" i="1" smtClean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z="4000" smtClean="0"/>
              <a:t>Foundation of Fountains:</a:t>
            </a:r>
            <a:br>
              <a:rPr lang="en-GB" sz="4000" smtClean="0"/>
            </a:br>
            <a:r>
              <a:rPr lang="en-GB" sz="4000" smtClean="0"/>
              <a:t>chronology (1) – NdF Chapters 3-4 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smtClean="0"/>
              <a:t>Spring 1132: foundation of Rievaulx and visit of monks from Clairvaux to York en route</a:t>
            </a:r>
          </a:p>
          <a:p>
            <a:pPr eaLnBrk="1" hangingPunct="1"/>
            <a:endParaRPr lang="en-GB" smtClean="0"/>
          </a:p>
          <a:p>
            <a:pPr eaLnBrk="1" hangingPunct="1"/>
            <a:r>
              <a:rPr lang="en-GB" smtClean="0"/>
              <a:t>October 1132: attempted visitation of St Mary’s Abbey,York, by Archbishop Thurstan; ejection of monks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AutoShape 2" descr="data:image/jpeg;base64,/9j/4AAQSkZJRgABAQAAAQABAAD/2wCEAAkGBhQSERUUEhQUFRUUFRUWFhcXFhQXFxcYGBcVFxcYFRcaHSYeGBkjGhUVHy8gIycpLCwsFR4xNTAqNSYrLCkBCQoKDgwOGg8PGiwkHyQsLCksLCwsKSwpLCwsLCwpKSwsLCwsLCwsKSwsLCwsLCwsLCwsLCwsLCwsKSwsLCwsLP/AABEIAMIBAwMBIgACEQEDEQH/xAAbAAAABwEAAAAAAAAAAAAAAAAAAQIDBAUGB//EAEEQAAECBQIDBQQIAwgDAQEAAAECEQADEiExBEEFUWEGEyJxkTKBofAHFEJSYrHB0SMz4RUkcoKSosLxQ1Oykxb/xAAaAQACAwEBAAAAAAAAAAAAAAAAAQIDBAUG/8QALhEAAgIBBAEDAgYBBQAAAAAAAAECEQMEEiExQQUTUYHwIjIzYZGhsRQjQnHR/9oADAMBAAIRAxEAPwDNJEKgoDR7ijz4IOCaDaCgDEAwTQcKgCgwIEG0FDDaDaEwbwqAUIEFBiFQB0wru4AVBKXAMQZQhIRCiYDwxCu6AhIAgPBQUFirQCuEQcFBYTwINoEOhCTBQowIKANMEpEAGFvAA2mFQsCAoCABophsiH4SUwwGSmEkQ8oQgiAQyUwIdaBBQWPNAaHCmCphgIaA0LpgUwAJaA0KaDaEAhoDQtoDQAJaA0KaBTAAmBCmgUwAJgNC6YDQAIaA0LaBTAAhoDQtoDQAIaA0Lpg0o9OewfDmE2oq2NJvhDcCJB0qgEqIKUqs5pJDfgCn9+LjyhhMs3ZaSUH+IFJppLJFAbCnJUyi4pLvmOa/VMClSt/v4/s1LSZKthQTQ9MlFJIOR74anLCQ5joPJFR33x3Zl2u68hFTZhB1CeYZyPTMVut1xUzBgC7kEEZvflblmIqtWCHKgH2e5vdiHYO4dhjHLgaj1d7msS4+TdDS8XI0CFuARuHEHFbpuKXv7KQ2wwL/AKRY6Of3iama9vh63fEdHS6+Gf8AD5++TPkwuHPgDQkpiQUQgojolAy0Jph6mBTDEM0wId7uDhgONAoMPNBgREYzQYFMPiARCsBimDoh1oJoAGqYKmHaYFMMBpoOmHWgNCAapgUw5TAphgN0wGhymDphANNB0w40CmABumBTDrQAIAEIlOQOZA9bQ/I0lQpqZ2woYSo1OLgFget9sw9w2WDMSCebWe5BEWum7OqlrQokl600AAWITcKNTklRcszC7kEq4PquaVrGuuzpaLGqc/JARwuWVoEx5koOQzB1F2s1w5D33LC8LTMIUhFaleKl10gh1MACRdgnfOwALReavhh7sC1QXc+Jyakkl8M9xbDRG/sihUqYohixGbFn+7ZiT6ZjhnRKjVaBPdrIeqUWKRTulKhYkZCkGx3MZ7XahDCtfduQBZAdwbuSWDNdV7mwzE/i/F0SjrgSQ69OEps5BkIIDXZ6c/h6ARnuBcF+sqWpwEo8UwkKJZROEsVKLjN2cPFsss3DY3x8eCvZG7rkjz+EzkElLKSWpL3b7xHK4v1BDuIbHApxT3i3t53L7VHxJ6pG3SNlN4QvTTUybzNPX/DKgPCsgEpq2e5HIl8Vk22k0aTMABXSaiXJLqYgZe9h8Yqqx7TmUtnNjSKQXCkgHqGy2eXMxptJNZAqAThrhm6frDfanSCStCkItPAIIdCRMuCHxUSKv80VC3DAKAG98HNvMm7f9aNPqXp5trv+vv6ozZcW/hmoSQYCkRD4aEpSBUFKL3s/k+dh+wxFgBHqtPleSCk6v9jlzjtdDBTBND5TCaY0lY3TAhbQcAC6IFMOUwKIBjYhTwqiBRCATAaF0wKYAsTBNC6YOmCgsbaBTDgTB0wgGqYFMO0wVMADVECiHKYFMMQ3TAph2mBTAAzTB0w7TAogAc4dLUZgpGApQvuGZ+nV9o0Oj1s2vThUtKFKXOXNCAABUCKw5JJUSkl39ryMVnZ5H8cW2Oz8o2KEgrRm1bW5lJsWtj5aPL+qfr/Q7Oi/T+pX8Z00xUlRlEJXUkspZxWCQWcAkAc97RWnSTWmFUxAYkyxSu1EoKASGTfJ+1baNRq0FrhTW9Hu1/OKudLAkzKkn2VixSrKE+y9i7co5ias2NHF+MCZPW6m72ZOCVB0hNUuWlKQD7IDEt+Zydz2b0ytMlIFBDgrdNKiUm5ep1MobXaxsIreE9n0T9dPWQoiWFLG4KiAAlZPMVHn4ehjU6Ps4mUVLCy6lEqBdvuhhdgLFgRvszOfwKIzoZYWlQnagzPrJNCJhApUailKEOaQlgkgMC24KYtdHpVd5LJDEjxXLHIJU273hqTogmYCt1kS3CyQaq11K2NK1UJBIuwDNDvDNZNVqCnu1JQEVFdmUSQaQQokqAUpw1rXYgmCdEmig7U8Dr4epRA8CK0mzhSTZmw5dOXZUcpCpiyQHLPsz5/rZ+cdp7VTaNJOslQpACWd1KKUgFs5JY8o5PQA278gBfHhH2zzFsiJOVIpmyfwZSJYeqrlSNuVJDu7+mNzoUFw8Z/h0qoub0uQfaD3FxYbcrE7NExfEVJU5JYNkFmYOXN/XrHa0WtWLHclxfg52bE5y47LgS4SZZhGh1ClJBWCD7m6M20SSqO9jyb4qSX8mGSp0R6IEOvAiwiP0wdMTDLTygu6TFW4nRFpgqYl90nmYHcJ5w9yCiJTBUxMGlHOB9VH3hBvQbWQ6YOmJY00K+rwb0G1kKiBTEwyYT3cG4KI1EDu4k0QRHVvSFuCiHPUEJKlWADmM4vtQbAJG5N9mUQMAA2HoYicW42tRKSp0uWBADtsWHtfDPkKeWlR8QpFyCCFP5s5DBs9I87qfUZzlWO0v8nRxaZJfi5OiyJgUgKGCHyMM9yLYh3uowUrjC2Mqpk5SLje72t12zeNlwjiPeBiSVJAKixCST90m5Hx57P0tL6gsz2tU/8AJmy6dwVkwS4Hdw40KBMdEzEvgBKZwIB9lXP9I1SJpC0AAEEL+8SMHPwaKDsyHn3xSo48o06U3DfiD+YH7R5j1R/7/wBDs6L9L6gmLUQbYI28vh+8NLS1YJN3wwtQgeTvV+0PLTbJyOQ5f0ggrz23HIdfP1jmp8mxoxPCFiSqdNZbKVSQliPDSoeAGp/Gu/SLVHHJKwHdKip/GhYfLOCG65zFRw80CYLnxA2FyaJJxufGPTrGa7S9pUlNMogFRLGw3srqHNubPhqm1ZFOjoWn1kvwhCkqBYGkpLOSRYY9qLCUpgCxFybjekD83jlvCVTE1S54QVJZn/8AIFFqkkhleK2bvGv4Bw8d4SFK8J9kOEna92PUNv0itxrkmpFf9JGpKNKMMqdLAwzFMxR873vHNlyyhRP2VvaoO5BwMhnJBv8ArG6+mGcr6tK+6qaLWsQhbf8AP16RzvSTgsBCgpRZwUsWYkuOQFue7xYk+Gima5LLh05GVKUVAAM/IMFPuGALA26wZV9oNY0sfZYgtSCCQHzfm27Q0JS4IdsOEtzZi+fPpbMTZc15iZYUzjwksxyQCdxjGIvjkl+WKRS15L/Q8TqABGAAbk8hnnnm7ROnzwgBRdnAJ5Phx5sPfGfGkmBkBHiqYgAhgzX/AAvuOQJi04pxCZKlD+GSouDslNsvjNuvpHb0mpyqEll8Luun8GDLhjuW3yNzO0koEhlFiQ/OBGHnTCpRUqp1Fz4BvflAjC/Us98P+kaVpcfwdntBiUIYqMHUY7+0524eMmEmUIbqMCsw6YbkK7vygiiCcwLw6FYIJxAeBDoVgCeRgimBChMMFCsQ0VPENWpM1IFk5IqAcC5JdwE7OWNjyi5qG4il7UTqEJUEA7FRAJTyblfzd288urbjicl45LsNOVGS1enUFrWruw+EpUmm+KG+yWVgbORtEOV7SLkEnNw73AcBxfP9IkmcFoKQilRJBUohmBbwjn+whOjlsQm1TXIGw3v8ebR5Zvm12dZcIXOSy1TE1UJPispmJZJBsE8gHLlubDR9ktMlTzPEwJQCfCl7MKebNvve94zc4AukEKcOQkLcJyxBA2HJvzD/AAlS5EwqlkFmBuVUVAAkAghyBydizYEaMORQyKUkQyR3RaOip07wRkGE6fWd6kKG45H8yA8KJMeoi9ytM5D4JnBZolzXUQkMUuSwcsBd8kkADm0aLToJCS9xW/ut+kZTgeqC9YiWFJsmaSCCSCkBjy+16t7thKT7J/EoY6GPM+pNSz8fB2tGmsXImeixv7/eIdSxNhuOjuB+0OqJYvtDSU3x907ZZvyjmo1nKuNcWEiSt0kisJapkmrTSCahZwClI/zg2KRHPF61SlFRNyXf3u7/AJcov+32oPfmWCaR3aiNj/BlpSc3PtD/ADdYzMo2Iu4FjzaNFFLOl8B0kvUyEGWEmfLLoXd8jwzZYBBlqFrlrsB4r6rsvqe8KiQ1Si1iCC7KSXyxCveknCg3PPo81RlzlgAsKSTcgJJv4QQKtwdrli1uiSZAlLVQzTaZqRgCYCUqZrMaUm2zc4qbrgmlZn/pfln6ohwwTOl9BdM/9xHMNGEBnS7kJ8TNuXFs2Zrx1T6RtLXolB8zZahy3JP+8xzFehIRSDUSxZwxuMP7RBGbW9DJNVRCfZcaaUkglJS9KsEljhrZsbDob2aH+A65ILTCKEppFRSzbI8TKFJCmJBDTCC0QuH8XQgvugsQou99tlf9Q/w1KdSoJlrpJd6gKgAzM+R1zi1r6sMmpRcO/j5M01w76NnNSiYh6Urs4dlB8i4cZ5GMPrOPTrhSyFAKQXBBpJNQO74iZ9dn6dHtpCDW1QDhQKgQNyHvUABcWzGa16itT3u7m5u79A/9Y16zU76StPyVYMW275XgSpaXu4O7FvSBERRazg9fnPnAjnUbKO609Pn3QktuIAhYmecess4gilPWFCSOvpCgscoqeL9rEadVBClKZy1IAG1yc9GiGTKsauTolGO50i0+rQkyTFboe2UiZYrCCACa/CMOQCctj8nhxPbDTFQTWA+5anJF1bHB6Ah2u0FqYP8A5L+RvE/gm90YIy4eRPCgCkgg3BBcHyIg3jQpMqaRH7uB3cHqtciWHmKSnLOQCWyw3NxjnBTp/wDDqSWcGks4e7WbpEZZoxTbfQ1BvojanXS5ZAWtKSX+AcxjeMcZOoFJSlJBNJ+027ZpwHMV/FtQoTVCZUVlyVXu4cMQLjDNhhviIlYPhq9pI223Ja7H53jzmq12TMq6X32dHFp1j58h6uclL+Lm7FyS2yXw/X1itVxAqUawkuCAAPCHvYC5+fKJC9EZ80S5AK1MbPskOWJtjf8AoIUeBzUz0ykvWSySAr2TasFrpF7jDRjivJrSLThGsEspLJWQCCCkCxAagjN7FNwQDcWi100lE5SXqRUCcKIRSQyZtgAkhmLjcHmZOs4CAhJlpUQAKiKa1MUggkjxLerpjDgxL4Rpfq8sCaR41+IFThKVBKUouwBSSMYwHYPbHI13yvgi8dsv5chgB8mI83UfxAhwknBuQ4DqBAsfD8bbw5I057xUo1UXJc7JClMCNjT/AL/cKvjnEhp5KZlLzFLlqSSSKCFCaTYEF0imlxZBN2MbtRr3kgoRVfP/AIUYdLsluk7J/Y/s6mRr60lQHdrTQXLfeNRNx4QAPjz36VY/xKb0VFDwiQE6uoEGtKiPET4WqFmsbt5AxcSXOLeJe23i2aOTJnQiiUpVjvY7wzLSSTy8LBzyPz74AlmlTKG9m6dYMgufEPZH69YjEbODfSIG1sxx9lHwBS/rAkcLlp0fgSVTFpqmrINMsAgs7GnCsH7JtcM/9JSgNYSQ/hb0mTQ5/wBML7KT/renny5wSoS6ClVKavEFO59mwljxEdS7CN+BJyr5RkyulZXdmtQpE00sQoAF2pDMxL2BAKmOz2vHYeGaRKUy1hglSVXuVLNgXJuWoG2VHbOZ1UjTo0SbIYTE0hJS5NIFIU3td3XYsXAxaL7T8d9hEuQEBZZKSoJISUjxkAGpLkizY8oxT5NEeCH27076RWPbQQ9heYkN6n5eOULkSzkJfNmKQTYgFOOeNvdHXO2y1Dh872AtNBu5SP4ssjILt5bRx8fxKlKDKWon2RZr2Ocg/OWlxdlc+xP1RVXiCAW2u9IuSdieeL3AeFS5KpUx2FD5ICk7sGI8OGsNvKLIzQtI8KDiyjSQfcHfkzZiOCaSCp0k2VYlxa+7iw+RCjNldljquMmYwNIDKLgsHIFyBgAMAApNx5vn9QEu1i25YA+YHzn3nNmeMuG6ZD3w+Xdt8++FySLVJLuWIYb7vYX+Ai+U5T/MwUVFcEFUhb2IA2HIf6YESzMULAAsTcrT+oeBECVnV+G6lUxCVqTS6XZyTfGws359ImUxRaftnp1JBBY4pVZrOb4b+lg8O63tXJloqHiUSAEElKju+LApuDg7R6FaiEY25HLeKTfQfaPiyZMpSammLSQkXcPYqtcM5bqI5quZUfFmxJfYsPPraJfE+MzJqgVqKmIAcizBsBg/MsHivlaoOXwbfk7HY3z8nj6jUPNO/Buw4tiHHTUyShwHcqZNgSQDuf18wSk6guwYliCGPN8jYe7A84ZmymNYBKbXKVEYum7gt+kPTJy5ygpgAABzAa5t5nbnvmKeC42HZrtUiTLWmepT1ApAS9iA99trE2cdYu19sNOZRVLmCpjSlQUCTZgR78gt1jnEuQpTJSUjqosKRkm2BztGgl9laUkqUHvUWIDDb8R6Wd9mvpjrskIbSh6aM3YUgL1SlzZi6UJyok2ACiaArA39WtFvwnjSZpV3KWSlTXe7pASRvfG+BiwFHxjUoRK7mWF0hQJJYKUm7ORs6R/pT7nOwutH1qizKTS75ZiLvYh1Nbcxicm7ZqikmkaHUaJE0gqQhyBlIKtgSKri1rg5EIk8HkiYZlKS9QPJlhjbCWqJxvZrRbzdMmUZyiAAh1knDISskM+4UnfYQri8jupMyYyrBk0e06lrQnY8kvbniIolRRcK7OokrXORU6qqUqpFKAoKUBgCwLP/AFi87lNS1JBBNIS26SSf+Azsdnh7tGEJkagyylZKJgSl5ZqqMwMkFwQHFuhg9NqEK06ZjKLS5AJCarGUAFBvaFT4v6mHY6K/hyjNTMQUrAlz1S1Omkhky3DVHeovvlhEbtqVStPNYt3hCSGBJFdRCbiks178t3gdiuNzJitQnwTj3ksqWypbhSO7DClyRQp3Gwhv6VyRJQFpCgVqAUlRd6QylgpZ/CoMLFn8zzQeDTI0AJMwFnkGYR+NYmAjd94xX0gamoSdOUXFSqxlKf5ZQA13SAokkbGNx2e0i1SZJWZgC9KmsFRYmlQbowORuHznC9utPOVP00pJJrJuollEkM5LsAlXoT7hdg+jovZnWS1fV2AKlSKgWKiAlCUlJWBS4vlifWL3T7W+2vp96KPsXpDJ0shD1FImOebrmKbHUekW+lnWBv8AzJj+q3H6RU3yTS4Ja2YsBg/r06QzLfkPZTg7B+YHOHDNBqbLdYalHDu9A/rv5Q0wZw/6UkNqz/g+PfTwfyiP9H2iVNGpQCyaJalC7qKSsoT0STliDhiIkfSmn+93BDpVY3P8+fu5EQ+xelJmTiCxlyjMS58JWApKKhuAVu1xGvHJRabM84uSaR0jh3CwnhqUISKjKKy1I8bZ5YSH5secWvD5Kit1A37tQKqiXAUbP1J/QNeIvZlZOgllb1d2oE2F3WnHn0hfDNaBTcKpSkEhQLuzB73HLbo0ZX5/7Ll0H23kg6PUA2FKavCMBUt7KLH1jkUzRtUxqp57BwXKRUU7DLOQHeOydrpgGk1BcMJZPPYbEfLRxXiGjJDpJUlQdJANwfZ7wB6QQLDIY8ryKph6STZSVKJwfxeEg+YIazRKm6ci5Ta4KzbAa/hZwSkvyzlzA0hUDUFMwDlnCS7gC2QxPQ/CwmTyFOpZVXSq5diaXBXYF89MG4MRa5sgQO+SCwWPNyxe5A5NcWzBnRqLJoU0xqGSrxPcU2dVokmXUTUQGIFklIY7Ja+DgPv0ex0/EUyyTKKA6ceNLs7pCiHS7feGfahtjK9fDlAspCns/t8t6SwPTbe8CLlOsm7SmB8TeMe1fAIAzhoEQ3MRhZMwb+7p1iZKnk2As19umP2ipSqNT2G4d30/DpBFtqiXDnLMFH3Dm0aGidWK4nwDucruVBI8DC4LXqP5corZnClpckMlIcmpLgHc33/SN32gkUzpAIbwpWrDuEzwM2yk+TQ5I0ySmqYUXFdIIJCRS0xTosk2bLi9sQqHRziQcCpTE4qtYZ6Fv2iUmYMOAMAOL3D+dxDHHNEZGpmS/uLUA93H2TgWKW2gcO0RUpNZZJIYgpLeIbbZgZFo2H0dJeatYFqKUkE9QcgBgMsXxzcbWXwwrlqVQEhADgkEki59l/sdACYz0nhhQyJaSGXQlAITe4JudvEbnAPKNXpJAEsrdKkgKUKamqSlV3CvElue8VydFsY+DjnFDQiVWolZCiQ4UWCiACX9m1ud+US/o9nAawrNR7uVNmAAockM/tMn2Srl8I0EvswJ8vTVorUmWUhIJSkCpQJUp8AgnY46AzNBwBEqYpUuSE0ylIK6lhIC3SUmpTqUfFe7W6RJyXQkubNRxbRFGl1SitRoTONykjwyr1BmLlrHkLZiSjRpTppKvClRlSyouHKiEqU7nFQ9xVEXXzpk6UuUZYKZomVlNRBq8LBrpfwh/wATwjW6UCcgN/DSKZlV6iAkJAcmkGob9BkxFMkOdstMn6gsAOWpSLeJayhIGMn3RP7P6OjSyU3BEiTysUyjfrj4RG4iuct0EJoqWAKRhJFJU7/aAw1gGEO8SMyVLAqelHiAAFwGCQcly6fIQfsP9zNfR1oEp+tTC4K5oyClkvMUgpH3SJgU/IiJPbjh4nT9IhQBQqbMBcC1KVqvZ6bB77e+LvQSloTNutISCAaUs46MMFvMesQNVLmb1BRpSb371TFkgJDhnUScU+j8i8Gg4TKp08sfgL/7iX33MZbiHCRN4glZUoyxIZKg5ShRUJZTlvYe2d/K5ToFUSwFqBNQUBMVRUlyQQOti4LFDWcxXHRrIWs1U2FXiqD1McswAqvuGNoE0DNHwlFMuWnISlQKh1/LMK4bdAO3eTM5yv8AQiGeF6USyxKVUggEKqspIIcubkFJ653hejm/wwB/7pnL8Q/KKmTRPH2wBhJfoG/pCpSsf4OcRVLLzH/9ZL+4/LQ/LuEZej9ngXQmcY+lYA6sO7hKgP8A9Zp/WD7I8NoQZigs9/L7tgE0iWVJLkm9To8m64e+k2X/AHtL4AWSbZrUb9LiJ3BUTESJJSjvAJIWolaUsSosACQDSATdnADPeNDfBVXJoeGa0SJaJYRMUEWsEqURVytdz0DbxZaZCVK7xExKwUpCmALFIADNjr7or+EaTuCkJmKUFIKvGvvFAiiqkqD0VE8mKjzDWeiUFJdlAUhhtYsGLkOH/wB0UvrgsRI4vI7xC0lIWFJYps2+XN45jx3supVQlFLBIDMSAnFmG7PuSXjqygAogkWZ3I9fKMmeH6WetS5y6VSzVUpZSEBqr/Zemh8kBt3hxtLkUkmzBo7MkgEoRfkssrBfBvTy5eqpHBJp8IdnUlgCjNiCkgKTmkggO9xsNgnhkuYUlSk9ys3IUQHLFISoX9oAEWIrSAxYQWs0iUrPd0shgGJVbKCFEC1NJs+WeJcMr2mR1mmMtaSsJHelWCQpJCk1UrN02VuTi7OWjd/5l3IKlAjGVXBf4+7Ok7ScOrlyyWsZmzu6Rs/Qc8esKdw5BlMizsCbnBBwLPc+p9w4kWiuNJuZyAdwCtrWt+20HEtGjIDJW4GCUJUfUwIjsCjnkdB+inTArWTtMlMObVk/Av7ukZodkJz5R6n9o3fY1SdJJpme3UtRKRb2UpQBj8bvziTyQ+RqSsm9qdN3uvlynylCTnClLCrj8M4n3Rp5mhSpS63NcyVUHLEIAIB/CDV/qbcxjuI8TJ1KJwP2gA4NXs+n2Uhz55aHZ3aKe/gUfM0dWLFJFnx/WI71xyS3RMd2/wBC2vnlJ+6SCXL0Swfiph5NFbwzQzawbhNj4sHDBubiNj//ADQmkzZpIKprU2VUolJqUqziolwAPdaJum4Gt1zVTUqRJUU0GUz0JBLeM8m93K0St1wKmar+zEqWskFRLipwT4mrUGuklgH84kamWJelUlISAJUwAAMEgS1MEgWA8MZ7+2ZpaYlLJUEFQqS6XGGKebAOB1h2f2iWqSpBTdQUHcAMoFOKepijI+eyxZIrsVwnhqFoQtbOlEsXpYAnvFJbkqoAg5AEW0jhgLuznvdknxLASl7fZSKQORMZvQ8VmS5YlsFAN5OAlIPs7BIHuETF9pJxclieZazhtgDC9xfIe5A054YheHpT4RjdwrbcH4xS9rJpljTFJvM1MpJGQBVa29vnEN6XtUpOU8sNlgH64iHxbiJ1BkXSkSZ6Jh5kJILMxc53iUZR+Q3xZqtRwoKJWXdTEc77Xd22Zs9YckcFQaag9IYWxdRIPNys2iFJ7UoYeHY79eWfd8l5PaBDF29q1JSefXyETolaJmo0aSpQz3iAkul7FSnJYjL/AA90NSOFo72t3IqPiSCWUkpDK8gq34jzMNyuNy1JdiA7G2DyiRL4xKIsrHMFwW39YdciIer0qQhIT7KTNWfNdV/95iJqkJoW6cpDgKALBKEgFwfspp8lG2GnazvFOBRQWa2xuPyEUU+aBNmySQFd2SgsSSE01i5awUlveYIoGaLgCUrloUlISFVqbyJGWZvC8J0KPAVBrTpjMUndRAtbo4iL2N1X9z01wVdyHvc/N/SHNLq2SU0276YeTCpW3SISokidNmAlYOaFv6DPRoclTQ0stlN7f4Ya1JudiUqG59SPKGpU4USrfY3f8PuhDOa/SRfVXAYvtyKT+carsjJCtDITY1OcXd1JF6hhIG2B0jL/AEkqB1CWa1WPKUY0/ZFzodOQwIChfkJkzFubRfK9qZSvzMsVzEp8aj/JJUTQzJwslsmlbt0h/SywE2J/lFLk9UYG+fjA1WrlsUKpIKSClTMQbEF7EQqsDAvTcVblSbdWpEV1SJitcmtTqDFji/M+v7RV6fg4oSugMu81KwSqld1JDFncsQXFukXK1hw+QNy75iPM1aALlrO3UbZhx5SE1yQDwKispUfG5QFB0yyoeJgkgqBISWJtQGwIPimnXQlkoPhNa3Lu7sHuUlSrcm8oel8Ylq3YgsHGeUM6/iqKaXZ3ylgfK0WcESm4rw89wgqppKtyGYy97Xup2s9JD3iprfw+FI3sq48IYipiWdnBpcteL3W6uqSEuq1JfIHhIKWztybq8ZqVrZaSCpmtYqTufPlDESF1Pbwg3AJSCyriyg4sRY4xAiMOKDYhtvEIEFDK3TdokHMuY3NwfgkCJR4sknwJLdUKjQSDYQ88Rlii1wqIOKozip6lqQEpqUcJCQ5LpLANewPxhn+01pISvwlRDWSKbn2v9PLJHONHNQk5aIE3RoSXCU5c2D+cV+1SGlRL0epUJcpK6SQRNUXuVEBVI6Z2iw4dxIJCgoAhS1zCxpZ75D4d/dFDM12XUr3kH8xBDVl8g+YTf0/SD3YLge5IGr42ibRNACElU1SQV1KUAlnIAAAzZzceRhxWpDlLgkFrEZYEhj5/vCvrytm9zj/lEXUzJqvZWA/VXMlrDyHrEJSxy7INxZJMzoYu0dsCjSdwjTuWUKnRSol/Ebuf6RlJegUxqmLJJdwADtYElTY+J5xL7m7urGCQ3wAeK4tY+YyX8EKrpjqJx+6oedP6EwsTObwgD5cwCqMtojQusQsK84bSRD0mUVFkhz7v1iPfQ6HNIvxpc5UItOOaWliCR4rAvepww9cdIZ4TLpWoKGUcqvtJc2fYGGPpOmpGlNNrow7+0m49TG7DB7aZfFVE0nDtWZgArRUlKKksQUuN3V0z+WIz/EJb8TSlx/J1BLPyYgufwi0VfYria1a5aV7SZiS1sLklPpUoDpE3VairiPiv/B1ADsQP5WLb498aIxpkm7Q92P4i0iXUaQiWkJyLkMT6RcK1o5hySbEfl7zGJ4UtpKLH2ejZMTQYyyz7W1RWslGqVxUk2JFv+4WNYlgQo+EMHKbfDoIyKlt/2ILvfm0R/wBQvgfujfa/RfWZiKFJBqJO6mAZQ5YCIkcM1cyRJTKF0odiSHuoq2PNRhFcEV9IJam+Evv+CO9dipmqrLkF4kK4ool/P5tEPvDygVGK/emR9xlrM48ohgCOtXnt7+e0VypxKlEpBqL+IP1s8NCf0+fWD7zpD96Y97Dmag1AhEsNjwJhubqSo3D2DMGxcbQap1sQlK3IGCXZyLtlmMSU8kuiO6T6CXqFEFJdvnnDCdMCQ7s4e+2/6xLTplqeljdmu+AeXIiC+prD1DYixS4JcOxbGfdEkslh+Ml/2Inatv8AH+0HCZeomBIHeYAdwXdg79ecHG6i4Zl66WkAd4n3qS/vhf15JwoHyIP5Rz+VwBZyUj1MWWg4cpH/AJiBuEgD4mE8kF5Ie4jVK1MMzNTm8V1Z+8T53hQnGM8s78EfdH5hc2HuhDmG+86wE+cZn8lblY6IU8N1CG16kDLD3xGmwJIXBiZeKTXcfCMJUXuHcBrhwWuHcW6xXL7SLOKR7lfvF0dNORJJmwQlRwH9YWpDB1KQPNQfybMYadxycsMqbbkDRbl4cxAoI/cNGhaSPlk6R0yXplKuB+/oR8vFhwtASVg5ASfjj4j4xzDS9oJ0tQKZirNZyzDZnja9n+1onmlbVndyPSx+RAtPGLtE4pI0PDJ7z5xS3tADFsHnFd9Jo/upN8p/NHuiRISy3ASN7G5Li58I5/OIRxeUqd4VhLEEgKFQG9074B90TXDJvopOx+qbiM1ZelpqSoOR7Utg/Nkxc6tdOtTNAdATOSouHFVNOfL4euZTxuYpcsBBSAqWVKuKmpJYDc0kUh2A5Ys+LTvD7KgtJcks4zcObbFxyiVci8EaXxWXppaUTFJKhUPCCoM5bndj8ehiVo+KonAlDsCxcEX5fPOM79WTOmJRdSllLqB9kJyoqa4a2ALvcgRpZfCVISBLKGFgBUPjeMuXCnzHsqa+BcJKBz+EIMtacpPmLj1ew84WVnCg3rGR45LwRoST1/SBV0vCiB09DBEcvgIVERKprQk6kcx6wZT0eBV0iSS8hwBJcW/QwCr5aBR5ekAgwhBKW/8ASDWp0sAQzMfLz8295gBbZHz5QRmdPheJxk49DUmuhMuSEqKgopUWc0pctzY3xvEtOsO8x351foIiKPlDSpnlFyzSH7jJv138SPfV+0CK0zYKJe9IfuMjgw4Tf0/OBAillQf9IAgQIEAuX+0L/b94ECBjGFqPx/SIvZ9AXqlBYCgASAq7Zw8FAjThJwIPbZZM5Dk/yh/9rjPIMCBGouHBtAIgQIkxAVAQog2LQIEIDofBlkpckkuM+6LyZ7B81D3Om3lc+pgQIrfZMy09ZEuaoEhVMy+9na/SCUH0yDv3Kf8A4EFAgl4Ei14GKZAKbEgORYnzIheonKFDE3zc38RF4KBCGiOhZLOSbfrC6yWck3gQIxZXyUZBX7Qp/wBYECKCpgViFH5+EFAiIAew90G8FAhoBuaP0hB3+ecCBDGxtZvDc2BAiSAYUYECBFhI/9k="/>
          <p:cNvSpPr>
            <a:spLocks noChangeAspect="1" noChangeArrowheads="1"/>
          </p:cNvSpPr>
          <p:nvPr/>
        </p:nvSpPr>
        <p:spPr bwMode="auto">
          <a:xfrm>
            <a:off x="63500" y="-703263"/>
            <a:ext cx="1933575" cy="14478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en-US"/>
          </a:p>
        </p:txBody>
      </p:sp>
      <p:sp>
        <p:nvSpPr>
          <p:cNvPr id="10243" name="AutoShape 4" descr="data:image/jpeg;base64,/9j/4AAQSkZJRgABAQAAAQABAAD/2wCEAAkGBhQSERUUEhQUFRUUFRUWFhcXFhQXFxcYGBcVFxcYFRcaHSYeGBkjGhUVHy8gIycpLCwsFR4xNTAqNSYrLCkBCQoKDgwOGg8PGiwkHyQsLCksLCwsKSwpLCwsLCwpKSwsLCwsLCwsKSwsLCwsLCwsLCwsLCwsLCwsKSwsLCwsLP/AABEIAMIBAwMBIgACEQEDEQH/xAAbAAAABwEAAAAAAAAAAAAAAAAAAQIDBAUGB//EAEEQAAECBQIDBQQIAwgDAQEAAAECEQADEiExBEEFUWEGEyJxkTKBofAHFEJSYrHB0SMz4RUkcoKSosLxQ1Oykxb/xAAaAQACAwEBAAAAAAAAAAAAAAAAAQIDBAUG/8QALhEAAgIBBAEDAgYBBQAAAAAAAAECEQMEEiExQQUTUYHwIjIzYZGhsRQjQnHR/9oADAMBAAIRAxEAPwDNJEKgoDR7ijz4IOCaDaCgDEAwTQcKgCgwIEG0FDDaDaEwbwqAUIEFBiFQB0wru4AVBKXAMQZQhIRCiYDwxCu6AhIAgPBQUFirQCuEQcFBYTwINoEOhCTBQowIKANMEpEAGFvAA2mFQsCAoCABophsiH4SUwwGSmEkQ8oQgiAQyUwIdaBBQWPNAaHCmCphgIaA0LpgUwAJaA0KaDaEAhoDQtoDQAJaA0KaBTAAmBCmgUwAJgNC6YDQAIaA0LaBTAAhoDQtoDQAIaA0Lpg0o9OewfDmE2oq2NJvhDcCJB0qgEqIKUqs5pJDfgCn9+LjyhhMs3ZaSUH+IFJppLJFAbCnJUyi4pLvmOa/VMClSt/v4/s1LSZKthQTQ9MlFJIOR74anLCQ5joPJFR33x3Zl2u68hFTZhB1CeYZyPTMVut1xUzBgC7kEEZvflblmIqtWCHKgH2e5vdiHYO4dhjHLgaj1d7msS4+TdDS8XI0CFuARuHEHFbpuKXv7KQ2wwL/AKRY6Of3iama9vh63fEdHS6+Gf8AD5++TPkwuHPgDQkpiQUQgojolAy0Jph6mBTDEM0wId7uDhgONAoMPNBgREYzQYFMPiARCsBimDoh1oJoAGqYKmHaYFMMBpoOmHWgNCAapgUw5TAphgN0wGhymDphANNB0w40CmABumBTDrQAIAEIlOQOZA9bQ/I0lQpqZ2woYSo1OLgFget9sw9w2WDMSCebWe5BEWum7OqlrQokl600AAWITcKNTklRcszC7kEq4PquaVrGuuzpaLGqc/JARwuWVoEx5koOQzB1F2s1w5D33LC8LTMIUhFaleKl10gh1MACRdgnfOwALReavhh7sC1QXc+Jyakkl8M9xbDRG/sihUqYohixGbFn+7ZiT6ZjhnRKjVaBPdrIeqUWKRTulKhYkZCkGx3MZ7XahDCtfduQBZAdwbuSWDNdV7mwzE/i/F0SjrgSQ69OEps5BkIIDXZ6c/h6ARnuBcF+sqWpwEo8UwkKJZROEsVKLjN2cPFsss3DY3x8eCvZG7rkjz+EzkElLKSWpL3b7xHK4v1BDuIbHApxT3i3t53L7VHxJ6pG3SNlN4QvTTUybzNPX/DKgPCsgEpq2e5HIl8Vk22k0aTMABXSaiXJLqYgZe9h8Yqqx7TmUtnNjSKQXCkgHqGy2eXMxptJNZAqAThrhm6frDfanSCStCkItPAIIdCRMuCHxUSKv80VC3DAKAG98HNvMm7f9aNPqXp5trv+vv6ozZcW/hmoSQYCkRD4aEpSBUFKL3s/k+dh+wxFgBHqtPleSCk6v9jlzjtdDBTBND5TCaY0lY3TAhbQcAC6IFMOUwKIBjYhTwqiBRCATAaF0wKYAsTBNC6YOmCgsbaBTDgTB0wgGqYFMO0wVMADVECiHKYFMMQ3TAph2mBTAAzTB0w7TAogAc4dLUZgpGApQvuGZ+nV9o0Oj1s2vThUtKFKXOXNCAABUCKw5JJUSkl39ryMVnZ5H8cW2Oz8o2KEgrRm1bW5lJsWtj5aPL+qfr/Q7Oi/T+pX8Z00xUlRlEJXUkspZxWCQWcAkAc97RWnSTWmFUxAYkyxSu1EoKASGTfJ+1baNRq0FrhTW9Hu1/OKudLAkzKkn2VixSrKE+y9i7co5ias2NHF+MCZPW6m72ZOCVB0hNUuWlKQD7IDEt+Zydz2b0ytMlIFBDgrdNKiUm5ep1MobXaxsIreE9n0T9dPWQoiWFLG4KiAAlZPMVHn4ehjU6Ps4mUVLCy6lEqBdvuhhdgLFgRvszOfwKIzoZYWlQnagzPrJNCJhApUailKEOaQlgkgMC24KYtdHpVd5LJDEjxXLHIJU273hqTogmYCt1kS3CyQaq11K2NK1UJBIuwDNDvDNZNVqCnu1JQEVFdmUSQaQQokqAUpw1rXYgmCdEmig7U8Dr4epRA8CK0mzhSTZmw5dOXZUcpCpiyQHLPsz5/rZ+cdp7VTaNJOslQpACWd1KKUgFs5JY8o5PQA278gBfHhH2zzFsiJOVIpmyfwZSJYeqrlSNuVJDu7+mNzoUFw8Z/h0qoub0uQfaD3FxYbcrE7NExfEVJU5JYNkFmYOXN/XrHa0WtWLHclxfg52bE5y47LgS4SZZhGh1ClJBWCD7m6M20SSqO9jyb4qSX8mGSp0R6IEOvAiwiP0wdMTDLTygu6TFW4nRFpgqYl90nmYHcJ5w9yCiJTBUxMGlHOB9VH3hBvQbWQ6YOmJY00K+rwb0G1kKiBTEwyYT3cG4KI1EDu4k0QRHVvSFuCiHPUEJKlWADmM4vtQbAJG5N9mUQMAA2HoYicW42tRKSp0uWBADtsWHtfDPkKeWlR8QpFyCCFP5s5DBs9I87qfUZzlWO0v8nRxaZJfi5OiyJgUgKGCHyMM9yLYh3uowUrjC2Mqpk5SLje72t12zeNlwjiPeBiSVJAKixCST90m5Hx57P0tL6gsz2tU/8AJmy6dwVkwS4Hdw40KBMdEzEvgBKZwIB9lXP9I1SJpC0AAEEL+8SMHPwaKDsyHn3xSo48o06U3DfiD+YH7R5j1R/7/wBDs6L9L6gmLUQbYI28vh+8NLS1YJN3wwtQgeTvV+0PLTbJyOQ5f0ggrz23HIdfP1jmp8mxoxPCFiSqdNZbKVSQliPDSoeAGp/Gu/SLVHHJKwHdKip/GhYfLOCG65zFRw80CYLnxA2FyaJJxufGPTrGa7S9pUlNMogFRLGw3srqHNubPhqm1ZFOjoWn1kvwhCkqBYGkpLOSRYY9qLCUpgCxFybjekD83jlvCVTE1S54QVJZn/8AIFFqkkhleK2bvGv4Bw8d4SFK8J9kOEna92PUNv0itxrkmpFf9JGpKNKMMqdLAwzFMxR873vHNlyyhRP2VvaoO5BwMhnJBv8ArG6+mGcr6tK+6qaLWsQhbf8AP16RzvSTgsBCgpRZwUsWYkuOQFue7xYk+Gima5LLh05GVKUVAAM/IMFPuGALA26wZV9oNY0sfZYgtSCCQHzfm27Q0JS4IdsOEtzZi+fPpbMTZc15iZYUzjwksxyQCdxjGIvjkl+WKRS15L/Q8TqABGAAbk8hnnnm7ROnzwgBRdnAJ5Phx5sPfGfGkmBkBHiqYgAhgzX/AAvuOQJi04pxCZKlD+GSouDslNsvjNuvpHb0mpyqEll8Luun8GDLhjuW3yNzO0koEhlFiQ/OBGHnTCpRUqp1Fz4BvflAjC/Us98P+kaVpcfwdntBiUIYqMHUY7+0524eMmEmUIbqMCsw6YbkK7vygiiCcwLw6FYIJxAeBDoVgCeRgimBChMMFCsQ0VPENWpM1IFk5IqAcC5JdwE7OWNjyi5qG4il7UTqEJUEA7FRAJTyblfzd288urbjicl45LsNOVGS1enUFrWruw+EpUmm+KG+yWVgbORtEOV7SLkEnNw73AcBxfP9IkmcFoKQilRJBUohmBbwjn+whOjlsQm1TXIGw3v8ebR5Zvm12dZcIXOSy1TE1UJPispmJZJBsE8gHLlubDR9ktMlTzPEwJQCfCl7MKebNvve94zc4AukEKcOQkLcJyxBA2HJvzD/AAlS5EwqlkFmBuVUVAAkAghyBydizYEaMORQyKUkQyR3RaOip07wRkGE6fWd6kKG45H8yA8KJMeoi9ytM5D4JnBZolzXUQkMUuSwcsBd8kkADm0aLToJCS9xW/ut+kZTgeqC9YiWFJsmaSCCSCkBjy+16t7thKT7J/EoY6GPM+pNSz8fB2tGmsXImeixv7/eIdSxNhuOjuB+0OqJYvtDSU3x907ZZvyjmo1nKuNcWEiSt0kisJapkmrTSCahZwClI/zg2KRHPF61SlFRNyXf3u7/AJcov+32oPfmWCaR3aiNj/BlpSc3PtD/ADdYzMo2Iu4FjzaNFFLOl8B0kvUyEGWEmfLLoXd8jwzZYBBlqFrlrsB4r6rsvqe8KiQ1Si1iCC7KSXyxCveknCg3PPo81RlzlgAsKSTcgJJv4QQKtwdrli1uiSZAlLVQzTaZqRgCYCUqZrMaUm2zc4qbrgmlZn/pfln6ohwwTOl9BdM/9xHMNGEBnS7kJ8TNuXFs2Zrx1T6RtLXolB8zZahy3JP+8xzFehIRSDUSxZwxuMP7RBGbW9DJNVRCfZcaaUkglJS9KsEljhrZsbDob2aH+A65ILTCKEppFRSzbI8TKFJCmJBDTCC0QuH8XQgvugsQou99tlf9Q/w1KdSoJlrpJd6gKgAzM+R1zi1r6sMmpRcO/j5M01w76NnNSiYh6Urs4dlB8i4cZ5GMPrOPTrhSyFAKQXBBpJNQO74iZ9dn6dHtpCDW1QDhQKgQNyHvUABcWzGa16itT3u7m5u79A/9Y16zU76StPyVYMW275XgSpaXu4O7FvSBERRazg9fnPnAjnUbKO609Pn3QktuIAhYmecess4gilPWFCSOvpCgscoqeL9rEadVBClKZy1IAG1yc9GiGTKsauTolGO50i0+rQkyTFboe2UiZYrCCACa/CMOQCctj8nhxPbDTFQTWA+5anJF1bHB6Ah2u0FqYP8A5L+RvE/gm90YIy4eRPCgCkgg3BBcHyIg3jQpMqaRH7uB3cHqtciWHmKSnLOQCWyw3NxjnBTp/wDDqSWcGks4e7WbpEZZoxTbfQ1BvojanXS5ZAWtKSX+AcxjeMcZOoFJSlJBNJ+027ZpwHMV/FtQoTVCZUVlyVXu4cMQLjDNhhviIlYPhq9pI223Ja7H53jzmq12TMq6X32dHFp1j58h6uclL+Lm7FyS2yXw/X1itVxAqUawkuCAAPCHvYC5+fKJC9EZ80S5AK1MbPskOWJtjf8AoIUeBzUz0ykvWSySAr2TasFrpF7jDRjivJrSLThGsEspLJWQCCCkCxAagjN7FNwQDcWi100lE5SXqRUCcKIRSQyZtgAkhmLjcHmZOs4CAhJlpUQAKiKa1MUggkjxLerpjDgxL4Rpfq8sCaR41+IFThKVBKUouwBSSMYwHYPbHI13yvgi8dsv5chgB8mI83UfxAhwknBuQ4DqBAsfD8bbw5I057xUo1UXJc7JClMCNjT/AL/cKvjnEhp5KZlLzFLlqSSSKCFCaTYEF0imlxZBN2MbtRr3kgoRVfP/AIUYdLsluk7J/Y/s6mRr60lQHdrTQXLfeNRNx4QAPjz36VY/xKb0VFDwiQE6uoEGtKiPET4WqFmsbt5AxcSXOLeJe23i2aOTJnQiiUpVjvY7wzLSSTy8LBzyPz74AlmlTKG9m6dYMgufEPZH69YjEbODfSIG1sxx9lHwBS/rAkcLlp0fgSVTFpqmrINMsAgs7GnCsH7JtcM/9JSgNYSQ/hb0mTQ5/wBML7KT/renny5wSoS6ClVKavEFO59mwljxEdS7CN+BJyr5RkyulZXdmtQpE00sQoAF2pDMxL2BAKmOz2vHYeGaRKUy1hglSVXuVLNgXJuWoG2VHbOZ1UjTo0SbIYTE0hJS5NIFIU3td3XYsXAxaL7T8d9hEuQEBZZKSoJISUjxkAGpLkizY8oxT5NEeCH27076RWPbQQ9heYkN6n5eOULkSzkJfNmKQTYgFOOeNvdHXO2y1Dh872AtNBu5SP4ssjILt5bRx8fxKlKDKWon2RZr2Ocg/OWlxdlc+xP1RVXiCAW2u9IuSdieeL3AeFS5KpUx2FD5ICk7sGI8OGsNvKLIzQtI8KDiyjSQfcHfkzZiOCaSCp0k2VYlxa+7iw+RCjNldljquMmYwNIDKLgsHIFyBgAMAApNx5vn9QEu1i25YA+YHzn3nNmeMuG6ZD3w+Xdt8++FySLVJLuWIYb7vYX+Ai+U5T/MwUVFcEFUhb2IA2HIf6YESzMULAAsTcrT+oeBECVnV+G6lUxCVqTS6XZyTfGws359ImUxRaftnp1JBBY4pVZrOb4b+lg8O63tXJloqHiUSAEElKju+LApuDg7R6FaiEY25HLeKTfQfaPiyZMpSammLSQkXcPYqtcM5bqI5quZUfFmxJfYsPPraJfE+MzJqgVqKmIAcizBsBg/MsHivlaoOXwbfk7HY3z8nj6jUPNO/Buw4tiHHTUyShwHcqZNgSQDuf18wSk6guwYliCGPN8jYe7A84ZmymNYBKbXKVEYum7gt+kPTJy5ygpgAABzAa5t5nbnvmKeC42HZrtUiTLWmepT1ApAS9iA99trE2cdYu19sNOZRVLmCpjSlQUCTZgR78gt1jnEuQpTJSUjqosKRkm2BztGgl9laUkqUHvUWIDDb8R6Wd9mvpjrskIbSh6aM3YUgL1SlzZi6UJyok2ACiaArA39WtFvwnjSZpV3KWSlTXe7pASRvfG+BiwFHxjUoRK7mWF0hQJJYKUm7ORs6R/pT7nOwutH1qizKTS75ZiLvYh1Nbcxicm7ZqikmkaHUaJE0gqQhyBlIKtgSKri1rg5EIk8HkiYZlKS9QPJlhjbCWqJxvZrRbzdMmUZyiAAh1knDISskM+4UnfYQri8jupMyYyrBk0e06lrQnY8kvbniIolRRcK7OokrXORU6qqUqpFKAoKUBgCwLP/AFi87lNS1JBBNIS26SSf+Azsdnh7tGEJkagyylZKJgSl5ZqqMwMkFwQHFuhg9NqEK06ZjKLS5AJCarGUAFBvaFT4v6mHY6K/hyjNTMQUrAlz1S1Omkhky3DVHeovvlhEbtqVStPNYt3hCSGBJFdRCbiks178t3gdiuNzJitQnwTj3ksqWypbhSO7DClyRQp3Gwhv6VyRJQFpCgVqAUlRd6QylgpZ/CoMLFn8zzQeDTI0AJMwFnkGYR+NYmAjd94xX0gamoSdOUXFSqxlKf5ZQA13SAokkbGNx2e0i1SZJWZgC9KmsFRYmlQbowORuHznC9utPOVP00pJJrJuollEkM5LsAlXoT7hdg+jovZnWS1fV2AKlSKgWKiAlCUlJWBS4vlifWL3T7W+2vp96KPsXpDJ0shD1FImOebrmKbHUekW+lnWBv8AzJj+q3H6RU3yTS4Ja2YsBg/r06QzLfkPZTg7B+YHOHDNBqbLdYalHDu9A/rv5Q0wZw/6UkNqz/g+PfTwfyiP9H2iVNGpQCyaJalC7qKSsoT0STliDhiIkfSmn+93BDpVY3P8+fu5EQ+xelJmTiCxlyjMS58JWApKKhuAVu1xGvHJRabM84uSaR0jh3CwnhqUISKjKKy1I8bZ5YSH5secWvD5Kit1A37tQKqiXAUbP1J/QNeIvZlZOgllb1d2oE2F3WnHn0hfDNaBTcKpSkEhQLuzB73HLbo0ZX5/7Ll0H23kg6PUA2FKavCMBUt7KLH1jkUzRtUxqp57BwXKRUU7DLOQHeOydrpgGk1BcMJZPPYbEfLRxXiGjJDpJUlQdJANwfZ7wB6QQLDIY8ryKph6STZSVKJwfxeEg+YIazRKm6ci5Ta4KzbAa/hZwSkvyzlzA0hUDUFMwDlnCS7gC2QxPQ/CwmTyFOpZVXSq5diaXBXYF89MG4MRa5sgQO+SCwWPNyxe5A5NcWzBnRqLJoU0xqGSrxPcU2dVokmXUTUQGIFklIY7Ja+DgPv0ex0/EUyyTKKA6ceNLs7pCiHS7feGfahtjK9fDlAspCns/t8t6SwPTbe8CLlOsm7SmB8TeMe1fAIAzhoEQ3MRhZMwb+7p1iZKnk2As19umP2ipSqNT2G4d30/DpBFtqiXDnLMFH3Dm0aGidWK4nwDucruVBI8DC4LXqP5corZnClpckMlIcmpLgHc33/SN32gkUzpAIbwpWrDuEzwM2yk+TQ5I0ySmqYUXFdIIJCRS0xTosk2bLi9sQqHRziQcCpTE4qtYZ6Fv2iUmYMOAMAOL3D+dxDHHNEZGpmS/uLUA93H2TgWKW2gcO0RUpNZZJIYgpLeIbbZgZFo2H0dJeatYFqKUkE9QcgBgMsXxzcbWXwwrlqVQEhADgkEki59l/sdACYz0nhhQyJaSGXQlAITe4JudvEbnAPKNXpJAEsrdKkgKUKamqSlV3CvElue8VydFsY+DjnFDQiVWolZCiQ4UWCiACX9m1ud+US/o9nAawrNR7uVNmAAockM/tMn2Srl8I0EvswJ8vTVorUmWUhIJSkCpQJUp8AgnY46AzNBwBEqYpUuSE0ylIK6lhIC3SUmpTqUfFe7W6RJyXQkubNRxbRFGl1SitRoTONykjwyr1BmLlrHkLZiSjRpTppKvClRlSyouHKiEqU7nFQ9xVEXXzpk6UuUZYKZomVlNRBq8LBrpfwh/wATwjW6UCcgN/DSKZlV6iAkJAcmkGob9BkxFMkOdstMn6gsAOWpSLeJayhIGMn3RP7P6OjSyU3BEiTysUyjfrj4RG4iuct0EJoqWAKRhJFJU7/aAw1gGEO8SMyVLAqelHiAAFwGCQcly6fIQfsP9zNfR1oEp+tTC4K5oyClkvMUgpH3SJgU/IiJPbjh4nT9IhQBQqbMBcC1KVqvZ6bB77e+LvQSloTNutISCAaUs46MMFvMesQNVLmb1BRpSb371TFkgJDhnUScU+j8i8Gg4TKp08sfgL/7iX33MZbiHCRN4glZUoyxIZKg5ShRUJZTlvYe2d/K5ToFUSwFqBNQUBMVRUlyQQOti4LFDWcxXHRrIWs1U2FXiqD1McswAqvuGNoE0DNHwlFMuWnISlQKh1/LMK4bdAO3eTM5yv8AQiGeF6USyxKVUggEKqspIIcubkFJ653hejm/wwB/7pnL8Q/KKmTRPH2wBhJfoG/pCpSsf4OcRVLLzH/9ZL+4/LQ/LuEZej9ngXQmcY+lYA6sO7hKgP8A9Zp/WD7I8NoQZigs9/L7tgE0iWVJLkm9To8m64e+k2X/AHtL4AWSbZrUb9LiJ3BUTESJJSjvAJIWolaUsSosACQDSATdnADPeNDfBVXJoeGa0SJaJYRMUEWsEqURVytdz0DbxZaZCVK7xExKwUpCmALFIADNjr7or+EaTuCkJmKUFIKvGvvFAiiqkqD0VE8mKjzDWeiUFJdlAUhhtYsGLkOH/wB0UvrgsRI4vI7xC0lIWFJYps2+XN45jx3supVQlFLBIDMSAnFmG7PuSXjqygAogkWZ3I9fKMmeH6WetS5y6VSzVUpZSEBqr/Zemh8kBt3hxtLkUkmzBo7MkgEoRfkssrBfBvTy5eqpHBJp8IdnUlgCjNiCkgKTmkggO9xsNgnhkuYUlSk9ys3IUQHLFISoX9oAEWIrSAxYQWs0iUrPd0shgGJVbKCFEC1NJs+WeJcMr2mR1mmMtaSsJHelWCQpJCk1UrN02VuTi7OWjd/5l3IKlAjGVXBf4+7Ok7ScOrlyyWsZmzu6Rs/Qc8esKdw5BlMizsCbnBBwLPc+p9w4kWiuNJuZyAdwCtrWt+20HEtGjIDJW4GCUJUfUwIjsCjnkdB+inTArWTtMlMObVk/Av7ukZodkJz5R6n9o3fY1SdJJpme3UtRKRb2UpQBj8bvziTyQ+RqSsm9qdN3uvlynylCTnClLCrj8M4n3Rp5mhSpS63NcyVUHLEIAIB/CDV/qbcxjuI8TJ1KJwP2gA4NXs+n2Uhz55aHZ3aKe/gUfM0dWLFJFnx/WI71xyS3RMd2/wBC2vnlJ+6SCXL0Swfiph5NFbwzQzawbhNj4sHDBubiNj//ADQmkzZpIKprU2VUolJqUqziolwAPdaJum4Gt1zVTUqRJUU0GUz0JBLeM8m93K0St1wKmar+zEqWskFRLipwT4mrUGuklgH84kamWJelUlISAJUwAAMEgS1MEgWA8MZ7+2ZpaYlLJUEFQqS6XGGKebAOB1h2f2iWqSpBTdQUHcAMoFOKepijI+eyxZIrsVwnhqFoQtbOlEsXpYAnvFJbkqoAg5AEW0jhgLuznvdknxLASl7fZSKQORMZvQ8VmS5YlsFAN5OAlIPs7BIHuETF9pJxclieZazhtgDC9xfIe5A054YheHpT4RjdwrbcH4xS9rJpljTFJvM1MpJGQBVa29vnEN6XtUpOU8sNlgH64iHxbiJ1BkXSkSZ6Jh5kJILMxc53iUZR+Q3xZqtRwoKJWXdTEc77Xd22Zs9YckcFQaag9IYWxdRIPNys2iFJ7UoYeHY79eWfd8l5PaBDF29q1JSefXyETolaJmo0aSpQz3iAkul7FSnJYjL/AA90NSOFo72t3IqPiSCWUkpDK8gq34jzMNyuNy1JdiA7G2DyiRL4xKIsrHMFwW39YdciIer0qQhIT7KTNWfNdV/95iJqkJoW6cpDgKALBKEgFwfspp8lG2GnazvFOBRQWa2xuPyEUU+aBNmySQFd2SgsSSE01i5awUlveYIoGaLgCUrloUlISFVqbyJGWZvC8J0KPAVBrTpjMUndRAtbo4iL2N1X9z01wVdyHvc/N/SHNLq2SU0276YeTCpW3SISokidNmAlYOaFv6DPRoclTQ0stlN7f4Ya1JudiUqG59SPKGpU4USrfY3f8PuhDOa/SRfVXAYvtyKT+carsjJCtDITY1OcXd1JF6hhIG2B0jL/AEkqB1CWa1WPKUY0/ZFzodOQwIChfkJkzFubRfK9qZSvzMsVzEp8aj/JJUTQzJwslsmlbt0h/SywE2J/lFLk9UYG+fjA1WrlsUKpIKSClTMQbEF7EQqsDAvTcVblSbdWpEV1SJitcmtTqDFji/M+v7RV6fg4oSugMu81KwSqld1JDFncsQXFukXK1hw+QNy75iPM1aALlrO3UbZhx5SE1yQDwKispUfG5QFB0yyoeJgkgqBISWJtQGwIPimnXQlkoPhNa3Lu7sHuUlSrcm8oel8Ylq3YgsHGeUM6/iqKaXZ3ylgfK0WcESm4rw89wgqppKtyGYy97Xup2s9JD3iprfw+FI3sq48IYipiWdnBpcteL3W6uqSEuq1JfIHhIKWztybq8ZqVrZaSCpmtYqTufPlDESF1Pbwg3AJSCyriyg4sRY4xAiMOKDYhtvEIEFDK3TdokHMuY3NwfgkCJR4sknwJLdUKjQSDYQ88Rlii1wqIOKozip6lqQEpqUcJCQ5LpLANewPxhn+01pISvwlRDWSKbn2v9PLJHONHNQk5aIE3RoSXCU5c2D+cV+1SGlRL0epUJcpK6SQRNUXuVEBVI6Z2iw4dxIJCgoAhS1zCxpZ75D4d/dFDM12XUr3kH8xBDVl8g+YTf0/SD3YLge5IGr42ibRNACElU1SQV1KUAlnIAAAzZzceRhxWpDlLgkFrEZYEhj5/vCvrytm9zj/lEXUzJqvZWA/VXMlrDyHrEJSxy7INxZJMzoYu0dsCjSdwjTuWUKnRSol/Ebuf6RlJegUxqmLJJdwADtYElTY+J5xL7m7urGCQ3wAeK4tY+YyX8EKrpjqJx+6oedP6EwsTObwgD5cwCqMtojQusQsK84bSRD0mUVFkhz7v1iPfQ6HNIvxpc5UItOOaWliCR4rAvepww9cdIZ4TLpWoKGUcqvtJc2fYGGPpOmpGlNNrow7+0m49TG7DB7aZfFVE0nDtWZgArRUlKKksQUuN3V0z+WIz/EJb8TSlx/J1BLPyYgufwi0VfYria1a5aV7SZiS1sLklPpUoDpE3VairiPiv/B1ADsQP5WLb498aIxpkm7Q92P4i0iXUaQiWkJyLkMT6RcK1o5hySbEfl7zGJ4UtpKLH2ejZMTQYyyz7W1RWslGqVxUk2JFv+4WNYlgQo+EMHKbfDoIyKlt/2ILvfm0R/wBQvgfujfa/RfWZiKFJBqJO6mAZQ5YCIkcM1cyRJTKF0odiSHuoq2PNRhFcEV9IJam+Evv+CO9dipmqrLkF4kK4ool/P5tEPvDygVGK/emR9xlrM48ohgCOtXnt7+e0VypxKlEpBqL+IP1s8NCf0+fWD7zpD96Y97Dmag1AhEsNjwJhubqSo3D2DMGxcbQap1sQlK3IGCXZyLtlmMSU8kuiO6T6CXqFEFJdvnnDCdMCQ7s4e+2/6xLTplqeljdmu+AeXIiC+prD1DYixS4JcOxbGfdEkslh+Ml/2Inatv8AH+0HCZeomBIHeYAdwXdg79ecHG6i4Zl66WkAd4n3qS/vhf15JwoHyIP5Rz+VwBZyUj1MWWg4cpH/AJiBuEgD4mE8kF5Ie4jVK1MMzNTm8V1Z+8T53hQnGM8s78EfdH5hc2HuhDmG+86wE+cZn8lblY6IU8N1CG16kDLD3xGmwJIXBiZeKTXcfCMJUXuHcBrhwWuHcW6xXL7SLOKR7lfvF0dNORJJmwQlRwH9YWpDB1KQPNQfybMYadxycsMqbbkDRbl4cxAoI/cNGhaSPlk6R0yXplKuB+/oR8vFhwtASVg5ASfjj4j4xzDS9oJ0tQKZirNZyzDZnja9n+1onmlbVndyPSx+RAtPGLtE4pI0PDJ7z5xS3tADFsHnFd9Jo/upN8p/NHuiRISy3ASN7G5Li58I5/OIRxeUqd4VhLEEgKFQG9074B90TXDJvopOx+qbiM1ZelpqSoOR7Utg/Nkxc6tdOtTNAdATOSouHFVNOfL4euZTxuYpcsBBSAqWVKuKmpJYDc0kUh2A5Ys+LTvD7KgtJcks4zcObbFxyiVci8EaXxWXppaUTFJKhUPCCoM5bndj8ehiVo+KonAlDsCxcEX5fPOM79WTOmJRdSllLqB9kJyoqa4a2ALvcgRpZfCVISBLKGFgBUPjeMuXCnzHsqa+BcJKBz+EIMtacpPmLj1ew84WVnCg3rGR45LwRoST1/SBV0vCiB09DBEcvgIVERKprQk6kcx6wZT0eBV0iSS8hwBJcW/QwCr5aBR5ekAgwhBKW/8ASDWp0sAQzMfLz8295gBbZHz5QRmdPheJxk49DUmuhMuSEqKgopUWc0pctzY3xvEtOsO8x351foIiKPlDSpnlFyzSH7jJv138SPfV+0CK0zYKJe9IfuMjgw4Tf0/OBAillQf9IAgQIEAuX+0L/b94ECBjGFqPx/SIvZ9AXqlBYCgASAq7Zw8FAjThJwIPbZZM5Dk/yh/9rjPIMCBGouHBtAIgQIkxAVAQog2LQIEIDofBlkpckkuM+6LyZ7B81D3Om3lc+pgQIrfZMy09ZEuaoEhVMy+9na/SCUH0yDv3Kf8A4EFAgl4Ei14GKZAKbEgORYnzIheonKFDE3zc38RF4KBCGiOhZLOSbfrC6yWck3gQIxZXyUZBX7Qp/wBYECKCpgViFH5+EFAiIAew90G8FAhoBuaP0hB3+ecCBDGxtZvDc2BAiSAYUYECBFhI/9k="/>
          <p:cNvSpPr>
            <a:spLocks noChangeAspect="1" noChangeArrowheads="1"/>
          </p:cNvSpPr>
          <p:nvPr/>
        </p:nvSpPr>
        <p:spPr bwMode="auto">
          <a:xfrm>
            <a:off x="63500" y="-703263"/>
            <a:ext cx="1933575" cy="14478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en-US"/>
          </a:p>
        </p:txBody>
      </p:sp>
      <p:sp>
        <p:nvSpPr>
          <p:cNvPr id="10244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mtClean="0"/>
              <a:t>St Mary’s Abbey, York</a:t>
            </a:r>
          </a:p>
        </p:txBody>
      </p:sp>
      <p:pic>
        <p:nvPicPr>
          <p:cNvPr id="10245" name="Content Placeholder 6" descr="st marys York.bmp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 l="64" r="64"/>
          <a:stretch>
            <a:fillRect/>
          </a:stretch>
        </p:blipFill>
        <p:spPr/>
      </p:pic>
      <p:sp>
        <p:nvSpPr>
          <p:cNvPr id="10246" name="Text Placeholder 8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US" smtClean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Chronology (2)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smtClean="0"/>
              <a:t>Thurstan takes the monks into his household (chapter 5)</a:t>
            </a:r>
          </a:p>
          <a:p>
            <a:pPr eaLnBrk="1" hangingPunct="1"/>
            <a:r>
              <a:rPr lang="en-GB" smtClean="0"/>
              <a:t>Exchange of letters (chapters 6, 7)</a:t>
            </a:r>
          </a:p>
          <a:p>
            <a:pPr eaLnBrk="1" hangingPunct="1"/>
            <a:r>
              <a:rPr lang="en-GB" smtClean="0"/>
              <a:t>Two monks return to the abbey (chapter 8)</a:t>
            </a:r>
          </a:p>
          <a:p>
            <a:pPr eaLnBrk="1" hangingPunct="1"/>
            <a:r>
              <a:rPr lang="en-GB" smtClean="0"/>
              <a:t>December 1132 Thurstan grants the site of an abbey; Prior Richard elected abbot (chapter 9)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The Letter of Thurstan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sz="2700" smtClean="0"/>
              <a:t>4 Medieval MSS + copy in the text of the </a:t>
            </a:r>
            <a:r>
              <a:rPr lang="en-GB" sz="2700" i="1" smtClean="0"/>
              <a:t>Narratio</a:t>
            </a:r>
          </a:p>
          <a:p>
            <a:pPr eaLnBrk="1" hangingPunct="1"/>
            <a:endParaRPr lang="en-GB" sz="2700" i="1" smtClean="0"/>
          </a:p>
          <a:p>
            <a:pPr lvl="1" eaLnBrk="1" hangingPunct="1"/>
            <a:r>
              <a:rPr lang="en-GB" sz="2200" smtClean="0"/>
              <a:t>One late 12</a:t>
            </a:r>
            <a:r>
              <a:rPr lang="en-GB" sz="2200" baseline="30000" smtClean="0"/>
              <a:t>th</a:t>
            </a:r>
            <a:r>
              <a:rPr lang="en-GB" sz="2200" smtClean="0"/>
              <a:t>-century MS, possibly from Fountains</a:t>
            </a:r>
          </a:p>
          <a:p>
            <a:pPr lvl="1" eaLnBrk="1" hangingPunct="1"/>
            <a:r>
              <a:rPr lang="en-GB" sz="2200" smtClean="0"/>
              <a:t>One late 12</a:t>
            </a:r>
            <a:r>
              <a:rPr lang="en-GB" sz="2200" baseline="30000" smtClean="0"/>
              <a:t>th</a:t>
            </a:r>
            <a:r>
              <a:rPr lang="en-GB" sz="2200" smtClean="0"/>
              <a:t>-century MS, possibly from Durham, and possibly from Sallay Abbey</a:t>
            </a:r>
          </a:p>
          <a:p>
            <a:pPr lvl="1" eaLnBrk="1" hangingPunct="1"/>
            <a:r>
              <a:rPr lang="en-GB" sz="2200" smtClean="0"/>
              <a:t>One mid 13</a:t>
            </a:r>
            <a:r>
              <a:rPr lang="en-GB" sz="2200" baseline="30000" smtClean="0"/>
              <a:t>th</a:t>
            </a:r>
            <a:r>
              <a:rPr lang="en-GB" sz="2200" smtClean="0"/>
              <a:t>-century MS, ownership / provenance unknown</a:t>
            </a:r>
          </a:p>
          <a:p>
            <a:pPr lvl="1" eaLnBrk="1" hangingPunct="1"/>
            <a:r>
              <a:rPr lang="en-GB" sz="2200" smtClean="0"/>
              <a:t>One 14</a:t>
            </a:r>
            <a:r>
              <a:rPr lang="en-GB" sz="2200" baseline="30000" smtClean="0"/>
              <a:t>th</a:t>
            </a:r>
            <a:r>
              <a:rPr lang="en-GB" sz="2200" smtClean="0"/>
              <a:t>-century MS from St Mary’s Abbey, York</a:t>
            </a:r>
          </a:p>
          <a:p>
            <a:pPr eaLnBrk="1" hangingPunct="1">
              <a:buFont typeface="Wingdings" pitchFamily="2" charset="2"/>
              <a:buNone/>
            </a:pPr>
            <a:r>
              <a:rPr lang="en-GB" sz="2700" smtClean="0"/>
              <a:t>		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Content Placeholder 8" descr="CISTERCIANS 003.jpg"/>
          <p:cNvPicPr>
            <a:picLocks noGrp="1" noChangeAspect="1"/>
          </p:cNvPicPr>
          <p:nvPr>
            <p:ph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577850" y="473075"/>
            <a:ext cx="8064500" cy="5394325"/>
          </a:xfr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z="4000" smtClean="0"/>
              <a:t>Chronology (3): NdF, chapters 10-18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smtClean="0"/>
              <a:t>Period of uncertainty</a:t>
            </a:r>
          </a:p>
          <a:p>
            <a:pPr eaLnBrk="1" hangingPunct="1"/>
            <a:r>
              <a:rPr lang="en-GB" smtClean="0"/>
              <a:t>Spring 1133: request for incorporation into the Cistercian order as a daughter house of Clairvaux</a:t>
            </a:r>
          </a:p>
          <a:p>
            <a:pPr eaLnBrk="1" hangingPunct="1"/>
            <a:r>
              <a:rPr lang="en-GB" smtClean="0"/>
              <a:t>Period of extreme poverty</a:t>
            </a:r>
          </a:p>
          <a:p>
            <a:pPr eaLnBrk="1" hangingPunct="1"/>
            <a:r>
              <a:rPr lang="en-GB" smtClean="0"/>
              <a:t>1135: ‘rescue’ by Dean Hugh of York; beginning of prosperity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Daughter houses of Fountains</a:t>
            </a:r>
          </a:p>
        </p:txBody>
      </p:sp>
      <p:pic>
        <p:nvPicPr>
          <p:cNvPr id="15363" name="Picture 5" descr="fountains_family_tree"/>
          <p:cNvPicPr>
            <a:picLocks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381000" y="2111375"/>
            <a:ext cx="8382000" cy="3473450"/>
          </a:xfrm>
          <a:noFill/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7" descr="Fountains first stone monastery"/>
          <p:cNvPicPr>
            <a:picLocks noChangeAspect="1" noChangeArrowheads="1"/>
          </p:cNvPicPr>
          <p:nvPr>
            <p:ph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304800" y="406400"/>
            <a:ext cx="8686800" cy="5929313"/>
          </a:xfrm>
          <a:noFill/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5" descr="Fountains Henry Murdac's church"/>
          <p:cNvPicPr>
            <a:picLocks noChangeAspect="1" noChangeArrowheads="1"/>
          </p:cNvPicPr>
          <p:nvPr>
            <p:ph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304800" y="457200"/>
            <a:ext cx="8093075" cy="4083050"/>
          </a:xfrm>
          <a:noFill/>
        </p:spPr>
      </p:pic>
      <p:sp>
        <p:nvSpPr>
          <p:cNvPr id="17411" name="Text Box 6"/>
          <p:cNvSpPr txBox="1">
            <a:spLocks noChangeArrowheads="1"/>
          </p:cNvSpPr>
          <p:nvPr/>
        </p:nvSpPr>
        <p:spPr bwMode="auto">
          <a:xfrm>
            <a:off x="685800" y="5314950"/>
            <a:ext cx="7467600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GB" sz="2800" b="1">
                <a:latin typeface="Tahoma" pitchFamily="34" charset="0"/>
              </a:rPr>
              <a:t>Fountains Abbey: church c. 1147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5" descr="fountains ground plan"/>
          <p:cNvPicPr>
            <a:picLocks noChangeAspect="1" noChangeArrowheads="1"/>
          </p:cNvPicPr>
          <p:nvPr>
            <p:ph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457200" y="371475"/>
            <a:ext cx="8382000" cy="5526088"/>
          </a:xfrm>
          <a:noFill/>
        </p:spPr>
      </p:pic>
      <p:sp>
        <p:nvSpPr>
          <p:cNvPr id="18435" name="Text Box 6"/>
          <p:cNvSpPr txBox="1">
            <a:spLocks noChangeArrowheads="1"/>
          </p:cNvSpPr>
          <p:nvPr/>
        </p:nvSpPr>
        <p:spPr bwMode="auto">
          <a:xfrm>
            <a:off x="1508125" y="6076950"/>
            <a:ext cx="6937375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800" b="1">
                <a:latin typeface="Tahoma" pitchFamily="34" charset="0"/>
              </a:rPr>
              <a:t>Fountains Abbey: mature ground plan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Refined">
  <a:themeElements>
    <a:clrScheme name="Refined 1">
      <a:dk1>
        <a:srgbClr val="666633"/>
      </a:dk1>
      <a:lt1>
        <a:srgbClr val="FFFFFF"/>
      </a:lt1>
      <a:dk2>
        <a:srgbClr val="000000"/>
      </a:dk2>
      <a:lt2>
        <a:srgbClr val="FFFFFF"/>
      </a:lt2>
      <a:accent1>
        <a:srgbClr val="666699"/>
      </a:accent1>
      <a:accent2>
        <a:srgbClr val="990000"/>
      </a:accent2>
      <a:accent3>
        <a:srgbClr val="AAAAAA"/>
      </a:accent3>
      <a:accent4>
        <a:srgbClr val="DADADA"/>
      </a:accent4>
      <a:accent5>
        <a:srgbClr val="B8B8CA"/>
      </a:accent5>
      <a:accent6>
        <a:srgbClr val="8A0000"/>
      </a:accent6>
      <a:hlink>
        <a:srgbClr val="999900"/>
      </a:hlink>
      <a:folHlink>
        <a:srgbClr val="FFFFFF"/>
      </a:folHlink>
    </a:clrScheme>
    <a:fontScheme name="Refined">
      <a:majorFont>
        <a:latin typeface="Times New Roman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Refined 1">
        <a:dk1>
          <a:srgbClr val="666633"/>
        </a:dk1>
        <a:lt1>
          <a:srgbClr val="FFFFFF"/>
        </a:lt1>
        <a:dk2>
          <a:srgbClr val="000000"/>
        </a:dk2>
        <a:lt2>
          <a:srgbClr val="FFFFFF"/>
        </a:lt2>
        <a:accent1>
          <a:srgbClr val="666699"/>
        </a:accent1>
        <a:accent2>
          <a:srgbClr val="990000"/>
        </a:accent2>
        <a:accent3>
          <a:srgbClr val="AAAAAA"/>
        </a:accent3>
        <a:accent4>
          <a:srgbClr val="DADADA"/>
        </a:accent4>
        <a:accent5>
          <a:srgbClr val="B8B8CA"/>
        </a:accent5>
        <a:accent6>
          <a:srgbClr val="8A0000"/>
        </a:accent6>
        <a:hlink>
          <a:srgbClr val="999900"/>
        </a:hlink>
        <a:folHlink>
          <a:srgbClr val="FFFF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Refined 2">
        <a:dk1>
          <a:srgbClr val="4D4D4D"/>
        </a:dk1>
        <a:lt1>
          <a:srgbClr val="FFFFFF"/>
        </a:lt1>
        <a:dk2>
          <a:srgbClr val="4A1102"/>
        </a:dk2>
        <a:lt2>
          <a:srgbClr val="FFFFFF"/>
        </a:lt2>
        <a:accent1>
          <a:srgbClr val="CC3300"/>
        </a:accent1>
        <a:accent2>
          <a:srgbClr val="666699"/>
        </a:accent2>
        <a:accent3>
          <a:srgbClr val="B1AAAA"/>
        </a:accent3>
        <a:accent4>
          <a:srgbClr val="DADADA"/>
        </a:accent4>
        <a:accent5>
          <a:srgbClr val="E2ADAA"/>
        </a:accent5>
        <a:accent6>
          <a:srgbClr val="5C5C8A"/>
        </a:accent6>
        <a:hlink>
          <a:srgbClr val="FF9900"/>
        </a:hlink>
        <a:folHlink>
          <a:srgbClr val="FFFF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Refined 3">
        <a:dk1>
          <a:srgbClr val="666699"/>
        </a:dk1>
        <a:lt1>
          <a:srgbClr val="FFFFFF"/>
        </a:lt1>
        <a:dk2>
          <a:srgbClr val="400040"/>
        </a:dk2>
        <a:lt2>
          <a:srgbClr val="FFFFFF"/>
        </a:lt2>
        <a:accent1>
          <a:srgbClr val="FFCC00"/>
        </a:accent1>
        <a:accent2>
          <a:srgbClr val="FF3300"/>
        </a:accent2>
        <a:accent3>
          <a:srgbClr val="AFAAAF"/>
        </a:accent3>
        <a:accent4>
          <a:srgbClr val="DADADA"/>
        </a:accent4>
        <a:accent5>
          <a:srgbClr val="FFE2AA"/>
        </a:accent5>
        <a:accent6>
          <a:srgbClr val="E72D00"/>
        </a:accent6>
        <a:hlink>
          <a:srgbClr val="CC9900"/>
        </a:hlink>
        <a:folHlink>
          <a:srgbClr val="CC33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Refined 4">
        <a:dk1>
          <a:srgbClr val="4D4D4D"/>
        </a:dk1>
        <a:lt1>
          <a:srgbClr val="FFFFFF"/>
        </a:lt1>
        <a:dk2>
          <a:srgbClr val="006699"/>
        </a:dk2>
        <a:lt2>
          <a:srgbClr val="CCECFF"/>
        </a:lt2>
        <a:accent1>
          <a:srgbClr val="339966"/>
        </a:accent1>
        <a:accent2>
          <a:srgbClr val="3366FF"/>
        </a:accent2>
        <a:accent3>
          <a:srgbClr val="AAB8CA"/>
        </a:accent3>
        <a:accent4>
          <a:srgbClr val="DADADA"/>
        </a:accent4>
        <a:accent5>
          <a:srgbClr val="ADCAB8"/>
        </a:accent5>
        <a:accent6>
          <a:srgbClr val="2D5CE7"/>
        </a:accent6>
        <a:hlink>
          <a:srgbClr val="33CCFF"/>
        </a:hlink>
        <a:folHlink>
          <a:srgbClr val="FFFF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Refined 5">
        <a:dk1>
          <a:srgbClr val="000000"/>
        </a:dk1>
        <a:lt1>
          <a:srgbClr val="FFFFFF"/>
        </a:lt1>
        <a:dk2>
          <a:srgbClr val="CC0000"/>
        </a:dk2>
        <a:lt2>
          <a:srgbClr val="666699"/>
        </a:lt2>
        <a:accent1>
          <a:srgbClr val="FF6600"/>
        </a:accent1>
        <a:accent2>
          <a:srgbClr val="FF9933"/>
        </a:accent2>
        <a:accent3>
          <a:srgbClr val="FFFFFF"/>
        </a:accent3>
        <a:accent4>
          <a:srgbClr val="000000"/>
        </a:accent4>
        <a:accent5>
          <a:srgbClr val="FFB8AA"/>
        </a:accent5>
        <a:accent6>
          <a:srgbClr val="E78A2D"/>
        </a:accent6>
        <a:hlink>
          <a:srgbClr val="FFCC00"/>
        </a:hlink>
        <a:folHlink>
          <a:srgbClr val="3333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Refined 6">
        <a:dk1>
          <a:srgbClr val="000000"/>
        </a:dk1>
        <a:lt1>
          <a:srgbClr val="FFFFFF"/>
        </a:lt1>
        <a:dk2>
          <a:srgbClr val="000000"/>
        </a:dk2>
        <a:lt2>
          <a:srgbClr val="C0C0C0"/>
        </a:lt2>
        <a:accent1>
          <a:srgbClr val="CC3300"/>
        </a:accent1>
        <a:accent2>
          <a:srgbClr val="666699"/>
        </a:accent2>
        <a:accent3>
          <a:srgbClr val="FFFFFF"/>
        </a:accent3>
        <a:accent4>
          <a:srgbClr val="000000"/>
        </a:accent4>
        <a:accent5>
          <a:srgbClr val="E2ADAA"/>
        </a:accent5>
        <a:accent6>
          <a:srgbClr val="5C5C8A"/>
        </a:accent6>
        <a:hlink>
          <a:srgbClr val="999900"/>
        </a:hlink>
        <a:folHlink>
          <a:srgbClr val="4D4D4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Refined 7">
        <a:dk1>
          <a:srgbClr val="000000"/>
        </a:dk1>
        <a:lt1>
          <a:srgbClr val="FFFFFF"/>
        </a:lt1>
        <a:dk2>
          <a:srgbClr val="000066"/>
        </a:dk2>
        <a:lt2>
          <a:srgbClr val="333399"/>
        </a:lt2>
        <a:accent1>
          <a:srgbClr val="3399FF"/>
        </a:accent1>
        <a:accent2>
          <a:srgbClr val="9999FF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8AE7"/>
        </a:accent6>
        <a:hlink>
          <a:srgbClr val="00CCFF"/>
        </a:hlink>
        <a:folHlink>
          <a:srgbClr val="5F5F5F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Refined</Template>
  <TotalTime>60</TotalTime>
  <Words>363</Words>
  <Application>Microsoft Office PowerPoint</Application>
  <PresentationFormat>On-screen Show (4:3)</PresentationFormat>
  <Paragraphs>54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2" baseType="lpstr">
      <vt:lpstr>Arial</vt:lpstr>
      <vt:lpstr>Times New Roman</vt:lpstr>
      <vt:lpstr>Wingdings</vt:lpstr>
      <vt:lpstr>Calibri</vt:lpstr>
      <vt:lpstr>Tahoma</vt:lpstr>
      <vt:lpstr>Refined</vt:lpstr>
      <vt:lpstr>Fountains Abbey (Yorkshire)</vt:lpstr>
      <vt:lpstr>Narratio de Fundatione</vt:lpstr>
      <vt:lpstr>Narratio de Fundatione</vt:lpstr>
      <vt:lpstr>Narratio de Fundatione</vt:lpstr>
      <vt:lpstr>Narratio de Fundatione</vt:lpstr>
      <vt:lpstr>Cistercian Historical Writing in northern England</vt:lpstr>
      <vt:lpstr>Foundation of Fountains: chronology (1) – NdF Chapters 3-4 </vt:lpstr>
      <vt:lpstr>St Mary’s Abbey, York</vt:lpstr>
      <vt:lpstr>Chronology (2)</vt:lpstr>
      <vt:lpstr>The Letter of Thurstan</vt:lpstr>
      <vt:lpstr>Slide 11</vt:lpstr>
      <vt:lpstr>Chronology (3): NdF, chapters 10-18</vt:lpstr>
      <vt:lpstr>Daughter houses of Fountains</vt:lpstr>
      <vt:lpstr>Slide 14</vt:lpstr>
      <vt:lpstr>Slide 15</vt:lpstr>
      <vt:lpstr>Slide 16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sm042</cp:lastModifiedBy>
  <cp:revision>8</cp:revision>
  <cp:lastPrinted>1601-01-01T00:00:00Z</cp:lastPrinted>
  <dcterms:created xsi:type="dcterms:W3CDTF">1601-01-01T00:00:00Z</dcterms:created>
  <dcterms:modified xsi:type="dcterms:W3CDTF">2012-03-07T12:21:42Z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Version">
    <vt:i4>1</vt:i4>
  </property>
</Properties>
</file>