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1"/>
  </p:sldMasterIdLst>
  <p:sldIdLst>
    <p:sldId id="256" r:id="rId2"/>
    <p:sldId id="258" r:id="rId3"/>
    <p:sldId id="274" r:id="rId4"/>
    <p:sldId id="260" r:id="rId5"/>
    <p:sldId id="261" r:id="rId6"/>
    <p:sldId id="263" r:id="rId7"/>
    <p:sldId id="267" r:id="rId8"/>
    <p:sldId id="268" r:id="rId9"/>
    <p:sldId id="278" r:id="rId10"/>
    <p:sldId id="269" r:id="rId11"/>
    <p:sldId id="272" r:id="rId12"/>
    <p:sldId id="270"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B06B1B-C045-4B64-9815-D03403A4E0F3}" v="33" dt="2020-03-12T19:02:34.5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6" d="100"/>
          <a:sy n="66" d="100"/>
        </p:scale>
        <p:origin x="90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D31ECAFA-FDDB-45D7-936B-00AC337C3C86}" type="datetimeFigureOut">
              <a:rPr lang="en-GB" smtClean="0"/>
              <a:t>12/03/2020</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464B4382-7F30-426C-8A5E-B985F6541430}" type="slidenum">
              <a:rPr lang="en-GB" smtClean="0"/>
              <a:t>‹#›</a:t>
            </a:fld>
            <a:endParaRPr lang="en-GB"/>
          </a:p>
        </p:txBody>
      </p:sp>
    </p:spTree>
    <p:extLst>
      <p:ext uri="{BB962C8B-B14F-4D97-AF65-F5344CB8AC3E}">
        <p14:creationId xmlns:p14="http://schemas.microsoft.com/office/powerpoint/2010/main" val="19976195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1ECAFA-FDDB-45D7-936B-00AC337C3C86}"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4B4382-7F30-426C-8A5E-B985F6541430}" type="slidenum">
              <a:rPr lang="en-GB" smtClean="0"/>
              <a:t>‹#›</a:t>
            </a:fld>
            <a:endParaRPr lang="en-GB"/>
          </a:p>
        </p:txBody>
      </p:sp>
    </p:spTree>
    <p:extLst>
      <p:ext uri="{BB962C8B-B14F-4D97-AF65-F5344CB8AC3E}">
        <p14:creationId xmlns:p14="http://schemas.microsoft.com/office/powerpoint/2010/main" val="25054724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D31ECAFA-FDDB-45D7-936B-00AC337C3C86}" type="datetimeFigureOut">
              <a:rPr lang="en-GB" smtClean="0"/>
              <a:t>12/03/2020</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464B4382-7F30-426C-8A5E-B985F6541430}" type="slidenum">
              <a:rPr lang="en-GB" smtClean="0"/>
              <a:t>‹#›</a:t>
            </a:fld>
            <a:endParaRPr lang="en-GB"/>
          </a:p>
        </p:txBody>
      </p:sp>
    </p:spTree>
    <p:extLst>
      <p:ext uri="{BB962C8B-B14F-4D97-AF65-F5344CB8AC3E}">
        <p14:creationId xmlns:p14="http://schemas.microsoft.com/office/powerpoint/2010/main" val="627743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31ECAFA-FDDB-45D7-936B-00AC337C3C86}"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4B4382-7F30-426C-8A5E-B985F6541430}" type="slidenum">
              <a:rPr lang="en-GB" smtClean="0"/>
              <a:t>‹#›</a:t>
            </a:fld>
            <a:endParaRPr lang="en-GB"/>
          </a:p>
        </p:txBody>
      </p:sp>
    </p:spTree>
    <p:extLst>
      <p:ext uri="{BB962C8B-B14F-4D97-AF65-F5344CB8AC3E}">
        <p14:creationId xmlns:p14="http://schemas.microsoft.com/office/powerpoint/2010/main" val="356288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1ECAFA-FDDB-45D7-936B-00AC337C3C86}" type="datetimeFigureOut">
              <a:rPr lang="en-GB" smtClean="0"/>
              <a:t>12/03/2020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4B4382-7F30-426C-8A5E-B985F6541430}" type="slidenum">
              <a:rPr lang="en-GB" smtClean="0"/>
              <a:t>‹#›</a:t>
            </a:fld>
            <a:endParaRPr lang="en-GB"/>
          </a:p>
        </p:txBody>
      </p:sp>
    </p:spTree>
    <p:extLst>
      <p:ext uri="{BB962C8B-B14F-4D97-AF65-F5344CB8AC3E}">
        <p14:creationId xmlns:p14="http://schemas.microsoft.com/office/powerpoint/2010/main" val="1217414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31ECAFA-FDDB-45D7-936B-00AC337C3C86}" type="datetimeFigureOut">
              <a:rPr lang="en-GB" smtClean="0"/>
              <a:t>12/03/2020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4B4382-7F30-426C-8A5E-B985F6541430}" type="slidenum">
              <a:rPr lang="en-GB" smtClean="0"/>
              <a:t>‹#›</a:t>
            </a:fld>
            <a:endParaRPr lang="en-GB"/>
          </a:p>
        </p:txBody>
      </p:sp>
    </p:spTree>
    <p:extLst>
      <p:ext uri="{BB962C8B-B14F-4D97-AF65-F5344CB8AC3E}">
        <p14:creationId xmlns:p14="http://schemas.microsoft.com/office/powerpoint/2010/main" val="92110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1ECAFA-FDDB-45D7-936B-00AC337C3C86}" type="datetimeFigureOut">
              <a:rPr lang="en-GB" smtClean="0"/>
              <a:t>12/03/2020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4B4382-7F30-426C-8A5E-B985F6541430}" type="slidenum">
              <a:rPr lang="en-GB" smtClean="0"/>
              <a:t>‹#›</a:t>
            </a:fld>
            <a:endParaRPr lang="en-GB"/>
          </a:p>
        </p:txBody>
      </p:sp>
    </p:spTree>
    <p:extLst>
      <p:ext uri="{BB962C8B-B14F-4D97-AF65-F5344CB8AC3E}">
        <p14:creationId xmlns:p14="http://schemas.microsoft.com/office/powerpoint/2010/main" val="3969330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31ECAFA-FDDB-45D7-936B-00AC337C3C86}"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4B4382-7F30-426C-8A5E-B985F6541430}" type="slidenum">
              <a:rPr lang="en-GB" smtClean="0"/>
              <a:t>‹#›</a:t>
            </a:fld>
            <a:endParaRPr lang="en-GB"/>
          </a:p>
        </p:txBody>
      </p:sp>
    </p:spTree>
    <p:extLst>
      <p:ext uri="{BB962C8B-B14F-4D97-AF65-F5344CB8AC3E}">
        <p14:creationId xmlns:p14="http://schemas.microsoft.com/office/powerpoint/2010/main" val="677262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31ECAFA-FDDB-45D7-936B-00AC337C3C86}"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4B4382-7F30-426C-8A5E-B985F6541430}" type="slidenum">
              <a:rPr lang="en-GB" smtClean="0"/>
              <a:t>‹#›</a:t>
            </a:fld>
            <a:endParaRPr lang="en-GB"/>
          </a:p>
        </p:txBody>
      </p:sp>
    </p:spTree>
    <p:extLst>
      <p:ext uri="{BB962C8B-B14F-4D97-AF65-F5344CB8AC3E}">
        <p14:creationId xmlns:p14="http://schemas.microsoft.com/office/powerpoint/2010/main" val="448854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31ECAFA-FDDB-45D7-936B-00AC337C3C86}"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4B4382-7F30-426C-8A5E-B985F6541430}" type="slidenum">
              <a:rPr lang="en-GB" smtClean="0"/>
              <a:t>‹#›</a:t>
            </a:fld>
            <a:endParaRPr lang="en-GB"/>
          </a:p>
        </p:txBody>
      </p:sp>
    </p:spTree>
    <p:extLst>
      <p:ext uri="{BB962C8B-B14F-4D97-AF65-F5344CB8AC3E}">
        <p14:creationId xmlns:p14="http://schemas.microsoft.com/office/powerpoint/2010/main" val="3778555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D31ECAFA-FDDB-45D7-936B-00AC337C3C86}" type="datetimeFigureOut">
              <a:rPr lang="en-GB" smtClean="0"/>
              <a:t>12/03/2020</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464B4382-7F30-426C-8A5E-B985F6541430}" type="slidenum">
              <a:rPr lang="en-GB" smtClean="0"/>
              <a:t>‹#›</a:t>
            </a:fld>
            <a:endParaRPr lang="en-GB"/>
          </a:p>
        </p:txBody>
      </p:sp>
    </p:spTree>
    <p:extLst>
      <p:ext uri="{BB962C8B-B14F-4D97-AF65-F5344CB8AC3E}">
        <p14:creationId xmlns:p14="http://schemas.microsoft.com/office/powerpoint/2010/main" val="9109464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D31ECAFA-FDDB-45D7-936B-00AC337C3C86}" type="datetimeFigureOut">
              <a:rPr lang="en-GB" smtClean="0"/>
              <a:t>12/03/2020</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464B4382-7F30-426C-8A5E-B985F6541430}"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265042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D31ECAFA-FDDB-45D7-936B-00AC337C3C86}" type="datetimeFigureOut">
              <a:rPr lang="en-GB" smtClean="0"/>
              <a:t>12/03/2020</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464B4382-7F30-426C-8A5E-B985F6541430}" type="slidenum">
              <a:rPr lang="en-GB" smtClean="0"/>
              <a:t>‹#›</a:t>
            </a:fld>
            <a:endParaRPr lang="en-GB"/>
          </a:p>
        </p:txBody>
      </p:sp>
    </p:spTree>
    <p:extLst>
      <p:ext uri="{BB962C8B-B14F-4D97-AF65-F5344CB8AC3E}">
        <p14:creationId xmlns:p14="http://schemas.microsoft.com/office/powerpoint/2010/main" val="11819788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31ECAFA-FDDB-45D7-936B-00AC337C3C86}" type="datetimeFigureOut">
              <a:rPr lang="en-GB" smtClean="0"/>
              <a:t>12/03/2020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4B4382-7F30-426C-8A5E-B985F6541430}" type="slidenum">
              <a:rPr lang="en-GB" smtClean="0"/>
              <a:t>‹#›</a:t>
            </a:fld>
            <a:endParaRPr lang="en-GB"/>
          </a:p>
        </p:txBody>
      </p:sp>
    </p:spTree>
    <p:extLst>
      <p:ext uri="{BB962C8B-B14F-4D97-AF65-F5344CB8AC3E}">
        <p14:creationId xmlns:p14="http://schemas.microsoft.com/office/powerpoint/2010/main" val="22525364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31ECAFA-FDDB-45D7-936B-00AC337C3C86}" type="datetimeFigureOut">
              <a:rPr lang="en-GB" smtClean="0"/>
              <a:t>12/03/2020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4B4382-7F30-426C-8A5E-B985F6541430}" type="slidenum">
              <a:rPr lang="en-GB" smtClean="0"/>
              <a:t>‹#›</a:t>
            </a:fld>
            <a:endParaRPr lang="en-GB"/>
          </a:p>
        </p:txBody>
      </p:sp>
    </p:spTree>
    <p:extLst>
      <p:ext uri="{BB962C8B-B14F-4D97-AF65-F5344CB8AC3E}">
        <p14:creationId xmlns:p14="http://schemas.microsoft.com/office/powerpoint/2010/main" val="21096476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1ECAFA-FDDB-45D7-936B-00AC337C3C86}"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4B4382-7F30-426C-8A5E-B985F6541430}" type="slidenum">
              <a:rPr lang="en-GB" smtClean="0"/>
              <a:t>‹#›</a:t>
            </a:fld>
            <a:endParaRPr lang="en-GB"/>
          </a:p>
        </p:txBody>
      </p:sp>
    </p:spTree>
    <p:extLst>
      <p:ext uri="{BB962C8B-B14F-4D97-AF65-F5344CB8AC3E}">
        <p14:creationId xmlns:p14="http://schemas.microsoft.com/office/powerpoint/2010/main" val="23595037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D31ECAFA-FDDB-45D7-936B-00AC337C3C86}" type="datetimeFigureOut">
              <a:rPr lang="en-GB" smtClean="0"/>
              <a:t>12/03/2020</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464B4382-7F30-426C-8A5E-B985F6541430}" type="slidenum">
              <a:rPr lang="en-GB" smtClean="0"/>
              <a:t>‹#›</a:t>
            </a:fld>
            <a:endParaRPr lang="en-GB"/>
          </a:p>
        </p:txBody>
      </p:sp>
    </p:spTree>
    <p:extLst>
      <p:ext uri="{BB962C8B-B14F-4D97-AF65-F5344CB8AC3E}">
        <p14:creationId xmlns:p14="http://schemas.microsoft.com/office/powerpoint/2010/main" val="1857190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31ECAFA-FDDB-45D7-936B-00AC337C3C86}" type="datetimeFigureOut">
              <a:rPr lang="en-GB" smtClean="0"/>
              <a:t>12/03/2020</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64B4382-7F30-426C-8A5E-B985F6541430}" type="slidenum">
              <a:rPr lang="en-GB" smtClean="0"/>
              <a:t>‹#›</a:t>
            </a:fld>
            <a:endParaRPr lang="en-GB"/>
          </a:p>
        </p:txBody>
      </p:sp>
    </p:spTree>
    <p:extLst>
      <p:ext uri="{BB962C8B-B14F-4D97-AF65-F5344CB8AC3E}">
        <p14:creationId xmlns:p14="http://schemas.microsoft.com/office/powerpoint/2010/main" val="2988820514"/>
      </p:ext>
    </p:extLst>
  </p:cSld>
  <p:clrMap bg1="dk1" tx1="lt1" bg2="dk2" tx2="lt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29898-CED4-41A4-A3E5-9A6D9E122D4A}"/>
              </a:ext>
            </a:extLst>
          </p:cNvPr>
          <p:cNvSpPr>
            <a:spLocks noGrp="1"/>
          </p:cNvSpPr>
          <p:nvPr>
            <p:ph type="ctrTitle"/>
          </p:nvPr>
        </p:nvSpPr>
        <p:spPr>
          <a:xfrm>
            <a:off x="499872" y="2278154"/>
            <a:ext cx="11192255" cy="861420"/>
          </a:xfrm>
        </p:spPr>
        <p:txBody>
          <a:bodyPr>
            <a:normAutofit fontScale="90000"/>
          </a:bodyPr>
          <a:lstStyle/>
          <a:p>
            <a:pPr algn="ctr"/>
            <a:r>
              <a:rPr lang="en-GB" sz="4000"/>
              <a:t>Forest of Arden Marriott hotel </a:t>
            </a:r>
            <a:br>
              <a:rPr lang="en-GB" sz="4000"/>
            </a:br>
            <a:r>
              <a:rPr lang="en-GB" sz="4000"/>
              <a:t>&amp; country club</a:t>
            </a:r>
            <a:endParaRPr lang="en-GB" sz="4000" dirty="0"/>
          </a:p>
        </p:txBody>
      </p:sp>
      <p:sp>
        <p:nvSpPr>
          <p:cNvPr id="3" name="Subtitle 2">
            <a:extLst>
              <a:ext uri="{FF2B5EF4-FFF2-40B4-BE49-F238E27FC236}">
                <a16:creationId xmlns:a16="http://schemas.microsoft.com/office/drawing/2014/main" id="{E55CE599-F8FD-46AA-BD09-2B3296308EAB}"/>
              </a:ext>
            </a:extLst>
          </p:cNvPr>
          <p:cNvSpPr>
            <a:spLocks noGrp="1"/>
          </p:cNvSpPr>
          <p:nvPr>
            <p:ph type="subTitle" idx="1"/>
          </p:nvPr>
        </p:nvSpPr>
        <p:spPr/>
        <p:txBody>
          <a:bodyPr>
            <a:normAutofit fontScale="92500" lnSpcReduction="10000"/>
          </a:bodyPr>
          <a:lstStyle/>
          <a:p>
            <a:r>
              <a:rPr lang="en-GB"/>
              <a:t>Merit Okafor – 1815216</a:t>
            </a:r>
          </a:p>
          <a:p>
            <a:r>
              <a:rPr lang="en-GB"/>
              <a:t>Lecturer name – dr jazz</a:t>
            </a:r>
            <a:endParaRPr lang="en-GB" dirty="0"/>
          </a:p>
        </p:txBody>
      </p:sp>
      <p:pic>
        <p:nvPicPr>
          <p:cNvPr id="4" name="Picture 3">
            <a:extLst>
              <a:ext uri="{FF2B5EF4-FFF2-40B4-BE49-F238E27FC236}">
                <a16:creationId xmlns:a16="http://schemas.microsoft.com/office/drawing/2014/main" id="{85C1D6B0-67E5-4024-8C94-2F574C4B9080}"/>
              </a:ext>
            </a:extLst>
          </p:cNvPr>
          <p:cNvPicPr>
            <a:picLocks noChangeAspect="1"/>
          </p:cNvPicPr>
          <p:nvPr/>
        </p:nvPicPr>
        <p:blipFill>
          <a:blip r:embed="rId2"/>
          <a:stretch>
            <a:fillRect/>
          </a:stretch>
        </p:blipFill>
        <p:spPr>
          <a:xfrm>
            <a:off x="10241111" y="0"/>
            <a:ext cx="1950889" cy="1024217"/>
          </a:xfrm>
          <a:prstGeom prst="rect">
            <a:avLst/>
          </a:prstGeom>
        </p:spPr>
      </p:pic>
    </p:spTree>
    <p:extLst>
      <p:ext uri="{BB962C8B-B14F-4D97-AF65-F5344CB8AC3E}">
        <p14:creationId xmlns:p14="http://schemas.microsoft.com/office/powerpoint/2010/main" val="8882608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83CB4-6057-4FDE-BEEA-957176802CE9}"/>
              </a:ext>
            </a:extLst>
          </p:cNvPr>
          <p:cNvSpPr>
            <a:spLocks noGrp="1"/>
          </p:cNvSpPr>
          <p:nvPr>
            <p:ph type="title"/>
          </p:nvPr>
        </p:nvSpPr>
        <p:spPr>
          <a:xfrm>
            <a:off x="619759" y="764373"/>
            <a:ext cx="6257291" cy="1293028"/>
          </a:xfrm>
        </p:spPr>
        <p:txBody>
          <a:bodyPr>
            <a:normAutofit/>
          </a:bodyPr>
          <a:lstStyle/>
          <a:p>
            <a:r>
              <a:rPr lang="en-GB" dirty="0"/>
              <a:t>Introduction </a:t>
            </a:r>
          </a:p>
        </p:txBody>
      </p:sp>
      <p:sp>
        <p:nvSpPr>
          <p:cNvPr id="3" name="Content Placeholder 2">
            <a:extLst>
              <a:ext uri="{FF2B5EF4-FFF2-40B4-BE49-F238E27FC236}">
                <a16:creationId xmlns:a16="http://schemas.microsoft.com/office/drawing/2014/main" id="{E2C6C3FB-9F94-47A6-BED7-6BDB62E330BC}"/>
              </a:ext>
            </a:extLst>
          </p:cNvPr>
          <p:cNvSpPr>
            <a:spLocks noGrp="1"/>
          </p:cNvSpPr>
          <p:nvPr>
            <p:ph idx="1"/>
          </p:nvPr>
        </p:nvSpPr>
        <p:spPr>
          <a:xfrm>
            <a:off x="619760" y="2194560"/>
            <a:ext cx="6257290" cy="4024125"/>
          </a:xfrm>
        </p:spPr>
        <p:txBody>
          <a:bodyPr>
            <a:normAutofit/>
          </a:bodyPr>
          <a:lstStyle/>
          <a:p>
            <a:r>
              <a:rPr lang="en-GB" sz="2000"/>
              <a:t>Forest of Arden is a 4-star hotel located in Birmingham. </a:t>
            </a:r>
          </a:p>
          <a:p>
            <a:r>
              <a:rPr lang="en-GB" sz="2000"/>
              <a:t>This hotel is known for its passion for golf and golf competition. </a:t>
            </a:r>
          </a:p>
          <a:p>
            <a:r>
              <a:rPr lang="en-GB" sz="2000"/>
              <a:t>Forest of Arden has a variation of activity’s, food and beverages for every guest preference and request.</a:t>
            </a:r>
          </a:p>
          <a:p>
            <a:r>
              <a:rPr lang="en-GB" sz="2000"/>
              <a:t>They also offer a venue for wedding and other events. This hotel have wedding planners witch are trained to help guest plan their dream day.</a:t>
            </a:r>
          </a:p>
          <a:p>
            <a:r>
              <a:rPr lang="en-GB" sz="2000"/>
              <a:t>Forest of Arden attract lot of customers and are busy all year.</a:t>
            </a:r>
          </a:p>
          <a:p>
            <a:pPr marL="0" indent="0">
              <a:buNone/>
            </a:pPr>
            <a:endParaRPr lang="en-GB" sz="2000"/>
          </a:p>
        </p:txBody>
      </p:sp>
      <p:sp useBgFill="1">
        <p:nvSpPr>
          <p:cNvPr id="10" name="Rectangle 9">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mall clock tower in front of a house&#10;&#10;Description automatically generated">
            <a:extLst>
              <a:ext uri="{FF2B5EF4-FFF2-40B4-BE49-F238E27FC236}">
                <a16:creationId xmlns:a16="http://schemas.microsoft.com/office/drawing/2014/main" id="{1F82FDE2-AE65-4D87-9DFF-67D22E5BE059}"/>
              </a:ext>
            </a:extLst>
          </p:cNvPr>
          <p:cNvPicPr>
            <a:picLocks noChangeAspect="1"/>
          </p:cNvPicPr>
          <p:nvPr/>
        </p:nvPicPr>
        <p:blipFill rotWithShape="1">
          <a:blip r:embed="rId2"/>
          <a:srcRect l="31602" r="17298"/>
          <a:stretch/>
        </p:blipFill>
        <p:spPr>
          <a:xfrm>
            <a:off x="7519416" y="10"/>
            <a:ext cx="4672584" cy="6857989"/>
          </a:xfrm>
          <a:prstGeom prst="rect">
            <a:avLst/>
          </a:prstGeom>
        </p:spPr>
      </p:pic>
      <p:pic>
        <p:nvPicPr>
          <p:cNvPr id="4" name="Picture 3">
            <a:extLst>
              <a:ext uri="{FF2B5EF4-FFF2-40B4-BE49-F238E27FC236}">
                <a16:creationId xmlns:a16="http://schemas.microsoft.com/office/drawing/2014/main" id="{B80F8E18-DE5C-4D75-B621-9FABE8D8FA2F}"/>
              </a:ext>
            </a:extLst>
          </p:cNvPr>
          <p:cNvPicPr>
            <a:picLocks noChangeAspect="1"/>
          </p:cNvPicPr>
          <p:nvPr/>
        </p:nvPicPr>
        <p:blipFill>
          <a:blip r:embed="rId3"/>
          <a:stretch>
            <a:fillRect/>
          </a:stretch>
        </p:blipFill>
        <p:spPr>
          <a:xfrm>
            <a:off x="10241111" y="0"/>
            <a:ext cx="1950889" cy="1024217"/>
          </a:xfrm>
          <a:prstGeom prst="rect">
            <a:avLst/>
          </a:prstGeom>
        </p:spPr>
      </p:pic>
    </p:spTree>
    <p:extLst>
      <p:ext uri="{BB962C8B-B14F-4D97-AF65-F5344CB8AC3E}">
        <p14:creationId xmlns:p14="http://schemas.microsoft.com/office/powerpoint/2010/main" val="3593310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A4FFB-C296-485D-98FA-62B866CFBC62}"/>
              </a:ext>
            </a:extLst>
          </p:cNvPr>
          <p:cNvSpPr>
            <a:spLocks noGrp="1"/>
          </p:cNvSpPr>
          <p:nvPr>
            <p:ph type="title"/>
          </p:nvPr>
        </p:nvSpPr>
        <p:spPr>
          <a:xfrm>
            <a:off x="5692370" y="329885"/>
            <a:ext cx="4344978" cy="778674"/>
          </a:xfrm>
        </p:spPr>
        <p:txBody>
          <a:bodyPr>
            <a:normAutofit fontScale="90000"/>
          </a:bodyPr>
          <a:lstStyle/>
          <a:p>
            <a:r>
              <a:rPr lang="en-GB" dirty="0"/>
              <a:t>History Marriott</a:t>
            </a:r>
          </a:p>
        </p:txBody>
      </p:sp>
      <p:sp>
        <p:nvSpPr>
          <p:cNvPr id="3" name="Content Placeholder 2">
            <a:extLst>
              <a:ext uri="{FF2B5EF4-FFF2-40B4-BE49-F238E27FC236}">
                <a16:creationId xmlns:a16="http://schemas.microsoft.com/office/drawing/2014/main" id="{D030B3E4-F302-4EC3-BF3E-09FDF75E899C}"/>
              </a:ext>
            </a:extLst>
          </p:cNvPr>
          <p:cNvSpPr>
            <a:spLocks noGrp="1"/>
          </p:cNvSpPr>
          <p:nvPr>
            <p:ph idx="1"/>
          </p:nvPr>
        </p:nvSpPr>
        <p:spPr>
          <a:xfrm>
            <a:off x="4451234" y="1553029"/>
            <a:ext cx="7842366" cy="5304971"/>
          </a:xfrm>
        </p:spPr>
        <p:txBody>
          <a:bodyPr>
            <a:normAutofit lnSpcReduction="10000"/>
          </a:bodyPr>
          <a:lstStyle/>
          <a:p>
            <a:pPr marL="0" indent="0">
              <a:buNone/>
            </a:pPr>
            <a:r>
              <a:rPr lang="en-GB" dirty="0"/>
              <a:t>Marriott was founded by John W. Marriott in 1927 when he and his wife opened a root beer stand in Washington. Marriott was a place were people of the city went to get a cool drink.</a:t>
            </a:r>
          </a:p>
          <a:p>
            <a:pPr marL="0" indent="0">
              <a:buNone/>
            </a:pPr>
            <a:r>
              <a:rPr lang="en-GB" dirty="0"/>
              <a:t>Marriott's later expanded and went public in 1953.</a:t>
            </a:r>
          </a:p>
          <a:p>
            <a:pPr marL="0" indent="0">
              <a:buNone/>
            </a:pPr>
            <a:r>
              <a:rPr lang="en-GB" dirty="0"/>
              <a:t>The hotel is now led by his son, Bill Marriott.</a:t>
            </a:r>
          </a:p>
          <a:p>
            <a:pPr marL="0" indent="0">
              <a:buNone/>
            </a:pPr>
            <a:r>
              <a:rPr lang="en-GB" dirty="0"/>
              <a:t>Marriott International is the third largest hotel chain in the world. </a:t>
            </a:r>
          </a:p>
          <a:p>
            <a:pPr marL="0" indent="0">
              <a:buNone/>
            </a:pPr>
            <a:r>
              <a:rPr lang="en-GB" dirty="0"/>
              <a:t>It has 30 brands with 7,000 properties in 130 countries in the world. </a:t>
            </a:r>
          </a:p>
          <a:p>
            <a:pPr marL="0" indent="0">
              <a:buNone/>
            </a:pPr>
            <a:r>
              <a:rPr lang="en-GB" dirty="0"/>
              <a:t>As of 2020, Marriott operates 30 brands internationally including Forest of Arden, W Hotels, Design Hotels, Marriott Vacation Club and many more hotels.</a:t>
            </a:r>
          </a:p>
          <a:p>
            <a:pPr marL="0" indent="0">
              <a:buNone/>
            </a:pPr>
            <a:r>
              <a:rPr lang="en-GB" dirty="0"/>
              <a:t>("The Largest Hotel Chains in the World". World Atlas. Retrieved January 11, 2019). </a:t>
            </a:r>
          </a:p>
          <a:p>
            <a:pPr marL="0" indent="0">
              <a:buNone/>
            </a:pPr>
            <a:r>
              <a:rPr lang="en-GB" dirty="0"/>
              <a:t>(Marriott Hotel Brands)</a:t>
            </a:r>
          </a:p>
          <a:p>
            <a:pPr marL="0" indent="0">
              <a:buNone/>
            </a:pPr>
            <a:endParaRPr lang="en-GB" dirty="0"/>
          </a:p>
        </p:txBody>
      </p:sp>
      <p:pic>
        <p:nvPicPr>
          <p:cNvPr id="4" name="Picture 3">
            <a:extLst>
              <a:ext uri="{FF2B5EF4-FFF2-40B4-BE49-F238E27FC236}">
                <a16:creationId xmlns:a16="http://schemas.microsoft.com/office/drawing/2014/main" id="{4B388D83-1BA4-46F1-A915-7A7D7274F12A}"/>
              </a:ext>
            </a:extLst>
          </p:cNvPr>
          <p:cNvPicPr>
            <a:picLocks noChangeAspect="1"/>
          </p:cNvPicPr>
          <p:nvPr/>
        </p:nvPicPr>
        <p:blipFill>
          <a:blip r:embed="rId2"/>
          <a:stretch>
            <a:fillRect/>
          </a:stretch>
        </p:blipFill>
        <p:spPr>
          <a:xfrm>
            <a:off x="10241111" y="0"/>
            <a:ext cx="1950889" cy="1024217"/>
          </a:xfrm>
          <a:prstGeom prst="rect">
            <a:avLst/>
          </a:prstGeom>
        </p:spPr>
      </p:pic>
      <p:pic>
        <p:nvPicPr>
          <p:cNvPr id="5" name="Picture 4">
            <a:extLst>
              <a:ext uri="{FF2B5EF4-FFF2-40B4-BE49-F238E27FC236}">
                <a16:creationId xmlns:a16="http://schemas.microsoft.com/office/drawing/2014/main" id="{8A4FB625-B4EA-48DB-9644-C74821ACA2EA}"/>
              </a:ext>
            </a:extLst>
          </p:cNvPr>
          <p:cNvPicPr>
            <a:picLocks noChangeAspect="1"/>
          </p:cNvPicPr>
          <p:nvPr/>
        </p:nvPicPr>
        <p:blipFill>
          <a:blip r:embed="rId3"/>
          <a:stretch>
            <a:fillRect/>
          </a:stretch>
        </p:blipFill>
        <p:spPr>
          <a:xfrm>
            <a:off x="-4" y="4613371"/>
            <a:ext cx="4327147" cy="2244629"/>
          </a:xfrm>
          <a:prstGeom prst="rect">
            <a:avLst/>
          </a:prstGeom>
        </p:spPr>
      </p:pic>
      <p:pic>
        <p:nvPicPr>
          <p:cNvPr id="6" name="Picture 5">
            <a:extLst>
              <a:ext uri="{FF2B5EF4-FFF2-40B4-BE49-F238E27FC236}">
                <a16:creationId xmlns:a16="http://schemas.microsoft.com/office/drawing/2014/main" id="{EA6BBDF5-1E3F-402F-9D50-B402DC9E4DC5}"/>
              </a:ext>
            </a:extLst>
          </p:cNvPr>
          <p:cNvPicPr>
            <a:picLocks noChangeAspect="1"/>
          </p:cNvPicPr>
          <p:nvPr/>
        </p:nvPicPr>
        <p:blipFill>
          <a:blip r:embed="rId4"/>
          <a:stretch>
            <a:fillRect/>
          </a:stretch>
        </p:blipFill>
        <p:spPr>
          <a:xfrm>
            <a:off x="-4" y="2306685"/>
            <a:ext cx="4327147" cy="2244629"/>
          </a:xfrm>
          <a:prstGeom prst="rect">
            <a:avLst/>
          </a:prstGeom>
        </p:spPr>
      </p:pic>
      <p:pic>
        <p:nvPicPr>
          <p:cNvPr id="7" name="Picture 6">
            <a:extLst>
              <a:ext uri="{FF2B5EF4-FFF2-40B4-BE49-F238E27FC236}">
                <a16:creationId xmlns:a16="http://schemas.microsoft.com/office/drawing/2014/main" id="{E47C2AF8-7D8D-4B02-9C2D-B2F9A4E5AF8E}"/>
              </a:ext>
            </a:extLst>
          </p:cNvPr>
          <p:cNvPicPr>
            <a:picLocks noChangeAspect="1"/>
          </p:cNvPicPr>
          <p:nvPr/>
        </p:nvPicPr>
        <p:blipFill>
          <a:blip r:embed="rId5"/>
          <a:stretch>
            <a:fillRect/>
          </a:stretch>
        </p:blipFill>
        <p:spPr>
          <a:xfrm>
            <a:off x="-2" y="-13755"/>
            <a:ext cx="4327145" cy="2244628"/>
          </a:xfrm>
          <a:prstGeom prst="rect">
            <a:avLst/>
          </a:prstGeom>
        </p:spPr>
      </p:pic>
    </p:spTree>
    <p:extLst>
      <p:ext uri="{BB962C8B-B14F-4D97-AF65-F5344CB8AC3E}">
        <p14:creationId xmlns:p14="http://schemas.microsoft.com/office/powerpoint/2010/main" val="30252963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3AB36-CB55-4503-87E9-34AE3DD2463E}"/>
              </a:ext>
            </a:extLst>
          </p:cNvPr>
          <p:cNvSpPr>
            <a:spLocks noGrp="1"/>
          </p:cNvSpPr>
          <p:nvPr>
            <p:ph type="title"/>
          </p:nvPr>
        </p:nvSpPr>
        <p:spPr>
          <a:xfrm>
            <a:off x="5098072" y="1048690"/>
            <a:ext cx="6010721" cy="839634"/>
          </a:xfrm>
        </p:spPr>
        <p:txBody>
          <a:bodyPr>
            <a:normAutofit fontScale="90000"/>
          </a:bodyPr>
          <a:lstStyle/>
          <a:p>
            <a:r>
              <a:rPr lang="en-GB" dirty="0"/>
              <a:t>Forest of Arden history </a:t>
            </a:r>
          </a:p>
        </p:txBody>
      </p:sp>
      <p:sp>
        <p:nvSpPr>
          <p:cNvPr id="3" name="Content Placeholder 2">
            <a:extLst>
              <a:ext uri="{FF2B5EF4-FFF2-40B4-BE49-F238E27FC236}">
                <a16:creationId xmlns:a16="http://schemas.microsoft.com/office/drawing/2014/main" id="{F37A24FA-D80B-4C4C-A79D-2FE16CEFFA72}"/>
              </a:ext>
            </a:extLst>
          </p:cNvPr>
          <p:cNvSpPr>
            <a:spLocks noGrp="1"/>
          </p:cNvSpPr>
          <p:nvPr>
            <p:ph idx="1"/>
          </p:nvPr>
        </p:nvSpPr>
        <p:spPr>
          <a:xfrm>
            <a:off x="5098072" y="2276571"/>
            <a:ext cx="6921366" cy="4195481"/>
          </a:xfrm>
        </p:spPr>
        <p:txBody>
          <a:bodyPr>
            <a:normAutofit fontScale="92500"/>
          </a:bodyPr>
          <a:lstStyle/>
          <a:p>
            <a:pPr marL="0" indent="0">
              <a:buNone/>
            </a:pPr>
            <a:r>
              <a:rPr lang="en-GB" sz="2400" dirty="0"/>
              <a:t>The Forest of Arden is a hotel and country club managed by Marriott hotel.</a:t>
            </a:r>
          </a:p>
          <a:p>
            <a:pPr marL="0" indent="0">
              <a:buNone/>
            </a:pPr>
            <a:r>
              <a:rPr lang="en-GB" sz="2400" dirty="0"/>
              <a:t>This hotel has two golf courses, which were both designed by Donald Steel and a golf academy. One of the golf courses called “Arden” is the venue for many golf competitions including:</a:t>
            </a:r>
          </a:p>
          <a:p>
            <a:r>
              <a:rPr lang="en-GB" sz="2400" dirty="0"/>
              <a:t>European Tour events</a:t>
            </a:r>
          </a:p>
          <a:p>
            <a:r>
              <a:rPr lang="en-GB" sz="2400" dirty="0"/>
              <a:t>The British Masters and </a:t>
            </a:r>
          </a:p>
          <a:p>
            <a:r>
              <a:rPr lang="en-GB" sz="2400" dirty="0"/>
              <a:t>English Open</a:t>
            </a:r>
          </a:p>
          <a:p>
            <a:pPr marL="0" indent="0">
              <a:buNone/>
            </a:pPr>
            <a:r>
              <a:rPr lang="en-GB" sz="2400" dirty="0"/>
              <a:t>(Forest of Arden Country Club – official golf site)</a:t>
            </a:r>
          </a:p>
          <a:p>
            <a:pPr marL="0" indent="0">
              <a:buNone/>
            </a:pPr>
            <a:endParaRPr lang="en-GB" sz="2400" dirty="0"/>
          </a:p>
          <a:p>
            <a:endParaRPr lang="en-GB" dirty="0"/>
          </a:p>
        </p:txBody>
      </p:sp>
      <p:pic>
        <p:nvPicPr>
          <p:cNvPr id="4" name="Picture 3">
            <a:extLst>
              <a:ext uri="{FF2B5EF4-FFF2-40B4-BE49-F238E27FC236}">
                <a16:creationId xmlns:a16="http://schemas.microsoft.com/office/drawing/2014/main" id="{E1C841A2-B93F-4138-9FFD-CCDBB67CB7EA}"/>
              </a:ext>
            </a:extLst>
          </p:cNvPr>
          <p:cNvPicPr>
            <a:picLocks noChangeAspect="1"/>
          </p:cNvPicPr>
          <p:nvPr/>
        </p:nvPicPr>
        <p:blipFill>
          <a:blip r:embed="rId2"/>
          <a:stretch>
            <a:fillRect/>
          </a:stretch>
        </p:blipFill>
        <p:spPr>
          <a:xfrm>
            <a:off x="10241111" y="0"/>
            <a:ext cx="1950889" cy="1024217"/>
          </a:xfrm>
          <a:prstGeom prst="rect">
            <a:avLst/>
          </a:prstGeom>
        </p:spPr>
      </p:pic>
      <p:pic>
        <p:nvPicPr>
          <p:cNvPr id="5" name="Picture 4">
            <a:extLst>
              <a:ext uri="{FF2B5EF4-FFF2-40B4-BE49-F238E27FC236}">
                <a16:creationId xmlns:a16="http://schemas.microsoft.com/office/drawing/2014/main" id="{A0FBD443-7135-41D6-A6F1-C90F6770941C}"/>
              </a:ext>
            </a:extLst>
          </p:cNvPr>
          <p:cNvPicPr>
            <a:picLocks noChangeAspect="1"/>
          </p:cNvPicPr>
          <p:nvPr/>
        </p:nvPicPr>
        <p:blipFill>
          <a:blip r:embed="rId3"/>
          <a:stretch>
            <a:fillRect/>
          </a:stretch>
        </p:blipFill>
        <p:spPr>
          <a:xfrm>
            <a:off x="4689" y="1503"/>
            <a:ext cx="4712616" cy="2932430"/>
          </a:xfrm>
          <a:prstGeom prst="rect">
            <a:avLst/>
          </a:prstGeom>
        </p:spPr>
      </p:pic>
      <p:pic>
        <p:nvPicPr>
          <p:cNvPr id="6" name="Picture 5">
            <a:extLst>
              <a:ext uri="{FF2B5EF4-FFF2-40B4-BE49-F238E27FC236}">
                <a16:creationId xmlns:a16="http://schemas.microsoft.com/office/drawing/2014/main" id="{B1C5F6BE-C426-4210-A90E-32B9F54EB451}"/>
              </a:ext>
            </a:extLst>
          </p:cNvPr>
          <p:cNvPicPr>
            <a:picLocks noChangeAspect="1"/>
          </p:cNvPicPr>
          <p:nvPr/>
        </p:nvPicPr>
        <p:blipFill>
          <a:blip r:embed="rId4"/>
          <a:stretch>
            <a:fillRect/>
          </a:stretch>
        </p:blipFill>
        <p:spPr>
          <a:xfrm>
            <a:off x="4689" y="3169600"/>
            <a:ext cx="4712616" cy="3688400"/>
          </a:xfrm>
          <a:prstGeom prst="rect">
            <a:avLst/>
          </a:prstGeom>
        </p:spPr>
      </p:pic>
    </p:spTree>
    <p:extLst>
      <p:ext uri="{BB962C8B-B14F-4D97-AF65-F5344CB8AC3E}">
        <p14:creationId xmlns:p14="http://schemas.microsoft.com/office/powerpoint/2010/main" val="1183593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C81E8-1CF0-41EB-8CF6-685E0444A8BE}"/>
              </a:ext>
            </a:extLst>
          </p:cNvPr>
          <p:cNvSpPr>
            <a:spLocks noGrp="1"/>
          </p:cNvSpPr>
          <p:nvPr>
            <p:ph type="title"/>
          </p:nvPr>
        </p:nvSpPr>
        <p:spPr>
          <a:xfrm>
            <a:off x="619760" y="764373"/>
            <a:ext cx="6832600" cy="1293028"/>
          </a:xfrm>
        </p:spPr>
        <p:txBody>
          <a:bodyPr>
            <a:normAutofit/>
          </a:bodyPr>
          <a:lstStyle/>
          <a:p>
            <a:r>
              <a:rPr lang="en-GB" dirty="0"/>
              <a:t>Type of operation </a:t>
            </a:r>
          </a:p>
        </p:txBody>
      </p:sp>
      <p:sp>
        <p:nvSpPr>
          <p:cNvPr id="3" name="Content Placeholder 2">
            <a:extLst>
              <a:ext uri="{FF2B5EF4-FFF2-40B4-BE49-F238E27FC236}">
                <a16:creationId xmlns:a16="http://schemas.microsoft.com/office/drawing/2014/main" id="{8054C545-79BC-4F44-8141-2D0BCC3A8AF2}"/>
              </a:ext>
            </a:extLst>
          </p:cNvPr>
          <p:cNvSpPr>
            <a:spLocks noGrp="1"/>
          </p:cNvSpPr>
          <p:nvPr>
            <p:ph idx="1"/>
          </p:nvPr>
        </p:nvSpPr>
        <p:spPr>
          <a:xfrm>
            <a:off x="619760" y="2194560"/>
            <a:ext cx="6832600" cy="4024125"/>
          </a:xfrm>
        </p:spPr>
        <p:txBody>
          <a:bodyPr>
            <a:normAutofit/>
          </a:bodyPr>
          <a:lstStyle/>
          <a:p>
            <a:pPr marL="0" indent="0">
              <a:buNone/>
            </a:pPr>
            <a:r>
              <a:rPr lang="en-GB" sz="1700"/>
              <a:t>Forest of Arden have:</a:t>
            </a:r>
          </a:p>
          <a:p>
            <a:pPr>
              <a:buFont typeface="Wingdings" panose="05000000000000000000" pitchFamily="2" charset="2"/>
              <a:buChar char="v"/>
            </a:pPr>
            <a:r>
              <a:rPr lang="en-GB" sz="1700"/>
              <a:t>house keeping operation</a:t>
            </a:r>
          </a:p>
          <a:p>
            <a:pPr>
              <a:buFont typeface="Wingdings" panose="05000000000000000000" pitchFamily="2" charset="2"/>
              <a:buChar char="v"/>
            </a:pPr>
            <a:r>
              <a:rPr lang="en-GB" sz="1700"/>
              <a:t>food and beverages operation</a:t>
            </a:r>
          </a:p>
          <a:p>
            <a:pPr>
              <a:buFont typeface="Wingdings" panose="05000000000000000000" pitchFamily="2" charset="2"/>
              <a:buChar char="v"/>
            </a:pPr>
            <a:r>
              <a:rPr lang="en-GB" sz="1700"/>
              <a:t>marketing operation.</a:t>
            </a:r>
          </a:p>
          <a:p>
            <a:pPr marL="0" indent="0">
              <a:buNone/>
            </a:pPr>
            <a:r>
              <a:rPr lang="en-GB" sz="1700"/>
              <a:t>In their restaurant and weddings they have table service waiter should have a good understanding of who ordered what food. French Service is a very detailed type of food, English service requires the food to be placed on large plate with are delivered to the guest table.</a:t>
            </a:r>
          </a:p>
          <a:p>
            <a:pPr marL="0" indent="0">
              <a:buNone/>
            </a:pPr>
            <a:r>
              <a:rPr lang="en-GB" sz="1700"/>
              <a:t>In buffet service customers can pick as much food they would like to eat. Room service is when food is provided to the customer room depending on the customers request.</a:t>
            </a:r>
          </a:p>
        </p:txBody>
      </p:sp>
      <p:pic>
        <p:nvPicPr>
          <p:cNvPr id="6" name="Picture 5" descr="A group of people performing on a counter&#10;&#10;Description automatically generated">
            <a:extLst>
              <a:ext uri="{FF2B5EF4-FFF2-40B4-BE49-F238E27FC236}">
                <a16:creationId xmlns:a16="http://schemas.microsoft.com/office/drawing/2014/main" id="{BE049138-B0FB-4A4F-9D31-C1BC67E842D2}"/>
              </a:ext>
            </a:extLst>
          </p:cNvPr>
          <p:cNvPicPr>
            <a:picLocks noChangeAspect="1"/>
          </p:cNvPicPr>
          <p:nvPr/>
        </p:nvPicPr>
        <p:blipFill rotWithShape="1">
          <a:blip r:embed="rId2"/>
          <a:srcRect t="7031" r="-4" b="27741"/>
          <a:stretch/>
        </p:blipFill>
        <p:spPr>
          <a:xfrm>
            <a:off x="7861238" y="933693"/>
            <a:ext cx="3644962" cy="2377440"/>
          </a:xfrm>
          <a:prstGeom prst="rect">
            <a:avLst/>
          </a:prstGeom>
        </p:spPr>
      </p:pic>
      <p:pic>
        <p:nvPicPr>
          <p:cNvPr id="5" name="Picture 4" descr="A tray of food on a table&#10;&#10;Description automatically generated">
            <a:extLst>
              <a:ext uri="{FF2B5EF4-FFF2-40B4-BE49-F238E27FC236}">
                <a16:creationId xmlns:a16="http://schemas.microsoft.com/office/drawing/2014/main" id="{B49E49D9-17DE-4B7D-893F-9BA77BE23A18}"/>
              </a:ext>
            </a:extLst>
          </p:cNvPr>
          <p:cNvPicPr>
            <a:picLocks noChangeAspect="1"/>
          </p:cNvPicPr>
          <p:nvPr/>
        </p:nvPicPr>
        <p:blipFill rotWithShape="1">
          <a:blip r:embed="rId3"/>
          <a:srcRect r="-4" b="2280"/>
          <a:stretch/>
        </p:blipFill>
        <p:spPr>
          <a:xfrm>
            <a:off x="7861238" y="3588301"/>
            <a:ext cx="3644962" cy="2377440"/>
          </a:xfrm>
          <a:prstGeom prst="rect">
            <a:avLst/>
          </a:prstGeom>
        </p:spPr>
      </p:pic>
      <p:pic>
        <p:nvPicPr>
          <p:cNvPr id="4" name="Picture 3">
            <a:extLst>
              <a:ext uri="{FF2B5EF4-FFF2-40B4-BE49-F238E27FC236}">
                <a16:creationId xmlns:a16="http://schemas.microsoft.com/office/drawing/2014/main" id="{70F3A341-6CD3-47B8-8445-53C51206CB08}"/>
              </a:ext>
            </a:extLst>
          </p:cNvPr>
          <p:cNvPicPr>
            <a:picLocks noChangeAspect="1"/>
          </p:cNvPicPr>
          <p:nvPr/>
        </p:nvPicPr>
        <p:blipFill>
          <a:blip r:embed="rId4"/>
          <a:stretch>
            <a:fillRect/>
          </a:stretch>
        </p:blipFill>
        <p:spPr>
          <a:xfrm>
            <a:off x="10241111" y="0"/>
            <a:ext cx="1950889" cy="1024217"/>
          </a:xfrm>
          <a:prstGeom prst="rect">
            <a:avLst/>
          </a:prstGeom>
        </p:spPr>
      </p:pic>
    </p:spTree>
    <p:extLst>
      <p:ext uri="{BB962C8B-B14F-4D97-AF65-F5344CB8AC3E}">
        <p14:creationId xmlns:p14="http://schemas.microsoft.com/office/powerpoint/2010/main" val="441581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3A172-BB26-41FB-A795-7DDD61B84B94}"/>
              </a:ext>
            </a:extLst>
          </p:cNvPr>
          <p:cNvSpPr>
            <a:spLocks noGrp="1"/>
          </p:cNvSpPr>
          <p:nvPr>
            <p:ph type="title"/>
          </p:nvPr>
        </p:nvSpPr>
        <p:spPr>
          <a:xfrm>
            <a:off x="6790944" y="609601"/>
            <a:ext cx="3566550" cy="1400530"/>
          </a:xfrm>
        </p:spPr>
        <p:txBody>
          <a:bodyPr/>
          <a:lstStyle/>
          <a:p>
            <a:r>
              <a:rPr lang="en-GB" dirty="0"/>
              <a:t>Activities</a:t>
            </a:r>
          </a:p>
        </p:txBody>
      </p:sp>
      <p:sp>
        <p:nvSpPr>
          <p:cNvPr id="3" name="Content Placeholder 2">
            <a:extLst>
              <a:ext uri="{FF2B5EF4-FFF2-40B4-BE49-F238E27FC236}">
                <a16:creationId xmlns:a16="http://schemas.microsoft.com/office/drawing/2014/main" id="{EDC6B40F-0526-4F11-A54D-13E8532E1CAD}"/>
              </a:ext>
            </a:extLst>
          </p:cNvPr>
          <p:cNvSpPr>
            <a:spLocks noGrp="1"/>
          </p:cNvSpPr>
          <p:nvPr>
            <p:ph idx="1"/>
          </p:nvPr>
        </p:nvSpPr>
        <p:spPr>
          <a:xfrm>
            <a:off x="2596895" y="1633818"/>
            <a:ext cx="9246425" cy="5303520"/>
          </a:xfrm>
        </p:spPr>
        <p:txBody>
          <a:bodyPr>
            <a:normAutofit fontScale="40000" lnSpcReduction="20000"/>
          </a:bodyPr>
          <a:lstStyle/>
          <a:p>
            <a:pPr marL="0" indent="0">
              <a:buNone/>
            </a:pPr>
            <a:endParaRPr lang="en-GB" sz="4500" dirty="0"/>
          </a:p>
          <a:p>
            <a:pPr marL="0" indent="0">
              <a:buNone/>
            </a:pPr>
            <a:r>
              <a:rPr lang="en-GB" sz="4800" dirty="0"/>
              <a:t>Forest of Arden offer plenty of activity aimed at customers between the age of 25 to 45 years old. Some of the activity they include in their hotel are:</a:t>
            </a:r>
          </a:p>
          <a:p>
            <a:r>
              <a:rPr lang="en-GB" sz="4800" dirty="0"/>
              <a:t>Weddings </a:t>
            </a:r>
          </a:p>
          <a:p>
            <a:r>
              <a:rPr lang="en-GB" sz="4800" dirty="0"/>
              <a:t>Conferences </a:t>
            </a:r>
          </a:p>
          <a:p>
            <a:r>
              <a:rPr lang="en-GB" sz="4800" dirty="0"/>
              <a:t>Golf</a:t>
            </a:r>
          </a:p>
          <a:p>
            <a:r>
              <a:rPr lang="en-GB" sz="4800" dirty="0"/>
              <a:t>Swimming </a:t>
            </a:r>
          </a:p>
          <a:p>
            <a:pPr marL="0" indent="0">
              <a:buNone/>
            </a:pPr>
            <a:endParaRPr lang="en-GB" sz="4800" dirty="0"/>
          </a:p>
          <a:p>
            <a:pPr marL="0" indent="0">
              <a:buNone/>
            </a:pPr>
            <a:r>
              <a:rPr lang="en-GB" sz="4800" dirty="0"/>
              <a:t>Forest of Arden offer many food and beverages for weddings, conferences and golf competitions, they also have weddings planers witch are trained to help to help guest plan and choose the right food and beverage for the day. Golf is the most popular activity; the hotel have golf competitions each year which attracts lot of customers.</a:t>
            </a:r>
          </a:p>
          <a:p>
            <a:pPr marL="0" indent="0">
              <a:buNone/>
            </a:pPr>
            <a:r>
              <a:rPr lang="en-GB" sz="4800" dirty="0"/>
              <a:t>Weddings, conferences and golf are all linked to food and beverages becouse customers going to the hotel for any of this activity will eat and drink at the hotel.</a:t>
            </a:r>
          </a:p>
          <a:p>
            <a:pPr marL="0" indent="0">
              <a:buNone/>
            </a:pPr>
            <a:r>
              <a:rPr lang="en-GB" dirty="0"/>
              <a:t> </a:t>
            </a:r>
          </a:p>
        </p:txBody>
      </p:sp>
      <p:pic>
        <p:nvPicPr>
          <p:cNvPr id="4" name="Picture 3">
            <a:extLst>
              <a:ext uri="{FF2B5EF4-FFF2-40B4-BE49-F238E27FC236}">
                <a16:creationId xmlns:a16="http://schemas.microsoft.com/office/drawing/2014/main" id="{DC58B4F0-C0D7-4DE5-B76F-B3069436E43D}"/>
              </a:ext>
            </a:extLst>
          </p:cNvPr>
          <p:cNvPicPr>
            <a:picLocks noChangeAspect="1"/>
          </p:cNvPicPr>
          <p:nvPr/>
        </p:nvPicPr>
        <p:blipFill>
          <a:blip r:embed="rId2"/>
          <a:stretch>
            <a:fillRect/>
          </a:stretch>
        </p:blipFill>
        <p:spPr>
          <a:xfrm>
            <a:off x="10241111" y="0"/>
            <a:ext cx="1950889" cy="1024217"/>
          </a:xfrm>
          <a:prstGeom prst="rect">
            <a:avLst/>
          </a:prstGeom>
        </p:spPr>
      </p:pic>
      <p:pic>
        <p:nvPicPr>
          <p:cNvPr id="5" name="Picture 4">
            <a:extLst>
              <a:ext uri="{FF2B5EF4-FFF2-40B4-BE49-F238E27FC236}">
                <a16:creationId xmlns:a16="http://schemas.microsoft.com/office/drawing/2014/main" id="{818CC886-A100-45E6-A3AC-543D128E6CDB}"/>
              </a:ext>
            </a:extLst>
          </p:cNvPr>
          <p:cNvPicPr>
            <a:picLocks noChangeAspect="1"/>
          </p:cNvPicPr>
          <p:nvPr/>
        </p:nvPicPr>
        <p:blipFill>
          <a:blip r:embed="rId3"/>
          <a:stretch>
            <a:fillRect/>
          </a:stretch>
        </p:blipFill>
        <p:spPr>
          <a:xfrm>
            <a:off x="2853" y="5039022"/>
            <a:ext cx="2300665" cy="1818978"/>
          </a:xfrm>
          <a:prstGeom prst="rect">
            <a:avLst/>
          </a:prstGeom>
        </p:spPr>
      </p:pic>
      <p:pic>
        <p:nvPicPr>
          <p:cNvPr id="6" name="Picture 5">
            <a:extLst>
              <a:ext uri="{FF2B5EF4-FFF2-40B4-BE49-F238E27FC236}">
                <a16:creationId xmlns:a16="http://schemas.microsoft.com/office/drawing/2014/main" id="{2849573B-C1DD-4B1C-8EF0-9474E4A8D8D0}"/>
              </a:ext>
            </a:extLst>
          </p:cNvPr>
          <p:cNvPicPr>
            <a:picLocks noChangeAspect="1"/>
          </p:cNvPicPr>
          <p:nvPr/>
        </p:nvPicPr>
        <p:blipFill>
          <a:blip r:embed="rId4"/>
          <a:stretch>
            <a:fillRect/>
          </a:stretch>
        </p:blipFill>
        <p:spPr>
          <a:xfrm>
            <a:off x="31687" y="1675540"/>
            <a:ext cx="2223833" cy="1818978"/>
          </a:xfrm>
          <a:prstGeom prst="rect">
            <a:avLst/>
          </a:prstGeom>
        </p:spPr>
      </p:pic>
      <p:pic>
        <p:nvPicPr>
          <p:cNvPr id="7" name="Picture 6">
            <a:extLst>
              <a:ext uri="{FF2B5EF4-FFF2-40B4-BE49-F238E27FC236}">
                <a16:creationId xmlns:a16="http://schemas.microsoft.com/office/drawing/2014/main" id="{402B7250-A142-47C6-BDBE-9FF28B932CA5}"/>
              </a:ext>
            </a:extLst>
          </p:cNvPr>
          <p:cNvPicPr>
            <a:picLocks noChangeAspect="1"/>
          </p:cNvPicPr>
          <p:nvPr/>
        </p:nvPicPr>
        <p:blipFill>
          <a:blip r:embed="rId5"/>
          <a:stretch>
            <a:fillRect/>
          </a:stretch>
        </p:blipFill>
        <p:spPr>
          <a:xfrm>
            <a:off x="0" y="3494518"/>
            <a:ext cx="2303518" cy="1629848"/>
          </a:xfrm>
          <a:prstGeom prst="rect">
            <a:avLst/>
          </a:prstGeom>
        </p:spPr>
      </p:pic>
      <p:pic>
        <p:nvPicPr>
          <p:cNvPr id="8" name="Picture 7">
            <a:extLst>
              <a:ext uri="{FF2B5EF4-FFF2-40B4-BE49-F238E27FC236}">
                <a16:creationId xmlns:a16="http://schemas.microsoft.com/office/drawing/2014/main" id="{22CAAC79-AAB4-433D-B7F1-CBE48086F4C8}"/>
              </a:ext>
            </a:extLst>
          </p:cNvPr>
          <p:cNvPicPr>
            <a:picLocks noChangeAspect="1"/>
          </p:cNvPicPr>
          <p:nvPr/>
        </p:nvPicPr>
        <p:blipFill>
          <a:blip r:embed="rId6"/>
          <a:stretch>
            <a:fillRect/>
          </a:stretch>
        </p:blipFill>
        <p:spPr>
          <a:xfrm>
            <a:off x="0" y="0"/>
            <a:ext cx="2303518" cy="1715734"/>
          </a:xfrm>
          <a:prstGeom prst="rect">
            <a:avLst/>
          </a:prstGeom>
        </p:spPr>
      </p:pic>
    </p:spTree>
    <p:extLst>
      <p:ext uri="{BB962C8B-B14F-4D97-AF65-F5344CB8AC3E}">
        <p14:creationId xmlns:p14="http://schemas.microsoft.com/office/powerpoint/2010/main" val="1296630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5E3FD-35F9-47E0-909B-F36F429E57BF}"/>
              </a:ext>
            </a:extLst>
          </p:cNvPr>
          <p:cNvSpPr>
            <a:spLocks noGrp="1"/>
          </p:cNvSpPr>
          <p:nvPr>
            <p:ph type="title"/>
          </p:nvPr>
        </p:nvSpPr>
        <p:spPr>
          <a:xfrm>
            <a:off x="619760" y="764373"/>
            <a:ext cx="6832600" cy="1293028"/>
          </a:xfrm>
        </p:spPr>
        <p:txBody>
          <a:bodyPr>
            <a:normAutofit/>
          </a:bodyPr>
          <a:lstStyle/>
          <a:p>
            <a:r>
              <a:rPr lang="en-GB"/>
              <a:t>      Types of product</a:t>
            </a:r>
            <a:br>
              <a:rPr lang="en-GB"/>
            </a:br>
            <a:r>
              <a:rPr lang="en-GB"/>
              <a:t>in Food and Beverage</a:t>
            </a:r>
          </a:p>
        </p:txBody>
      </p:sp>
      <p:sp>
        <p:nvSpPr>
          <p:cNvPr id="3" name="Content Placeholder 2">
            <a:extLst>
              <a:ext uri="{FF2B5EF4-FFF2-40B4-BE49-F238E27FC236}">
                <a16:creationId xmlns:a16="http://schemas.microsoft.com/office/drawing/2014/main" id="{29737BA9-DC86-4183-ABB6-15B9309EB1BC}"/>
              </a:ext>
            </a:extLst>
          </p:cNvPr>
          <p:cNvSpPr>
            <a:spLocks noGrp="1"/>
          </p:cNvSpPr>
          <p:nvPr>
            <p:ph idx="1"/>
          </p:nvPr>
        </p:nvSpPr>
        <p:spPr>
          <a:xfrm>
            <a:off x="619760" y="2194560"/>
            <a:ext cx="6832600" cy="4024125"/>
          </a:xfrm>
        </p:spPr>
        <p:txBody>
          <a:bodyPr>
            <a:normAutofit/>
          </a:bodyPr>
          <a:lstStyle/>
          <a:p>
            <a:pPr marL="0" indent="0">
              <a:buNone/>
            </a:pPr>
            <a:r>
              <a:rPr lang="en-GB" dirty="0"/>
              <a:t>Forest of Arden offer different types of product in their food and beverage sector some, including:</a:t>
            </a:r>
          </a:p>
          <a:p>
            <a:r>
              <a:rPr lang="en-GB" dirty="0"/>
              <a:t>Bar </a:t>
            </a:r>
          </a:p>
          <a:p>
            <a:r>
              <a:rPr lang="en-GB" dirty="0"/>
              <a:t>Restaurant </a:t>
            </a:r>
          </a:p>
          <a:p>
            <a:r>
              <a:rPr lang="en-GB" dirty="0"/>
              <a:t>Iron bar and grill</a:t>
            </a:r>
          </a:p>
          <a:p>
            <a:r>
              <a:rPr lang="en-GB" dirty="0"/>
              <a:t>Afternoon tea</a:t>
            </a:r>
          </a:p>
          <a:p>
            <a:r>
              <a:rPr lang="en-GB" dirty="0"/>
              <a:t>English cuisines</a:t>
            </a:r>
          </a:p>
          <a:p>
            <a:r>
              <a:rPr lang="en-GB" dirty="0"/>
              <a:t>French cuisines </a:t>
            </a:r>
          </a:p>
          <a:p>
            <a:r>
              <a:rPr lang="en-GB" dirty="0"/>
              <a:t>French and Italian café </a:t>
            </a:r>
          </a:p>
        </p:txBody>
      </p:sp>
      <p:pic>
        <p:nvPicPr>
          <p:cNvPr id="5" name="Picture 4" descr="A plate of food on a table&#10;&#10;Description automatically generated">
            <a:extLst>
              <a:ext uri="{FF2B5EF4-FFF2-40B4-BE49-F238E27FC236}">
                <a16:creationId xmlns:a16="http://schemas.microsoft.com/office/drawing/2014/main" id="{1522B396-F53A-4CF4-A955-016647335ED4}"/>
              </a:ext>
            </a:extLst>
          </p:cNvPr>
          <p:cNvPicPr>
            <a:picLocks noChangeAspect="1"/>
          </p:cNvPicPr>
          <p:nvPr/>
        </p:nvPicPr>
        <p:blipFill rotWithShape="1">
          <a:blip r:embed="rId2"/>
          <a:srcRect r="6482" b="4"/>
          <a:stretch/>
        </p:blipFill>
        <p:spPr>
          <a:xfrm>
            <a:off x="7861238" y="933693"/>
            <a:ext cx="3644962" cy="2377440"/>
          </a:xfrm>
          <a:prstGeom prst="rect">
            <a:avLst/>
          </a:prstGeom>
        </p:spPr>
      </p:pic>
      <p:pic>
        <p:nvPicPr>
          <p:cNvPr id="7" name="Picture 6">
            <a:extLst>
              <a:ext uri="{FF2B5EF4-FFF2-40B4-BE49-F238E27FC236}">
                <a16:creationId xmlns:a16="http://schemas.microsoft.com/office/drawing/2014/main" id="{3EFEEC17-37F6-446A-8273-644D63D5FA46}"/>
              </a:ext>
            </a:extLst>
          </p:cNvPr>
          <p:cNvPicPr>
            <a:picLocks noChangeAspect="1"/>
          </p:cNvPicPr>
          <p:nvPr/>
        </p:nvPicPr>
        <p:blipFill rotWithShape="1">
          <a:blip r:embed="rId3"/>
          <a:srcRect r="-4" b="3366"/>
          <a:stretch/>
        </p:blipFill>
        <p:spPr>
          <a:xfrm>
            <a:off x="7861238" y="3588301"/>
            <a:ext cx="3644962" cy="2377440"/>
          </a:xfrm>
          <a:prstGeom prst="rect">
            <a:avLst/>
          </a:prstGeom>
        </p:spPr>
      </p:pic>
      <p:pic>
        <p:nvPicPr>
          <p:cNvPr id="4" name="Picture 3">
            <a:extLst>
              <a:ext uri="{FF2B5EF4-FFF2-40B4-BE49-F238E27FC236}">
                <a16:creationId xmlns:a16="http://schemas.microsoft.com/office/drawing/2014/main" id="{42C856DB-526C-4C78-AF5A-DD6D23D81265}"/>
              </a:ext>
            </a:extLst>
          </p:cNvPr>
          <p:cNvPicPr>
            <a:picLocks noChangeAspect="1"/>
          </p:cNvPicPr>
          <p:nvPr/>
        </p:nvPicPr>
        <p:blipFill>
          <a:blip r:embed="rId4"/>
          <a:stretch>
            <a:fillRect/>
          </a:stretch>
        </p:blipFill>
        <p:spPr>
          <a:xfrm>
            <a:off x="10241111" y="0"/>
            <a:ext cx="1950889" cy="1024217"/>
          </a:xfrm>
          <a:prstGeom prst="rect">
            <a:avLst/>
          </a:prstGeom>
        </p:spPr>
      </p:pic>
    </p:spTree>
    <p:extLst>
      <p:ext uri="{BB962C8B-B14F-4D97-AF65-F5344CB8AC3E}">
        <p14:creationId xmlns:p14="http://schemas.microsoft.com/office/powerpoint/2010/main" val="6925814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7671D85-8823-419E-87BD-F2662AEBE8DD}"/>
              </a:ext>
            </a:extLst>
          </p:cNvPr>
          <p:cNvPicPr>
            <a:picLocks noChangeAspect="1"/>
          </p:cNvPicPr>
          <p:nvPr/>
        </p:nvPicPr>
        <p:blipFill>
          <a:blip r:embed="rId2"/>
          <a:stretch>
            <a:fillRect/>
          </a:stretch>
        </p:blipFill>
        <p:spPr>
          <a:xfrm>
            <a:off x="6729510" y="0"/>
            <a:ext cx="5462489" cy="3334801"/>
          </a:xfrm>
          <a:prstGeom prst="rect">
            <a:avLst/>
          </a:prstGeom>
        </p:spPr>
      </p:pic>
      <p:sp>
        <p:nvSpPr>
          <p:cNvPr id="2" name="Title 1">
            <a:extLst>
              <a:ext uri="{FF2B5EF4-FFF2-40B4-BE49-F238E27FC236}">
                <a16:creationId xmlns:a16="http://schemas.microsoft.com/office/drawing/2014/main" id="{2F0FAF4D-05C9-45F1-A623-796603080678}"/>
              </a:ext>
            </a:extLst>
          </p:cNvPr>
          <p:cNvSpPr>
            <a:spLocks noGrp="1"/>
          </p:cNvSpPr>
          <p:nvPr>
            <p:ph type="title"/>
          </p:nvPr>
        </p:nvSpPr>
        <p:spPr>
          <a:xfrm>
            <a:off x="600988" y="510147"/>
            <a:ext cx="4742753" cy="1437042"/>
          </a:xfrm>
        </p:spPr>
        <p:txBody>
          <a:bodyPr>
            <a:normAutofit fontScale="90000"/>
          </a:bodyPr>
          <a:lstStyle/>
          <a:p>
            <a:r>
              <a:rPr lang="en-GB" dirty="0"/>
              <a:t>Types of product</a:t>
            </a:r>
            <a:br>
              <a:rPr lang="en-GB" dirty="0"/>
            </a:br>
            <a:r>
              <a:rPr lang="en-GB" dirty="0"/>
              <a:t>        in rooms </a:t>
            </a:r>
          </a:p>
        </p:txBody>
      </p:sp>
      <p:sp>
        <p:nvSpPr>
          <p:cNvPr id="3" name="Content Placeholder 2">
            <a:extLst>
              <a:ext uri="{FF2B5EF4-FFF2-40B4-BE49-F238E27FC236}">
                <a16:creationId xmlns:a16="http://schemas.microsoft.com/office/drawing/2014/main" id="{96255FB5-33B8-4F4C-99D7-01DB628F2A14}"/>
              </a:ext>
            </a:extLst>
          </p:cNvPr>
          <p:cNvSpPr>
            <a:spLocks noGrp="1"/>
          </p:cNvSpPr>
          <p:nvPr>
            <p:ph idx="1"/>
          </p:nvPr>
        </p:nvSpPr>
        <p:spPr>
          <a:xfrm>
            <a:off x="219457" y="2554709"/>
            <a:ext cx="6315456" cy="3687596"/>
          </a:xfrm>
        </p:spPr>
        <p:txBody>
          <a:bodyPr>
            <a:normAutofit lnSpcReduction="10000"/>
          </a:bodyPr>
          <a:lstStyle/>
          <a:p>
            <a:pPr marL="0" indent="0">
              <a:buNone/>
            </a:pPr>
            <a:r>
              <a:rPr lang="en-GB" dirty="0"/>
              <a:t>As well as food Forest of Arden offer different types of rooms accommodations according to the customer request all the rooms have a coffee machine for customers to enjoy. </a:t>
            </a:r>
          </a:p>
          <a:p>
            <a:pPr marL="0" indent="0">
              <a:buNone/>
            </a:pPr>
            <a:r>
              <a:rPr lang="en-GB" dirty="0"/>
              <a:t>Some of the room available to guest includes:</a:t>
            </a:r>
          </a:p>
          <a:p>
            <a:r>
              <a:rPr lang="en-GB" dirty="0"/>
              <a:t>Deluxe Room, 1 king</a:t>
            </a:r>
          </a:p>
          <a:p>
            <a:r>
              <a:rPr lang="en-GB" dirty="0"/>
              <a:t>Deluxe Room, 2 double </a:t>
            </a:r>
          </a:p>
          <a:p>
            <a:r>
              <a:rPr lang="en-GB" dirty="0"/>
              <a:t>Superior Room, 1 king and Wi-Fi</a:t>
            </a:r>
          </a:p>
          <a:p>
            <a:r>
              <a:rPr lang="en-GB" dirty="0"/>
              <a:t>Guest room, 1 king and sofa bed</a:t>
            </a:r>
          </a:p>
          <a:p>
            <a:endParaRPr lang="en-GB" dirty="0"/>
          </a:p>
        </p:txBody>
      </p:sp>
      <p:pic>
        <p:nvPicPr>
          <p:cNvPr id="4" name="Picture 3">
            <a:extLst>
              <a:ext uri="{FF2B5EF4-FFF2-40B4-BE49-F238E27FC236}">
                <a16:creationId xmlns:a16="http://schemas.microsoft.com/office/drawing/2014/main" id="{F33EB023-ED8D-4503-AB1B-9BDE05A2CD69}"/>
              </a:ext>
            </a:extLst>
          </p:cNvPr>
          <p:cNvPicPr>
            <a:picLocks noChangeAspect="1"/>
          </p:cNvPicPr>
          <p:nvPr/>
        </p:nvPicPr>
        <p:blipFill>
          <a:blip r:embed="rId3"/>
          <a:stretch>
            <a:fillRect/>
          </a:stretch>
        </p:blipFill>
        <p:spPr>
          <a:xfrm>
            <a:off x="10241111" y="-1961"/>
            <a:ext cx="1950889" cy="1024217"/>
          </a:xfrm>
          <a:prstGeom prst="rect">
            <a:avLst/>
          </a:prstGeom>
        </p:spPr>
      </p:pic>
      <p:pic>
        <p:nvPicPr>
          <p:cNvPr id="6" name="Picture 5">
            <a:extLst>
              <a:ext uri="{FF2B5EF4-FFF2-40B4-BE49-F238E27FC236}">
                <a16:creationId xmlns:a16="http://schemas.microsoft.com/office/drawing/2014/main" id="{7913EDF1-8CDB-4436-92FC-1ADF317E3D5A}"/>
              </a:ext>
            </a:extLst>
          </p:cNvPr>
          <p:cNvPicPr>
            <a:picLocks noChangeAspect="1"/>
          </p:cNvPicPr>
          <p:nvPr/>
        </p:nvPicPr>
        <p:blipFill>
          <a:blip r:embed="rId4"/>
          <a:stretch>
            <a:fillRect/>
          </a:stretch>
        </p:blipFill>
        <p:spPr>
          <a:xfrm>
            <a:off x="6729511" y="3529293"/>
            <a:ext cx="5462489" cy="3340898"/>
          </a:xfrm>
          <a:prstGeom prst="rect">
            <a:avLst/>
          </a:prstGeom>
        </p:spPr>
      </p:pic>
    </p:spTree>
    <p:extLst>
      <p:ext uri="{BB962C8B-B14F-4D97-AF65-F5344CB8AC3E}">
        <p14:creationId xmlns:p14="http://schemas.microsoft.com/office/powerpoint/2010/main" val="2622978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6EA2F-7860-4A9D-A9D8-2D3A9061528E}"/>
              </a:ext>
            </a:extLst>
          </p:cNvPr>
          <p:cNvSpPr>
            <a:spLocks noGrp="1"/>
          </p:cNvSpPr>
          <p:nvPr>
            <p:ph type="title"/>
          </p:nvPr>
        </p:nvSpPr>
        <p:spPr>
          <a:xfrm>
            <a:off x="619760" y="764373"/>
            <a:ext cx="6832600" cy="1293028"/>
          </a:xfrm>
        </p:spPr>
        <p:txBody>
          <a:bodyPr>
            <a:normAutofit/>
          </a:bodyPr>
          <a:lstStyle/>
          <a:p>
            <a:r>
              <a:rPr lang="en-GB"/>
              <a:t>How they market </a:t>
            </a:r>
            <a:br>
              <a:rPr lang="en-GB"/>
            </a:br>
            <a:r>
              <a:rPr lang="en-GB"/>
              <a:t>Food &amp; Beverages</a:t>
            </a:r>
          </a:p>
        </p:txBody>
      </p:sp>
      <p:sp>
        <p:nvSpPr>
          <p:cNvPr id="3" name="Content Placeholder 2">
            <a:extLst>
              <a:ext uri="{FF2B5EF4-FFF2-40B4-BE49-F238E27FC236}">
                <a16:creationId xmlns:a16="http://schemas.microsoft.com/office/drawing/2014/main" id="{FCFACC6B-8078-45A7-B972-3D37162DAA31}"/>
              </a:ext>
            </a:extLst>
          </p:cNvPr>
          <p:cNvSpPr>
            <a:spLocks noGrp="1"/>
          </p:cNvSpPr>
          <p:nvPr>
            <p:ph idx="1"/>
          </p:nvPr>
        </p:nvSpPr>
        <p:spPr>
          <a:xfrm>
            <a:off x="619760" y="2194560"/>
            <a:ext cx="6832600" cy="4024125"/>
          </a:xfrm>
        </p:spPr>
        <p:txBody>
          <a:bodyPr>
            <a:normAutofit/>
          </a:bodyPr>
          <a:lstStyle/>
          <a:p>
            <a:pPr marL="0" indent="0">
              <a:buNone/>
            </a:pPr>
            <a:r>
              <a:rPr lang="en-GB" sz="2000"/>
              <a:t>Forest of Arden market its food and beverage sector through cooperating with other brands for example their beverage section could offer Pepsi to customers. </a:t>
            </a:r>
          </a:p>
          <a:p>
            <a:pPr marL="0" indent="0">
              <a:buNone/>
            </a:pPr>
            <a:r>
              <a:rPr lang="en-GB" sz="2000"/>
              <a:t>They also have discount with some food and beverage during special event such as father day or mother day. </a:t>
            </a:r>
          </a:p>
          <a:p>
            <a:pPr marL="0" indent="0">
              <a:buNone/>
            </a:pPr>
            <a:r>
              <a:rPr lang="en-GB" sz="2000"/>
              <a:t>Another way they market their food and beverage is through golf competition, weeding's and conferences and the hotel will offer different types of food and beverages customers.</a:t>
            </a:r>
          </a:p>
          <a:p>
            <a:pPr marL="0" indent="0">
              <a:buNone/>
            </a:pPr>
            <a:r>
              <a:rPr lang="en-GB" sz="2000"/>
              <a:t>They also use trip adviser , guest experience and golf events.</a:t>
            </a:r>
          </a:p>
          <a:p>
            <a:endParaRPr lang="en-GB" sz="2000"/>
          </a:p>
        </p:txBody>
      </p:sp>
      <p:pic>
        <p:nvPicPr>
          <p:cNvPr id="9" name="Picture 8">
            <a:extLst>
              <a:ext uri="{FF2B5EF4-FFF2-40B4-BE49-F238E27FC236}">
                <a16:creationId xmlns:a16="http://schemas.microsoft.com/office/drawing/2014/main" id="{D26C020A-D143-45F8-AED0-C5D897145D4C}"/>
              </a:ext>
            </a:extLst>
          </p:cNvPr>
          <p:cNvPicPr>
            <a:picLocks noChangeAspect="1"/>
          </p:cNvPicPr>
          <p:nvPr/>
        </p:nvPicPr>
        <p:blipFill rotWithShape="1">
          <a:blip r:embed="rId2"/>
          <a:srcRect r="-3" b="1981"/>
          <a:stretch/>
        </p:blipFill>
        <p:spPr>
          <a:xfrm>
            <a:off x="7861238" y="933693"/>
            <a:ext cx="3644962" cy="2377440"/>
          </a:xfrm>
          <a:prstGeom prst="rect">
            <a:avLst/>
          </a:prstGeom>
        </p:spPr>
      </p:pic>
      <p:pic>
        <p:nvPicPr>
          <p:cNvPr id="8" name="Picture 7" descr="A dining room table&#10;&#10;Description automatically generated">
            <a:extLst>
              <a:ext uri="{FF2B5EF4-FFF2-40B4-BE49-F238E27FC236}">
                <a16:creationId xmlns:a16="http://schemas.microsoft.com/office/drawing/2014/main" id="{04E04746-C097-40D5-B462-0F3B0D3FD6FE}"/>
              </a:ext>
            </a:extLst>
          </p:cNvPr>
          <p:cNvPicPr>
            <a:picLocks noChangeAspect="1"/>
          </p:cNvPicPr>
          <p:nvPr/>
        </p:nvPicPr>
        <p:blipFill rotWithShape="1">
          <a:blip r:embed="rId3"/>
          <a:srcRect l="5328" r="-3" b="-3"/>
          <a:stretch/>
        </p:blipFill>
        <p:spPr>
          <a:xfrm>
            <a:off x="7861238" y="3588301"/>
            <a:ext cx="3644962" cy="2377440"/>
          </a:xfrm>
          <a:prstGeom prst="rect">
            <a:avLst/>
          </a:prstGeom>
        </p:spPr>
      </p:pic>
      <p:pic>
        <p:nvPicPr>
          <p:cNvPr id="4" name="Picture 3">
            <a:extLst>
              <a:ext uri="{FF2B5EF4-FFF2-40B4-BE49-F238E27FC236}">
                <a16:creationId xmlns:a16="http://schemas.microsoft.com/office/drawing/2014/main" id="{E9061575-8551-4655-93E6-C25C91C12C49}"/>
              </a:ext>
            </a:extLst>
          </p:cNvPr>
          <p:cNvPicPr>
            <a:picLocks noChangeAspect="1"/>
          </p:cNvPicPr>
          <p:nvPr/>
        </p:nvPicPr>
        <p:blipFill>
          <a:blip r:embed="rId4"/>
          <a:stretch>
            <a:fillRect/>
          </a:stretch>
        </p:blipFill>
        <p:spPr>
          <a:xfrm>
            <a:off x="10241111" y="0"/>
            <a:ext cx="1950889" cy="1024217"/>
          </a:xfrm>
          <a:prstGeom prst="rect">
            <a:avLst/>
          </a:prstGeom>
        </p:spPr>
      </p:pic>
    </p:spTree>
    <p:extLst>
      <p:ext uri="{BB962C8B-B14F-4D97-AF65-F5344CB8AC3E}">
        <p14:creationId xmlns:p14="http://schemas.microsoft.com/office/powerpoint/2010/main" val="34852379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C8C9D-A62B-4183-A1B3-29064C589D3C}"/>
              </a:ext>
            </a:extLst>
          </p:cNvPr>
          <p:cNvSpPr>
            <a:spLocks noGrp="1"/>
          </p:cNvSpPr>
          <p:nvPr>
            <p:ph type="title"/>
          </p:nvPr>
        </p:nvSpPr>
        <p:spPr>
          <a:xfrm>
            <a:off x="619759" y="764373"/>
            <a:ext cx="6257291" cy="1293028"/>
          </a:xfrm>
        </p:spPr>
        <p:txBody>
          <a:bodyPr>
            <a:normAutofit/>
          </a:bodyPr>
          <a:lstStyle/>
          <a:p>
            <a:r>
              <a:rPr lang="en-GB" sz="3700"/>
              <a:t>Health and hygiene</a:t>
            </a:r>
            <a:br>
              <a:rPr lang="en-GB" sz="3700"/>
            </a:br>
            <a:r>
              <a:rPr lang="en-GB" sz="3700"/>
              <a:t>in Food and Beverages</a:t>
            </a:r>
          </a:p>
        </p:txBody>
      </p:sp>
      <p:sp>
        <p:nvSpPr>
          <p:cNvPr id="3" name="Content Placeholder 2">
            <a:extLst>
              <a:ext uri="{FF2B5EF4-FFF2-40B4-BE49-F238E27FC236}">
                <a16:creationId xmlns:a16="http://schemas.microsoft.com/office/drawing/2014/main" id="{E1CED6E3-DE37-421F-A3BF-989E6729F4B9}"/>
              </a:ext>
            </a:extLst>
          </p:cNvPr>
          <p:cNvSpPr>
            <a:spLocks noGrp="1"/>
          </p:cNvSpPr>
          <p:nvPr>
            <p:ph idx="1"/>
          </p:nvPr>
        </p:nvSpPr>
        <p:spPr>
          <a:xfrm>
            <a:off x="619760" y="2194560"/>
            <a:ext cx="6257290" cy="4024125"/>
          </a:xfrm>
        </p:spPr>
        <p:txBody>
          <a:bodyPr>
            <a:normAutofit/>
          </a:bodyPr>
          <a:lstStyle/>
          <a:p>
            <a:pPr marL="0" indent="0">
              <a:buNone/>
            </a:pPr>
            <a:r>
              <a:rPr lang="en-GB" sz="1700"/>
              <a:t>A good kitchen hygiene and food hygiene is important for the hotel in other to prevent food poisoning and food spoilage for example in food like meat, milk, eggs, fish etc.</a:t>
            </a:r>
          </a:p>
          <a:p>
            <a:pPr marL="0" indent="0">
              <a:buNone/>
            </a:pPr>
            <a:r>
              <a:rPr lang="en-GB" sz="1700"/>
              <a:t>Forest of Arden keep a high standard of hygiene by storing foods properly, wash their hands, rinsing fruits and vegetables, washing the kitchen equipment with hot water, cleaning the kitchen with the right chemicals and by storing different types of food in different places for example fish and meat will be stored in a different freezers. </a:t>
            </a:r>
          </a:p>
          <a:p>
            <a:pPr marL="0" indent="0">
              <a:buNone/>
            </a:pPr>
            <a:r>
              <a:rPr lang="en-GB" sz="1700"/>
              <a:t>Good hygiene make sure that the food prepared and given to customers are safe, good hygiene also make sure that the food and beverages provided by the hotel won't cause illness to any customers. </a:t>
            </a:r>
          </a:p>
        </p:txBody>
      </p:sp>
      <p:sp useBgFill="1">
        <p:nvSpPr>
          <p:cNvPr id="11" name="Rectangle 10">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hand holding a glass bowl&#10;&#10;Description automatically generated">
            <a:extLst>
              <a:ext uri="{FF2B5EF4-FFF2-40B4-BE49-F238E27FC236}">
                <a16:creationId xmlns:a16="http://schemas.microsoft.com/office/drawing/2014/main" id="{B9A60053-BA85-49A3-92C0-B156F0B4CFF5}"/>
              </a:ext>
            </a:extLst>
          </p:cNvPr>
          <p:cNvPicPr>
            <a:picLocks noChangeAspect="1"/>
          </p:cNvPicPr>
          <p:nvPr/>
        </p:nvPicPr>
        <p:blipFill rotWithShape="1">
          <a:blip r:embed="rId2"/>
          <a:srcRect l="19392" r="42283"/>
          <a:stretch/>
        </p:blipFill>
        <p:spPr>
          <a:xfrm>
            <a:off x="7519416" y="10"/>
            <a:ext cx="4672584" cy="6857989"/>
          </a:xfrm>
          <a:prstGeom prst="rect">
            <a:avLst/>
          </a:prstGeom>
        </p:spPr>
      </p:pic>
      <p:pic>
        <p:nvPicPr>
          <p:cNvPr id="4" name="Picture 3">
            <a:extLst>
              <a:ext uri="{FF2B5EF4-FFF2-40B4-BE49-F238E27FC236}">
                <a16:creationId xmlns:a16="http://schemas.microsoft.com/office/drawing/2014/main" id="{15C84829-5EEB-4B23-B45D-095D6C992613}"/>
              </a:ext>
            </a:extLst>
          </p:cNvPr>
          <p:cNvPicPr>
            <a:picLocks noChangeAspect="1"/>
          </p:cNvPicPr>
          <p:nvPr/>
        </p:nvPicPr>
        <p:blipFill>
          <a:blip r:embed="rId3"/>
          <a:stretch>
            <a:fillRect/>
          </a:stretch>
        </p:blipFill>
        <p:spPr>
          <a:xfrm>
            <a:off x="10241111" y="0"/>
            <a:ext cx="1950889" cy="1024217"/>
          </a:xfrm>
          <a:prstGeom prst="rect">
            <a:avLst/>
          </a:prstGeom>
        </p:spPr>
      </p:pic>
    </p:spTree>
    <p:extLst>
      <p:ext uri="{BB962C8B-B14F-4D97-AF65-F5344CB8AC3E}">
        <p14:creationId xmlns:p14="http://schemas.microsoft.com/office/powerpoint/2010/main" val="15675751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C03A6-6B2A-42A1-968C-10B8026B2D95}"/>
              </a:ext>
            </a:extLst>
          </p:cNvPr>
          <p:cNvSpPr>
            <a:spLocks noGrp="1"/>
          </p:cNvSpPr>
          <p:nvPr>
            <p:ph type="title"/>
          </p:nvPr>
        </p:nvSpPr>
        <p:spPr>
          <a:xfrm>
            <a:off x="4840224" y="512108"/>
            <a:ext cx="6990426" cy="1453743"/>
          </a:xfrm>
        </p:spPr>
        <p:txBody>
          <a:bodyPr>
            <a:normAutofit fontScale="90000"/>
          </a:bodyPr>
          <a:lstStyle/>
          <a:p>
            <a:r>
              <a:rPr lang="en-GB" dirty="0"/>
              <a:t>Health and Hygiene</a:t>
            </a:r>
            <a:br>
              <a:rPr lang="en-GB" dirty="0"/>
            </a:br>
            <a:r>
              <a:rPr lang="en-GB" dirty="0"/>
              <a:t>in rooms and hospitality </a:t>
            </a:r>
          </a:p>
        </p:txBody>
      </p:sp>
      <p:sp>
        <p:nvSpPr>
          <p:cNvPr id="3" name="Content Placeholder 2">
            <a:extLst>
              <a:ext uri="{FF2B5EF4-FFF2-40B4-BE49-F238E27FC236}">
                <a16:creationId xmlns:a16="http://schemas.microsoft.com/office/drawing/2014/main" id="{24C1E40F-F583-42E1-B7A8-1BBCAE8CE789}"/>
              </a:ext>
            </a:extLst>
          </p:cNvPr>
          <p:cNvSpPr>
            <a:spLocks noGrp="1"/>
          </p:cNvSpPr>
          <p:nvPr>
            <p:ph idx="1"/>
          </p:nvPr>
        </p:nvSpPr>
        <p:spPr>
          <a:xfrm>
            <a:off x="4840224" y="1921702"/>
            <a:ext cx="6838013" cy="4759514"/>
          </a:xfrm>
        </p:spPr>
        <p:txBody>
          <a:bodyPr>
            <a:normAutofit fontScale="92500"/>
          </a:bodyPr>
          <a:lstStyle/>
          <a:p>
            <a:pPr marL="0" indent="0">
              <a:buNone/>
            </a:pPr>
            <a:endParaRPr lang="en-GB" dirty="0"/>
          </a:p>
          <a:p>
            <a:pPr marL="0" indent="0">
              <a:buNone/>
            </a:pPr>
            <a:r>
              <a:rPr lang="en-GB" dirty="0"/>
              <a:t>For this hotel; health and hygiene is an important factor as it helps the hotel rum smoothly. Forest of Arden make sure all their staff understand the importance of health by giving them training and holding regular meeting. So in case of an emergency the hotel staff will know how to behave and what to say in order to make the guest feel safe, and by holding regular meetings and trainings the staff will feel confident while handling delicate situation. </a:t>
            </a:r>
          </a:p>
          <a:p>
            <a:pPr marL="0" indent="0">
              <a:buNone/>
            </a:pPr>
            <a:r>
              <a:rPr lang="en-GB" dirty="0"/>
              <a:t>They also give them cosh training to make staff have experience in health and hygiene.</a:t>
            </a:r>
          </a:p>
          <a:p>
            <a:pPr marL="0" indent="0">
              <a:buNone/>
            </a:pPr>
            <a:r>
              <a:rPr lang="en-GB" dirty="0"/>
              <a:t>Hygiene is also another important factor so Forest of Arden will need to train their cleaners to use the right chemicals in order to clean the rooms and the hotel.</a:t>
            </a:r>
            <a:endParaRPr lang="en-GB" u="sng" dirty="0"/>
          </a:p>
        </p:txBody>
      </p:sp>
      <p:pic>
        <p:nvPicPr>
          <p:cNvPr id="4" name="Picture 3">
            <a:extLst>
              <a:ext uri="{FF2B5EF4-FFF2-40B4-BE49-F238E27FC236}">
                <a16:creationId xmlns:a16="http://schemas.microsoft.com/office/drawing/2014/main" id="{7E4A6C98-8BA6-43BD-9C24-7313321C4F2F}"/>
              </a:ext>
            </a:extLst>
          </p:cNvPr>
          <p:cNvPicPr>
            <a:picLocks noChangeAspect="1"/>
          </p:cNvPicPr>
          <p:nvPr/>
        </p:nvPicPr>
        <p:blipFill>
          <a:blip r:embed="rId2"/>
          <a:stretch>
            <a:fillRect/>
          </a:stretch>
        </p:blipFill>
        <p:spPr>
          <a:xfrm>
            <a:off x="0" y="0"/>
            <a:ext cx="4504944" cy="6858000"/>
          </a:xfrm>
          <a:prstGeom prst="rect">
            <a:avLst/>
          </a:prstGeom>
        </p:spPr>
      </p:pic>
      <p:pic>
        <p:nvPicPr>
          <p:cNvPr id="5" name="Picture 4">
            <a:extLst>
              <a:ext uri="{FF2B5EF4-FFF2-40B4-BE49-F238E27FC236}">
                <a16:creationId xmlns:a16="http://schemas.microsoft.com/office/drawing/2014/main" id="{CEA7C383-2F7A-44D6-BB02-E7AD81A107D8}"/>
              </a:ext>
            </a:extLst>
          </p:cNvPr>
          <p:cNvPicPr>
            <a:picLocks noChangeAspect="1"/>
          </p:cNvPicPr>
          <p:nvPr/>
        </p:nvPicPr>
        <p:blipFill>
          <a:blip r:embed="rId3"/>
          <a:stretch>
            <a:fillRect/>
          </a:stretch>
        </p:blipFill>
        <p:spPr>
          <a:xfrm>
            <a:off x="10241111" y="0"/>
            <a:ext cx="1950889" cy="1024217"/>
          </a:xfrm>
          <a:prstGeom prst="rect">
            <a:avLst/>
          </a:prstGeom>
        </p:spPr>
      </p:pic>
    </p:spTree>
    <p:extLst>
      <p:ext uri="{BB962C8B-B14F-4D97-AF65-F5344CB8AC3E}">
        <p14:creationId xmlns:p14="http://schemas.microsoft.com/office/powerpoint/2010/main" val="37823981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6D842-B7CD-45E2-9253-80274C879973}"/>
              </a:ext>
            </a:extLst>
          </p:cNvPr>
          <p:cNvSpPr>
            <a:spLocks noGrp="1"/>
          </p:cNvSpPr>
          <p:nvPr>
            <p:ph type="title"/>
          </p:nvPr>
        </p:nvSpPr>
        <p:spPr>
          <a:xfrm>
            <a:off x="6720000" y="1121509"/>
            <a:ext cx="5129051" cy="782447"/>
          </a:xfrm>
        </p:spPr>
        <p:txBody>
          <a:bodyPr/>
          <a:lstStyle/>
          <a:p>
            <a:r>
              <a:rPr lang="en-GB" dirty="0"/>
              <a:t>Conclusion</a:t>
            </a:r>
          </a:p>
        </p:txBody>
      </p:sp>
      <p:sp>
        <p:nvSpPr>
          <p:cNvPr id="3" name="Content Placeholder 2">
            <a:extLst>
              <a:ext uri="{FF2B5EF4-FFF2-40B4-BE49-F238E27FC236}">
                <a16:creationId xmlns:a16="http://schemas.microsoft.com/office/drawing/2014/main" id="{8359FBD2-AF32-4F34-9746-C3CC7D832DEB}"/>
              </a:ext>
            </a:extLst>
          </p:cNvPr>
          <p:cNvSpPr>
            <a:spLocks noGrp="1"/>
          </p:cNvSpPr>
          <p:nvPr>
            <p:ph idx="1"/>
          </p:nvPr>
        </p:nvSpPr>
        <p:spPr>
          <a:xfrm>
            <a:off x="6449501" y="1863462"/>
            <a:ext cx="5670048" cy="4633791"/>
          </a:xfrm>
        </p:spPr>
        <p:txBody>
          <a:bodyPr>
            <a:normAutofit lnSpcReduction="10000"/>
          </a:bodyPr>
          <a:lstStyle/>
          <a:p>
            <a:pPr marL="0" indent="0">
              <a:buNone/>
            </a:pPr>
            <a:r>
              <a:rPr lang="en-GB" dirty="0"/>
              <a:t>In conclusion Forest of Arden is an exclusive 4-star hotel they did this by regularly training their staff on the most important factors of the hotel for example on health and hygiene.</a:t>
            </a:r>
          </a:p>
          <a:p>
            <a:pPr marL="0" indent="0">
              <a:buNone/>
            </a:pPr>
            <a:r>
              <a:rPr lang="en-GB" dirty="0"/>
              <a:t>By focusing on a specific customer age group; 25 to 45 years old made it easier for them to understand the customers and include activities and restaurant  in which they knew their customer would enjoy.</a:t>
            </a:r>
          </a:p>
          <a:p>
            <a:pPr marL="0" indent="0">
              <a:buNone/>
            </a:pPr>
            <a:r>
              <a:rPr lang="en-GB" dirty="0"/>
              <a:t>Furthermore as the hotel included different types of food and beverages on their menu, it makes the customer keep coming back in Forest of Arden.</a:t>
            </a:r>
          </a:p>
        </p:txBody>
      </p:sp>
      <p:pic>
        <p:nvPicPr>
          <p:cNvPr id="4" name="Picture 3">
            <a:extLst>
              <a:ext uri="{FF2B5EF4-FFF2-40B4-BE49-F238E27FC236}">
                <a16:creationId xmlns:a16="http://schemas.microsoft.com/office/drawing/2014/main" id="{A5B5CB56-D556-4D13-AC06-1805439B1229}"/>
              </a:ext>
            </a:extLst>
          </p:cNvPr>
          <p:cNvPicPr>
            <a:picLocks noChangeAspect="1"/>
          </p:cNvPicPr>
          <p:nvPr/>
        </p:nvPicPr>
        <p:blipFill>
          <a:blip r:embed="rId2"/>
          <a:stretch>
            <a:fillRect/>
          </a:stretch>
        </p:blipFill>
        <p:spPr>
          <a:xfrm>
            <a:off x="10241111" y="0"/>
            <a:ext cx="1950889" cy="1024217"/>
          </a:xfrm>
          <a:prstGeom prst="rect">
            <a:avLst/>
          </a:prstGeom>
        </p:spPr>
      </p:pic>
      <p:pic>
        <p:nvPicPr>
          <p:cNvPr id="5" name="Picture 4">
            <a:extLst>
              <a:ext uri="{FF2B5EF4-FFF2-40B4-BE49-F238E27FC236}">
                <a16:creationId xmlns:a16="http://schemas.microsoft.com/office/drawing/2014/main" id="{0DFBA031-2658-403A-BFCF-76847BC2E3CC}"/>
              </a:ext>
            </a:extLst>
          </p:cNvPr>
          <p:cNvPicPr>
            <a:picLocks noChangeAspect="1"/>
          </p:cNvPicPr>
          <p:nvPr/>
        </p:nvPicPr>
        <p:blipFill>
          <a:blip r:embed="rId3"/>
          <a:stretch>
            <a:fillRect/>
          </a:stretch>
        </p:blipFill>
        <p:spPr>
          <a:xfrm>
            <a:off x="0" y="-69190"/>
            <a:ext cx="6419149" cy="7033661"/>
          </a:xfrm>
          <a:prstGeom prst="rect">
            <a:avLst/>
          </a:prstGeom>
        </p:spPr>
      </p:pic>
    </p:spTree>
    <p:extLst>
      <p:ext uri="{BB962C8B-B14F-4D97-AF65-F5344CB8AC3E}">
        <p14:creationId xmlns:p14="http://schemas.microsoft.com/office/powerpoint/2010/main" val="27504494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0C73C-C6ED-48B1-98C6-7CE63A2513A6}"/>
              </a:ext>
            </a:extLst>
          </p:cNvPr>
          <p:cNvSpPr>
            <a:spLocks noGrp="1"/>
          </p:cNvSpPr>
          <p:nvPr>
            <p:ph type="title"/>
          </p:nvPr>
        </p:nvSpPr>
        <p:spPr>
          <a:xfrm>
            <a:off x="1103312" y="452718"/>
            <a:ext cx="8947522" cy="742098"/>
          </a:xfrm>
        </p:spPr>
        <p:txBody>
          <a:bodyPr/>
          <a:lstStyle/>
          <a:p>
            <a:r>
              <a:rPr lang="en-GB" dirty="0"/>
              <a:t>References</a:t>
            </a:r>
          </a:p>
        </p:txBody>
      </p:sp>
      <p:sp>
        <p:nvSpPr>
          <p:cNvPr id="3" name="Content Placeholder 2">
            <a:extLst>
              <a:ext uri="{FF2B5EF4-FFF2-40B4-BE49-F238E27FC236}">
                <a16:creationId xmlns:a16="http://schemas.microsoft.com/office/drawing/2014/main" id="{31A1F899-05F7-4426-816A-DA1F7DB3BBB6}"/>
              </a:ext>
            </a:extLst>
          </p:cNvPr>
          <p:cNvSpPr>
            <a:spLocks noGrp="1"/>
          </p:cNvSpPr>
          <p:nvPr>
            <p:ph idx="1"/>
          </p:nvPr>
        </p:nvSpPr>
        <p:spPr>
          <a:xfrm>
            <a:off x="1110260" y="1232062"/>
            <a:ext cx="9288917" cy="5224182"/>
          </a:xfrm>
        </p:spPr>
        <p:txBody>
          <a:bodyPr>
            <a:normAutofit/>
          </a:bodyPr>
          <a:lstStyle/>
          <a:p>
            <a:r>
              <a:rPr lang="en-GB" dirty="0"/>
              <a:t>"The Largest Hotel Chains in the World". World Atlas. Retrieved January 11, 2019</a:t>
            </a:r>
          </a:p>
          <a:p>
            <a:r>
              <a:rPr lang="en-GB" dirty="0"/>
              <a:t>"J. Willard Marriott". Entrepreneur.com. Retrieved October 28, 2016.  "Root Beer Roots". The Washington Post. Retrieved October 28, 2016. </a:t>
            </a:r>
          </a:p>
          <a:p>
            <a:r>
              <a:rPr lang="en-GB" dirty="0"/>
              <a:t> "Our Story". www.marriott.com. Retrieved January 11, 2018.</a:t>
            </a:r>
          </a:p>
          <a:p>
            <a:r>
              <a:rPr lang="en-GB" dirty="0"/>
              <a:t>Marriott Hotel Brands | Marriott International". Marriott.com. Retrieved October 28, 2016.</a:t>
            </a:r>
          </a:p>
          <a:p>
            <a:r>
              <a:rPr lang="en-GB" dirty="0"/>
              <a:t> "Marriott Forest of Arden Hotel &amp; Country Club (Arden Course)". Today's Golfer. Bauer Consumer Media. Archived from the original on 2009-04-26. Retrieved 2009-06-18.</a:t>
            </a:r>
          </a:p>
          <a:p>
            <a:r>
              <a:rPr lang="en-GB" dirty="0"/>
              <a:t>Forest of Arden, A Marriott Hotel &amp; Country Club – official site</a:t>
            </a:r>
          </a:p>
          <a:p>
            <a:r>
              <a:rPr lang="en-GB" dirty="0"/>
              <a:t>Forest of Arden Country Club – official golf site</a:t>
            </a:r>
          </a:p>
          <a:p>
            <a:r>
              <a:rPr lang="en-GB" dirty="0"/>
              <a:t> "Marriott International". Fortune. Retrieved November 15, 2018.</a:t>
            </a:r>
          </a:p>
          <a:p>
            <a:endParaRPr lang="en-GB" dirty="0"/>
          </a:p>
        </p:txBody>
      </p:sp>
      <p:pic>
        <p:nvPicPr>
          <p:cNvPr id="4" name="Picture 3">
            <a:extLst>
              <a:ext uri="{FF2B5EF4-FFF2-40B4-BE49-F238E27FC236}">
                <a16:creationId xmlns:a16="http://schemas.microsoft.com/office/drawing/2014/main" id="{0EFC41D8-B22B-4235-A05E-23B50101B882}"/>
              </a:ext>
            </a:extLst>
          </p:cNvPr>
          <p:cNvPicPr>
            <a:picLocks noChangeAspect="1"/>
          </p:cNvPicPr>
          <p:nvPr/>
        </p:nvPicPr>
        <p:blipFill>
          <a:blip r:embed="rId2"/>
          <a:stretch>
            <a:fillRect/>
          </a:stretch>
        </p:blipFill>
        <p:spPr>
          <a:xfrm>
            <a:off x="10241111" y="0"/>
            <a:ext cx="1950889" cy="1024217"/>
          </a:xfrm>
          <a:prstGeom prst="rect">
            <a:avLst/>
          </a:prstGeom>
        </p:spPr>
      </p:pic>
    </p:spTree>
    <p:extLst>
      <p:ext uri="{BB962C8B-B14F-4D97-AF65-F5344CB8AC3E}">
        <p14:creationId xmlns:p14="http://schemas.microsoft.com/office/powerpoint/2010/main" val="3740638705"/>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otalTime>12</TotalTime>
  <Words>1280</Words>
  <Application>Microsoft Office PowerPoint</Application>
  <PresentationFormat>Widescreen</PresentationFormat>
  <Paragraphs>86</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Century Gothic</vt:lpstr>
      <vt:lpstr>Wingdings</vt:lpstr>
      <vt:lpstr>Vapor Trail</vt:lpstr>
      <vt:lpstr>Forest of Arden Marriott hotel  &amp; country club</vt:lpstr>
      <vt:lpstr>Introduction </vt:lpstr>
      <vt:lpstr>History Marriott</vt:lpstr>
      <vt:lpstr>Forest of Arden history </vt:lpstr>
      <vt:lpstr>Type of operation </vt:lpstr>
      <vt:lpstr>Activities</vt:lpstr>
      <vt:lpstr>      Types of product in Food and Beverage</vt:lpstr>
      <vt:lpstr>Types of product         in rooms </vt:lpstr>
      <vt:lpstr>How they market  Food &amp; Beverages</vt:lpstr>
      <vt:lpstr>Health and hygiene in Food and Beverages</vt:lpstr>
      <vt:lpstr>Health and Hygiene in rooms and hospitality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Forest of Arden Marriott hotel  &amp; country club</dc:title>
  <dc:creator>Favour Okafor</dc:creator>
  <cp:lastModifiedBy>Favour Okafor</cp:lastModifiedBy>
  <cp:revision>2</cp:revision>
  <dcterms:created xsi:type="dcterms:W3CDTF">2020-03-12T18:56:29Z</dcterms:created>
  <dcterms:modified xsi:type="dcterms:W3CDTF">2020-03-12T19:10:06Z</dcterms:modified>
</cp:coreProperties>
</file>