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2" r:id="rId3"/>
    <p:sldId id="263" r:id="rId4"/>
    <p:sldId id="258" r:id="rId5"/>
    <p:sldId id="259" r:id="rId6"/>
    <p:sldId id="260" r:id="rId7"/>
    <p:sldId id="264" r:id="rId8"/>
    <p:sldId id="261"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1D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AB2807-4E5B-485C-9B3A-94C48F26F474}" type="datetimeFigureOut">
              <a:rPr lang="en-GB" smtClean="0"/>
              <a:t>16/03/2020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A82449-44D6-4ACD-91C4-AA3223B399A6}" type="slidenum">
              <a:rPr lang="en-GB" smtClean="0"/>
              <a:t>‹#›</a:t>
            </a:fld>
            <a:endParaRPr lang="en-GB"/>
          </a:p>
        </p:txBody>
      </p:sp>
    </p:spTree>
    <p:extLst>
      <p:ext uri="{BB962C8B-B14F-4D97-AF65-F5344CB8AC3E}">
        <p14:creationId xmlns:p14="http://schemas.microsoft.com/office/powerpoint/2010/main" val="1275982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82449-44D6-4ACD-91C4-AA3223B399A6}" type="slidenum">
              <a:rPr lang="en-GB" smtClean="0"/>
              <a:t>1</a:t>
            </a:fld>
            <a:endParaRPr lang="en-GB"/>
          </a:p>
        </p:txBody>
      </p:sp>
    </p:spTree>
    <p:extLst>
      <p:ext uri="{BB962C8B-B14F-4D97-AF65-F5344CB8AC3E}">
        <p14:creationId xmlns:p14="http://schemas.microsoft.com/office/powerpoint/2010/main" val="4065996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82449-44D6-4ACD-91C4-AA3223B399A6}" type="slidenum">
              <a:rPr lang="en-GB" smtClean="0"/>
              <a:t>2</a:t>
            </a:fld>
            <a:endParaRPr lang="en-GB"/>
          </a:p>
        </p:txBody>
      </p:sp>
    </p:spTree>
    <p:extLst>
      <p:ext uri="{BB962C8B-B14F-4D97-AF65-F5344CB8AC3E}">
        <p14:creationId xmlns:p14="http://schemas.microsoft.com/office/powerpoint/2010/main" val="1176727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82449-44D6-4ACD-91C4-AA3223B399A6}" type="slidenum">
              <a:rPr lang="en-GB" smtClean="0"/>
              <a:t>3</a:t>
            </a:fld>
            <a:endParaRPr lang="en-GB"/>
          </a:p>
        </p:txBody>
      </p:sp>
    </p:spTree>
    <p:extLst>
      <p:ext uri="{BB962C8B-B14F-4D97-AF65-F5344CB8AC3E}">
        <p14:creationId xmlns:p14="http://schemas.microsoft.com/office/powerpoint/2010/main" val="183024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CRM is the way an organisation keeps its relationship with its customers, how the organisation interact with their existing and potential customers. How it increases profit and productivity for the organisation. And how the company reaches out to its customers and improves customer loyalty and satisfaction. </a:t>
            </a:r>
          </a:p>
          <a:p>
            <a:endParaRPr lang="en-GB" dirty="0"/>
          </a:p>
        </p:txBody>
      </p:sp>
      <p:sp>
        <p:nvSpPr>
          <p:cNvPr id="4" name="Slide Number Placeholder 3"/>
          <p:cNvSpPr>
            <a:spLocks noGrp="1"/>
          </p:cNvSpPr>
          <p:nvPr>
            <p:ph type="sldNum" sz="quarter" idx="5"/>
          </p:nvPr>
        </p:nvSpPr>
        <p:spPr/>
        <p:txBody>
          <a:bodyPr/>
          <a:lstStyle/>
          <a:p>
            <a:fld id="{0FA82449-44D6-4ACD-91C4-AA3223B399A6}" type="slidenum">
              <a:rPr lang="en-GB" smtClean="0"/>
              <a:t>4</a:t>
            </a:fld>
            <a:endParaRPr lang="en-GB"/>
          </a:p>
        </p:txBody>
      </p:sp>
    </p:spTree>
    <p:extLst>
      <p:ext uri="{BB962C8B-B14F-4D97-AF65-F5344CB8AC3E}">
        <p14:creationId xmlns:p14="http://schemas.microsoft.com/office/powerpoint/2010/main" val="726244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82449-44D6-4ACD-91C4-AA3223B399A6}" type="slidenum">
              <a:rPr lang="en-GB" smtClean="0"/>
              <a:t>5</a:t>
            </a:fld>
            <a:endParaRPr lang="en-GB"/>
          </a:p>
        </p:txBody>
      </p:sp>
    </p:spTree>
    <p:extLst>
      <p:ext uri="{BB962C8B-B14F-4D97-AF65-F5344CB8AC3E}">
        <p14:creationId xmlns:p14="http://schemas.microsoft.com/office/powerpoint/2010/main" val="2568647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82449-44D6-4ACD-91C4-AA3223B399A6}" type="slidenum">
              <a:rPr lang="en-GB" smtClean="0"/>
              <a:t>6</a:t>
            </a:fld>
            <a:endParaRPr lang="en-GB"/>
          </a:p>
        </p:txBody>
      </p:sp>
    </p:spTree>
    <p:extLst>
      <p:ext uri="{BB962C8B-B14F-4D97-AF65-F5344CB8AC3E}">
        <p14:creationId xmlns:p14="http://schemas.microsoft.com/office/powerpoint/2010/main" val="3947580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82449-44D6-4ACD-91C4-AA3223B399A6}" type="slidenum">
              <a:rPr lang="en-GB" smtClean="0"/>
              <a:t>8</a:t>
            </a:fld>
            <a:endParaRPr lang="en-GB"/>
          </a:p>
        </p:txBody>
      </p:sp>
    </p:spTree>
    <p:extLst>
      <p:ext uri="{BB962C8B-B14F-4D97-AF65-F5344CB8AC3E}">
        <p14:creationId xmlns:p14="http://schemas.microsoft.com/office/powerpoint/2010/main" val="2419490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70F09-14C3-402C-93E3-2879E83A0F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B38782-6304-42F2-9712-17B626E4AF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E8EBA5-93B7-417C-A427-B748EBC328F1}"/>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5" name="Footer Placeholder 4">
            <a:extLst>
              <a:ext uri="{FF2B5EF4-FFF2-40B4-BE49-F238E27FC236}">
                <a16:creationId xmlns:a16="http://schemas.microsoft.com/office/drawing/2014/main" id="{F51D0DA4-9A2B-4D56-BD1A-B7F770C653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F714B2-1A8A-4232-A8C5-4CE00EAF94BB}"/>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933308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D0276-4B89-4A71-8101-665AED0188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99D6CC-DE11-4453-BB14-98CCCBABA6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375077-3BF9-4D55-9673-51E0240C34C7}"/>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5" name="Footer Placeholder 4">
            <a:extLst>
              <a:ext uri="{FF2B5EF4-FFF2-40B4-BE49-F238E27FC236}">
                <a16:creationId xmlns:a16="http://schemas.microsoft.com/office/drawing/2014/main" id="{CDDC7DC3-9399-4F5D-924C-AF76965438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9F07F0-FD04-4C86-A17A-C95432258865}"/>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1386860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57704-26CD-4609-BF1E-4019DAEB06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B04D5D-8606-4B72-B568-58564D92DA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4FC7D5F-950A-4885-8E89-44D0344E7113}"/>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5" name="Footer Placeholder 4">
            <a:extLst>
              <a:ext uri="{FF2B5EF4-FFF2-40B4-BE49-F238E27FC236}">
                <a16:creationId xmlns:a16="http://schemas.microsoft.com/office/drawing/2014/main" id="{54F4CAB9-0452-4502-BD43-311CA62BE4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49740B-C6FD-432E-A409-D247BB981468}"/>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650734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1AE84-F1D6-482C-BA81-3D83FF8CBF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B3EE34-2229-4328-9385-BCA0515336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A4C560-1196-44B3-A4C5-13AEE3BCA5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57F280-3DE7-4B28-9A3E-9053EDB28441}"/>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6" name="Footer Placeholder 5">
            <a:extLst>
              <a:ext uri="{FF2B5EF4-FFF2-40B4-BE49-F238E27FC236}">
                <a16:creationId xmlns:a16="http://schemas.microsoft.com/office/drawing/2014/main" id="{8CEEDCF6-51F0-48AB-BFC7-B7F2B47D50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928620-66C2-4D82-9B15-07CF56C2E18D}"/>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3476712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03A3D-F48A-4D3D-ABCD-B11DF70F17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C7D71-9050-4A75-A914-BE51FC1323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D3670F-FE0B-4E32-9F6C-353356498D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6D74FB-7163-407B-AEC4-51CA941C85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27AE12-9853-4158-93C3-C17E419C67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B8B1DC-FF0B-4422-9591-03CEC0E4C081}"/>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8" name="Footer Placeholder 7">
            <a:extLst>
              <a:ext uri="{FF2B5EF4-FFF2-40B4-BE49-F238E27FC236}">
                <a16:creationId xmlns:a16="http://schemas.microsoft.com/office/drawing/2014/main" id="{96566AD6-0D11-4AFE-AFE3-3227694473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2666B6-2BBD-4757-AC47-1824B145DA2D}"/>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3547298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77B78-EA09-4471-B786-BC1B9D9CD5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4C829-DAE7-4F93-A858-3C0C082CE1B1}"/>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4" name="Footer Placeholder 3">
            <a:extLst>
              <a:ext uri="{FF2B5EF4-FFF2-40B4-BE49-F238E27FC236}">
                <a16:creationId xmlns:a16="http://schemas.microsoft.com/office/drawing/2014/main" id="{94F825FC-1EA7-4EA9-BAF0-47654A2FE5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0FF16A-E652-4827-B814-A4AF23CF5528}"/>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3038168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903D9A-638E-45DC-B8C4-D3CDAEEE94AA}"/>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3" name="Footer Placeholder 2">
            <a:extLst>
              <a:ext uri="{FF2B5EF4-FFF2-40B4-BE49-F238E27FC236}">
                <a16:creationId xmlns:a16="http://schemas.microsoft.com/office/drawing/2014/main" id="{C471CC18-05F9-49ED-B607-B54FA0A8E5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EE92AF-550D-44C0-9E46-38E5D65CBE48}"/>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1550480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B8B99-9EB5-4408-8E88-EBEDDD99EC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400A4A-8063-4403-ABE3-14A18C3B76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2A6D49-9344-43A8-8EF6-17B57FDE3D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E942EA-38F3-4EE4-9362-87F1DF856912}"/>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6" name="Footer Placeholder 5">
            <a:extLst>
              <a:ext uri="{FF2B5EF4-FFF2-40B4-BE49-F238E27FC236}">
                <a16:creationId xmlns:a16="http://schemas.microsoft.com/office/drawing/2014/main" id="{A313F400-109E-4B52-B120-8900C53517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92305D-EDDE-4DB4-8AF6-53EEAE9C3863}"/>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155240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A03E6-955D-4B10-9DF5-AE43848EA3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79B209-3CFE-4C7C-8577-0CB12FB54F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60F97C-81FB-44AC-B54E-9651CE9CF2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BA0434-0A0D-4D14-A566-7C69835C5672}"/>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6" name="Footer Placeholder 5">
            <a:extLst>
              <a:ext uri="{FF2B5EF4-FFF2-40B4-BE49-F238E27FC236}">
                <a16:creationId xmlns:a16="http://schemas.microsoft.com/office/drawing/2014/main" id="{ED12F38B-BDE6-4A90-A62F-741F517633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42ED07-8AC6-4CAE-9B16-89A4F9803078}"/>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307942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76131-1638-4DB2-92C2-D1C4E6866B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0B5350-222A-42A2-AF7A-9AEFEC4EAE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7FC2B-23D7-4F1A-9971-E03F2503E6B9}"/>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5" name="Footer Placeholder 4">
            <a:extLst>
              <a:ext uri="{FF2B5EF4-FFF2-40B4-BE49-F238E27FC236}">
                <a16:creationId xmlns:a16="http://schemas.microsoft.com/office/drawing/2014/main" id="{8A6E0FF1-F8E9-4352-B13C-5D8B528F77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D122AA-ACF9-4953-BD5D-289FE54ECCE0}"/>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1816314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604317-1446-424F-913C-0185A28907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BA48C1-FED8-493D-848D-6CEB8E4EF2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90BE9B-D579-465C-8107-DEA0593264F4}"/>
              </a:ext>
            </a:extLst>
          </p:cNvPr>
          <p:cNvSpPr>
            <a:spLocks noGrp="1"/>
          </p:cNvSpPr>
          <p:nvPr>
            <p:ph type="dt" sz="half" idx="10"/>
          </p:nvPr>
        </p:nvSpPr>
        <p:spPr/>
        <p:txBody>
          <a:bodyPr/>
          <a:lstStyle/>
          <a:p>
            <a:fld id="{14CF6767-AD97-4733-8B12-E6911C30F6EA}" type="datetimeFigureOut">
              <a:rPr lang="en-GB" smtClean="0"/>
              <a:t>16/03/2020</a:t>
            </a:fld>
            <a:endParaRPr lang="en-GB"/>
          </a:p>
        </p:txBody>
      </p:sp>
      <p:sp>
        <p:nvSpPr>
          <p:cNvPr id="5" name="Footer Placeholder 4">
            <a:extLst>
              <a:ext uri="{FF2B5EF4-FFF2-40B4-BE49-F238E27FC236}">
                <a16:creationId xmlns:a16="http://schemas.microsoft.com/office/drawing/2014/main" id="{09A3735C-7BB8-4F87-97C3-8E34252E8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30A967-D157-4863-8CE5-AC874ABBA72F}"/>
              </a:ext>
            </a:extLst>
          </p:cNvPr>
          <p:cNvSpPr>
            <a:spLocks noGrp="1"/>
          </p:cNvSpPr>
          <p:nvPr>
            <p:ph type="sldNum" sz="quarter" idx="12"/>
          </p:nvPr>
        </p:nvSpPr>
        <p:spPr/>
        <p:txBody>
          <a:bodyPr/>
          <a:lstStyle/>
          <a:p>
            <a:fld id="{C90A2A6D-1D3C-48A1-AF31-8427E5681E29}" type="slidenum">
              <a:rPr lang="en-GB" smtClean="0"/>
              <a:t>‹#›</a:t>
            </a:fld>
            <a:endParaRPr lang="en-GB"/>
          </a:p>
        </p:txBody>
      </p:sp>
    </p:spTree>
    <p:extLst>
      <p:ext uri="{BB962C8B-B14F-4D97-AF65-F5344CB8AC3E}">
        <p14:creationId xmlns:p14="http://schemas.microsoft.com/office/powerpoint/2010/main" val="3873034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CB5610-D927-48F0-8732-E7C9BDCFC6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72E637-F689-4EE4-8746-DF28F38A5A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289FE3-F74B-48A9-B09A-7689DBEC92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CF6767-AD97-4733-8B12-E6911C30F6EA}" type="datetimeFigureOut">
              <a:rPr lang="en-GB" smtClean="0"/>
              <a:t>16/03/2020</a:t>
            </a:fld>
            <a:endParaRPr lang="en-GB"/>
          </a:p>
        </p:txBody>
      </p:sp>
      <p:sp>
        <p:nvSpPr>
          <p:cNvPr id="5" name="Footer Placeholder 4">
            <a:extLst>
              <a:ext uri="{FF2B5EF4-FFF2-40B4-BE49-F238E27FC236}">
                <a16:creationId xmlns:a16="http://schemas.microsoft.com/office/drawing/2014/main" id="{79111647-9114-4C98-851E-2EDCC52251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5B8839-84F9-4C41-83FB-9052766854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0A2A6D-1D3C-48A1-AF31-8427E5681E29}" type="slidenum">
              <a:rPr lang="en-GB" smtClean="0"/>
              <a:t>‹#›</a:t>
            </a:fld>
            <a:endParaRPr lang="en-GB"/>
          </a:p>
        </p:txBody>
      </p:sp>
    </p:spTree>
    <p:extLst>
      <p:ext uri="{BB962C8B-B14F-4D97-AF65-F5344CB8AC3E}">
        <p14:creationId xmlns:p14="http://schemas.microsoft.com/office/powerpoint/2010/main" val="1102510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corporate.asda.com/our-story/our-history"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hyperlink" Target="https://blog.s4rb.com/the-history-of-asda-pocket-tapping-for-52-year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slideshare.net/plotr/history-business-review-pack20101" TargetMode="External"/><Relationship Id="rId7" Type="http://schemas.openxmlformats.org/officeDocument/2006/relationships/hyperlink" Target="https://www.essentialretail.com/analysis/5a045dc274748-how-asda-uses-data-to-put-the-customer-first/" TargetMode="External"/><Relationship Id="rId2" Type="http://schemas.openxmlformats.org/officeDocument/2006/relationships/hyperlink" Target="https://www.companieshistory.com/asda/" TargetMode="External"/><Relationship Id="rId1" Type="http://schemas.openxmlformats.org/officeDocument/2006/relationships/slideLayout" Target="../slideLayouts/slideLayout7.xml"/><Relationship Id="rId6" Type="http://schemas.openxmlformats.org/officeDocument/2006/relationships/hyperlink" Target="https://www.nibusinessinfo.co.uk/content/potential-drawbacks-crm-systems" TargetMode="External"/><Relationship Id="rId5" Type="http://schemas.openxmlformats.org/officeDocument/2006/relationships/hyperlink" Target="https://www.retailchange.com/asda-customer-data-strategy/" TargetMode="External"/><Relationship Id="rId4" Type="http://schemas.openxmlformats.org/officeDocument/2006/relationships/hyperlink" Target="https://www.cipd.co.uk/Images/case-study-asda_tcm18-19985.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10000">
              <a:srgbClr val="00B0F0"/>
            </a:gs>
            <a:gs pos="64000">
              <a:schemeClr val="accent1">
                <a:lumMod val="45000"/>
                <a:lumOff val="55000"/>
              </a:schemeClr>
            </a:gs>
            <a:gs pos="100000">
              <a:srgbClr val="0070C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B8BA2-0B3A-46BA-AEEC-C2E72AA85DDF}"/>
              </a:ext>
            </a:extLst>
          </p:cNvPr>
          <p:cNvSpPr>
            <a:spLocks noGrp="1"/>
          </p:cNvSpPr>
          <p:nvPr>
            <p:ph type="ctrTitle"/>
          </p:nvPr>
        </p:nvSpPr>
        <p:spPr>
          <a:noFill/>
        </p:spPr>
        <p:txBody>
          <a:bodyPr>
            <a:normAutofit fontScale="90000"/>
          </a:bodyPr>
          <a:lstStyle/>
          <a:p>
            <a:r>
              <a:rPr lang="en-GB" dirty="0"/>
              <a:t>Understanding and engaging in the customer experience</a:t>
            </a:r>
            <a:br>
              <a:rPr lang="en-GB" dirty="0"/>
            </a:br>
            <a:br>
              <a:rPr lang="en-GB" dirty="0"/>
            </a:br>
            <a:r>
              <a:rPr lang="en-GB" dirty="0"/>
              <a:t>CRM </a:t>
            </a:r>
          </a:p>
        </p:txBody>
      </p:sp>
      <p:sp>
        <p:nvSpPr>
          <p:cNvPr id="3" name="Subtitle 2">
            <a:extLst>
              <a:ext uri="{FF2B5EF4-FFF2-40B4-BE49-F238E27FC236}">
                <a16:creationId xmlns:a16="http://schemas.microsoft.com/office/drawing/2014/main" id="{0933864F-89E0-4E51-87FC-7BEC43BE8B0E}"/>
              </a:ext>
            </a:extLst>
          </p:cNvPr>
          <p:cNvSpPr>
            <a:spLocks noGrp="1"/>
          </p:cNvSpPr>
          <p:nvPr>
            <p:ph type="subTitle" idx="1"/>
          </p:nvPr>
        </p:nvSpPr>
        <p:spPr/>
        <p:txBody>
          <a:bodyPr/>
          <a:lstStyle/>
          <a:p>
            <a:r>
              <a:rPr lang="en-GB" dirty="0"/>
              <a:t>Halima Miah - 1712451</a:t>
            </a:r>
          </a:p>
        </p:txBody>
      </p:sp>
    </p:spTree>
    <p:extLst>
      <p:ext uri="{BB962C8B-B14F-4D97-AF65-F5344CB8AC3E}">
        <p14:creationId xmlns:p14="http://schemas.microsoft.com/office/powerpoint/2010/main" val="1031442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0F266F-D9FF-41D3-A76C-AB41B6A03FF8}"/>
              </a:ext>
            </a:extLst>
          </p:cNvPr>
          <p:cNvSpPr txBox="1"/>
          <p:nvPr/>
        </p:nvSpPr>
        <p:spPr>
          <a:xfrm>
            <a:off x="48458" y="57877"/>
            <a:ext cx="3187111" cy="1261884"/>
          </a:xfrm>
          <a:prstGeom prst="rect">
            <a:avLst/>
          </a:prstGeom>
          <a:noFill/>
        </p:spPr>
        <p:txBody>
          <a:bodyPr wrap="square" rtlCol="0">
            <a:spAutoFit/>
          </a:bodyPr>
          <a:lstStyle/>
          <a:p>
            <a:r>
              <a:rPr lang="en-GB" sz="3600" b="1" u="sng" dirty="0"/>
              <a:t>History Of Asda </a:t>
            </a:r>
          </a:p>
          <a:p>
            <a:endParaRPr lang="en-GB" sz="2000" dirty="0"/>
          </a:p>
          <a:p>
            <a:endParaRPr lang="en-GB" sz="2000" dirty="0"/>
          </a:p>
        </p:txBody>
      </p:sp>
      <p:sp>
        <p:nvSpPr>
          <p:cNvPr id="3" name="Arrow: Chevron 2">
            <a:extLst>
              <a:ext uri="{FF2B5EF4-FFF2-40B4-BE49-F238E27FC236}">
                <a16:creationId xmlns:a16="http://schemas.microsoft.com/office/drawing/2014/main" id="{8A5CACA7-42A4-436B-88C3-FBFBF72AEF6B}"/>
              </a:ext>
            </a:extLst>
          </p:cNvPr>
          <p:cNvSpPr/>
          <p:nvPr/>
        </p:nvSpPr>
        <p:spPr>
          <a:xfrm>
            <a:off x="87923" y="1240658"/>
            <a:ext cx="1378634" cy="625622"/>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1949</a:t>
            </a:r>
          </a:p>
        </p:txBody>
      </p:sp>
      <p:sp>
        <p:nvSpPr>
          <p:cNvPr id="4" name="TextBox 3">
            <a:extLst>
              <a:ext uri="{FF2B5EF4-FFF2-40B4-BE49-F238E27FC236}">
                <a16:creationId xmlns:a16="http://schemas.microsoft.com/office/drawing/2014/main" id="{EB1D640C-89D5-491F-9D3B-F6D44173A998}"/>
              </a:ext>
            </a:extLst>
          </p:cNvPr>
          <p:cNvSpPr txBox="1"/>
          <p:nvPr/>
        </p:nvSpPr>
        <p:spPr>
          <a:xfrm>
            <a:off x="1617787" y="1116056"/>
            <a:ext cx="4754879" cy="923330"/>
          </a:xfrm>
          <a:prstGeom prst="rect">
            <a:avLst/>
          </a:prstGeom>
          <a:noFill/>
        </p:spPr>
        <p:txBody>
          <a:bodyPr wrap="square" rtlCol="0">
            <a:spAutoFit/>
          </a:bodyPr>
          <a:lstStyle/>
          <a:p>
            <a:pPr marL="285750" indent="-285750">
              <a:buFont typeface="Arial" panose="020B0604020202020204" pitchFamily="34" charset="0"/>
              <a:buChar char="•"/>
            </a:pPr>
            <a:r>
              <a:rPr lang="en-GB" b="1" dirty="0"/>
              <a:t>Asda</a:t>
            </a:r>
            <a:r>
              <a:rPr lang="en-GB" dirty="0"/>
              <a:t> Stores Limited was founded as Associated Dairies &amp; Farm Stores Limited in </a:t>
            </a:r>
            <a:r>
              <a:rPr lang="en-GB" b="1" dirty="0"/>
              <a:t>1949 </a:t>
            </a:r>
            <a:r>
              <a:rPr lang="en-GB" dirty="0"/>
              <a:t>in Leeds. (Companies History, 2020)</a:t>
            </a:r>
          </a:p>
        </p:txBody>
      </p:sp>
      <p:sp>
        <p:nvSpPr>
          <p:cNvPr id="7" name="Arrow: Chevron 6">
            <a:extLst>
              <a:ext uri="{FF2B5EF4-FFF2-40B4-BE49-F238E27FC236}">
                <a16:creationId xmlns:a16="http://schemas.microsoft.com/office/drawing/2014/main" id="{FB340254-FF8B-4E0F-97F6-07ABB67E2D30}"/>
              </a:ext>
            </a:extLst>
          </p:cNvPr>
          <p:cNvSpPr/>
          <p:nvPr/>
        </p:nvSpPr>
        <p:spPr>
          <a:xfrm>
            <a:off x="6421902" y="1195997"/>
            <a:ext cx="1378634" cy="625622"/>
          </a:xfrm>
          <a:prstGeom prst="chevron">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1965</a:t>
            </a:r>
          </a:p>
        </p:txBody>
      </p:sp>
      <p:sp>
        <p:nvSpPr>
          <p:cNvPr id="8" name="Rectangle 7">
            <a:extLst>
              <a:ext uri="{FF2B5EF4-FFF2-40B4-BE49-F238E27FC236}">
                <a16:creationId xmlns:a16="http://schemas.microsoft.com/office/drawing/2014/main" id="{0611E0AD-B4F8-4DCC-B4A9-773166294057}"/>
              </a:ext>
            </a:extLst>
          </p:cNvPr>
          <p:cNvSpPr/>
          <p:nvPr/>
        </p:nvSpPr>
        <p:spPr>
          <a:xfrm>
            <a:off x="7899008" y="1130331"/>
            <a:ext cx="4055013" cy="707886"/>
          </a:xfrm>
          <a:prstGeom prst="rect">
            <a:avLst/>
          </a:prstGeom>
        </p:spPr>
        <p:txBody>
          <a:bodyPr wrap="square">
            <a:spAutoFit/>
          </a:bodyPr>
          <a:lstStyle/>
          <a:p>
            <a:pPr marL="342900" indent="-342900">
              <a:buFont typeface="Arial" panose="020B0604020202020204" pitchFamily="34" charset="0"/>
              <a:buChar char="•"/>
            </a:pPr>
            <a:r>
              <a:rPr lang="en-GB" sz="2000" i="0" u="none" strike="noStrike" dirty="0">
                <a:solidFill>
                  <a:srgbClr val="000000"/>
                </a:solidFill>
                <a:effectLst/>
                <a:latin typeface="BogleWeb"/>
              </a:rPr>
              <a:t> Asda was born.</a:t>
            </a:r>
          </a:p>
          <a:p>
            <a:r>
              <a:rPr lang="en-GB" sz="2000" b="1" i="0" u="none" strike="noStrike" dirty="0" err="1">
                <a:solidFill>
                  <a:schemeClr val="accent6"/>
                </a:solidFill>
                <a:effectLst/>
                <a:latin typeface="BogleWeb"/>
              </a:rPr>
              <a:t>AS</a:t>
            </a:r>
            <a:r>
              <a:rPr lang="en-GB" sz="2000" i="0" u="none" strike="noStrike" dirty="0" err="1">
                <a:solidFill>
                  <a:srgbClr val="000000"/>
                </a:solidFill>
                <a:effectLst/>
                <a:latin typeface="BogleWeb"/>
              </a:rPr>
              <a:t>quith</a:t>
            </a:r>
            <a:r>
              <a:rPr lang="en-GB" sz="2000" i="0" u="none" strike="noStrike" dirty="0">
                <a:solidFill>
                  <a:srgbClr val="000000"/>
                </a:solidFill>
                <a:effectLst/>
                <a:latin typeface="BogleWeb"/>
              </a:rPr>
              <a:t> + </a:t>
            </a:r>
            <a:r>
              <a:rPr lang="en-GB" sz="2000" b="1" i="0" u="none" strike="noStrike" dirty="0" err="1">
                <a:solidFill>
                  <a:schemeClr val="accent6"/>
                </a:solidFill>
                <a:effectLst/>
                <a:latin typeface="BogleWeb"/>
              </a:rPr>
              <a:t>DA</a:t>
            </a:r>
            <a:r>
              <a:rPr lang="en-GB" sz="2000" i="0" u="none" strike="noStrike" dirty="0" err="1">
                <a:solidFill>
                  <a:srgbClr val="000000"/>
                </a:solidFill>
                <a:effectLst/>
                <a:latin typeface="BogleWeb"/>
              </a:rPr>
              <a:t>iries</a:t>
            </a:r>
            <a:r>
              <a:rPr lang="en-GB" sz="2000" i="0" u="none" strike="noStrike" dirty="0">
                <a:solidFill>
                  <a:srgbClr val="000000"/>
                </a:solidFill>
                <a:effectLst/>
                <a:latin typeface="BogleWeb"/>
              </a:rPr>
              <a:t> = the birth of</a:t>
            </a:r>
            <a:r>
              <a:rPr lang="en-GB" sz="2000" i="0" u="none" strike="noStrike" dirty="0">
                <a:solidFill>
                  <a:schemeClr val="accent6"/>
                </a:solidFill>
                <a:effectLst/>
                <a:latin typeface="BogleWeb"/>
              </a:rPr>
              <a:t> </a:t>
            </a:r>
            <a:r>
              <a:rPr lang="en-GB" sz="2000" b="1" i="0" u="none" strike="noStrike" dirty="0">
                <a:solidFill>
                  <a:schemeClr val="accent6"/>
                </a:solidFill>
                <a:effectLst/>
                <a:latin typeface="BogleWeb"/>
              </a:rPr>
              <a:t>ASDA</a:t>
            </a:r>
          </a:p>
        </p:txBody>
      </p:sp>
      <p:sp>
        <p:nvSpPr>
          <p:cNvPr id="9" name="Arrow: Chevron 8">
            <a:extLst>
              <a:ext uri="{FF2B5EF4-FFF2-40B4-BE49-F238E27FC236}">
                <a16:creationId xmlns:a16="http://schemas.microsoft.com/office/drawing/2014/main" id="{C3691FB5-3FFA-455E-AB03-A69C97DA546A}"/>
              </a:ext>
            </a:extLst>
          </p:cNvPr>
          <p:cNvSpPr/>
          <p:nvPr/>
        </p:nvSpPr>
        <p:spPr>
          <a:xfrm>
            <a:off x="48458" y="2509975"/>
            <a:ext cx="1457563" cy="625623"/>
          </a:xfrm>
          <a:prstGeom prst="chevr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1970s</a:t>
            </a:r>
          </a:p>
        </p:txBody>
      </p:sp>
      <p:sp>
        <p:nvSpPr>
          <p:cNvPr id="10" name="TextBox 9">
            <a:extLst>
              <a:ext uri="{FF2B5EF4-FFF2-40B4-BE49-F238E27FC236}">
                <a16:creationId xmlns:a16="http://schemas.microsoft.com/office/drawing/2014/main" id="{066E3050-6964-42A1-BC24-1B415F8206C7}"/>
              </a:ext>
            </a:extLst>
          </p:cNvPr>
          <p:cNvSpPr txBox="1"/>
          <p:nvPr/>
        </p:nvSpPr>
        <p:spPr>
          <a:xfrm>
            <a:off x="1594338" y="2249333"/>
            <a:ext cx="4248443" cy="2031325"/>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000000"/>
                </a:solidFill>
                <a:latin typeface="BogleWeb"/>
              </a:rPr>
              <a:t> </a:t>
            </a:r>
            <a:r>
              <a:rPr lang="en-GB" b="1" dirty="0">
                <a:latin typeface="BogleWeb"/>
              </a:rPr>
              <a:t>1970</a:t>
            </a:r>
            <a:r>
              <a:rPr lang="en-GB" dirty="0">
                <a:solidFill>
                  <a:srgbClr val="000000"/>
                </a:solidFill>
                <a:latin typeface="BogleWeb"/>
              </a:rPr>
              <a:t> Asda had over 30 stores.</a:t>
            </a:r>
            <a:endParaRPr lang="en-GB" dirty="0"/>
          </a:p>
          <a:p>
            <a:pPr marL="285750" indent="-285750">
              <a:buFont typeface="Arial" panose="020B0604020202020204" pitchFamily="34" charset="0"/>
              <a:buChar char="•"/>
            </a:pPr>
            <a:r>
              <a:rPr lang="en-GB" b="1" dirty="0"/>
              <a:t> 1977</a:t>
            </a:r>
            <a:r>
              <a:rPr lang="en-GB" dirty="0"/>
              <a:t> -</a:t>
            </a:r>
            <a:r>
              <a:rPr lang="en-GB" dirty="0">
                <a:solidFill>
                  <a:srgbClr val="000000"/>
                </a:solidFill>
                <a:latin typeface="BogleWeb"/>
              </a:rPr>
              <a:t>'Asda Price' TV adverts featuring the 'pocket tap’. </a:t>
            </a:r>
          </a:p>
          <a:p>
            <a:pPr marL="285750" indent="-285750">
              <a:buFont typeface="Arial" panose="020B0604020202020204" pitchFamily="34" charset="0"/>
              <a:buChar char="•"/>
            </a:pPr>
            <a:r>
              <a:rPr lang="en-GB" dirty="0">
                <a:solidFill>
                  <a:srgbClr val="000000"/>
                </a:solidFill>
                <a:latin typeface="BogleWeb"/>
              </a:rPr>
              <a:t>End of 70s Asda had 80 stores totalling 3 million sq. ft. of retail space.</a:t>
            </a:r>
            <a:endParaRPr lang="en-GB" dirty="0"/>
          </a:p>
          <a:p>
            <a:endParaRPr lang="en-GB" dirty="0"/>
          </a:p>
          <a:p>
            <a:endParaRPr lang="en-GB" dirty="0"/>
          </a:p>
        </p:txBody>
      </p:sp>
      <p:sp>
        <p:nvSpPr>
          <p:cNvPr id="11" name="Arrow: Chevron 10">
            <a:extLst>
              <a:ext uri="{FF2B5EF4-FFF2-40B4-BE49-F238E27FC236}">
                <a16:creationId xmlns:a16="http://schemas.microsoft.com/office/drawing/2014/main" id="{A3DCF09D-CCA1-4171-9B34-8E9A8DCAF709}"/>
              </a:ext>
            </a:extLst>
          </p:cNvPr>
          <p:cNvSpPr/>
          <p:nvPr/>
        </p:nvSpPr>
        <p:spPr>
          <a:xfrm>
            <a:off x="48458" y="4387332"/>
            <a:ext cx="1497027" cy="625624"/>
          </a:xfrm>
          <a:prstGeom prst="chevro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1990s</a:t>
            </a:r>
          </a:p>
        </p:txBody>
      </p:sp>
      <p:sp>
        <p:nvSpPr>
          <p:cNvPr id="12" name="Rectangle 11">
            <a:extLst>
              <a:ext uri="{FF2B5EF4-FFF2-40B4-BE49-F238E27FC236}">
                <a16:creationId xmlns:a16="http://schemas.microsoft.com/office/drawing/2014/main" id="{E4A79E73-7DA4-4434-90C7-9C95138435B1}"/>
              </a:ext>
            </a:extLst>
          </p:cNvPr>
          <p:cNvSpPr/>
          <p:nvPr/>
        </p:nvSpPr>
        <p:spPr>
          <a:xfrm>
            <a:off x="1594338" y="5338837"/>
            <a:ext cx="6096000" cy="646331"/>
          </a:xfrm>
          <a:prstGeom prst="rect">
            <a:avLst/>
          </a:prstGeom>
        </p:spPr>
        <p:txBody>
          <a:bodyPr>
            <a:spAutoFit/>
          </a:bodyPr>
          <a:lstStyle/>
          <a:p>
            <a:pPr marL="342900" indent="-342900">
              <a:buFont typeface="Arial" panose="020B0604020202020204" pitchFamily="34" charset="0"/>
              <a:buChar char="•"/>
            </a:pPr>
            <a:r>
              <a:rPr lang="en-GB" b="1" dirty="0"/>
              <a:t>1999</a:t>
            </a:r>
            <a:r>
              <a:rPr lang="en-GB" dirty="0"/>
              <a:t> -Asda joins the Walmart family and becomes part of the world's biggest retailer.</a:t>
            </a:r>
          </a:p>
        </p:txBody>
      </p:sp>
      <p:sp>
        <p:nvSpPr>
          <p:cNvPr id="13" name="Arrow: Chevron 12">
            <a:extLst>
              <a:ext uri="{FF2B5EF4-FFF2-40B4-BE49-F238E27FC236}">
                <a16:creationId xmlns:a16="http://schemas.microsoft.com/office/drawing/2014/main" id="{05D704B5-A4AA-4011-91DE-C24FCE41996D}"/>
              </a:ext>
            </a:extLst>
          </p:cNvPr>
          <p:cNvSpPr/>
          <p:nvPr/>
        </p:nvSpPr>
        <p:spPr>
          <a:xfrm>
            <a:off x="6421902" y="2604129"/>
            <a:ext cx="1483162" cy="707886"/>
          </a:xfrm>
          <a:prstGeom prst="chevr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0000"/>
                </a:solidFill>
                <a:latin typeface="BogleWeb"/>
              </a:rPr>
              <a:t>1980s</a:t>
            </a:r>
            <a:endParaRPr lang="en-GB" dirty="0">
              <a:solidFill>
                <a:schemeClr val="tx1"/>
              </a:solidFill>
            </a:endParaRPr>
          </a:p>
        </p:txBody>
      </p:sp>
      <p:sp>
        <p:nvSpPr>
          <p:cNvPr id="14" name="TextBox 13">
            <a:extLst>
              <a:ext uri="{FF2B5EF4-FFF2-40B4-BE49-F238E27FC236}">
                <a16:creationId xmlns:a16="http://schemas.microsoft.com/office/drawing/2014/main" id="{43365047-6931-451B-956D-B1351F84D6EC}"/>
              </a:ext>
            </a:extLst>
          </p:cNvPr>
          <p:cNvSpPr txBox="1"/>
          <p:nvPr/>
        </p:nvSpPr>
        <p:spPr>
          <a:xfrm>
            <a:off x="7899007" y="2396934"/>
            <a:ext cx="3794759" cy="1477328"/>
          </a:xfrm>
          <a:prstGeom prst="rect">
            <a:avLst/>
          </a:prstGeom>
          <a:noFill/>
        </p:spPr>
        <p:txBody>
          <a:bodyPr wrap="square" rtlCol="0">
            <a:spAutoFit/>
          </a:bodyPr>
          <a:lstStyle/>
          <a:p>
            <a:pPr marL="342900" indent="-342900">
              <a:buFont typeface="Arial" panose="020B0604020202020204" pitchFamily="34" charset="0"/>
              <a:buChar char="•"/>
            </a:pPr>
            <a:r>
              <a:rPr lang="en-GB" dirty="0">
                <a:solidFill>
                  <a:srgbClr val="000000"/>
                </a:solidFill>
                <a:latin typeface="BogleWeb"/>
              </a:rPr>
              <a:t>George clothing at Asda was born, </a:t>
            </a:r>
            <a:r>
              <a:rPr lang="en-GB" dirty="0" err="1">
                <a:solidFill>
                  <a:srgbClr val="000000"/>
                </a:solidFill>
                <a:latin typeface="BogleWeb"/>
              </a:rPr>
              <a:t>Uk’s</a:t>
            </a:r>
            <a:r>
              <a:rPr lang="en-GB" dirty="0">
                <a:solidFill>
                  <a:srgbClr val="000000"/>
                </a:solidFill>
                <a:latin typeface="BogleWeb"/>
              </a:rPr>
              <a:t> No 1 clothing brand.</a:t>
            </a:r>
          </a:p>
          <a:p>
            <a:pPr marL="342900" indent="-342900">
              <a:buFont typeface="Arial" panose="020B0604020202020204" pitchFamily="34" charset="0"/>
              <a:buChar char="•"/>
            </a:pPr>
            <a:r>
              <a:rPr lang="en-GB" dirty="0">
                <a:solidFill>
                  <a:srgbClr val="000000"/>
                </a:solidFill>
                <a:latin typeface="BogleWeb"/>
              </a:rPr>
              <a:t>The opening of the 100th Asda store</a:t>
            </a:r>
            <a:endParaRPr lang="en-GB" dirty="0"/>
          </a:p>
          <a:p>
            <a:pPr marL="342900" indent="-342900">
              <a:buFont typeface="Arial" panose="020B0604020202020204" pitchFamily="34" charset="0"/>
              <a:buChar char="•"/>
            </a:pPr>
            <a:endParaRPr lang="en-GB" dirty="0"/>
          </a:p>
        </p:txBody>
      </p:sp>
      <p:sp>
        <p:nvSpPr>
          <p:cNvPr id="15" name="TextBox 14">
            <a:extLst>
              <a:ext uri="{FF2B5EF4-FFF2-40B4-BE49-F238E27FC236}">
                <a16:creationId xmlns:a16="http://schemas.microsoft.com/office/drawing/2014/main" id="{07104340-EA2B-426A-AE37-0D4AD4420F7B}"/>
              </a:ext>
            </a:extLst>
          </p:cNvPr>
          <p:cNvSpPr txBox="1"/>
          <p:nvPr/>
        </p:nvSpPr>
        <p:spPr>
          <a:xfrm>
            <a:off x="1633803" y="3907677"/>
            <a:ext cx="6963508" cy="1754326"/>
          </a:xfrm>
          <a:prstGeom prst="rect">
            <a:avLst/>
          </a:prstGeom>
          <a:noFill/>
        </p:spPr>
        <p:txBody>
          <a:bodyPr wrap="square" rtlCol="0">
            <a:spAutoFit/>
          </a:bodyPr>
          <a:lstStyle/>
          <a:p>
            <a:pPr marL="285750" indent="-285750">
              <a:buFont typeface="Arial" panose="020B0604020202020204" pitchFamily="34" charset="0"/>
              <a:buChar char="•"/>
            </a:pPr>
            <a:r>
              <a:rPr lang="en-GB" b="1" dirty="0"/>
              <a:t>1991</a:t>
            </a:r>
            <a:r>
              <a:rPr lang="en-GB" b="1" dirty="0">
                <a:solidFill>
                  <a:schemeClr val="accent6"/>
                </a:solidFill>
              </a:rPr>
              <a:t> -The Asda Way of Working </a:t>
            </a:r>
            <a:r>
              <a:rPr lang="en-GB" dirty="0"/>
              <a:t>was created, which provided a framework for a new organisational structure. It made stores the heroes and promoted colleague involvement.</a:t>
            </a:r>
          </a:p>
          <a:p>
            <a:pPr marL="285750" indent="-285750">
              <a:buFont typeface="Arial" panose="020B0604020202020204" pitchFamily="34" charset="0"/>
              <a:buChar char="•"/>
            </a:pPr>
            <a:r>
              <a:rPr lang="en-GB" b="1" dirty="0"/>
              <a:t>1995 </a:t>
            </a:r>
            <a:r>
              <a:rPr lang="en-GB" dirty="0"/>
              <a:t>-Tickled Pink campaign to raise money for the fight against breast cancer in a partnership that continues to this day.</a:t>
            </a:r>
          </a:p>
          <a:p>
            <a:pPr marL="285750" indent="-285750">
              <a:buFont typeface="Arial" panose="020B0604020202020204" pitchFamily="34" charset="0"/>
              <a:buChar char="•"/>
            </a:pPr>
            <a:endParaRPr lang="en-GB" dirty="0"/>
          </a:p>
        </p:txBody>
      </p:sp>
      <p:sp>
        <p:nvSpPr>
          <p:cNvPr id="16" name="TextBox 15">
            <a:extLst>
              <a:ext uri="{FF2B5EF4-FFF2-40B4-BE49-F238E27FC236}">
                <a16:creationId xmlns:a16="http://schemas.microsoft.com/office/drawing/2014/main" id="{AB85B75E-F759-4862-AA7B-861B93E93584}"/>
              </a:ext>
            </a:extLst>
          </p:cNvPr>
          <p:cNvSpPr txBox="1"/>
          <p:nvPr/>
        </p:nvSpPr>
        <p:spPr>
          <a:xfrm>
            <a:off x="1659987" y="5997384"/>
            <a:ext cx="1575582" cy="369332"/>
          </a:xfrm>
          <a:prstGeom prst="rect">
            <a:avLst/>
          </a:prstGeom>
          <a:noFill/>
        </p:spPr>
        <p:txBody>
          <a:bodyPr wrap="square" rtlCol="0">
            <a:spAutoFit/>
          </a:bodyPr>
          <a:lstStyle/>
          <a:p>
            <a:r>
              <a:rPr lang="en-GB" dirty="0"/>
              <a:t>(Asda, 2020)</a:t>
            </a:r>
          </a:p>
        </p:txBody>
      </p:sp>
      <p:pic>
        <p:nvPicPr>
          <p:cNvPr id="17" name="Picture 16">
            <a:extLst>
              <a:ext uri="{FF2B5EF4-FFF2-40B4-BE49-F238E27FC236}">
                <a16:creationId xmlns:a16="http://schemas.microsoft.com/office/drawing/2014/main" id="{25FBD9B2-2879-41E3-9306-47DDA7062F95}"/>
              </a:ext>
            </a:extLst>
          </p:cNvPr>
          <p:cNvPicPr>
            <a:picLocks noChangeAspect="1"/>
          </p:cNvPicPr>
          <p:nvPr/>
        </p:nvPicPr>
        <p:blipFill>
          <a:blip r:embed="rId3"/>
          <a:stretch>
            <a:fillRect/>
          </a:stretch>
        </p:blipFill>
        <p:spPr>
          <a:xfrm>
            <a:off x="9139036" y="4750333"/>
            <a:ext cx="2917252" cy="1944834"/>
          </a:xfrm>
          <a:prstGeom prst="rect">
            <a:avLst/>
          </a:prstGeom>
        </p:spPr>
      </p:pic>
    </p:spTree>
    <p:extLst>
      <p:ext uri="{BB962C8B-B14F-4D97-AF65-F5344CB8AC3E}">
        <p14:creationId xmlns:p14="http://schemas.microsoft.com/office/powerpoint/2010/main" val="2759752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Arrow: Chevron 1">
            <a:extLst>
              <a:ext uri="{FF2B5EF4-FFF2-40B4-BE49-F238E27FC236}">
                <a16:creationId xmlns:a16="http://schemas.microsoft.com/office/drawing/2014/main" id="{3DDB5CDE-A1CD-40B5-9D42-66E7BCA5E7B8}"/>
              </a:ext>
            </a:extLst>
          </p:cNvPr>
          <p:cNvSpPr/>
          <p:nvPr/>
        </p:nvSpPr>
        <p:spPr>
          <a:xfrm>
            <a:off x="202425" y="407963"/>
            <a:ext cx="1457564" cy="633046"/>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2000</a:t>
            </a:r>
          </a:p>
        </p:txBody>
      </p:sp>
      <p:sp>
        <p:nvSpPr>
          <p:cNvPr id="3" name="TextBox 2">
            <a:extLst>
              <a:ext uri="{FF2B5EF4-FFF2-40B4-BE49-F238E27FC236}">
                <a16:creationId xmlns:a16="http://schemas.microsoft.com/office/drawing/2014/main" id="{1786B43D-F181-45B3-B7C3-60CCB0B5563B}"/>
              </a:ext>
            </a:extLst>
          </p:cNvPr>
          <p:cNvSpPr txBox="1"/>
          <p:nvPr/>
        </p:nvSpPr>
        <p:spPr>
          <a:xfrm>
            <a:off x="1842868" y="407964"/>
            <a:ext cx="4253132" cy="1754326"/>
          </a:xfrm>
          <a:prstGeom prst="rect">
            <a:avLst/>
          </a:prstGeom>
          <a:noFill/>
        </p:spPr>
        <p:txBody>
          <a:bodyPr wrap="square" rtlCol="0">
            <a:spAutoFit/>
          </a:bodyPr>
          <a:lstStyle/>
          <a:p>
            <a:pPr marL="285750" indent="-285750">
              <a:buFont typeface="Arial" panose="020B0604020202020204" pitchFamily="34" charset="0"/>
              <a:buChar char="•"/>
            </a:pPr>
            <a:r>
              <a:rPr lang="en-GB" b="1" dirty="0"/>
              <a:t>2002</a:t>
            </a:r>
            <a:r>
              <a:rPr lang="en-GB" dirty="0"/>
              <a:t> -Asda was named the top company to work for by The Sunday Times.</a:t>
            </a:r>
          </a:p>
          <a:p>
            <a:pPr marL="285750" indent="-285750">
              <a:buFont typeface="Arial" panose="020B0604020202020204" pitchFamily="34" charset="0"/>
              <a:buChar char="•"/>
            </a:pPr>
            <a:r>
              <a:rPr lang="en-GB" b="1" dirty="0"/>
              <a:t>2004</a:t>
            </a:r>
            <a:r>
              <a:rPr lang="en-GB" dirty="0"/>
              <a:t> - </a:t>
            </a:r>
            <a:r>
              <a:rPr lang="en-GB" b="1" dirty="0"/>
              <a:t>‘Britain's biggest clothing retailer.’</a:t>
            </a:r>
          </a:p>
          <a:p>
            <a:pPr marL="285750" indent="-285750">
              <a:buFont typeface="Arial" panose="020B0604020202020204" pitchFamily="34" charset="0"/>
              <a:buChar char="•"/>
            </a:pPr>
            <a:r>
              <a:rPr lang="en-GB" dirty="0"/>
              <a:t>raise over </a:t>
            </a:r>
            <a:r>
              <a:rPr lang="en-GB" b="1" dirty="0"/>
              <a:t>£21million </a:t>
            </a:r>
            <a:r>
              <a:rPr lang="en-GB" dirty="0"/>
              <a:t>for Children in Need and Tickled Pink. </a:t>
            </a:r>
            <a:endParaRPr lang="en-GB" b="1" dirty="0"/>
          </a:p>
        </p:txBody>
      </p:sp>
      <p:sp>
        <p:nvSpPr>
          <p:cNvPr id="4" name="Arrow: Chevron 3">
            <a:extLst>
              <a:ext uri="{FF2B5EF4-FFF2-40B4-BE49-F238E27FC236}">
                <a16:creationId xmlns:a16="http://schemas.microsoft.com/office/drawing/2014/main" id="{39A78D10-FC8F-4B30-AC21-540B4E3C3F66}"/>
              </a:ext>
            </a:extLst>
          </p:cNvPr>
          <p:cNvSpPr/>
          <p:nvPr/>
        </p:nvSpPr>
        <p:spPr>
          <a:xfrm>
            <a:off x="202424" y="2883879"/>
            <a:ext cx="1457563" cy="633046"/>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2006</a:t>
            </a:r>
          </a:p>
        </p:txBody>
      </p:sp>
      <p:sp>
        <p:nvSpPr>
          <p:cNvPr id="5" name="TextBox 4">
            <a:extLst>
              <a:ext uri="{FF2B5EF4-FFF2-40B4-BE49-F238E27FC236}">
                <a16:creationId xmlns:a16="http://schemas.microsoft.com/office/drawing/2014/main" id="{6004FAD7-79BA-49A4-BE94-C018C1AF7553}"/>
              </a:ext>
            </a:extLst>
          </p:cNvPr>
          <p:cNvSpPr txBox="1"/>
          <p:nvPr/>
        </p:nvSpPr>
        <p:spPr>
          <a:xfrm>
            <a:off x="1842868" y="2883878"/>
            <a:ext cx="3502856" cy="942535"/>
          </a:xfrm>
          <a:prstGeom prst="rect">
            <a:avLst/>
          </a:prstGeom>
          <a:noFill/>
        </p:spPr>
        <p:txBody>
          <a:bodyPr wrap="square" rtlCol="0">
            <a:spAutoFit/>
          </a:bodyPr>
          <a:lstStyle/>
          <a:p>
            <a:pPr marL="285750" indent="-285750">
              <a:buFont typeface="Arial" panose="020B0604020202020204" pitchFamily="34" charset="0"/>
              <a:buChar char="•"/>
            </a:pPr>
            <a:r>
              <a:rPr lang="en-GB" dirty="0"/>
              <a:t>launched </a:t>
            </a:r>
            <a:r>
              <a:rPr lang="en-GB" b="1" dirty="0"/>
              <a:t>'we sell for less' </a:t>
            </a:r>
            <a:r>
              <a:rPr lang="en-GB" dirty="0"/>
              <a:t>programme, lowering the cost of living for millions in the UK.</a:t>
            </a:r>
          </a:p>
        </p:txBody>
      </p:sp>
      <p:sp>
        <p:nvSpPr>
          <p:cNvPr id="6" name="TextBox 5">
            <a:extLst>
              <a:ext uri="{FF2B5EF4-FFF2-40B4-BE49-F238E27FC236}">
                <a16:creationId xmlns:a16="http://schemas.microsoft.com/office/drawing/2014/main" id="{8E7F549C-EB8D-4B40-A60D-B30249B0BCE5}"/>
              </a:ext>
            </a:extLst>
          </p:cNvPr>
          <p:cNvSpPr txBox="1"/>
          <p:nvPr/>
        </p:nvSpPr>
        <p:spPr>
          <a:xfrm>
            <a:off x="1842868" y="4271002"/>
            <a:ext cx="6977576" cy="1200329"/>
          </a:xfrm>
          <a:prstGeom prst="rect">
            <a:avLst/>
          </a:prstGeom>
          <a:noFill/>
        </p:spPr>
        <p:txBody>
          <a:bodyPr wrap="square" rtlCol="0">
            <a:spAutoFit/>
          </a:bodyPr>
          <a:lstStyle/>
          <a:p>
            <a:pPr marL="285750" indent="-285750">
              <a:buFont typeface="Arial" panose="020B0604020202020204" pitchFamily="34" charset="0"/>
              <a:buChar char="•"/>
            </a:pPr>
            <a:r>
              <a:rPr lang="en-GB" dirty="0"/>
              <a:t>Celebrates its </a:t>
            </a:r>
            <a:r>
              <a:rPr lang="en-GB" b="1" dirty="0"/>
              <a:t>50th</a:t>
            </a:r>
            <a:r>
              <a:rPr lang="en-GB" dirty="0"/>
              <a:t> Birthday</a:t>
            </a:r>
          </a:p>
          <a:p>
            <a:pPr marL="285750" indent="-285750">
              <a:buFont typeface="Arial" panose="020B0604020202020204" pitchFamily="34" charset="0"/>
              <a:buChar char="•"/>
            </a:pPr>
            <a:r>
              <a:rPr lang="en-GB" b="1" dirty="0"/>
              <a:t>600th </a:t>
            </a:r>
            <a:r>
              <a:rPr lang="en-GB" dirty="0"/>
              <a:t>store being opened and profits surpassing the</a:t>
            </a:r>
            <a:r>
              <a:rPr lang="en-GB" b="1" dirty="0"/>
              <a:t> £1bn </a:t>
            </a:r>
            <a:r>
              <a:rPr lang="en-GB" dirty="0"/>
              <a:t>mark for the first time. (Solutions for Retail Brands LTD, 2020)</a:t>
            </a:r>
          </a:p>
          <a:p>
            <a:pPr marL="285750" indent="-285750">
              <a:buFont typeface="Arial" panose="020B0604020202020204" pitchFamily="34" charset="0"/>
              <a:buChar char="•"/>
            </a:pPr>
            <a:endParaRPr lang="en-GB" dirty="0"/>
          </a:p>
        </p:txBody>
      </p:sp>
      <p:sp>
        <p:nvSpPr>
          <p:cNvPr id="7" name="Arrow: Chevron 6">
            <a:extLst>
              <a:ext uri="{FF2B5EF4-FFF2-40B4-BE49-F238E27FC236}">
                <a16:creationId xmlns:a16="http://schemas.microsoft.com/office/drawing/2014/main" id="{80B166CB-94B2-4DE5-8EDD-7C1F8B71156B}"/>
              </a:ext>
            </a:extLst>
          </p:cNvPr>
          <p:cNvSpPr/>
          <p:nvPr/>
        </p:nvSpPr>
        <p:spPr>
          <a:xfrm>
            <a:off x="202424" y="4332410"/>
            <a:ext cx="1457563" cy="625623"/>
          </a:xfrm>
          <a:prstGeom prst="chevr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2015</a:t>
            </a:r>
          </a:p>
        </p:txBody>
      </p:sp>
      <p:sp>
        <p:nvSpPr>
          <p:cNvPr id="8" name="TextBox 7">
            <a:extLst>
              <a:ext uri="{FF2B5EF4-FFF2-40B4-BE49-F238E27FC236}">
                <a16:creationId xmlns:a16="http://schemas.microsoft.com/office/drawing/2014/main" id="{6DFB0435-0076-46D6-8ECD-0A7ED71F1298}"/>
              </a:ext>
            </a:extLst>
          </p:cNvPr>
          <p:cNvSpPr txBox="1"/>
          <p:nvPr/>
        </p:nvSpPr>
        <p:spPr>
          <a:xfrm>
            <a:off x="1842868" y="5638921"/>
            <a:ext cx="5345724" cy="646331"/>
          </a:xfrm>
          <a:prstGeom prst="rect">
            <a:avLst/>
          </a:prstGeom>
          <a:noFill/>
        </p:spPr>
        <p:txBody>
          <a:bodyPr wrap="square" rtlCol="0">
            <a:spAutoFit/>
          </a:bodyPr>
          <a:lstStyle/>
          <a:p>
            <a:pPr marL="285750" indent="-285750">
              <a:buFont typeface="Arial" panose="020B0604020202020204" pitchFamily="34" charset="0"/>
              <a:buChar char="•"/>
            </a:pPr>
            <a:r>
              <a:rPr lang="en-GB" dirty="0"/>
              <a:t>Asda named the </a:t>
            </a:r>
            <a:r>
              <a:rPr lang="en-GB" b="1" dirty="0"/>
              <a:t>lowest priced</a:t>
            </a:r>
            <a:r>
              <a:rPr lang="en-GB" dirty="0"/>
              <a:t> supermarket at the Grocer Gold Awards for a record </a:t>
            </a:r>
            <a:r>
              <a:rPr lang="en-GB" b="1" dirty="0"/>
              <a:t>20th</a:t>
            </a:r>
            <a:r>
              <a:rPr lang="en-GB" dirty="0"/>
              <a:t> year in a row.</a:t>
            </a:r>
          </a:p>
        </p:txBody>
      </p:sp>
      <p:sp>
        <p:nvSpPr>
          <p:cNvPr id="9" name="Arrow: Chevron 8">
            <a:extLst>
              <a:ext uri="{FF2B5EF4-FFF2-40B4-BE49-F238E27FC236}">
                <a16:creationId xmlns:a16="http://schemas.microsoft.com/office/drawing/2014/main" id="{DF8FA802-9DC2-44F1-B3DD-58A3F09ADB4C}"/>
              </a:ext>
            </a:extLst>
          </p:cNvPr>
          <p:cNvSpPr/>
          <p:nvPr/>
        </p:nvSpPr>
        <p:spPr>
          <a:xfrm>
            <a:off x="202424" y="5634722"/>
            <a:ext cx="1457563" cy="625623"/>
          </a:xfrm>
          <a:prstGeom prst="chevr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2017</a:t>
            </a:r>
          </a:p>
        </p:txBody>
      </p:sp>
      <p:sp>
        <p:nvSpPr>
          <p:cNvPr id="12" name="Arrow: Chevron 11">
            <a:extLst>
              <a:ext uri="{FF2B5EF4-FFF2-40B4-BE49-F238E27FC236}">
                <a16:creationId xmlns:a16="http://schemas.microsoft.com/office/drawing/2014/main" id="{77535F37-6449-47AD-B3D1-3943297C39F6}"/>
              </a:ext>
            </a:extLst>
          </p:cNvPr>
          <p:cNvSpPr/>
          <p:nvPr/>
        </p:nvSpPr>
        <p:spPr>
          <a:xfrm>
            <a:off x="7188592" y="374471"/>
            <a:ext cx="1457563" cy="625623"/>
          </a:xfrm>
          <a:prstGeom prst="chevr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2020</a:t>
            </a:r>
          </a:p>
        </p:txBody>
      </p:sp>
      <p:sp>
        <p:nvSpPr>
          <p:cNvPr id="13" name="TextBox 12">
            <a:extLst>
              <a:ext uri="{FF2B5EF4-FFF2-40B4-BE49-F238E27FC236}">
                <a16:creationId xmlns:a16="http://schemas.microsoft.com/office/drawing/2014/main" id="{677AEC21-3942-4B46-A44C-81B47023904E}"/>
              </a:ext>
            </a:extLst>
          </p:cNvPr>
          <p:cNvSpPr txBox="1"/>
          <p:nvPr/>
        </p:nvSpPr>
        <p:spPr>
          <a:xfrm>
            <a:off x="8908750" y="253218"/>
            <a:ext cx="3160542" cy="2585323"/>
          </a:xfrm>
          <a:prstGeom prst="rect">
            <a:avLst/>
          </a:prstGeom>
          <a:noFill/>
        </p:spPr>
        <p:txBody>
          <a:bodyPr wrap="square" rtlCol="0">
            <a:spAutoFit/>
          </a:bodyPr>
          <a:lstStyle/>
          <a:p>
            <a:pPr marL="285750" indent="-285750">
              <a:buFont typeface="Arial" panose="020B0604020202020204" pitchFamily="34" charset="0"/>
              <a:buChar char="•"/>
            </a:pPr>
            <a:r>
              <a:rPr lang="en-GB" dirty="0"/>
              <a:t>Over </a:t>
            </a:r>
            <a:r>
              <a:rPr lang="en-GB" b="1" dirty="0"/>
              <a:t>170,000</a:t>
            </a:r>
            <a:r>
              <a:rPr lang="en-GB" dirty="0"/>
              <a:t> employees</a:t>
            </a:r>
          </a:p>
          <a:p>
            <a:pPr marL="285750" indent="-285750">
              <a:buFont typeface="Arial" panose="020B0604020202020204" pitchFamily="34" charset="0"/>
              <a:buChar char="•"/>
            </a:pPr>
            <a:r>
              <a:rPr lang="en-GB" dirty="0"/>
              <a:t>Half total food sales in Asda is own brand </a:t>
            </a:r>
          </a:p>
          <a:p>
            <a:pPr marL="285750" indent="-285750">
              <a:buFont typeface="Arial" panose="020B0604020202020204" pitchFamily="34" charset="0"/>
              <a:buChar char="•"/>
            </a:pPr>
            <a:r>
              <a:rPr lang="en-GB" dirty="0"/>
              <a:t>Over </a:t>
            </a:r>
            <a:r>
              <a:rPr lang="en-GB" b="1" dirty="0"/>
              <a:t>18 million </a:t>
            </a:r>
            <a:r>
              <a:rPr lang="en-GB" dirty="0"/>
              <a:t>shoppers a week</a:t>
            </a:r>
          </a:p>
          <a:p>
            <a:pPr marL="285750" indent="-285750">
              <a:buFont typeface="Arial" panose="020B0604020202020204" pitchFamily="34" charset="0"/>
              <a:buChar char="•"/>
            </a:pPr>
            <a:r>
              <a:rPr lang="en-GB" dirty="0"/>
              <a:t>Sell </a:t>
            </a:r>
            <a:r>
              <a:rPr lang="en-GB" b="1" dirty="0"/>
              <a:t>1 million </a:t>
            </a:r>
            <a:r>
              <a:rPr lang="en-GB" dirty="0"/>
              <a:t>products across Asda direct &amp; George.</a:t>
            </a:r>
          </a:p>
          <a:p>
            <a:r>
              <a:rPr lang="en-GB" dirty="0"/>
              <a:t>(LinkedIn Corporation, 2020) </a:t>
            </a:r>
          </a:p>
          <a:p>
            <a:pPr marL="285750" indent="-285750">
              <a:buFont typeface="Arial" panose="020B0604020202020204" pitchFamily="34" charset="0"/>
              <a:buChar char="•"/>
            </a:pPr>
            <a:endParaRPr lang="en-GB" dirty="0"/>
          </a:p>
        </p:txBody>
      </p:sp>
      <p:sp>
        <p:nvSpPr>
          <p:cNvPr id="14" name="TextBox 13">
            <a:extLst>
              <a:ext uri="{FF2B5EF4-FFF2-40B4-BE49-F238E27FC236}">
                <a16:creationId xmlns:a16="http://schemas.microsoft.com/office/drawing/2014/main" id="{C2C5D26A-EBC7-4581-B04E-24AC02720C0C}"/>
              </a:ext>
            </a:extLst>
          </p:cNvPr>
          <p:cNvSpPr txBox="1"/>
          <p:nvPr/>
        </p:nvSpPr>
        <p:spPr>
          <a:xfrm>
            <a:off x="6096000" y="6285252"/>
            <a:ext cx="1575582" cy="369332"/>
          </a:xfrm>
          <a:prstGeom prst="rect">
            <a:avLst/>
          </a:prstGeom>
          <a:noFill/>
        </p:spPr>
        <p:txBody>
          <a:bodyPr wrap="square" rtlCol="0">
            <a:spAutoFit/>
          </a:bodyPr>
          <a:lstStyle/>
          <a:p>
            <a:r>
              <a:rPr lang="en-GB" dirty="0"/>
              <a:t>(Asda, 2020)</a:t>
            </a:r>
          </a:p>
        </p:txBody>
      </p:sp>
      <p:sp>
        <p:nvSpPr>
          <p:cNvPr id="15" name="TextBox 14">
            <a:extLst>
              <a:ext uri="{FF2B5EF4-FFF2-40B4-BE49-F238E27FC236}">
                <a16:creationId xmlns:a16="http://schemas.microsoft.com/office/drawing/2014/main" id="{9E87AFF9-091C-42BE-8D33-BAC98EC838E0}"/>
              </a:ext>
            </a:extLst>
          </p:cNvPr>
          <p:cNvSpPr txBox="1"/>
          <p:nvPr/>
        </p:nvSpPr>
        <p:spPr>
          <a:xfrm>
            <a:off x="4363328" y="2107585"/>
            <a:ext cx="1575582" cy="369332"/>
          </a:xfrm>
          <a:prstGeom prst="rect">
            <a:avLst/>
          </a:prstGeom>
          <a:noFill/>
        </p:spPr>
        <p:txBody>
          <a:bodyPr wrap="square" rtlCol="0">
            <a:spAutoFit/>
          </a:bodyPr>
          <a:lstStyle/>
          <a:p>
            <a:r>
              <a:rPr lang="en-GB" dirty="0"/>
              <a:t>(Asda, 2020)</a:t>
            </a:r>
          </a:p>
        </p:txBody>
      </p:sp>
      <p:pic>
        <p:nvPicPr>
          <p:cNvPr id="16" name="Picture 15">
            <a:extLst>
              <a:ext uri="{FF2B5EF4-FFF2-40B4-BE49-F238E27FC236}">
                <a16:creationId xmlns:a16="http://schemas.microsoft.com/office/drawing/2014/main" id="{2A3545FB-4465-4ED7-A68D-623F3E9101AB}"/>
              </a:ext>
            </a:extLst>
          </p:cNvPr>
          <p:cNvPicPr>
            <a:picLocks noChangeAspect="1"/>
          </p:cNvPicPr>
          <p:nvPr/>
        </p:nvPicPr>
        <p:blipFill>
          <a:blip r:embed="rId3"/>
          <a:stretch>
            <a:fillRect/>
          </a:stretch>
        </p:blipFill>
        <p:spPr>
          <a:xfrm>
            <a:off x="9278860" y="3007436"/>
            <a:ext cx="2420322" cy="1012024"/>
          </a:xfrm>
          <a:prstGeom prst="rect">
            <a:avLst/>
          </a:prstGeom>
        </p:spPr>
      </p:pic>
    </p:spTree>
    <p:extLst>
      <p:ext uri="{BB962C8B-B14F-4D97-AF65-F5344CB8AC3E}">
        <p14:creationId xmlns:p14="http://schemas.microsoft.com/office/powerpoint/2010/main" val="3507180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
              <a:schemeClr val="bg1">
                <a:lumMod val="85000"/>
              </a:schemeClr>
            </a:gs>
            <a:gs pos="64000">
              <a:schemeClr val="accent1">
                <a:lumMod val="45000"/>
                <a:lumOff val="55000"/>
              </a:schemeClr>
            </a:gs>
            <a:gs pos="100000">
              <a:srgbClr val="0070C0"/>
            </a:gs>
          </a:gsLst>
          <a:lin ang="5400000" scaled="1"/>
        </a:gra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B1B47364-79ED-425D-BE15-BFD8C321FC85}"/>
              </a:ext>
            </a:extLst>
          </p:cNvPr>
          <p:cNvSpPr txBox="1"/>
          <p:nvPr/>
        </p:nvSpPr>
        <p:spPr>
          <a:xfrm>
            <a:off x="3798277" y="1828562"/>
            <a:ext cx="6668086" cy="2215991"/>
          </a:xfrm>
          <a:prstGeom prst="rect">
            <a:avLst/>
          </a:prstGeom>
          <a:noFill/>
        </p:spPr>
        <p:txBody>
          <a:bodyPr wrap="square" rtlCol="0">
            <a:spAutoFit/>
          </a:bodyPr>
          <a:lstStyle/>
          <a:p>
            <a:endParaRPr lang="en-GB" dirty="0"/>
          </a:p>
          <a:p>
            <a:pPr algn="ctr"/>
            <a:r>
              <a:rPr lang="en-GB" sz="2400" i="1" dirty="0"/>
              <a:t>“CRM delivers powerful benefits. Its markedly improves the efficiency and effectiveness of sales, service and marketing. But even more importantly it cans strengthen strategy and help generate enduring returns.” </a:t>
            </a:r>
            <a:r>
              <a:rPr lang="en-GB" sz="2400" dirty="0"/>
              <a:t>(Bligh and Turk, 2004. p.13-14)</a:t>
            </a:r>
          </a:p>
        </p:txBody>
      </p:sp>
      <p:sp>
        <p:nvSpPr>
          <p:cNvPr id="15" name="TextBox 14">
            <a:extLst>
              <a:ext uri="{FF2B5EF4-FFF2-40B4-BE49-F238E27FC236}">
                <a16:creationId xmlns:a16="http://schemas.microsoft.com/office/drawing/2014/main" id="{4DBD73AF-D1A5-4AAC-846E-6D2B1BC87176}"/>
              </a:ext>
            </a:extLst>
          </p:cNvPr>
          <p:cNvSpPr txBox="1"/>
          <p:nvPr/>
        </p:nvSpPr>
        <p:spPr>
          <a:xfrm>
            <a:off x="4220308" y="227652"/>
            <a:ext cx="4009292" cy="584775"/>
          </a:xfrm>
          <a:prstGeom prst="rect">
            <a:avLst/>
          </a:prstGeom>
          <a:noFill/>
        </p:spPr>
        <p:txBody>
          <a:bodyPr wrap="square" rtlCol="0">
            <a:spAutoFit/>
          </a:bodyPr>
          <a:lstStyle/>
          <a:p>
            <a:r>
              <a:rPr lang="en-GB" sz="3200" b="1" u="sng" dirty="0"/>
              <a:t>Definitions of  CRM </a:t>
            </a:r>
          </a:p>
        </p:txBody>
      </p:sp>
      <p:pic>
        <p:nvPicPr>
          <p:cNvPr id="18" name="Picture 17">
            <a:extLst>
              <a:ext uri="{FF2B5EF4-FFF2-40B4-BE49-F238E27FC236}">
                <a16:creationId xmlns:a16="http://schemas.microsoft.com/office/drawing/2014/main" id="{A9BBA52B-9553-4E1C-88D7-A1332E7A40EB}"/>
              </a:ext>
            </a:extLst>
          </p:cNvPr>
          <p:cNvPicPr>
            <a:picLocks noChangeAspect="1"/>
          </p:cNvPicPr>
          <p:nvPr/>
        </p:nvPicPr>
        <p:blipFill rotWithShape="1">
          <a:blip r:embed="rId3"/>
          <a:srcRect l="9200" t="11292" r="10051" b="9892"/>
          <a:stretch/>
        </p:blipFill>
        <p:spPr>
          <a:xfrm>
            <a:off x="208632" y="123107"/>
            <a:ext cx="3141863" cy="2299949"/>
          </a:xfrm>
          <a:prstGeom prst="rect">
            <a:avLst/>
          </a:prstGeom>
        </p:spPr>
      </p:pic>
      <p:sp>
        <p:nvSpPr>
          <p:cNvPr id="19" name="TextBox 18">
            <a:extLst>
              <a:ext uri="{FF2B5EF4-FFF2-40B4-BE49-F238E27FC236}">
                <a16:creationId xmlns:a16="http://schemas.microsoft.com/office/drawing/2014/main" id="{E7D7FB3C-CF6E-4B7F-948E-723B603F3BC9}"/>
              </a:ext>
            </a:extLst>
          </p:cNvPr>
          <p:cNvSpPr txBox="1"/>
          <p:nvPr/>
        </p:nvSpPr>
        <p:spPr>
          <a:xfrm>
            <a:off x="208632" y="2423056"/>
            <a:ext cx="3090203" cy="369332"/>
          </a:xfrm>
          <a:prstGeom prst="rect">
            <a:avLst/>
          </a:prstGeom>
          <a:noFill/>
        </p:spPr>
        <p:txBody>
          <a:bodyPr wrap="square" rtlCol="0">
            <a:spAutoFit/>
          </a:bodyPr>
          <a:lstStyle/>
          <a:p>
            <a:r>
              <a:rPr lang="en-GB" dirty="0"/>
              <a:t>Source Google Images, (2020)</a:t>
            </a:r>
          </a:p>
        </p:txBody>
      </p:sp>
    </p:spTree>
    <p:extLst>
      <p:ext uri="{BB962C8B-B14F-4D97-AF65-F5344CB8AC3E}">
        <p14:creationId xmlns:p14="http://schemas.microsoft.com/office/powerpoint/2010/main" val="4211062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0000">
              <a:schemeClr val="bg1">
                <a:lumMod val="85000"/>
              </a:schemeClr>
            </a:gs>
            <a:gs pos="64000">
              <a:schemeClr val="accent1">
                <a:lumMod val="45000"/>
                <a:lumOff val="55000"/>
              </a:schemeClr>
            </a:gs>
            <a:gs pos="100000">
              <a:srgbClr val="0070C0"/>
            </a:gs>
          </a:gsLst>
          <a:lin ang="5400000" scaled="1"/>
        </a:gradFill>
        <a:effectLst/>
      </p:bgPr>
    </p:bg>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E9360595-C459-49B0-B126-E178266B5F5F}"/>
              </a:ext>
            </a:extLst>
          </p:cNvPr>
          <p:cNvGraphicFramePr>
            <a:graphicFrameLocks noGrp="1"/>
          </p:cNvGraphicFramePr>
          <p:nvPr>
            <p:extLst>
              <p:ext uri="{D42A27DB-BD31-4B8C-83A1-F6EECF244321}">
                <p14:modId xmlns:p14="http://schemas.microsoft.com/office/powerpoint/2010/main" val="3029556893"/>
              </p:ext>
            </p:extLst>
          </p:nvPr>
        </p:nvGraphicFramePr>
        <p:xfrm>
          <a:off x="1830363" y="68367"/>
          <a:ext cx="8531274" cy="6721265"/>
        </p:xfrm>
        <a:graphic>
          <a:graphicData uri="http://schemas.openxmlformats.org/drawingml/2006/table">
            <a:tbl>
              <a:tblPr firstRow="1" bandRow="1">
                <a:tableStyleId>{5C22544A-7EE6-4342-B048-85BDC9FD1C3A}</a:tableStyleId>
              </a:tblPr>
              <a:tblGrid>
                <a:gridCol w="4265637">
                  <a:extLst>
                    <a:ext uri="{9D8B030D-6E8A-4147-A177-3AD203B41FA5}">
                      <a16:colId xmlns:a16="http://schemas.microsoft.com/office/drawing/2014/main" val="3601787266"/>
                    </a:ext>
                  </a:extLst>
                </a:gridCol>
                <a:gridCol w="4265637">
                  <a:extLst>
                    <a:ext uri="{9D8B030D-6E8A-4147-A177-3AD203B41FA5}">
                      <a16:colId xmlns:a16="http://schemas.microsoft.com/office/drawing/2014/main" val="1864700534"/>
                    </a:ext>
                  </a:extLst>
                </a:gridCol>
              </a:tblGrid>
              <a:tr h="503345">
                <a:tc>
                  <a:txBody>
                    <a:bodyPr/>
                    <a:lstStyle/>
                    <a:p>
                      <a:pPr algn="ctr"/>
                      <a:r>
                        <a:rPr lang="en-GB" sz="2400" u="sng" dirty="0"/>
                        <a:t>Benefits of CRM</a:t>
                      </a:r>
                    </a:p>
                  </a:txBody>
                  <a:tcPr/>
                </a:tc>
                <a:tc>
                  <a:txBody>
                    <a:bodyPr/>
                    <a:lstStyle/>
                    <a:p>
                      <a:pPr algn="ctr"/>
                      <a:r>
                        <a:rPr lang="en-GB" sz="2400" u="sng" dirty="0"/>
                        <a:t>Drawbacks of CRM </a:t>
                      </a:r>
                    </a:p>
                  </a:txBody>
                  <a:tcPr/>
                </a:tc>
                <a:extLst>
                  <a:ext uri="{0D108BD9-81ED-4DB2-BD59-A6C34878D82A}">
                    <a16:rowId xmlns:a16="http://schemas.microsoft.com/office/drawing/2014/main" val="93893197"/>
                  </a:ext>
                </a:extLst>
              </a:tr>
              <a:tr h="1982935">
                <a:tc>
                  <a:txBody>
                    <a:bodyPr/>
                    <a:lstStyle/>
                    <a:p>
                      <a:pPr marL="342900" indent="-342900" algn="ctr">
                        <a:buFont typeface="Arial" panose="020B0604020202020204" pitchFamily="34" charset="0"/>
                        <a:buChar char="•"/>
                      </a:pPr>
                      <a:r>
                        <a:rPr lang="en-GB" sz="1800" dirty="0"/>
                        <a:t>Identify key customers </a:t>
                      </a:r>
                    </a:p>
                    <a:p>
                      <a:pPr marL="285750" indent="-285750" algn="ctr">
                        <a:buFont typeface="Arial" panose="020B0604020202020204" pitchFamily="34" charset="0"/>
                        <a:buChar char="•"/>
                      </a:pPr>
                      <a:endParaRPr lang="en-GB" sz="1800" dirty="0"/>
                    </a:p>
                    <a:p>
                      <a:pPr marL="285750" indent="-285750" algn="ctr">
                        <a:buFont typeface="Arial" panose="020B0604020202020204" pitchFamily="34" charset="0"/>
                        <a:buChar char="•"/>
                      </a:pPr>
                      <a:r>
                        <a:rPr lang="en-GB" sz="1800" dirty="0"/>
                        <a:t>Develop appropriate relationships with key customers </a:t>
                      </a:r>
                    </a:p>
                    <a:p>
                      <a:pPr marL="342900" indent="-342900" algn="ctr">
                        <a:buFont typeface="Arial" panose="020B0604020202020204" pitchFamily="34" charset="0"/>
                        <a:buChar char="•"/>
                      </a:pPr>
                      <a:endParaRPr lang="en-GB" sz="1800" dirty="0"/>
                    </a:p>
                    <a:p>
                      <a:pPr marL="342900" indent="-342900" algn="ctr">
                        <a:buFont typeface="Arial" panose="020B0604020202020204" pitchFamily="34" charset="0"/>
                        <a:buChar char="•"/>
                      </a:pPr>
                      <a:r>
                        <a:rPr lang="en-GB" sz="1800" dirty="0"/>
                        <a:t>Establish customer segments </a:t>
                      </a:r>
                    </a:p>
                    <a:p>
                      <a:pPr marL="0" indent="0" algn="ctr">
                        <a:buFont typeface="+mj-lt"/>
                        <a:buNone/>
                      </a:pPr>
                      <a:endParaRPr lang="en-GB" sz="1800" dirty="0"/>
                    </a:p>
                    <a:p>
                      <a:pPr marL="0" indent="0" algn="ctr">
                        <a:buFont typeface="+mj-lt"/>
                        <a:buNone/>
                      </a:pPr>
                      <a:r>
                        <a:rPr lang="en-GB" sz="1800" dirty="0"/>
                        <a:t>(Bock, 2008, p. 3)</a:t>
                      </a:r>
                    </a:p>
                  </a:txBody>
                  <a:tcPr/>
                </a:tc>
                <a:tc>
                  <a:txBody>
                    <a:bodyPr/>
                    <a:lstStyle/>
                    <a:p>
                      <a:pPr marL="285750" indent="-285750" algn="ctr">
                        <a:buFont typeface="Arial" panose="020B0604020202020204" pitchFamily="34" charset="0"/>
                        <a:buChar char="•"/>
                      </a:pPr>
                      <a:r>
                        <a:rPr lang="en-GB" dirty="0"/>
                        <a:t>Information mishandling and discrimination of certain customers.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Unethical firm behaviours.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Customer data is not always handled and stored correctly. </a:t>
                      </a:r>
                    </a:p>
                    <a:p>
                      <a:pPr algn="ctr"/>
                      <a:r>
                        <a:rPr lang="en-GB" dirty="0"/>
                        <a:t>(</a:t>
                      </a:r>
                      <a:r>
                        <a:rPr lang="en-GB" sz="1800" kern="1200" dirty="0">
                          <a:solidFill>
                            <a:schemeClr val="dk1"/>
                          </a:solidFill>
                          <a:effectLst/>
                          <a:latin typeface="+mn-lt"/>
                          <a:ea typeface="+mn-ea"/>
                          <a:cs typeface="+mn-cs"/>
                        </a:rPr>
                        <a:t>Nguyen, B. Simkin, L and </a:t>
                      </a:r>
                      <a:r>
                        <a:rPr lang="en-GB" sz="1800" kern="1200" dirty="0" err="1">
                          <a:solidFill>
                            <a:schemeClr val="dk1"/>
                          </a:solidFill>
                          <a:effectLst/>
                          <a:latin typeface="+mn-lt"/>
                          <a:ea typeface="+mn-ea"/>
                          <a:cs typeface="+mn-cs"/>
                        </a:rPr>
                        <a:t>Canhoto</a:t>
                      </a:r>
                      <a:r>
                        <a:rPr lang="en-GB" sz="1800" kern="1200" dirty="0">
                          <a:solidFill>
                            <a:schemeClr val="dk1"/>
                          </a:solidFill>
                          <a:effectLst/>
                          <a:latin typeface="+mn-lt"/>
                          <a:ea typeface="+mn-ea"/>
                          <a:cs typeface="+mn-cs"/>
                        </a:rPr>
                        <a:t>, I. 2016, p. 3) </a:t>
                      </a:r>
                      <a:endParaRPr lang="en-GB" dirty="0"/>
                    </a:p>
                  </a:txBody>
                  <a:tcPr/>
                </a:tc>
                <a:extLst>
                  <a:ext uri="{0D108BD9-81ED-4DB2-BD59-A6C34878D82A}">
                    <a16:rowId xmlns:a16="http://schemas.microsoft.com/office/drawing/2014/main" val="3139598398"/>
                  </a:ext>
                </a:extLst>
              </a:tr>
              <a:tr h="3605336">
                <a:tc>
                  <a:txBody>
                    <a:bodyPr/>
                    <a:lstStyle/>
                    <a:p>
                      <a:pPr marL="342900" indent="-342900" algn="ctr">
                        <a:buFont typeface="Arial" panose="020B0604020202020204" pitchFamily="34" charset="0"/>
                        <a:buChar char="•"/>
                      </a:pPr>
                      <a:r>
                        <a:rPr lang="en-GB" sz="1800" dirty="0"/>
                        <a:t>Modification of customer behaviour over time to enhance the relationship between supplier and customer. </a:t>
                      </a:r>
                    </a:p>
                    <a:p>
                      <a:pPr marL="0" indent="0" algn="ctr">
                        <a:buFont typeface="Arial" panose="020B0604020202020204" pitchFamily="34" charset="0"/>
                        <a:buNone/>
                      </a:pPr>
                      <a:endParaRPr lang="en-GB" sz="1800" dirty="0"/>
                    </a:p>
                    <a:p>
                      <a:pPr marL="342900" indent="-342900" algn="ctr">
                        <a:buFont typeface="Arial" panose="020B0604020202020204" pitchFamily="34" charset="0"/>
                        <a:buChar char="•"/>
                      </a:pPr>
                      <a:r>
                        <a:rPr lang="en-GB" sz="1800" dirty="0"/>
                        <a:t>Relating to customers on an individual basis</a:t>
                      </a:r>
                    </a:p>
                    <a:p>
                      <a:pPr marL="0" indent="0" algn="ctr">
                        <a:buFont typeface="Arial" panose="020B0604020202020204" pitchFamily="34" charset="0"/>
                        <a:buNone/>
                      </a:pPr>
                      <a:endParaRPr lang="en-GB" sz="1800" dirty="0"/>
                    </a:p>
                    <a:p>
                      <a:pPr marL="342900" indent="-342900" algn="ctr">
                        <a:buFont typeface="Arial" panose="020B0604020202020204" pitchFamily="34" charset="0"/>
                        <a:buChar char="•"/>
                      </a:pPr>
                      <a:r>
                        <a:rPr lang="en-GB" sz="1800" dirty="0"/>
                        <a:t>Establishing a mutually beneficial environment where customers provide information in return for services that meet their individual needs. </a:t>
                      </a:r>
                    </a:p>
                    <a:p>
                      <a:pPr marL="0" indent="0" algn="ctr">
                        <a:buFont typeface="Arial" panose="020B0604020202020204" pitchFamily="34" charset="0"/>
                        <a:buNone/>
                      </a:pPr>
                      <a:endParaRPr lang="en-GB" sz="1800" dirty="0"/>
                    </a:p>
                    <a:p>
                      <a:pPr marL="0" indent="0" algn="ctr">
                        <a:buFont typeface="+mj-lt"/>
                        <a:buNone/>
                      </a:pPr>
                      <a:r>
                        <a:rPr lang="en-GB" sz="1800" dirty="0"/>
                        <a:t>((Sharp, 2003. p. 19)</a:t>
                      </a:r>
                    </a:p>
                  </a:txBody>
                  <a:tcPr/>
                </a:tc>
                <a:tc>
                  <a:txBody>
                    <a:bodyPr/>
                    <a:lstStyle/>
                    <a:p>
                      <a:pPr marL="285750" indent="-285750" algn="ctr">
                        <a:buFont typeface="Arial" panose="020B0604020202020204" pitchFamily="34" charset="0"/>
                        <a:buChar char="•"/>
                      </a:pPr>
                      <a:r>
                        <a:rPr lang="en-GB" dirty="0"/>
                        <a:t>Training – Being dependant on in-company – trainers, </a:t>
                      </a:r>
                    </a:p>
                    <a:p>
                      <a:pPr marL="0" indent="0" algn="ctr">
                        <a:buFont typeface="Arial" panose="020B0604020202020204" pitchFamily="34" charset="0"/>
                        <a:buNone/>
                      </a:pPr>
                      <a:endParaRPr lang="en-GB" dirty="0"/>
                    </a:p>
                    <a:p>
                      <a:pPr marL="285750" indent="-285750" algn="ctr">
                        <a:buFont typeface="Arial" panose="020B0604020202020204" pitchFamily="34" charset="0"/>
                        <a:buChar char="•"/>
                      </a:pPr>
                      <a:r>
                        <a:rPr lang="en-GB" dirty="0"/>
                        <a:t>if theses individuals get busy it will have an affect on training other users on the CRM system. </a:t>
                      </a:r>
                    </a:p>
                    <a:p>
                      <a:pPr marL="285750" indent="-285750" algn="ctr">
                        <a:buFont typeface="Arial" panose="020B0604020202020204" pitchFamily="34" charset="0"/>
                        <a:buChar char="•"/>
                      </a:pPr>
                      <a:endParaRPr lang="en-GB" dirty="0"/>
                    </a:p>
                    <a:p>
                      <a:pPr marL="0" indent="0" algn="ctr">
                        <a:buFont typeface="Arial" panose="020B0604020202020204" pitchFamily="34" charset="0"/>
                        <a:buNone/>
                      </a:pPr>
                      <a:r>
                        <a:rPr lang="en-GB" dirty="0"/>
                        <a:t>(Goldenberg, B. 2008, p. 67)</a:t>
                      </a:r>
                    </a:p>
                  </a:txBody>
                  <a:tcPr/>
                </a:tc>
                <a:extLst>
                  <a:ext uri="{0D108BD9-81ED-4DB2-BD59-A6C34878D82A}">
                    <a16:rowId xmlns:a16="http://schemas.microsoft.com/office/drawing/2014/main" val="220606924"/>
                  </a:ext>
                </a:extLst>
              </a:tr>
            </a:tbl>
          </a:graphicData>
        </a:graphic>
      </p:graphicFrame>
    </p:spTree>
    <p:extLst>
      <p:ext uri="{BB962C8B-B14F-4D97-AF65-F5344CB8AC3E}">
        <p14:creationId xmlns:p14="http://schemas.microsoft.com/office/powerpoint/2010/main" val="848572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0000">
              <a:schemeClr val="bg1">
                <a:lumMod val="85000"/>
              </a:schemeClr>
            </a:gs>
            <a:gs pos="64000">
              <a:schemeClr val="accent1">
                <a:lumMod val="45000"/>
                <a:lumOff val="55000"/>
              </a:schemeClr>
            </a:gs>
            <a:gs pos="100000">
              <a:srgbClr val="0070C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DBD3F-2AD0-4AF8-B02A-2F4D7EAB298E}"/>
              </a:ext>
            </a:extLst>
          </p:cNvPr>
          <p:cNvSpPr>
            <a:spLocks noGrp="1"/>
          </p:cNvSpPr>
          <p:nvPr>
            <p:ph type="title"/>
          </p:nvPr>
        </p:nvSpPr>
        <p:spPr>
          <a:xfrm>
            <a:off x="130712" y="125974"/>
            <a:ext cx="11930575" cy="746223"/>
          </a:xfrm>
        </p:spPr>
        <p:txBody>
          <a:bodyPr>
            <a:normAutofit/>
          </a:bodyPr>
          <a:lstStyle/>
          <a:p>
            <a:pPr algn="ctr"/>
            <a:r>
              <a:rPr lang="en-GB" sz="4000" b="1" u="sng" dirty="0"/>
              <a:t>Asda - Benefits/</a:t>
            </a:r>
            <a:r>
              <a:rPr lang="en-GB" sz="3600" b="1" u="sng" dirty="0"/>
              <a:t>Drawbacks</a:t>
            </a:r>
            <a:r>
              <a:rPr lang="en-GB" sz="4000" b="1" u="sng" dirty="0"/>
              <a:t> of having a CRM system </a:t>
            </a:r>
          </a:p>
        </p:txBody>
      </p:sp>
      <p:sp>
        <p:nvSpPr>
          <p:cNvPr id="3" name="TextBox 2">
            <a:extLst>
              <a:ext uri="{FF2B5EF4-FFF2-40B4-BE49-F238E27FC236}">
                <a16:creationId xmlns:a16="http://schemas.microsoft.com/office/drawing/2014/main" id="{4AD7937A-F949-4898-A604-79887C7CD61D}"/>
              </a:ext>
            </a:extLst>
          </p:cNvPr>
          <p:cNvSpPr txBox="1"/>
          <p:nvPr/>
        </p:nvSpPr>
        <p:spPr>
          <a:xfrm>
            <a:off x="0" y="875333"/>
            <a:ext cx="4717101" cy="3416320"/>
          </a:xfrm>
          <a:prstGeom prst="rect">
            <a:avLst/>
          </a:prstGeom>
          <a:noFill/>
        </p:spPr>
        <p:txBody>
          <a:bodyPr wrap="square" rtlCol="0">
            <a:spAutoFit/>
          </a:bodyPr>
          <a:lstStyle/>
          <a:p>
            <a:pPr algn="ctr"/>
            <a:r>
              <a:rPr lang="en-GB" b="1" u="sng" dirty="0"/>
              <a:t>Customer </a:t>
            </a:r>
          </a:p>
          <a:p>
            <a:pPr algn="ctr"/>
            <a:endParaRPr lang="en-GB" dirty="0"/>
          </a:p>
          <a:p>
            <a:pPr algn="ctr"/>
            <a:r>
              <a:rPr lang="en-GB" u="sng" dirty="0"/>
              <a:t>Benefit – </a:t>
            </a:r>
          </a:p>
          <a:p>
            <a:pPr marL="285750" indent="-285750" algn="ctr">
              <a:buFont typeface="Arial" panose="020B0604020202020204" pitchFamily="34" charset="0"/>
              <a:buChar char="•"/>
            </a:pPr>
            <a:r>
              <a:rPr lang="en-GB" dirty="0"/>
              <a:t>Customer Satisfaction</a:t>
            </a:r>
          </a:p>
          <a:p>
            <a:pPr marL="285750" indent="-285750" algn="ctr">
              <a:buFont typeface="Arial" panose="020B0604020202020204" pitchFamily="34" charset="0"/>
              <a:buChar char="•"/>
            </a:pPr>
            <a:r>
              <a:rPr lang="en-GB" dirty="0"/>
              <a:t>Returning customers – ‘Scan and Go’</a:t>
            </a:r>
          </a:p>
          <a:p>
            <a:pPr marL="285750" indent="-285750" algn="ctr">
              <a:buFont typeface="Arial" panose="020B0604020202020204" pitchFamily="34" charset="0"/>
              <a:buChar char="•"/>
            </a:pPr>
            <a:r>
              <a:rPr lang="en-GB" dirty="0"/>
              <a:t>Knowledge on current promotions</a:t>
            </a:r>
          </a:p>
          <a:p>
            <a:pPr algn="ctr"/>
            <a:r>
              <a:rPr lang="en-GB" dirty="0"/>
              <a:t>(Reed Exhibitions Ltd, 2020)</a:t>
            </a:r>
          </a:p>
          <a:p>
            <a:pPr algn="ctr"/>
            <a:endParaRPr lang="en-GB" dirty="0"/>
          </a:p>
          <a:p>
            <a:pPr algn="ctr"/>
            <a:r>
              <a:rPr lang="en-GB" u="sng" dirty="0"/>
              <a:t>Drawback -  </a:t>
            </a:r>
          </a:p>
          <a:p>
            <a:pPr marL="285750" indent="-285750" algn="ctr">
              <a:buFont typeface="Arial" panose="020B0604020202020204" pitchFamily="34" charset="0"/>
              <a:buChar char="•"/>
            </a:pPr>
            <a:r>
              <a:rPr lang="en-GB" dirty="0"/>
              <a:t>Poor customer service </a:t>
            </a:r>
          </a:p>
          <a:p>
            <a:pPr marL="285750" indent="-285750" algn="ctr">
              <a:buFont typeface="Arial" panose="020B0604020202020204" pitchFamily="34" charset="0"/>
              <a:buChar char="•"/>
            </a:pPr>
            <a:r>
              <a:rPr lang="en-GB" dirty="0"/>
              <a:t>Customer data being misused</a:t>
            </a:r>
          </a:p>
          <a:p>
            <a:pPr algn="ctr"/>
            <a:r>
              <a:rPr lang="en-GB" dirty="0"/>
              <a:t>(NIBusinessInfo, ND)</a:t>
            </a:r>
          </a:p>
        </p:txBody>
      </p:sp>
      <p:sp>
        <p:nvSpPr>
          <p:cNvPr id="4" name="TextBox 3">
            <a:extLst>
              <a:ext uri="{FF2B5EF4-FFF2-40B4-BE49-F238E27FC236}">
                <a16:creationId xmlns:a16="http://schemas.microsoft.com/office/drawing/2014/main" id="{10FFAED9-3045-43DA-ABBE-03D2DFCBCE67}"/>
              </a:ext>
            </a:extLst>
          </p:cNvPr>
          <p:cNvSpPr txBox="1"/>
          <p:nvPr/>
        </p:nvSpPr>
        <p:spPr>
          <a:xfrm>
            <a:off x="7873805" y="875333"/>
            <a:ext cx="4187482" cy="3139321"/>
          </a:xfrm>
          <a:prstGeom prst="rect">
            <a:avLst/>
          </a:prstGeom>
          <a:noFill/>
        </p:spPr>
        <p:txBody>
          <a:bodyPr wrap="square" rtlCol="0">
            <a:spAutoFit/>
          </a:bodyPr>
          <a:lstStyle/>
          <a:p>
            <a:pPr algn="ctr"/>
            <a:r>
              <a:rPr lang="en-GB" b="1" u="sng" dirty="0"/>
              <a:t>Employees</a:t>
            </a:r>
          </a:p>
          <a:p>
            <a:pPr algn="ctr"/>
            <a:endParaRPr lang="en-GB" dirty="0"/>
          </a:p>
          <a:p>
            <a:pPr algn="ctr"/>
            <a:r>
              <a:rPr lang="en-GB" u="sng" dirty="0"/>
              <a:t>Benefits –</a:t>
            </a:r>
          </a:p>
          <a:p>
            <a:pPr marL="285750" indent="-285750" algn="ctr">
              <a:buFont typeface="Arial" panose="020B0604020202020204" pitchFamily="34" charset="0"/>
              <a:buChar char="•"/>
            </a:pPr>
            <a:r>
              <a:rPr lang="en-GB" dirty="0"/>
              <a:t>Fully trained on CRM</a:t>
            </a:r>
          </a:p>
          <a:p>
            <a:pPr marL="285750" indent="-285750" algn="ctr">
              <a:buFont typeface="Arial" panose="020B0604020202020204" pitchFamily="34" charset="0"/>
              <a:buChar char="•"/>
            </a:pPr>
            <a:r>
              <a:rPr lang="en-GB" dirty="0"/>
              <a:t>Providing Excellent Customer Service. (CIPD, ND)</a:t>
            </a:r>
          </a:p>
          <a:p>
            <a:pPr algn="ctr"/>
            <a:r>
              <a:rPr lang="en-GB" dirty="0"/>
              <a:t> </a:t>
            </a:r>
          </a:p>
          <a:p>
            <a:pPr algn="ctr"/>
            <a:r>
              <a:rPr lang="en-GB" u="sng" dirty="0"/>
              <a:t>Drawback – </a:t>
            </a:r>
          </a:p>
          <a:p>
            <a:pPr marL="285750" indent="-285750" algn="ctr">
              <a:buFont typeface="Arial" panose="020B0604020202020204" pitchFamily="34" charset="0"/>
              <a:buChar char="•"/>
            </a:pPr>
            <a:r>
              <a:rPr lang="en-GB" dirty="0"/>
              <a:t>Lack of training on CRM. </a:t>
            </a:r>
          </a:p>
          <a:p>
            <a:pPr algn="ctr"/>
            <a:r>
              <a:rPr lang="en-GB" dirty="0"/>
              <a:t> </a:t>
            </a:r>
          </a:p>
          <a:p>
            <a:endParaRPr lang="en-GB" dirty="0"/>
          </a:p>
        </p:txBody>
      </p:sp>
      <p:sp>
        <p:nvSpPr>
          <p:cNvPr id="5" name="TextBox 4">
            <a:extLst>
              <a:ext uri="{FF2B5EF4-FFF2-40B4-BE49-F238E27FC236}">
                <a16:creationId xmlns:a16="http://schemas.microsoft.com/office/drawing/2014/main" id="{99D53633-8365-4A2F-9FD9-EB54E0436E62}"/>
              </a:ext>
            </a:extLst>
          </p:cNvPr>
          <p:cNvSpPr txBox="1"/>
          <p:nvPr/>
        </p:nvSpPr>
        <p:spPr>
          <a:xfrm>
            <a:off x="2655797" y="3625947"/>
            <a:ext cx="7174335" cy="3970318"/>
          </a:xfrm>
          <a:prstGeom prst="rect">
            <a:avLst/>
          </a:prstGeom>
          <a:noFill/>
        </p:spPr>
        <p:txBody>
          <a:bodyPr wrap="square" rtlCol="0">
            <a:spAutoFit/>
          </a:bodyPr>
          <a:lstStyle/>
          <a:p>
            <a:pPr algn="ctr"/>
            <a:r>
              <a:rPr lang="en-GB" b="1" u="sng" dirty="0"/>
              <a:t>Manager</a:t>
            </a:r>
          </a:p>
          <a:p>
            <a:pPr algn="ctr"/>
            <a:endParaRPr lang="en-GB" b="1" u="sng" dirty="0"/>
          </a:p>
          <a:p>
            <a:pPr algn="ctr"/>
            <a:r>
              <a:rPr lang="en-GB" u="sng" dirty="0"/>
              <a:t>Benefit – </a:t>
            </a:r>
          </a:p>
          <a:p>
            <a:pPr marL="285750" indent="-285750" algn="ctr" fontAlgn="base">
              <a:buFont typeface="Arial" panose="020B0604020202020204" pitchFamily="34" charset="0"/>
              <a:buChar char="•"/>
            </a:pPr>
            <a:r>
              <a:rPr lang="en-GB" dirty="0"/>
              <a:t>Understand core shoppers better, to increase customer loyalty.</a:t>
            </a:r>
          </a:p>
          <a:p>
            <a:pPr marL="285750" indent="-285750" algn="ctr" fontAlgn="base">
              <a:buFont typeface="Arial" panose="020B0604020202020204" pitchFamily="34" charset="0"/>
              <a:buChar char="•"/>
            </a:pPr>
            <a:r>
              <a:rPr lang="en-GB" dirty="0"/>
              <a:t>Provide effective, efficient and consistent service</a:t>
            </a:r>
          </a:p>
          <a:p>
            <a:pPr marL="285750" indent="-285750" algn="ctr" fontAlgn="base">
              <a:buFont typeface="Arial" panose="020B0604020202020204" pitchFamily="34" charset="0"/>
              <a:buChar char="•"/>
            </a:pPr>
            <a:r>
              <a:rPr lang="en-GB" dirty="0"/>
              <a:t>Market and cross-sell products in the most targeted and effective way. </a:t>
            </a:r>
          </a:p>
          <a:p>
            <a:pPr algn="ctr" fontAlgn="base"/>
            <a:r>
              <a:rPr lang="en-GB" dirty="0"/>
              <a:t>(Retail Change, 2020)</a:t>
            </a:r>
          </a:p>
          <a:p>
            <a:pPr algn="ctr" fontAlgn="base"/>
            <a:endParaRPr lang="en-GB" dirty="0"/>
          </a:p>
          <a:p>
            <a:pPr algn="ctr" fontAlgn="base"/>
            <a:r>
              <a:rPr lang="en-GB" u="sng" dirty="0"/>
              <a:t>Drawback – </a:t>
            </a:r>
          </a:p>
          <a:p>
            <a:pPr marL="285750" indent="-285750" algn="ctr" fontAlgn="base">
              <a:buFont typeface="Arial" panose="020B0604020202020204" pitchFamily="34" charset="0"/>
              <a:buChar char="•"/>
            </a:pPr>
            <a:r>
              <a:rPr lang="en-GB" dirty="0"/>
              <a:t>Lack of training on CRM </a:t>
            </a:r>
          </a:p>
          <a:p>
            <a:pPr marL="285750" indent="-285750" algn="ctr" fontAlgn="base">
              <a:buFont typeface="Arial" panose="020B0604020202020204" pitchFamily="34" charset="0"/>
              <a:buChar char="•"/>
            </a:pPr>
            <a:r>
              <a:rPr lang="en-GB" dirty="0"/>
              <a:t>To busy to provide training to co-workers (Goldenberg, B. 2008, p. 67)</a:t>
            </a:r>
          </a:p>
          <a:p>
            <a:pPr marL="285750" indent="-285750" algn="ctr" fontAlgn="base">
              <a:buFont typeface="Arial" panose="020B0604020202020204" pitchFamily="34" charset="0"/>
              <a:buChar char="•"/>
            </a:pPr>
            <a:endParaRPr lang="en-GB" dirty="0"/>
          </a:p>
          <a:p>
            <a:pPr fontAlgn="base"/>
            <a:endParaRPr lang="en-GB" dirty="0"/>
          </a:p>
          <a:p>
            <a:r>
              <a:rPr lang="en-GB" dirty="0"/>
              <a:t>  </a:t>
            </a:r>
          </a:p>
        </p:txBody>
      </p:sp>
    </p:spTree>
    <p:extLst>
      <p:ext uri="{BB962C8B-B14F-4D97-AF65-F5344CB8AC3E}">
        <p14:creationId xmlns:p14="http://schemas.microsoft.com/office/powerpoint/2010/main" val="2415471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10000">
              <a:schemeClr val="bg1">
                <a:lumMod val="85000"/>
              </a:schemeClr>
            </a:gs>
            <a:gs pos="64000">
              <a:schemeClr val="accent1">
                <a:lumMod val="45000"/>
                <a:lumOff val="55000"/>
              </a:schemeClr>
            </a:gs>
            <a:gs pos="100000">
              <a:srgbClr val="0070C0"/>
            </a:gs>
          </a:gsLst>
          <a:lin ang="5400000" scaled="1"/>
        </a:gradFill>
        <a:effectLst/>
      </p:bgPr>
    </p:bg>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4E9EE8F6-6716-4933-8237-F003A1C319B2}"/>
              </a:ext>
            </a:extLst>
          </p:cNvPr>
          <p:cNvGraphicFramePr>
            <a:graphicFrameLocks noGrp="1"/>
          </p:cNvGraphicFramePr>
          <p:nvPr>
            <p:extLst>
              <p:ext uri="{D42A27DB-BD31-4B8C-83A1-F6EECF244321}">
                <p14:modId xmlns:p14="http://schemas.microsoft.com/office/powerpoint/2010/main" val="1702101686"/>
              </p:ext>
            </p:extLst>
          </p:nvPr>
        </p:nvGraphicFramePr>
        <p:xfrm>
          <a:off x="160995" y="112542"/>
          <a:ext cx="6338280" cy="4529797"/>
        </p:xfrm>
        <a:graphic>
          <a:graphicData uri="http://schemas.openxmlformats.org/drawingml/2006/table">
            <a:tbl>
              <a:tblPr firstRow="1" bandRow="1">
                <a:tableStyleId>{21E4AEA4-8DFA-4A89-87EB-49C32662AFE0}</a:tableStyleId>
              </a:tblPr>
              <a:tblGrid>
                <a:gridCol w="3169140">
                  <a:extLst>
                    <a:ext uri="{9D8B030D-6E8A-4147-A177-3AD203B41FA5}">
                      <a16:colId xmlns:a16="http://schemas.microsoft.com/office/drawing/2014/main" val="3801110489"/>
                    </a:ext>
                  </a:extLst>
                </a:gridCol>
                <a:gridCol w="3169140">
                  <a:extLst>
                    <a:ext uri="{9D8B030D-6E8A-4147-A177-3AD203B41FA5}">
                      <a16:colId xmlns:a16="http://schemas.microsoft.com/office/drawing/2014/main" val="2363804295"/>
                    </a:ext>
                  </a:extLst>
                </a:gridCol>
              </a:tblGrid>
              <a:tr h="407963">
                <a:tc>
                  <a:txBody>
                    <a:bodyPr/>
                    <a:lstStyle/>
                    <a:p>
                      <a:r>
                        <a:rPr lang="en-GB" dirty="0"/>
                        <a:t>Strengths </a:t>
                      </a:r>
                    </a:p>
                  </a:txBody>
                  <a:tcPr/>
                </a:tc>
                <a:tc>
                  <a:txBody>
                    <a:bodyPr/>
                    <a:lstStyle/>
                    <a:p>
                      <a:r>
                        <a:rPr lang="en-GB" dirty="0"/>
                        <a:t>Weaknesses </a:t>
                      </a:r>
                    </a:p>
                  </a:txBody>
                  <a:tcPr/>
                </a:tc>
                <a:extLst>
                  <a:ext uri="{0D108BD9-81ED-4DB2-BD59-A6C34878D82A}">
                    <a16:rowId xmlns:a16="http://schemas.microsoft.com/office/drawing/2014/main" val="1978511729"/>
                  </a:ext>
                </a:extLst>
              </a:tr>
              <a:tr h="910883">
                <a:tc>
                  <a:txBody>
                    <a:bodyPr/>
                    <a:lstStyle/>
                    <a:p>
                      <a:pPr marL="285750" indent="-285750">
                        <a:buFont typeface="Arial" panose="020B0604020202020204" pitchFamily="34" charset="0"/>
                        <a:buChar char="•"/>
                      </a:pPr>
                      <a:r>
                        <a:rPr lang="en-GB" dirty="0"/>
                        <a:t>Scan &amp; Go, returning customers. </a:t>
                      </a:r>
                    </a:p>
                    <a:p>
                      <a:pPr marL="285750" indent="-285750">
                        <a:buFont typeface="Arial" panose="020B0604020202020204" pitchFamily="34" charset="0"/>
                        <a:buChar char="•"/>
                      </a:pPr>
                      <a:r>
                        <a:rPr lang="en-GB" dirty="0"/>
                        <a:t>Customer loyalty </a:t>
                      </a:r>
                    </a:p>
                    <a:p>
                      <a:pPr marL="285750" indent="-285750">
                        <a:buFont typeface="Arial" panose="020B0604020202020204" pitchFamily="34" charset="0"/>
                        <a:buChar char="•"/>
                      </a:pPr>
                      <a:r>
                        <a:rPr lang="en-GB" dirty="0"/>
                        <a:t>Excellent customer service.</a:t>
                      </a:r>
                    </a:p>
                  </a:txBody>
                  <a:tcPr/>
                </a:tc>
                <a:tc>
                  <a:txBody>
                    <a:bodyPr/>
                    <a:lstStyle/>
                    <a:p>
                      <a:pPr marL="285750" indent="-285750">
                        <a:buFont typeface="Arial" panose="020B0604020202020204" pitchFamily="34" charset="0"/>
                        <a:buChar char="•"/>
                      </a:pPr>
                      <a:r>
                        <a:rPr lang="en-GB" dirty="0"/>
                        <a:t>Poor customer service </a:t>
                      </a:r>
                    </a:p>
                    <a:p>
                      <a:pPr marL="285750" indent="-285750">
                        <a:buFont typeface="Arial" panose="020B0604020202020204" pitchFamily="34" charset="0"/>
                        <a:buChar char="•"/>
                      </a:pPr>
                      <a:r>
                        <a:rPr lang="en-GB" dirty="0"/>
                        <a:t>Lack of training</a:t>
                      </a:r>
                    </a:p>
                    <a:p>
                      <a:pPr marL="285750" indent="-285750">
                        <a:buFont typeface="Arial" panose="020B0604020202020204" pitchFamily="34" charset="0"/>
                        <a:buChar char="•"/>
                      </a:pPr>
                      <a:r>
                        <a:rPr lang="en-GB" dirty="0"/>
                        <a:t>Training staff to busy</a:t>
                      </a:r>
                    </a:p>
                    <a:p>
                      <a:pPr marL="285750" indent="-285750">
                        <a:buFont typeface="Arial" panose="020B0604020202020204" pitchFamily="34" charset="0"/>
                        <a:buChar char="•"/>
                      </a:pPr>
                      <a:r>
                        <a:rPr lang="en-GB" dirty="0"/>
                        <a:t>touch point – no loyalty cards – hard to track customers</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2651122061"/>
                  </a:ext>
                </a:extLst>
              </a:tr>
              <a:tr h="372794">
                <a:tc>
                  <a:txBody>
                    <a:bodyPr/>
                    <a:lstStyle/>
                    <a:p>
                      <a:r>
                        <a:rPr lang="en-GB" dirty="0">
                          <a:solidFill>
                            <a:schemeClr val="bg1"/>
                          </a:solidFill>
                        </a:rPr>
                        <a:t>Opportunities </a:t>
                      </a:r>
                    </a:p>
                  </a:txBody>
                  <a:tcPr>
                    <a:solidFill>
                      <a:schemeClr val="accent2"/>
                    </a:solidFill>
                  </a:tcPr>
                </a:tc>
                <a:tc>
                  <a:txBody>
                    <a:bodyPr/>
                    <a:lstStyle/>
                    <a:p>
                      <a:r>
                        <a:rPr lang="en-GB" dirty="0">
                          <a:solidFill>
                            <a:schemeClr val="bg1"/>
                          </a:solidFill>
                        </a:rPr>
                        <a:t>Threats </a:t>
                      </a:r>
                    </a:p>
                  </a:txBody>
                  <a:tcPr>
                    <a:solidFill>
                      <a:schemeClr val="accent2"/>
                    </a:solidFill>
                  </a:tcPr>
                </a:tc>
                <a:extLst>
                  <a:ext uri="{0D108BD9-81ED-4DB2-BD59-A6C34878D82A}">
                    <a16:rowId xmlns:a16="http://schemas.microsoft.com/office/drawing/2014/main" val="1634932396"/>
                  </a:ext>
                </a:extLst>
              </a:tr>
              <a:tr h="910883">
                <a:tc>
                  <a:txBody>
                    <a:bodyPr/>
                    <a:lstStyle/>
                    <a:p>
                      <a:pPr marL="285750" indent="-285750">
                        <a:buFont typeface="Arial" panose="020B0604020202020204" pitchFamily="34" charset="0"/>
                        <a:buChar char="•"/>
                      </a:pPr>
                      <a:r>
                        <a:rPr lang="en-GB" dirty="0"/>
                        <a:t>Enhance customer service by keeping training up to date.</a:t>
                      </a:r>
                    </a:p>
                    <a:p>
                      <a:pPr marL="285750" indent="-285750">
                        <a:buFont typeface="Arial" panose="020B0604020202020204" pitchFamily="34" charset="0"/>
                        <a:buChar char="•"/>
                      </a:pPr>
                      <a:r>
                        <a:rPr lang="en-GB" dirty="0"/>
                        <a:t>Appointing an specialist trainer</a:t>
                      </a:r>
                    </a:p>
                    <a:p>
                      <a:pPr marL="285750" indent="-285750">
                        <a:buFont typeface="Arial" panose="020B0604020202020204" pitchFamily="34" charset="0"/>
                        <a:buChar char="•"/>
                      </a:pPr>
                      <a:r>
                        <a:rPr lang="en-GB" dirty="0"/>
                        <a:t>New approach – loyalty cards </a:t>
                      </a:r>
                    </a:p>
                  </a:txBody>
                  <a:tcPr/>
                </a:tc>
                <a:tc>
                  <a:txBody>
                    <a:bodyPr/>
                    <a:lstStyle/>
                    <a:p>
                      <a:pPr marL="285750" indent="-285750">
                        <a:buFont typeface="Arial" panose="020B0604020202020204" pitchFamily="34" charset="0"/>
                        <a:buChar char="•"/>
                      </a:pPr>
                      <a:r>
                        <a:rPr lang="en-GB" dirty="0"/>
                        <a:t>Competition </a:t>
                      </a:r>
                    </a:p>
                    <a:p>
                      <a:pPr marL="285750" indent="-285750">
                        <a:buFont typeface="Arial" panose="020B0604020202020204" pitchFamily="34" charset="0"/>
                        <a:buChar char="•"/>
                      </a:pPr>
                      <a:r>
                        <a:rPr lang="en-GB" dirty="0"/>
                        <a:t>Bad review of customers </a:t>
                      </a:r>
                    </a:p>
                  </a:txBody>
                  <a:tcPr/>
                </a:tc>
                <a:extLst>
                  <a:ext uri="{0D108BD9-81ED-4DB2-BD59-A6C34878D82A}">
                    <a16:rowId xmlns:a16="http://schemas.microsoft.com/office/drawing/2014/main" val="4117721945"/>
                  </a:ext>
                </a:extLst>
              </a:tr>
            </a:tbl>
          </a:graphicData>
        </a:graphic>
      </p:graphicFrame>
      <p:sp>
        <p:nvSpPr>
          <p:cNvPr id="5" name="TextBox 4">
            <a:extLst>
              <a:ext uri="{FF2B5EF4-FFF2-40B4-BE49-F238E27FC236}">
                <a16:creationId xmlns:a16="http://schemas.microsoft.com/office/drawing/2014/main" id="{B4F1AA7D-6AAB-44CB-B167-F9EC7903165B}"/>
              </a:ext>
            </a:extLst>
          </p:cNvPr>
          <p:cNvSpPr txBox="1"/>
          <p:nvPr/>
        </p:nvSpPr>
        <p:spPr>
          <a:xfrm>
            <a:off x="6963509" y="2461846"/>
            <a:ext cx="5067496" cy="3970318"/>
          </a:xfrm>
          <a:prstGeom prst="rect">
            <a:avLst/>
          </a:prstGeom>
          <a:gradFill>
            <a:gsLst>
              <a:gs pos="0">
                <a:schemeClr val="accent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b="1" u="sng" dirty="0"/>
              <a:t>Recommendations</a:t>
            </a:r>
          </a:p>
          <a:p>
            <a:endParaRPr lang="en-GB" dirty="0"/>
          </a:p>
          <a:p>
            <a:pPr marL="285750" indent="-285750">
              <a:buFont typeface="Arial" panose="020B0604020202020204" pitchFamily="34" charset="0"/>
              <a:buChar char="•"/>
            </a:pPr>
            <a:r>
              <a:rPr lang="en-GB" dirty="0"/>
              <a:t>Keep staff up to date on training so they can offer the best customer service. </a:t>
            </a:r>
          </a:p>
          <a:p>
            <a:endParaRPr lang="en-GB" dirty="0"/>
          </a:p>
          <a:p>
            <a:pPr marL="285750" indent="-285750">
              <a:buFont typeface="Arial" panose="020B0604020202020204" pitchFamily="34" charset="0"/>
              <a:buChar char="•"/>
            </a:pPr>
            <a:r>
              <a:rPr lang="en-GB" dirty="0"/>
              <a:t> Appoint a member of staff to train employees who’s job is purely training, this will cut out any delays.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Touch Point – new approach, bringing out loyalty cards for customer. This will help track customers and also give customers a ‘Reward’ system. </a:t>
            </a:r>
          </a:p>
          <a:p>
            <a:endParaRPr lang="en-GB" dirty="0"/>
          </a:p>
          <a:p>
            <a:endParaRPr lang="en-GB" dirty="0"/>
          </a:p>
        </p:txBody>
      </p:sp>
    </p:spTree>
    <p:extLst>
      <p:ext uri="{BB962C8B-B14F-4D97-AF65-F5344CB8AC3E}">
        <p14:creationId xmlns:p14="http://schemas.microsoft.com/office/powerpoint/2010/main" val="3705124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10000">
              <a:schemeClr val="bg1">
                <a:lumMod val="85000"/>
              </a:schemeClr>
            </a:gs>
            <a:gs pos="64000">
              <a:schemeClr val="accent1">
                <a:lumMod val="45000"/>
                <a:lumOff val="55000"/>
              </a:schemeClr>
            </a:gs>
            <a:gs pos="100000">
              <a:srgbClr val="0070C0"/>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6CAA3C0-E76C-41A1-9DDB-782D3A1A7F0F}"/>
              </a:ext>
            </a:extLst>
          </p:cNvPr>
          <p:cNvSpPr/>
          <p:nvPr/>
        </p:nvSpPr>
        <p:spPr>
          <a:xfrm>
            <a:off x="295422" y="186990"/>
            <a:ext cx="11183814" cy="6484019"/>
          </a:xfrm>
          <a:prstGeom prst="rect">
            <a:avLst/>
          </a:prstGeom>
        </p:spPr>
        <p:txBody>
          <a:bodyPr wrap="square">
            <a:spAutoFit/>
          </a:bodyPr>
          <a:lstStyle/>
          <a:p>
            <a:pPr algn="ctr">
              <a:lnSpc>
                <a:spcPct val="107000"/>
              </a:lnSpc>
              <a:spcAft>
                <a:spcPts val="800"/>
              </a:spcAft>
            </a:pPr>
            <a:r>
              <a:rPr lang="en-GB" sz="2000" b="1" u="sng" dirty="0">
                <a:latin typeface="Calibri" panose="020F0502020204030204" pitchFamily="34" charset="0"/>
                <a:ea typeface="Calibri" panose="020F0502020204030204" pitchFamily="34" charset="0"/>
                <a:cs typeface="Times New Roman" panose="02020603050405020304" pitchFamily="18" charset="0"/>
              </a:rPr>
              <a:t>References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1/ Asda, (2020) </a:t>
            </a:r>
            <a:r>
              <a:rPr lang="en-GB" i="1" dirty="0">
                <a:latin typeface="Calibri" panose="020F0502020204030204" pitchFamily="34" charset="0"/>
                <a:ea typeface="Calibri" panose="020F0502020204030204" pitchFamily="34" charset="0"/>
                <a:cs typeface="Times New Roman" panose="02020603050405020304" pitchFamily="18" charset="0"/>
              </a:rPr>
              <a:t>Our History</a:t>
            </a:r>
            <a:r>
              <a:rPr lang="en-GB" dirty="0">
                <a:latin typeface="Calibri" panose="020F0502020204030204" pitchFamily="34" charset="0"/>
                <a:ea typeface="Calibri" panose="020F0502020204030204" pitchFamily="34" charset="0"/>
                <a:cs typeface="Times New Roman" panose="02020603050405020304" pitchFamily="18" charset="0"/>
              </a:rPr>
              <a:t>,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https://corporate.asda.com/our-story/our-history</a:t>
            </a:r>
            <a:r>
              <a:rPr lang="en-GB" dirty="0">
                <a:latin typeface="Calibri" panose="020F0502020204030204" pitchFamily="34" charset="0"/>
                <a:ea typeface="Calibri" panose="020F0502020204030204" pitchFamily="34" charset="0"/>
                <a:cs typeface="Times New Roman" panose="02020603050405020304" pitchFamily="18" charset="0"/>
              </a:rPr>
              <a:t> (Accessed: 04/03/2020)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2/ Solutions for Retail Brands Ltd, (2020) </a:t>
            </a:r>
            <a:r>
              <a:rPr lang="en-GB" i="1" dirty="0">
                <a:latin typeface="Calibri" panose="020F0502020204030204" pitchFamily="34" charset="0"/>
                <a:ea typeface="Calibri" panose="020F0502020204030204" pitchFamily="34" charset="0"/>
                <a:cs typeface="Times New Roman" panose="02020603050405020304" pitchFamily="18" charset="0"/>
              </a:rPr>
              <a:t>The History of Asda - Pocket Tapping For 52 Years</a:t>
            </a:r>
            <a:r>
              <a:rPr lang="en-GB" dirty="0">
                <a:latin typeface="Calibri" panose="020F0502020204030204" pitchFamily="34" charset="0"/>
                <a:ea typeface="Calibri" panose="020F0502020204030204" pitchFamily="34" charset="0"/>
                <a:cs typeface="Times New Roman" panose="02020603050405020304" pitchFamily="18" charset="0"/>
              </a:rPr>
              <a:t>,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https://blog.s4rb.com/the-history-of-asda-pocket-tapping-for-52-years</a:t>
            </a:r>
            <a:r>
              <a:rPr lang="en-GB" dirty="0">
                <a:latin typeface="Calibri" panose="020F0502020204030204" pitchFamily="34" charset="0"/>
                <a:ea typeface="Calibri" panose="020F0502020204030204" pitchFamily="34" charset="0"/>
                <a:cs typeface="Times New Roman" panose="02020603050405020304" pitchFamily="18" charset="0"/>
              </a:rPr>
              <a:t> (Accessed: 04/03/20)</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3/ Bligh, P. and Turk, D. (2004) </a:t>
            </a:r>
            <a:r>
              <a:rPr lang="en-GB" i="1" dirty="0">
                <a:latin typeface="Calibri" panose="020F0502020204030204" pitchFamily="34" charset="0"/>
                <a:ea typeface="Calibri" panose="020F0502020204030204" pitchFamily="34" charset="0"/>
                <a:cs typeface="Times New Roman" panose="02020603050405020304" pitchFamily="18" charset="0"/>
              </a:rPr>
              <a:t>CRM Unplugged, Releasing CRM’s Strategic Value.</a:t>
            </a:r>
            <a:r>
              <a:rPr lang="en-GB" dirty="0">
                <a:latin typeface="Calibri" panose="020F0502020204030204" pitchFamily="34" charset="0"/>
                <a:ea typeface="Calibri" panose="020F0502020204030204" pitchFamily="34" charset="0"/>
                <a:cs typeface="Times New Roman" panose="02020603050405020304" pitchFamily="18" charset="0"/>
              </a:rPr>
              <a:t> Canada. John Wiley &amp; Sons Inc.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4/ Bock, M. (2008) </a:t>
            </a:r>
            <a:r>
              <a:rPr lang="en-GB" i="1" dirty="0">
                <a:latin typeface="Calibri" panose="020F0502020204030204" pitchFamily="34" charset="0"/>
                <a:ea typeface="Calibri" panose="020F0502020204030204" pitchFamily="34" charset="0"/>
                <a:cs typeface="Times New Roman" panose="02020603050405020304" pitchFamily="18" charset="0"/>
              </a:rPr>
              <a:t>The advantages and disadvantages to a customer relationship management.</a:t>
            </a:r>
            <a:r>
              <a:rPr lang="en-GB" dirty="0">
                <a:latin typeface="Calibri" panose="020F0502020204030204" pitchFamily="34" charset="0"/>
                <a:ea typeface="Calibri" panose="020F0502020204030204" pitchFamily="34" charset="0"/>
                <a:cs typeface="Times New Roman" panose="02020603050405020304" pitchFamily="18" charset="0"/>
              </a:rPr>
              <a:t> Germany. Grin </a:t>
            </a:r>
            <a:r>
              <a:rPr lang="en-GB" dirty="0" err="1">
                <a:latin typeface="Calibri" panose="020F0502020204030204" pitchFamily="34" charset="0"/>
                <a:ea typeface="Calibri" panose="020F0502020204030204" pitchFamily="34" charset="0"/>
                <a:cs typeface="Times New Roman" panose="02020603050405020304" pitchFamily="18" charset="0"/>
              </a:rPr>
              <a:t>Vertlag</a:t>
            </a:r>
            <a:r>
              <a:rPr lang="en-GB" dirty="0">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5/ Sharp. D. (2003) </a:t>
            </a:r>
            <a:r>
              <a:rPr lang="en-GB" i="1" dirty="0">
                <a:latin typeface="Calibri" panose="020F0502020204030204" pitchFamily="34" charset="0"/>
                <a:ea typeface="Calibri" panose="020F0502020204030204" pitchFamily="34" charset="0"/>
                <a:cs typeface="Times New Roman" panose="02020603050405020304" pitchFamily="18" charset="0"/>
              </a:rPr>
              <a:t>Customer relationship management system handbook. </a:t>
            </a:r>
            <a:r>
              <a:rPr lang="en-GB" dirty="0">
                <a:latin typeface="Calibri" panose="020F0502020204030204" pitchFamily="34" charset="0"/>
                <a:ea typeface="Calibri" panose="020F0502020204030204" pitchFamily="34" charset="0"/>
                <a:cs typeface="Times New Roman" panose="02020603050405020304" pitchFamily="18" charset="0"/>
              </a:rPr>
              <a:t>America. Auerbach Publications</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6/ Nguyen, B. Simkin, L and </a:t>
            </a:r>
            <a:r>
              <a:rPr lang="en-GB" dirty="0" err="1">
                <a:latin typeface="Calibri" panose="020F0502020204030204" pitchFamily="34" charset="0"/>
                <a:ea typeface="Calibri" panose="020F0502020204030204" pitchFamily="34" charset="0"/>
                <a:cs typeface="Times New Roman" panose="02020603050405020304" pitchFamily="18" charset="0"/>
              </a:rPr>
              <a:t>Canhoto</a:t>
            </a:r>
            <a:r>
              <a:rPr lang="en-GB" dirty="0">
                <a:latin typeface="Calibri" panose="020F0502020204030204" pitchFamily="34" charset="0"/>
                <a:ea typeface="Calibri" panose="020F0502020204030204" pitchFamily="34" charset="0"/>
                <a:cs typeface="Times New Roman" panose="02020603050405020304" pitchFamily="18" charset="0"/>
              </a:rPr>
              <a:t>, I. (2016) T</a:t>
            </a:r>
            <a:r>
              <a:rPr lang="en-GB" i="1" dirty="0">
                <a:latin typeface="Calibri" panose="020F0502020204030204" pitchFamily="34" charset="0"/>
                <a:ea typeface="Calibri" panose="020F0502020204030204" pitchFamily="34" charset="0"/>
                <a:cs typeface="Times New Roman" panose="02020603050405020304" pitchFamily="18" charset="0"/>
              </a:rPr>
              <a:t>he dark side of CRM, Customers, Relationships and Management. </a:t>
            </a:r>
            <a:r>
              <a:rPr lang="en-GB" dirty="0">
                <a:latin typeface="Calibri" panose="020F0502020204030204" pitchFamily="34" charset="0"/>
                <a:ea typeface="Calibri" panose="020F0502020204030204" pitchFamily="34" charset="0"/>
                <a:cs typeface="Times New Roman" panose="02020603050405020304" pitchFamily="18" charset="0"/>
              </a:rPr>
              <a:t>New York: Routledge Taylor and Francis Group</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7/ Goldenberg, B j. (2008) </a:t>
            </a:r>
            <a:r>
              <a:rPr lang="en-GB" i="1" dirty="0">
                <a:latin typeface="Calibri" panose="020F0502020204030204" pitchFamily="34" charset="0"/>
                <a:ea typeface="Calibri" panose="020F0502020204030204" pitchFamily="34" charset="0"/>
                <a:cs typeface="Times New Roman" panose="02020603050405020304" pitchFamily="18" charset="0"/>
              </a:rPr>
              <a:t>CRM in real time: Empowering customer relationships.</a:t>
            </a:r>
            <a:r>
              <a:rPr lang="en-GB" dirty="0">
                <a:latin typeface="Calibri" panose="020F0502020204030204" pitchFamily="34" charset="0"/>
                <a:ea typeface="Calibri" panose="020F0502020204030204" pitchFamily="34" charset="0"/>
                <a:cs typeface="Times New Roman" panose="02020603050405020304" pitchFamily="18" charset="0"/>
              </a:rPr>
              <a:t> New Jersey: Information Today </a:t>
            </a:r>
            <a:r>
              <a:rPr lang="en-GB" dirty="0" err="1">
                <a:latin typeface="Calibri" panose="020F0502020204030204" pitchFamily="34" charset="0"/>
                <a:ea typeface="Calibri" panose="020F0502020204030204" pitchFamily="34" charset="0"/>
                <a:cs typeface="Times New Roman" panose="02020603050405020304" pitchFamily="18" charset="0"/>
              </a:rPr>
              <a:t>inc.</a:t>
            </a:r>
            <a:r>
              <a:rPr lang="en-GB" dirty="0">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119142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10000">
              <a:schemeClr val="bg1">
                <a:lumMod val="85000"/>
              </a:schemeClr>
            </a:gs>
            <a:gs pos="64000">
              <a:schemeClr val="accent1">
                <a:lumMod val="45000"/>
                <a:lumOff val="55000"/>
              </a:schemeClr>
            </a:gs>
            <a:gs pos="100000">
              <a:srgbClr val="0070C0"/>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3F00E1-DC1C-488A-A3AD-F6344CACAD35}"/>
              </a:ext>
            </a:extLst>
          </p:cNvPr>
          <p:cNvSpPr/>
          <p:nvPr/>
        </p:nvSpPr>
        <p:spPr>
          <a:xfrm>
            <a:off x="436100" y="357357"/>
            <a:ext cx="11113477" cy="6143285"/>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8/ companies History, (ND)</a:t>
            </a:r>
            <a:r>
              <a:rPr lang="en-GB" i="1" dirty="0">
                <a:latin typeface="Calibri" panose="020F0502020204030204" pitchFamily="34" charset="0"/>
                <a:ea typeface="Calibri" panose="020F0502020204030204" pitchFamily="34" charset="0"/>
                <a:cs typeface="Times New Roman" panose="02020603050405020304" pitchFamily="18" charset="0"/>
              </a:rPr>
              <a:t> Asda</a:t>
            </a:r>
            <a:r>
              <a:rPr lang="en-GB" dirty="0">
                <a:latin typeface="Calibri" panose="020F0502020204030204" pitchFamily="34" charset="0"/>
                <a:ea typeface="Calibri" panose="020F0502020204030204" pitchFamily="34" charset="0"/>
                <a:cs typeface="Times New Roman" panose="02020603050405020304" pitchFamily="18" charset="0"/>
              </a:rPr>
              <a:t>,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https://www.companieshistory.com/asda/</a:t>
            </a:r>
            <a:r>
              <a:rPr lang="en-GB" dirty="0">
                <a:latin typeface="Calibri" panose="020F0502020204030204" pitchFamily="34" charset="0"/>
                <a:ea typeface="Calibri" panose="020F0502020204030204" pitchFamily="34" charset="0"/>
                <a:cs typeface="Times New Roman" panose="02020603050405020304" pitchFamily="18" charset="0"/>
              </a:rPr>
              <a:t> (Accessed: 05/03/2020)</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9/ LinkedIn Corporation, (2020) </a:t>
            </a:r>
            <a:r>
              <a:rPr lang="en-GB" i="1" dirty="0">
                <a:latin typeface="Calibri" panose="020F0502020204030204" pitchFamily="34" charset="0"/>
                <a:ea typeface="Calibri" panose="020F0502020204030204" pitchFamily="34" charset="0"/>
                <a:cs typeface="Times New Roman" panose="02020603050405020304" pitchFamily="18" charset="0"/>
              </a:rPr>
              <a:t>Asda history review pack 2010</a:t>
            </a:r>
            <a:r>
              <a:rPr lang="en-GB" dirty="0">
                <a:latin typeface="Calibri" panose="020F0502020204030204" pitchFamily="34" charset="0"/>
                <a:ea typeface="Calibri" panose="020F0502020204030204" pitchFamily="34" charset="0"/>
                <a:cs typeface="Times New Roman" panose="02020603050405020304" pitchFamily="18" charset="0"/>
              </a:rPr>
              <a:t>,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https://www.slideshare.net/plotr/history-business-review-pack20101</a:t>
            </a:r>
            <a:r>
              <a:rPr lang="en-GB" dirty="0">
                <a:latin typeface="Calibri" panose="020F0502020204030204" pitchFamily="34" charset="0"/>
                <a:ea typeface="Calibri" panose="020F0502020204030204" pitchFamily="34" charset="0"/>
                <a:cs typeface="Times New Roman" panose="02020603050405020304" pitchFamily="18" charset="0"/>
              </a:rPr>
              <a:t> (Accessed: 06/03/2020)</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10/ CIPD, (ND) </a:t>
            </a:r>
            <a:r>
              <a:rPr lang="en-GB" i="1" dirty="0">
                <a:latin typeface="Calibri" panose="020F0502020204030204" pitchFamily="34" charset="0"/>
                <a:ea typeface="Calibri" panose="020F0502020204030204" pitchFamily="34" charset="0"/>
                <a:cs typeface="Times New Roman" panose="02020603050405020304" pitchFamily="18" charset="0"/>
              </a:rPr>
              <a:t>Valuing your talent</a:t>
            </a:r>
            <a:r>
              <a:rPr lang="en-GB" dirty="0">
                <a:latin typeface="Calibri" panose="020F0502020204030204" pitchFamily="34" charset="0"/>
                <a:ea typeface="Calibri" panose="020F0502020204030204" pitchFamily="34" charset="0"/>
                <a:cs typeface="Times New Roman" panose="02020603050405020304" pitchFamily="18" charset="0"/>
              </a:rPr>
              <a:t>,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https://www.cipd.co.uk/Images/case-study-asda_tcm18-19985.pdf</a:t>
            </a:r>
            <a:r>
              <a:rPr lang="en-GB" dirty="0">
                <a:latin typeface="Calibri" panose="020F0502020204030204" pitchFamily="34" charset="0"/>
                <a:ea typeface="Calibri" panose="020F0502020204030204" pitchFamily="34" charset="0"/>
                <a:cs typeface="Times New Roman" panose="02020603050405020304" pitchFamily="18" charset="0"/>
              </a:rPr>
              <a:t> (Accessed: 06/03/20)</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11/LRC Group Limited (2002-2019) </a:t>
            </a:r>
            <a:r>
              <a:rPr lang="en-GB" i="1" dirty="0">
                <a:latin typeface="Calibri" panose="020F0502020204030204" pitchFamily="34" charset="0"/>
                <a:ea typeface="Calibri" panose="020F0502020204030204" pitchFamily="34" charset="0"/>
                <a:cs typeface="Times New Roman" panose="02020603050405020304" pitchFamily="18" charset="0"/>
              </a:rPr>
              <a:t>Asda CRM &amp; Data Strategy, </a:t>
            </a:r>
            <a:r>
              <a:rPr lang="en-GB" dirty="0">
                <a:latin typeface="Calibri" panose="020F0502020204030204" pitchFamily="34" charset="0"/>
                <a:ea typeface="Calibri" panose="020F0502020204030204" pitchFamily="34" charset="0"/>
                <a:cs typeface="Times New Roman" panose="02020603050405020304" pitchFamily="18" charset="0"/>
              </a:rPr>
              <a:t>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https://www.retailchange.com/asda-customer-data-strategy/</a:t>
            </a:r>
            <a:r>
              <a:rPr lang="en-GB" dirty="0">
                <a:latin typeface="Calibri" panose="020F0502020204030204" pitchFamily="34" charset="0"/>
                <a:ea typeface="Calibri" panose="020F0502020204030204" pitchFamily="34" charset="0"/>
                <a:cs typeface="Times New Roman" panose="02020603050405020304" pitchFamily="18" charset="0"/>
              </a:rPr>
              <a:t> (Accessed: 06/03/2020)</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12/NIBusinessInfo, (ND) </a:t>
            </a:r>
            <a:r>
              <a:rPr lang="en-GB" i="1" dirty="0">
                <a:latin typeface="Calibri" panose="020F0502020204030204" pitchFamily="34" charset="0"/>
                <a:ea typeface="Calibri" panose="020F0502020204030204" pitchFamily="34" charset="0"/>
                <a:cs typeface="Times New Roman" panose="02020603050405020304" pitchFamily="18" charset="0"/>
              </a:rPr>
              <a:t>Customer relationship management.</a:t>
            </a:r>
            <a:r>
              <a:rPr lang="en-GB" dirty="0">
                <a:latin typeface="Calibri" panose="020F0502020204030204" pitchFamily="34" charset="0"/>
                <a:ea typeface="Calibri" panose="020F0502020204030204" pitchFamily="34" charset="0"/>
                <a:cs typeface="Times New Roman" panose="02020603050405020304" pitchFamily="18" charset="0"/>
              </a:rPr>
              <a:t> Available at:</a:t>
            </a:r>
            <a:r>
              <a:rPr lang="en-GB" b="1" dirty="0">
                <a:latin typeface="Calibri" panose="020F0502020204030204" pitchFamily="34" charset="0"/>
                <a:ea typeface="Calibri" panose="020F0502020204030204" pitchFamily="34" charset="0"/>
                <a:cs typeface="Times New Roman" panose="02020603050405020304" pitchFamily="18" charset="0"/>
              </a:rPr>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https://www.nibusinessinfo.co.uk/content/potential-drawbacks-crm-systems</a:t>
            </a:r>
            <a:r>
              <a:rPr lang="en-GB" dirty="0">
                <a:latin typeface="Calibri" panose="020F0502020204030204" pitchFamily="34" charset="0"/>
                <a:ea typeface="Calibri" panose="020F0502020204030204" pitchFamily="34" charset="0"/>
                <a:cs typeface="Times New Roman" panose="02020603050405020304" pitchFamily="18" charset="0"/>
              </a:rPr>
              <a:t> (Accessed: 06/03/20)</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13/</a:t>
            </a:r>
            <a:r>
              <a:rPr lang="en-GB" dirty="0">
                <a:latin typeface="Calibri" panose="020F0502020204030204" pitchFamily="34" charset="0"/>
                <a:ea typeface="Calibri" panose="020F0502020204030204" pitchFamily="34" charset="0"/>
                <a:cs typeface="Calibri" panose="020F0502020204030204" pitchFamily="34" charset="0"/>
              </a:rPr>
              <a:t>Reed Exhibitions Ltd (2020) </a:t>
            </a:r>
            <a:r>
              <a:rPr lang="en-GB" i="1" dirty="0">
                <a:latin typeface="Calibri" panose="020F0502020204030204" pitchFamily="34" charset="0"/>
                <a:ea typeface="Calibri" panose="020F0502020204030204" pitchFamily="34" charset="0"/>
                <a:cs typeface="Calibri" panose="020F0502020204030204" pitchFamily="34" charset="0"/>
              </a:rPr>
              <a:t>How Asda uses data to put the customer first data to put the customer first</a:t>
            </a:r>
            <a:r>
              <a:rPr lang="en-GB" i="1"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https://www.essentialretail.com/analysis/5a045dc274748-how-asda-uses-data-to-put-the-customer-first/</a:t>
            </a:r>
            <a:r>
              <a:rPr lang="en-GB" dirty="0">
                <a:latin typeface="Calibri" panose="020F0502020204030204" pitchFamily="34" charset="0"/>
                <a:ea typeface="Calibri" panose="020F0502020204030204" pitchFamily="34" charset="0"/>
                <a:cs typeface="Times New Roman" panose="02020603050405020304" pitchFamily="18" charset="0"/>
              </a:rPr>
              <a:t> (Accessed: 06/03/2020)</a:t>
            </a:r>
          </a:p>
        </p:txBody>
      </p:sp>
    </p:spTree>
    <p:extLst>
      <p:ext uri="{BB962C8B-B14F-4D97-AF65-F5344CB8AC3E}">
        <p14:creationId xmlns:p14="http://schemas.microsoft.com/office/powerpoint/2010/main" val="2151644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4898</TotalTime>
  <Words>1302</Words>
  <Application>Microsoft Office PowerPoint</Application>
  <PresentationFormat>Widescreen</PresentationFormat>
  <Paragraphs>162</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BogleWeb</vt:lpstr>
      <vt:lpstr>Calibri</vt:lpstr>
      <vt:lpstr>Calibri Light</vt:lpstr>
      <vt:lpstr>Office Theme</vt:lpstr>
      <vt:lpstr>Understanding and engaging in the customer experience  CRM </vt:lpstr>
      <vt:lpstr>PowerPoint Presentation</vt:lpstr>
      <vt:lpstr>PowerPoint Presentation</vt:lpstr>
      <vt:lpstr>PowerPoint Presentation</vt:lpstr>
      <vt:lpstr>PowerPoint Presentation</vt:lpstr>
      <vt:lpstr>Asda - Benefits/Drawbacks of having a CRM system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the customer experience</dc:title>
  <dc:creator>koyesh@hotmail.co.uk</dc:creator>
  <cp:lastModifiedBy>koyesh@hotmail.co.uk</cp:lastModifiedBy>
  <cp:revision>63</cp:revision>
  <dcterms:created xsi:type="dcterms:W3CDTF">2020-03-02T09:46:13Z</dcterms:created>
  <dcterms:modified xsi:type="dcterms:W3CDTF">2020-03-16T18:59:22Z</dcterms:modified>
</cp:coreProperties>
</file>