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0" r:id="rId4"/>
    <p:sldId id="264" r:id="rId5"/>
    <p:sldId id="261" r:id="rId6"/>
    <p:sldId id="262" r:id="rId7"/>
    <p:sldId id="263" r:id="rId8"/>
    <p:sldId id="258"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5886"/>
    <a:srgbClr val="CCE4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58395" autoAdjust="0"/>
  </p:normalViewPr>
  <p:slideViewPr>
    <p:cSldViewPr snapToGrid="0">
      <p:cViewPr varScale="1">
        <p:scale>
          <a:sx n="48" d="100"/>
          <a:sy n="48" d="100"/>
        </p:scale>
        <p:origin x="113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0F0367-18C9-432D-A1B2-30ED628C7DEF}" type="datetimeFigureOut">
              <a:rPr lang="en-US" smtClean="0"/>
              <a:t>3/3/2026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C6C7AB-EC0A-4F04-A29E-EF40C1B147B8}" type="slidenum">
              <a:rPr lang="en-US" smtClean="0"/>
              <a:t>‹#›</a:t>
            </a:fld>
            <a:endParaRPr lang="en-US"/>
          </a:p>
        </p:txBody>
      </p:sp>
    </p:spTree>
    <p:extLst>
      <p:ext uri="{BB962C8B-B14F-4D97-AF65-F5344CB8AC3E}">
        <p14:creationId xmlns:p14="http://schemas.microsoft.com/office/powerpoint/2010/main" val="2257457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ma.org.uk/media/njgfbmnn/bma-principles-for-artificial-intelligence-ai-and-its-application-in-healthcare.pdf"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digital.nhs.uk/services/ai-knowledge-repository/nhs-lab-ai-ethics-initiative/" TargetMode="External"/><Relationship Id="rId5" Type="http://schemas.openxmlformats.org/officeDocument/2006/relationships/hyperlink" Target="https://www.longtermplan.nhs.uk/" TargetMode="External"/><Relationship Id="rId4" Type="http://schemas.openxmlformats.org/officeDocument/2006/relationships/hyperlink" Target="https://archive.is/assets.publishing.service.gov.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UK health and social care are undergoing digital transformation due to growth in demand and a lack of workforce, as well as the demand to create more efficient, data-enabled services. In healthcare, artificial intelligence (AI) is defined as systems that are capable of analysing large volumes of data, identifying patterns, and aiding with clinical decision-making using machine learning and predictive analytics. In 2019, NHSX introduced the NHS AI Lab that intends to speed up the introduction of artificial intelligence that is safe, implement funding, and develop ethical governance systems (NHS, 2025). It is important because it enables the connection of the AI innovation with the service reform. This report provides a critical evaluation of the NHS AI Lab implementation in terms of workforce transformation, service delivery, patient experience, and community impact (</a:t>
            </a:r>
            <a:r>
              <a:rPr lang="en-US" sz="1200" kern="1200" dirty="0" err="1">
                <a:solidFill>
                  <a:schemeClr val="tx1"/>
                </a:solidFill>
                <a:effectLst/>
                <a:latin typeface="+mn-lt"/>
                <a:ea typeface="+mn-ea"/>
                <a:cs typeface="+mn-cs"/>
              </a:rPr>
              <a:t>Afulani</a:t>
            </a:r>
            <a:r>
              <a:rPr lang="en-US" sz="1200" kern="1200" dirty="0">
                <a:solidFill>
                  <a:schemeClr val="tx1"/>
                </a:solidFill>
                <a:effectLst/>
                <a:latin typeface="+mn-lt"/>
                <a:ea typeface="+mn-ea"/>
                <a:cs typeface="+mn-cs"/>
              </a:rPr>
              <a:t> et al., 2023). Although it will bring efficiency and predictive care, its implementation poses multidimensional workforce, ethical, and equity issues. </a:t>
            </a:r>
          </a:p>
          <a:p>
            <a:endParaRPr lang="en-US" dirty="0"/>
          </a:p>
        </p:txBody>
      </p:sp>
      <p:sp>
        <p:nvSpPr>
          <p:cNvPr id="4" name="Slide Number Placeholder 3"/>
          <p:cNvSpPr>
            <a:spLocks noGrp="1"/>
          </p:cNvSpPr>
          <p:nvPr>
            <p:ph type="sldNum" sz="quarter" idx="5"/>
          </p:nvPr>
        </p:nvSpPr>
        <p:spPr/>
        <p:txBody>
          <a:bodyPr/>
          <a:lstStyle/>
          <a:p>
            <a:fld id="{F5C6C7AB-EC0A-4F04-A29E-EF40C1B147B8}" type="slidenum">
              <a:rPr lang="en-US" smtClean="0"/>
              <a:t>2</a:t>
            </a:fld>
            <a:endParaRPr lang="en-US"/>
          </a:p>
        </p:txBody>
      </p:sp>
    </p:spTree>
    <p:extLst>
      <p:ext uri="{BB962C8B-B14F-4D97-AF65-F5344CB8AC3E}">
        <p14:creationId xmlns:p14="http://schemas.microsoft.com/office/powerpoint/2010/main" val="2303281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Background: The NHS AI Lab and Digital Transformation </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NHS AI Lab was founded in 2019 as an NHSX initiative, which </a:t>
            </a:r>
            <a:r>
              <a:rPr lang="en-US" sz="1200" kern="1200" dirty="0" err="1">
                <a:solidFill>
                  <a:schemeClr val="tx1"/>
                </a:solidFill>
                <a:effectLst/>
                <a:latin typeface="+mn-lt"/>
                <a:ea typeface="+mn-ea"/>
                <a:cs typeface="+mn-cs"/>
              </a:rPr>
              <a:t>realises</a:t>
            </a:r>
            <a:r>
              <a:rPr lang="en-US" sz="1200" kern="1200" dirty="0">
                <a:solidFill>
                  <a:schemeClr val="tx1"/>
                </a:solidFill>
                <a:effectLst/>
                <a:latin typeface="+mn-lt"/>
                <a:ea typeface="+mn-ea"/>
                <a:cs typeface="+mn-cs"/>
              </a:rPr>
              <a:t> the UK government's ambition to apply AI to day-to-day care. It uses safe adoption, practical testing, and ethical frameworks, being backed by £250 million (GOV.UK, 2021). Funded programmes include diagnostic devices, early intervention, AI imaging, and administrative automation, in line with NHS Long Term </a:t>
            </a:r>
            <a:r>
              <a:rPr lang="en-US" sz="1200" kern="1200" dirty="0" err="1">
                <a:solidFill>
                  <a:schemeClr val="tx1"/>
                </a:solidFill>
                <a:effectLst/>
                <a:latin typeface="+mn-lt"/>
                <a:ea typeface="+mn-ea"/>
                <a:cs typeface="+mn-cs"/>
              </a:rPr>
              <a:t>Planaims</a:t>
            </a:r>
            <a:r>
              <a:rPr lang="en-US" sz="1200" kern="1200" dirty="0">
                <a:solidFill>
                  <a:schemeClr val="tx1"/>
                </a:solidFill>
                <a:effectLst/>
                <a:latin typeface="+mn-lt"/>
                <a:ea typeface="+mn-ea"/>
                <a:cs typeface="+mn-cs"/>
              </a:rPr>
              <a:t> of digital transformation (NHS, 2019). The AI is framed as a way of ensuring problem-solving of the lack of workforce and increased costs. However, development warns that not all things go so well with technology: the complexity of implementation, limitations of the infrastructure, and skills mismatches in the workforce make an impact restrained (Taheri </a:t>
            </a:r>
            <a:r>
              <a:rPr lang="en-US" sz="1200" kern="1200" dirty="0" err="1">
                <a:solidFill>
                  <a:schemeClr val="tx1"/>
                </a:solidFill>
                <a:effectLst/>
                <a:latin typeface="+mn-lt"/>
                <a:ea typeface="+mn-ea"/>
                <a:cs typeface="+mn-cs"/>
              </a:rPr>
              <a:t>Hossaeinkhani</a:t>
            </a:r>
            <a:r>
              <a:rPr lang="en-US" sz="1200" kern="1200" dirty="0">
                <a:solidFill>
                  <a:schemeClr val="tx1"/>
                </a:solidFill>
                <a:effectLst/>
                <a:latin typeface="+mn-lt"/>
                <a:ea typeface="+mn-ea"/>
                <a:cs typeface="+mn-cs"/>
              </a:rPr>
              <a:t>, 2025; Patil, 2024). NHS AI Lab is a socio-technical experiment and a technology initiative that needs to be governed and continuously invested in.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3</a:t>
            </a:fld>
            <a:endParaRPr lang="en-US"/>
          </a:p>
        </p:txBody>
      </p:sp>
    </p:spTree>
    <p:extLst>
      <p:ext uri="{BB962C8B-B14F-4D97-AF65-F5344CB8AC3E}">
        <p14:creationId xmlns:p14="http://schemas.microsoft.com/office/powerpoint/2010/main" val="3098359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Workforce Impact</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NHS AI Lab transforms the workforce role by enhancing but not substituting the clinicians. With the help of AI diagnostics, the speed and accuracy are enhanced, and the administrative load is decreased (BMA, 2024). Models of adapting to newer roles like clinical data scientists, AI governance officers, and leaders of transformation come into the picture (Faisal, 2025). Human-AI collaboration theory will focus on clinician supervision as well as algorithm knowledge. Nevertheless, there is a fear of automation; employees worry they would lose their jobs and be deskilled and deprived of autonomy (Singh et al., 2025). Due to the digital skills crisis, older employees have higher training requirements. Weakly constructed AI will increase brainwork, which will lead to exhaustion (Khan and </a:t>
            </a:r>
            <a:r>
              <a:rPr lang="en-US" sz="1200" kern="1200" dirty="0" err="1">
                <a:solidFill>
                  <a:schemeClr val="tx1"/>
                </a:solidFill>
                <a:effectLst/>
                <a:latin typeface="+mn-lt"/>
                <a:ea typeface="+mn-ea"/>
                <a:cs typeface="+mn-cs"/>
              </a:rPr>
              <a:t>Suhluli</a:t>
            </a:r>
            <a:r>
              <a:rPr lang="en-US" sz="1200" kern="1200" dirty="0">
                <a:solidFill>
                  <a:schemeClr val="tx1"/>
                </a:solidFill>
                <a:effectLst/>
                <a:latin typeface="+mn-lt"/>
                <a:ea typeface="+mn-ea"/>
                <a:cs typeface="+mn-cs"/>
              </a:rPr>
              <a:t>, 2025). The problem of overreliance is a risk towards obliterating clinical judgement and ethical accountability, which is a difficult issue (Edwards et al., 2025). Digital competency models have been suggested to promote continuous professional learning, but this is slow progress that appears to be weakly fulfilled even in areas such as the NHS and social care (Peckham, 2023). Organisational preparedness, investment in training, and governance are crucial to success because AI can create stress and inequality without contributing to these issues.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4</a:t>
            </a:fld>
            <a:endParaRPr lang="en-US"/>
          </a:p>
        </p:txBody>
      </p:sp>
    </p:spTree>
    <p:extLst>
      <p:ext uri="{BB962C8B-B14F-4D97-AF65-F5344CB8AC3E}">
        <p14:creationId xmlns:p14="http://schemas.microsoft.com/office/powerpoint/2010/main" val="1457826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Service Delivery Transformation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AI programmes are expected to revolutionise everyday service provision. Some advantages are being able to obtain quick triage, earlier diagnoses, and anticipators of care. The AI-assisted imaging focuses on fast scans and enhances detection (Khalifa and </a:t>
            </a:r>
            <a:r>
              <a:rPr lang="en-US" sz="1200" kern="1200" dirty="0" err="1">
                <a:solidFill>
                  <a:schemeClr val="tx1"/>
                </a:solidFill>
                <a:effectLst/>
                <a:latin typeface="+mn-lt"/>
                <a:ea typeface="+mn-ea"/>
                <a:cs typeface="+mn-cs"/>
              </a:rPr>
              <a:t>Albadawy</a:t>
            </a:r>
            <a:r>
              <a:rPr lang="en-US" sz="1200" kern="1200" dirty="0">
                <a:solidFill>
                  <a:schemeClr val="tx1"/>
                </a:solidFill>
                <a:effectLst/>
                <a:latin typeface="+mn-lt"/>
                <a:ea typeface="+mn-ea"/>
                <a:cs typeface="+mn-cs"/>
              </a:rPr>
              <a:t>, 2024). Expectant hospital admission models are relevant as they make it possible to conduct care planning in advance, and automated workflow systems mitigate scheduling limits (Kayode, 2025). The tools are theoretically beneficial in that they can decrease waiting time, </a:t>
            </a:r>
            <a:r>
              <a:rPr lang="en-US" sz="1200" kern="1200" dirty="0" err="1">
                <a:solidFill>
                  <a:schemeClr val="tx1"/>
                </a:solidFill>
                <a:effectLst/>
                <a:latin typeface="+mn-lt"/>
                <a:ea typeface="+mn-ea"/>
                <a:cs typeface="+mn-cs"/>
              </a:rPr>
              <a:t>standardise</a:t>
            </a:r>
            <a:r>
              <a:rPr lang="en-US" sz="1200" kern="1200" dirty="0">
                <a:solidFill>
                  <a:schemeClr val="tx1"/>
                </a:solidFill>
                <a:effectLst/>
                <a:latin typeface="+mn-lt"/>
                <a:ea typeface="+mn-ea"/>
                <a:cs typeface="+mn-cs"/>
              </a:rPr>
              <a:t> decision-making, and plan services based on data. Efficiency gains in practise are disproportionate. IT infrastructures form a legacy, and a lack of interoperability minimises performance (</a:t>
            </a:r>
            <a:r>
              <a:rPr lang="en-GB" sz="1200" kern="1200" dirty="0">
                <a:solidFill>
                  <a:schemeClr val="tx1"/>
                </a:solidFill>
                <a:effectLst/>
                <a:latin typeface="+mn-lt"/>
                <a:ea typeface="+mn-ea"/>
                <a:cs typeface="+mn-cs"/>
              </a:rPr>
              <a:t>Elizondo </a:t>
            </a:r>
            <a:r>
              <a:rPr lang="en-GB" sz="1200" kern="1200" dirty="0" err="1">
                <a:solidFill>
                  <a:schemeClr val="tx1"/>
                </a:solidFill>
                <a:effectLst/>
                <a:latin typeface="+mn-lt"/>
                <a:ea typeface="+mn-ea"/>
                <a:cs typeface="+mn-cs"/>
              </a:rPr>
              <a:t>Solano</a:t>
            </a:r>
            <a:r>
              <a:rPr lang="en-GB" sz="1200" kern="1200" dirty="0">
                <a:solidFill>
                  <a:schemeClr val="tx1"/>
                </a:solidFill>
                <a:effectLst/>
                <a:latin typeface="+mn-lt"/>
                <a:ea typeface="+mn-ea"/>
                <a:cs typeface="+mn-cs"/>
              </a:rPr>
              <a:t>, 2023</a:t>
            </a:r>
            <a:r>
              <a:rPr lang="en-US" sz="1200" kern="1200" dirty="0">
                <a:solidFill>
                  <a:schemeClr val="tx1"/>
                </a:solidFill>
                <a:effectLst/>
                <a:latin typeface="+mn-lt"/>
                <a:ea typeface="+mn-ea"/>
                <a:cs typeface="+mn-cs"/>
              </a:rPr>
              <a:t>). The problem of staff resistance arises when digital systems change the usual and are implemented without consultation (Thomas, 2024). There is a threat of algorithmic bias, especially when it affects minority populations (Chin et al., 2023). Unrealistic expectations, caused by policy overpromises of swift change, can be formed, and digital innovation may result in greater differences between well-resourced and underfunded trusts (Nadler et al., 2025). Apparently, it has been hinted that service improvement depends not as much on technology itself, but rather governing policy, employees, and the willingness of institutions (Moodley and Ebrahim, 2025).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5</a:t>
            </a:fld>
            <a:endParaRPr lang="en-US"/>
          </a:p>
        </p:txBody>
      </p:sp>
    </p:spTree>
    <p:extLst>
      <p:ext uri="{BB962C8B-B14F-4D97-AF65-F5344CB8AC3E}">
        <p14:creationId xmlns:p14="http://schemas.microsoft.com/office/powerpoint/2010/main" val="256769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Patient / Service User Experience</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AI is capable of rapid diagnosis, treatment customisation, minimised errors, and patient empowerment (Nelson, 2024). Remote surveillance is more interactive with health data. However, trust is crucial. Patients might have worries about </a:t>
            </a:r>
            <a:r>
              <a:rPr lang="en-US" sz="1200" kern="1200" dirty="0" err="1">
                <a:solidFill>
                  <a:schemeClr val="tx1"/>
                </a:solidFill>
                <a:effectLst/>
                <a:latin typeface="+mn-lt"/>
                <a:ea typeface="+mn-ea"/>
                <a:cs typeface="+mn-cs"/>
              </a:rPr>
              <a:t>depersonalised</a:t>
            </a:r>
            <a:r>
              <a:rPr lang="en-US" sz="1200" kern="1200" dirty="0">
                <a:solidFill>
                  <a:schemeClr val="tx1"/>
                </a:solidFill>
                <a:effectLst/>
                <a:latin typeface="+mn-lt"/>
                <a:ea typeface="+mn-ea"/>
                <a:cs typeface="+mn-cs"/>
              </a:rPr>
              <a:t> treatment and lack of transparency in decision-making (Adeniran et al., 2024). One of them is privacy and data security, such as a 2025 ransomware attack, revealing sensitive patient information, which reveals vulnerabilities (</a:t>
            </a:r>
            <a:r>
              <a:rPr lang="en-US" sz="1200" kern="1200" dirty="0" err="1">
                <a:solidFill>
                  <a:schemeClr val="tx1"/>
                </a:solidFill>
                <a:effectLst/>
                <a:latin typeface="+mn-lt"/>
                <a:ea typeface="+mn-ea"/>
                <a:cs typeface="+mn-cs"/>
              </a:rPr>
              <a:t>Shahzabi</a:t>
            </a:r>
            <a:r>
              <a:rPr lang="en-US" sz="1200" kern="1200" dirty="0">
                <a:solidFill>
                  <a:schemeClr val="tx1"/>
                </a:solidFill>
                <a:effectLst/>
                <a:latin typeface="+mn-lt"/>
                <a:ea typeface="+mn-ea"/>
                <a:cs typeface="+mn-cs"/>
              </a:rPr>
              <a:t> et al., 2025). Digital exclusion hurts older adults and the poorer in our society, but makes things even worse (</a:t>
            </a:r>
            <a:r>
              <a:rPr lang="en-US" sz="1200" kern="1200" dirty="0" err="1">
                <a:solidFill>
                  <a:schemeClr val="tx1"/>
                </a:solidFill>
                <a:effectLst/>
                <a:latin typeface="+mn-lt"/>
                <a:ea typeface="+mn-ea"/>
                <a:cs typeface="+mn-cs"/>
              </a:rPr>
              <a:t>Moyo</a:t>
            </a:r>
            <a:r>
              <a:rPr lang="en-US" sz="1200" kern="1200" dirty="0">
                <a:solidFill>
                  <a:schemeClr val="tx1"/>
                </a:solidFill>
                <a:effectLst/>
                <a:latin typeface="+mn-lt"/>
                <a:ea typeface="+mn-ea"/>
                <a:cs typeface="+mn-cs"/>
              </a:rPr>
              <a:t>, 2025). Ethical systems emphasise disclosure and informed consent. The AI does not replace clinicians, endangering accountability and compassion, but augments it, which makes patients appreciate AI (</a:t>
            </a:r>
            <a:r>
              <a:rPr lang="en-US" sz="1200" kern="1200" dirty="0" err="1">
                <a:solidFill>
                  <a:schemeClr val="tx1"/>
                </a:solidFill>
                <a:effectLst/>
                <a:latin typeface="+mn-lt"/>
                <a:ea typeface="+mn-ea"/>
                <a:cs typeface="+mn-cs"/>
              </a:rPr>
              <a:t>Montanari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Vergallo</a:t>
            </a:r>
            <a:r>
              <a:rPr lang="en-US" sz="1200" kern="1200" dirty="0">
                <a:solidFill>
                  <a:schemeClr val="tx1"/>
                </a:solidFill>
                <a:effectLst/>
                <a:latin typeface="+mn-lt"/>
                <a:ea typeface="+mn-ea"/>
                <a:cs typeface="+mn-cs"/>
              </a:rPr>
              <a:t> et al., 2025).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6</a:t>
            </a:fld>
            <a:endParaRPr lang="en-US"/>
          </a:p>
        </p:txBody>
      </p:sp>
    </p:spTree>
    <p:extLst>
      <p:ext uri="{BB962C8B-B14F-4D97-AF65-F5344CB8AC3E}">
        <p14:creationId xmlns:p14="http://schemas.microsoft.com/office/powerpoint/2010/main" val="479890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Community and Public Health Impact</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AI has the potential to enhance the intelligence of the population in the field of public health, allowing decisions to be made promptly before the problem and resources to be redirected accordingly, specifically in relation to chronic diseases and emergency demand predictions (Goyal et al., 2025). The combination of data is used to assist with planning and improve outreach in locations that are remote or underserved. Co-production opportunities enable communities to design the services (</a:t>
            </a:r>
            <a:r>
              <a:rPr lang="en-US" sz="1200" kern="1200" dirty="0" err="1">
                <a:solidFill>
                  <a:schemeClr val="tx1"/>
                </a:solidFill>
                <a:effectLst/>
                <a:latin typeface="+mn-lt"/>
                <a:ea typeface="+mn-ea"/>
                <a:cs typeface="+mn-cs"/>
              </a:rPr>
              <a:t>Ahrweiler</a:t>
            </a:r>
            <a:r>
              <a:rPr lang="en-US" sz="1200" kern="1200" dirty="0">
                <a:solidFill>
                  <a:schemeClr val="tx1"/>
                </a:solidFill>
                <a:effectLst/>
                <a:latin typeface="+mn-lt"/>
                <a:ea typeface="+mn-ea"/>
                <a:cs typeface="+mn-cs"/>
              </a:rPr>
              <a:t> et al., 2025). The digital divide, however, restricts advantages; poorly connected communities or those that are not well </a:t>
            </a:r>
            <a:r>
              <a:rPr lang="en-US" sz="1200" kern="1200" dirty="0" err="1">
                <a:solidFill>
                  <a:schemeClr val="tx1"/>
                </a:solidFill>
                <a:effectLst/>
                <a:latin typeface="+mn-lt"/>
                <a:ea typeface="+mn-ea"/>
                <a:cs typeface="+mn-cs"/>
              </a:rPr>
              <a:t>digitalised</a:t>
            </a:r>
            <a:r>
              <a:rPr lang="en-US" sz="1200" kern="1200" dirty="0">
                <a:solidFill>
                  <a:schemeClr val="tx1"/>
                </a:solidFill>
                <a:effectLst/>
                <a:latin typeface="+mn-lt"/>
                <a:ea typeface="+mn-ea"/>
                <a:cs typeface="+mn-cs"/>
              </a:rPr>
              <a:t> are less favoured (Panahi, 2025). An unequal dispersion may cause an innovation concentration in resource-rich regions, and because of the algorithmic bias, the non-representative groups are at a disadvantage (</a:t>
            </a:r>
            <a:r>
              <a:rPr lang="en-US" sz="1200" kern="1200" dirty="0" err="1">
                <a:solidFill>
                  <a:schemeClr val="tx1"/>
                </a:solidFill>
                <a:effectLst/>
                <a:latin typeface="+mn-lt"/>
                <a:ea typeface="+mn-ea"/>
                <a:cs typeface="+mn-cs"/>
              </a:rPr>
              <a:t>Oyeniyi</a:t>
            </a:r>
            <a:r>
              <a:rPr lang="en-US" sz="1200" kern="1200" dirty="0">
                <a:solidFill>
                  <a:schemeClr val="tx1"/>
                </a:solidFill>
                <a:effectLst/>
                <a:latin typeface="+mn-lt"/>
                <a:ea typeface="+mn-ea"/>
                <a:cs typeface="+mn-cs"/>
              </a:rPr>
              <a:t>, 2025). Surveillance and privacy are the issues brought up by the large-scale data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Ethics in public health emphasise proportions and transparency, thus making sure that the interventions are in the best interest of the communities without imposing (</a:t>
            </a:r>
            <a:r>
              <a:rPr lang="en-US" sz="1200" kern="1200" dirty="0" err="1">
                <a:solidFill>
                  <a:schemeClr val="tx1"/>
                </a:solidFill>
                <a:effectLst/>
                <a:latin typeface="+mn-lt"/>
                <a:ea typeface="+mn-ea"/>
                <a:cs typeface="+mn-cs"/>
              </a:rPr>
              <a:t>Ulnicane</a:t>
            </a:r>
            <a:r>
              <a:rPr lang="en-US" sz="1200" kern="1200" dirty="0">
                <a:solidFill>
                  <a:schemeClr val="tx1"/>
                </a:solidFill>
                <a:effectLst/>
                <a:latin typeface="+mn-lt"/>
                <a:ea typeface="+mn-ea"/>
                <a:cs typeface="+mn-cs"/>
              </a:rPr>
              <a:t> and Aden, 2023). The community effects of AI can be based on safeguards, inclusive design, and long-term social investment; for example, it is possible to reduce or increase health inequalities (Sharma and Anderson, 2022).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7</a:t>
            </a:fld>
            <a:endParaRPr lang="en-US"/>
          </a:p>
        </p:txBody>
      </p:sp>
    </p:spTree>
    <p:extLst>
      <p:ext uri="{BB962C8B-B14F-4D97-AF65-F5344CB8AC3E}">
        <p14:creationId xmlns:p14="http://schemas.microsoft.com/office/powerpoint/2010/main" val="2375884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NHS AI Lab proves that digitalisation is a multifaceted process, which depends on organisational, ethical, and social aspects. The role ambiguity, skills gaps, and ethical accountability issues go hand in hand with workforce benefits like decreased administration load and better diagnostics. The benefits of service provision are conditional on the infrastructure and employee involvement. The focus will still be on patient trust and privacy, whereas AI can optimise public health planning without causing excessive inequalities in the case of unequal access. An application of AI as an augmentation, and not a replacement, should be introduced together with continued investment in workforce building, governance, and fair access to </a:t>
            </a:r>
            <a:r>
              <a:rPr lang="en-US" sz="1200" kern="1200" dirty="0" err="1">
                <a:solidFill>
                  <a:schemeClr val="tx1"/>
                </a:solidFill>
                <a:effectLst/>
                <a:latin typeface="+mn-lt"/>
                <a:ea typeface="+mn-ea"/>
                <a:cs typeface="+mn-cs"/>
              </a:rPr>
              <a:t>actualise</a:t>
            </a:r>
            <a:r>
              <a:rPr lang="en-US" sz="1200" kern="1200" dirty="0">
                <a:solidFill>
                  <a:schemeClr val="tx1"/>
                </a:solidFill>
                <a:effectLst/>
                <a:latin typeface="+mn-lt"/>
                <a:ea typeface="+mn-ea"/>
                <a:cs typeface="+mn-cs"/>
              </a:rPr>
              <a:t> its potentially transformative potential.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C6C7AB-EC0A-4F04-A29E-EF40C1B147B8}" type="slidenum">
              <a:rPr lang="en-US" smtClean="0"/>
              <a:t>8</a:t>
            </a:fld>
            <a:endParaRPr lang="en-US"/>
          </a:p>
        </p:txBody>
      </p:sp>
    </p:spTree>
    <p:extLst>
      <p:ext uri="{BB962C8B-B14F-4D97-AF65-F5344CB8AC3E}">
        <p14:creationId xmlns:p14="http://schemas.microsoft.com/office/powerpoint/2010/main" val="1577869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References</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Adeniran, A.A., </a:t>
            </a:r>
            <a:r>
              <a:rPr lang="en-US" sz="1200" u="sng" kern="1200" dirty="0" err="1">
                <a:solidFill>
                  <a:schemeClr val="tx1"/>
                </a:solidFill>
                <a:effectLst/>
                <a:latin typeface="+mn-lt"/>
                <a:ea typeface="+mn-ea"/>
                <a:cs typeface="+mn-cs"/>
              </a:rPr>
              <a:t>Onebunne</a:t>
            </a:r>
            <a:r>
              <a:rPr lang="en-US" sz="1200" u="sng" kern="1200" dirty="0">
                <a:solidFill>
                  <a:schemeClr val="tx1"/>
                </a:solidFill>
                <a:effectLst/>
                <a:latin typeface="+mn-lt"/>
                <a:ea typeface="+mn-ea"/>
                <a:cs typeface="+mn-cs"/>
              </a:rPr>
              <a:t>, A.P. and William, P., (2024). Explainable AI (XAI) in healthcare: Enhancing trust and transparency in critical decision-making. World Journal of Advanced Research and Reviews, 23(3), pp.2647-2658.</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Ahrweiler</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Späth</a:t>
            </a:r>
            <a:r>
              <a:rPr lang="en-US" sz="1200" kern="1200" dirty="0">
                <a:solidFill>
                  <a:schemeClr val="tx1"/>
                </a:solidFill>
                <a:effectLst/>
                <a:latin typeface="+mn-lt"/>
                <a:ea typeface="+mn-ea"/>
                <a:cs typeface="+mn-cs"/>
              </a:rPr>
              <a:t>, E., Siqueiros García, J.M., </a:t>
            </a:r>
            <a:r>
              <a:rPr lang="en-US" sz="1200" kern="1200" dirty="0" err="1">
                <a:solidFill>
                  <a:schemeClr val="tx1"/>
                </a:solidFill>
                <a:effectLst/>
                <a:latin typeface="+mn-lt"/>
                <a:ea typeface="+mn-ea"/>
                <a:cs typeface="+mn-cs"/>
              </a:rPr>
              <a:t>Capellas</a:t>
            </a:r>
            <a:r>
              <a:rPr lang="en-US" sz="1200" kern="1200" dirty="0">
                <a:solidFill>
                  <a:schemeClr val="tx1"/>
                </a:solidFill>
                <a:effectLst/>
                <a:latin typeface="+mn-lt"/>
                <a:ea typeface="+mn-ea"/>
                <a:cs typeface="+mn-cs"/>
              </a:rPr>
              <a:t>, B.L. and Wurster, D., (2025). Inclusive technology co-design for participatory AI. Participatory Artificial Intelligence in Public Social Services: From Bias to Fairness in Assessing Beneficiaries, pp.35-62.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BMA. (2024). Principles for Artificial Intelligence (AI) and its application in ... </a:t>
            </a:r>
            <a:r>
              <a:rPr lang="en-US" sz="1200" u="sng" kern="1200" dirty="0">
                <a:solidFill>
                  <a:schemeClr val="tx1"/>
                </a:solidFill>
                <a:effectLst/>
                <a:latin typeface="+mn-lt"/>
                <a:ea typeface="+mn-ea"/>
                <a:cs typeface="+mn-cs"/>
                <a:hlinkClick r:id="rId3"/>
              </a:rPr>
              <a:t>https://www.bma.org.uk/media/njgfbmnn/bma-principles-for-artificial-intelligence-ai-and-its-application-in-healthcare.pdf</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14 Feb. 2026].</a:t>
            </a:r>
          </a:p>
          <a:p>
            <a:r>
              <a:rPr lang="en-US" sz="1200" kern="1200" dirty="0">
                <a:solidFill>
                  <a:schemeClr val="tx1"/>
                </a:solidFill>
                <a:effectLst/>
                <a:latin typeface="+mn-lt"/>
                <a:ea typeface="+mn-ea"/>
                <a:cs typeface="+mn-cs"/>
              </a:rPr>
              <a:t>Chin, M.H., </a:t>
            </a:r>
            <a:r>
              <a:rPr lang="en-US" sz="1200" kern="1200" dirty="0" err="1">
                <a:solidFill>
                  <a:schemeClr val="tx1"/>
                </a:solidFill>
                <a:effectLst/>
                <a:latin typeface="+mn-lt"/>
                <a:ea typeface="+mn-ea"/>
                <a:cs typeface="+mn-cs"/>
              </a:rPr>
              <a:t>Afsar-Manesh</a:t>
            </a:r>
            <a:r>
              <a:rPr lang="en-US" sz="1200" kern="1200" dirty="0">
                <a:solidFill>
                  <a:schemeClr val="tx1"/>
                </a:solidFill>
                <a:effectLst/>
                <a:latin typeface="+mn-lt"/>
                <a:ea typeface="+mn-ea"/>
                <a:cs typeface="+mn-cs"/>
              </a:rPr>
              <a:t>, N., Bierman, A.S., Chang, C., Colón-Rodríguez, C.J., </a:t>
            </a:r>
            <a:r>
              <a:rPr lang="en-US" sz="1200" kern="1200" dirty="0" err="1">
                <a:solidFill>
                  <a:schemeClr val="tx1"/>
                </a:solidFill>
                <a:effectLst/>
                <a:latin typeface="+mn-lt"/>
                <a:ea typeface="+mn-ea"/>
                <a:cs typeface="+mn-cs"/>
              </a:rPr>
              <a:t>Dullabh</a:t>
            </a:r>
            <a:r>
              <a:rPr lang="en-US" sz="1200" kern="1200" dirty="0">
                <a:solidFill>
                  <a:schemeClr val="tx1"/>
                </a:solidFill>
                <a:effectLst/>
                <a:latin typeface="+mn-lt"/>
                <a:ea typeface="+mn-ea"/>
                <a:cs typeface="+mn-cs"/>
              </a:rPr>
              <a:t>, P., Duran, D.G., Fair, M., Hernandez-</a:t>
            </a:r>
            <a:r>
              <a:rPr lang="en-US" sz="1200" kern="1200" dirty="0" err="1">
                <a:solidFill>
                  <a:schemeClr val="tx1"/>
                </a:solidFill>
                <a:effectLst/>
                <a:latin typeface="+mn-lt"/>
                <a:ea typeface="+mn-ea"/>
                <a:cs typeface="+mn-cs"/>
              </a:rPr>
              <a:t>Boussard</a:t>
            </a:r>
            <a:r>
              <a:rPr lang="en-US" sz="1200" kern="1200" dirty="0">
                <a:solidFill>
                  <a:schemeClr val="tx1"/>
                </a:solidFill>
                <a:effectLst/>
                <a:latin typeface="+mn-lt"/>
                <a:ea typeface="+mn-ea"/>
                <a:cs typeface="+mn-cs"/>
              </a:rPr>
              <a:t>, T., Hightower, M. and Jain, A., (2023). Guiding principles to address the impact of algorithm bias on racial and ethnic disparities in health and health care. JAMA Network Open, 6(12), pp. e2345050-e2345050.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Edwards, C., Murphy, A., Singh, A., Daniel, S. and </a:t>
            </a:r>
            <a:r>
              <a:rPr lang="en-US" sz="1200" kern="1200" dirty="0" err="1">
                <a:solidFill>
                  <a:schemeClr val="tx1"/>
                </a:solidFill>
                <a:effectLst/>
                <a:latin typeface="+mn-lt"/>
                <a:ea typeface="+mn-ea"/>
                <a:cs typeface="+mn-cs"/>
              </a:rPr>
              <a:t>Chamunyonga</a:t>
            </a:r>
            <a:r>
              <a:rPr lang="en-US" sz="1200" kern="1200" dirty="0">
                <a:solidFill>
                  <a:schemeClr val="tx1"/>
                </a:solidFill>
                <a:effectLst/>
                <a:latin typeface="+mn-lt"/>
                <a:ea typeface="+mn-ea"/>
                <a:cs typeface="+mn-cs"/>
              </a:rPr>
              <a:t>, C., (2025). The role of patient outcomes in shaping moral responsibility in AI-supported decision making. Radiography, 31(3), p.102948.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Elizondo Solano, A.M., (2023). Orchestration spaces in inter-organisational developments of information infrastructures: early orchestration of a large-scale regional interoperability infrastructure in NHS England.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Faisal, G., (2025). Understanding Human Decision Variability and the Effects of AI System Data Modality on Trust and Acceptance in Human–AI Collaboration: A Human-Centred Approach to Designing AI Systems in Healthcare Contexts.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GOV.UK. (2021). Assets.publishing.service.gov.uk: </a:t>
            </a:r>
            <a:r>
              <a:rPr lang="en-US" sz="1200" u="sng" kern="1200" dirty="0">
                <a:solidFill>
                  <a:schemeClr val="tx1"/>
                </a:solidFill>
                <a:effectLst/>
                <a:latin typeface="+mn-lt"/>
                <a:ea typeface="+mn-ea"/>
                <a:cs typeface="+mn-cs"/>
                <a:hlinkClick r:id="rId4"/>
              </a:rPr>
              <a:t>https://archive.is/assets.publishing.service.gov.uk</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14 Feb. 2026].</a:t>
            </a:r>
          </a:p>
          <a:p>
            <a:r>
              <a:rPr lang="en-US" sz="1200" kern="1200" dirty="0">
                <a:solidFill>
                  <a:schemeClr val="tx1"/>
                </a:solidFill>
                <a:effectLst/>
                <a:latin typeface="+mn-lt"/>
                <a:ea typeface="+mn-ea"/>
                <a:cs typeface="+mn-cs"/>
              </a:rPr>
              <a:t>Goyal, N.K., </a:t>
            </a:r>
            <a:r>
              <a:rPr lang="en-US" sz="1200" kern="1200" dirty="0" err="1">
                <a:solidFill>
                  <a:schemeClr val="tx1"/>
                </a:solidFill>
                <a:effectLst/>
                <a:latin typeface="+mn-lt"/>
                <a:ea typeface="+mn-ea"/>
                <a:cs typeface="+mn-cs"/>
              </a:rPr>
              <a:t>Dandotiya</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Qurashi</a:t>
            </a:r>
            <a:r>
              <a:rPr lang="en-US" sz="1200" kern="1200" dirty="0">
                <a:solidFill>
                  <a:schemeClr val="tx1"/>
                </a:solidFill>
                <a:effectLst/>
                <a:latin typeface="+mn-lt"/>
                <a:ea typeface="+mn-ea"/>
                <a:cs typeface="+mn-cs"/>
              </a:rPr>
              <a:t>, J.A., Kumari, M. and Sharma, S., (2025). AI-Driven Predictive Analytics for Disease Management. In Utilising AI of Medical Things for Healthcare Security and Sustainability (pp. 231-276). IGI Global Scientific Publishing.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Kayode, O., (2025). Big Data Analytics for Hospital Resource Optimisation and Workflow 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Khalifa, M. and </a:t>
            </a:r>
            <a:r>
              <a:rPr lang="en-US" sz="1200" kern="1200" dirty="0" err="1">
                <a:solidFill>
                  <a:schemeClr val="tx1"/>
                </a:solidFill>
                <a:effectLst/>
                <a:latin typeface="+mn-lt"/>
                <a:ea typeface="+mn-ea"/>
                <a:cs typeface="+mn-cs"/>
              </a:rPr>
              <a:t>Albadawy</a:t>
            </a:r>
            <a:r>
              <a:rPr lang="en-US" sz="1200" kern="1200" dirty="0">
                <a:solidFill>
                  <a:schemeClr val="tx1"/>
                </a:solidFill>
                <a:effectLst/>
                <a:latin typeface="+mn-lt"/>
                <a:ea typeface="+mn-ea"/>
                <a:cs typeface="+mn-cs"/>
              </a:rPr>
              <a:t>, M., (2024). AI in diagnostic imaging: </a:t>
            </a:r>
            <a:r>
              <a:rPr lang="en-US" sz="1200" kern="1200" dirty="0" err="1">
                <a:solidFill>
                  <a:schemeClr val="tx1"/>
                </a:solidFill>
                <a:effectLst/>
                <a:latin typeface="+mn-lt"/>
                <a:ea typeface="+mn-ea"/>
                <a:cs typeface="+mn-cs"/>
              </a:rPr>
              <a:t>revolutionising</a:t>
            </a:r>
            <a:r>
              <a:rPr lang="en-US" sz="1200" kern="1200" dirty="0">
                <a:solidFill>
                  <a:schemeClr val="tx1"/>
                </a:solidFill>
                <a:effectLst/>
                <a:latin typeface="+mn-lt"/>
                <a:ea typeface="+mn-ea"/>
                <a:cs typeface="+mn-cs"/>
              </a:rPr>
              <a:t> accuracy and efficiency. Computer Methods and programs in biomedicine update, 5, p.100146.</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Khan, S.M.F.A. and </a:t>
            </a:r>
            <a:r>
              <a:rPr lang="en-US" sz="1200" kern="1200" dirty="0" err="1">
                <a:solidFill>
                  <a:schemeClr val="tx1"/>
                </a:solidFill>
                <a:effectLst/>
                <a:latin typeface="+mn-lt"/>
                <a:ea typeface="+mn-ea"/>
                <a:cs typeface="+mn-cs"/>
              </a:rPr>
              <a:t>Suhluli</a:t>
            </a:r>
            <a:r>
              <a:rPr lang="en-US" sz="1200" kern="1200" dirty="0">
                <a:solidFill>
                  <a:schemeClr val="tx1"/>
                </a:solidFill>
                <a:effectLst/>
                <a:latin typeface="+mn-lt"/>
                <a:ea typeface="+mn-ea"/>
                <a:cs typeface="+mn-cs"/>
              </a:rPr>
              <a:t>, S., (2025). Generative AI and Cognitive Challenges in Research: Balancing Cognitive Load, Fatigue, and Human Resilience. Technologies, 13(11), p.486.</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Montanari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Vergallo</a:t>
            </a:r>
            <a:r>
              <a:rPr lang="en-US" sz="1200" kern="1200" dirty="0">
                <a:solidFill>
                  <a:schemeClr val="tx1"/>
                </a:solidFill>
                <a:effectLst/>
                <a:latin typeface="+mn-lt"/>
                <a:ea typeface="+mn-ea"/>
                <a:cs typeface="+mn-cs"/>
              </a:rPr>
              <a:t>, G., </a:t>
            </a:r>
            <a:r>
              <a:rPr lang="en-US" sz="1200" kern="1200" dirty="0" err="1">
                <a:solidFill>
                  <a:schemeClr val="tx1"/>
                </a:solidFill>
                <a:effectLst/>
                <a:latin typeface="+mn-lt"/>
                <a:ea typeface="+mn-ea"/>
                <a:cs typeface="+mn-cs"/>
              </a:rPr>
              <a:t>Campanozzi</a:t>
            </a:r>
            <a:r>
              <a:rPr lang="en-US" sz="1200" kern="1200" dirty="0">
                <a:solidFill>
                  <a:schemeClr val="tx1"/>
                </a:solidFill>
                <a:effectLst/>
                <a:latin typeface="+mn-lt"/>
                <a:ea typeface="+mn-ea"/>
                <a:cs typeface="+mn-cs"/>
              </a:rPr>
              <a:t>, L.L., </a:t>
            </a:r>
            <a:r>
              <a:rPr lang="en-US" sz="1200" kern="1200" dirty="0" err="1">
                <a:solidFill>
                  <a:schemeClr val="tx1"/>
                </a:solidFill>
                <a:effectLst/>
                <a:latin typeface="+mn-lt"/>
                <a:ea typeface="+mn-ea"/>
                <a:cs typeface="+mn-cs"/>
              </a:rPr>
              <a:t>Gulino</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Bassis</a:t>
            </a:r>
            <a:r>
              <a:rPr lang="en-US" sz="1200" kern="1200" dirty="0">
                <a:solidFill>
                  <a:schemeClr val="tx1"/>
                </a:solidFill>
                <a:effectLst/>
                <a:latin typeface="+mn-lt"/>
                <a:ea typeface="+mn-ea"/>
                <a:cs typeface="+mn-cs"/>
              </a:rPr>
              <a:t>, L., Ricci, P., </a:t>
            </a:r>
            <a:r>
              <a:rPr lang="en-US" sz="1200" kern="1200" dirty="0" err="1">
                <a:solidFill>
                  <a:schemeClr val="tx1"/>
                </a:solidFill>
                <a:effectLst/>
                <a:latin typeface="+mn-lt"/>
                <a:ea typeface="+mn-ea"/>
                <a:cs typeface="+mn-cs"/>
              </a:rPr>
              <a:t>Zaami</a:t>
            </a:r>
            <a:r>
              <a:rPr lang="en-US" sz="1200" kern="1200" dirty="0">
                <a:solidFill>
                  <a:schemeClr val="tx1"/>
                </a:solidFill>
                <a:effectLst/>
                <a:latin typeface="+mn-lt"/>
                <a:ea typeface="+mn-ea"/>
                <a:cs typeface="+mn-cs"/>
              </a:rPr>
              <a:t>, S., Marinelli, S., </a:t>
            </a:r>
            <a:r>
              <a:rPr lang="en-US" sz="1200" kern="1200" dirty="0" err="1">
                <a:solidFill>
                  <a:schemeClr val="tx1"/>
                </a:solidFill>
                <a:effectLst/>
                <a:latin typeface="+mn-lt"/>
                <a:ea typeface="+mn-ea"/>
                <a:cs typeface="+mn-cs"/>
              </a:rPr>
              <a:t>Tambone</a:t>
            </a:r>
            <a:r>
              <a:rPr lang="en-US" sz="1200" kern="1200" dirty="0">
                <a:solidFill>
                  <a:schemeClr val="tx1"/>
                </a:solidFill>
                <a:effectLst/>
                <a:latin typeface="+mn-lt"/>
                <a:ea typeface="+mn-ea"/>
                <a:cs typeface="+mn-cs"/>
              </a:rPr>
              <a:t>, V. and </a:t>
            </a:r>
            <a:r>
              <a:rPr lang="en-US" sz="1200" kern="1200" dirty="0" err="1">
                <a:solidFill>
                  <a:schemeClr val="tx1"/>
                </a:solidFill>
                <a:effectLst/>
                <a:latin typeface="+mn-lt"/>
                <a:ea typeface="+mn-ea"/>
                <a:cs typeface="+mn-cs"/>
              </a:rPr>
              <a:t>Frati</a:t>
            </a:r>
            <a:r>
              <a:rPr lang="en-US" sz="1200" kern="1200" dirty="0">
                <a:solidFill>
                  <a:schemeClr val="tx1"/>
                </a:solidFill>
                <a:effectLst/>
                <a:latin typeface="+mn-lt"/>
                <a:ea typeface="+mn-ea"/>
                <a:cs typeface="+mn-cs"/>
              </a:rPr>
              <a:t>, P., (2025). How Could Artificial Intelligence Change the Doctor–Patient Relationship? A Medical Ethics Perspective. In Healthcare (Vol. 13, No. 18).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Moodley, R. and Ebrahim, R., (2025). An Adaptive IT Service Management Framework for Organisational Success. International Journal of Management Perspectives, 1(1), pp.i-28.</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Moyo</a:t>
            </a:r>
            <a:r>
              <a:rPr lang="en-US" sz="1200" kern="1200" dirty="0">
                <a:solidFill>
                  <a:schemeClr val="tx1"/>
                </a:solidFill>
                <a:effectLst/>
                <a:latin typeface="+mn-lt"/>
                <a:ea typeface="+mn-ea"/>
                <a:cs typeface="+mn-cs"/>
              </a:rPr>
              <a:t>, M.T.G., (2025). Bridging the digital health divide: AI-powered telemedicine, policy barriers, and equity solutions for underserved communities.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Nadler, N., Patel, Y., </a:t>
            </a:r>
            <a:r>
              <a:rPr lang="en-US" sz="1200" kern="1200" dirty="0" err="1">
                <a:solidFill>
                  <a:schemeClr val="tx1"/>
                </a:solidFill>
                <a:effectLst/>
                <a:latin typeface="+mn-lt"/>
                <a:ea typeface="+mn-ea"/>
                <a:cs typeface="+mn-cs"/>
              </a:rPr>
              <a:t>Muthukumar</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Vazirani</a:t>
            </a:r>
            <a:r>
              <a:rPr lang="en-US" sz="1200" kern="1200" dirty="0">
                <a:solidFill>
                  <a:schemeClr val="tx1"/>
                </a:solidFill>
                <a:effectLst/>
                <a:latin typeface="+mn-lt"/>
                <a:ea typeface="+mn-ea"/>
                <a:cs typeface="+mn-cs"/>
              </a:rPr>
              <a:t>, S., Venkatesan, A., Qi, I., Mukherjee, A., </a:t>
            </a:r>
            <a:r>
              <a:rPr lang="en-US" sz="1200" kern="1200" dirty="0" err="1">
                <a:solidFill>
                  <a:schemeClr val="tx1"/>
                </a:solidFill>
                <a:effectLst/>
                <a:latin typeface="+mn-lt"/>
                <a:ea typeface="+mn-ea"/>
                <a:cs typeface="+mn-cs"/>
              </a:rPr>
              <a:t>Valvekar</a:t>
            </a:r>
            <a:r>
              <a:rPr lang="en-US" sz="1200" kern="1200" dirty="0">
                <a:solidFill>
                  <a:schemeClr val="tx1"/>
                </a:solidFill>
                <a:effectLst/>
                <a:latin typeface="+mn-lt"/>
                <a:ea typeface="+mn-ea"/>
                <a:cs typeface="+mn-cs"/>
              </a:rPr>
              <a:t>, S., Zhou, S., Bhatt, A. and </a:t>
            </a:r>
            <a:r>
              <a:rPr lang="en-US" sz="1200" kern="1200" dirty="0" err="1">
                <a:solidFill>
                  <a:schemeClr val="tx1"/>
                </a:solidFill>
                <a:effectLst/>
                <a:latin typeface="+mn-lt"/>
                <a:ea typeface="+mn-ea"/>
                <a:cs typeface="+mn-cs"/>
              </a:rPr>
              <a:t>Kirubakaran</a:t>
            </a:r>
            <a:r>
              <a:rPr lang="en-US" sz="1200" kern="1200" dirty="0">
                <a:solidFill>
                  <a:schemeClr val="tx1"/>
                </a:solidFill>
                <a:effectLst/>
                <a:latin typeface="+mn-lt"/>
                <a:ea typeface="+mn-ea"/>
                <a:cs typeface="+mn-cs"/>
              </a:rPr>
              <a:t>, A., (2025). Towards Human-Centric AI Regulation: Balancing Innovation with Societal Resilience.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Nelson, J., (2024). AI-assisted chronic disease management: Real-time interventions.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NHS. (2019). NHS choices. </a:t>
            </a:r>
            <a:r>
              <a:rPr lang="en-US" sz="1200" u="sng" kern="1200" dirty="0">
                <a:solidFill>
                  <a:schemeClr val="tx1"/>
                </a:solidFill>
                <a:effectLst/>
                <a:latin typeface="+mn-lt"/>
                <a:ea typeface="+mn-ea"/>
                <a:cs typeface="+mn-cs"/>
                <a:hlinkClick r:id="rId5"/>
              </a:rPr>
              <a:t>https://www.longtermplan.nhs.uk/</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14 Feb. 2026]. </a:t>
            </a:r>
          </a:p>
          <a:p>
            <a:r>
              <a:rPr lang="en-US" sz="1200" kern="1200" dirty="0">
                <a:solidFill>
                  <a:schemeClr val="tx1"/>
                </a:solidFill>
                <a:effectLst/>
                <a:latin typeface="+mn-lt"/>
                <a:ea typeface="+mn-ea"/>
                <a:cs typeface="+mn-cs"/>
              </a:rPr>
              <a:t>NHS. (2025b). NHS lab AI Lab ethics initiative - NHS </a:t>
            </a:r>
            <a:r>
              <a:rPr lang="en-US" sz="1200" kern="1200" dirty="0" err="1">
                <a:solidFill>
                  <a:schemeClr val="tx1"/>
                </a:solidFill>
                <a:effectLst/>
                <a:latin typeface="+mn-lt"/>
                <a:ea typeface="+mn-ea"/>
                <a:cs typeface="+mn-cs"/>
              </a:rPr>
              <a:t>england</a:t>
            </a:r>
            <a:r>
              <a:rPr lang="en-US" sz="1200" kern="1200" dirty="0">
                <a:solidFill>
                  <a:schemeClr val="tx1"/>
                </a:solidFill>
                <a:effectLst/>
                <a:latin typeface="+mn-lt"/>
                <a:ea typeface="+mn-ea"/>
                <a:cs typeface="+mn-cs"/>
              </a:rPr>
              <a:t> digital. </a:t>
            </a:r>
            <a:r>
              <a:rPr lang="en-US" sz="1200" u="sng" kern="1200" dirty="0">
                <a:solidFill>
                  <a:schemeClr val="tx1"/>
                </a:solidFill>
                <a:effectLst/>
                <a:latin typeface="+mn-lt"/>
                <a:ea typeface="+mn-ea"/>
                <a:cs typeface="+mn-cs"/>
                <a:hlinkClick r:id="rId6"/>
              </a:rPr>
              <a:t>https://digital.nhs.uk/services/ai-knowledge-repository/nhs-lab-ai-ethics-initiative/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14 Feb. 2026].</a:t>
            </a:r>
          </a:p>
          <a:p>
            <a:r>
              <a:rPr lang="en-US" sz="1200" kern="1200" dirty="0" err="1">
                <a:solidFill>
                  <a:schemeClr val="tx1"/>
                </a:solidFill>
                <a:effectLst/>
                <a:latin typeface="+mn-lt"/>
                <a:ea typeface="+mn-ea"/>
                <a:cs typeface="+mn-cs"/>
              </a:rPr>
              <a:t>Oyeniyi</a:t>
            </a:r>
            <a:r>
              <a:rPr lang="en-US" sz="1200" kern="1200" dirty="0">
                <a:solidFill>
                  <a:schemeClr val="tx1"/>
                </a:solidFill>
                <a:effectLst/>
                <a:latin typeface="+mn-lt"/>
                <a:ea typeface="+mn-ea"/>
                <a:cs typeface="+mn-cs"/>
              </a:rPr>
              <a:t>, J.G., (2025). From Lab to Clinic: Addressing Bias and Generalisability in AI Diagnostic Systems.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Panahi, O., (2025). Digital Health Equity: Leveraging IT and AI for Community Well-being. Ann Community Med Prim Health Care, 3(1), p.1028.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Patil, D., (2024). Impact of artificial intelligence on employment and workforce development: Risks, opportunities, and socioeconomic implications. Opportunities, And Socioeconomic Implications (November 12, 2024).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Peckham, S., (2023). Evaluation of Government Commitments made on the </a:t>
            </a:r>
            <a:r>
              <a:rPr lang="en-US" sz="1200" kern="1200" dirty="0" err="1">
                <a:solidFill>
                  <a:schemeClr val="tx1"/>
                </a:solidFill>
                <a:effectLst/>
                <a:latin typeface="+mn-lt"/>
                <a:ea typeface="+mn-ea"/>
                <a:cs typeface="+mn-cs"/>
              </a:rPr>
              <a:t>digitisation</a:t>
            </a:r>
            <a:r>
              <a:rPr lang="en-US" sz="1200" kern="1200" dirty="0">
                <a:solidFill>
                  <a:schemeClr val="tx1"/>
                </a:solidFill>
                <a:effectLst/>
                <a:latin typeface="+mn-lt"/>
                <a:ea typeface="+mn-ea"/>
                <a:cs typeface="+mn-cs"/>
              </a:rPr>
              <a:t> of the NHS.</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Shahzadi</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Ishaq</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Dogar</a:t>
            </a:r>
            <a:r>
              <a:rPr lang="en-US" sz="1200" kern="1200" dirty="0">
                <a:solidFill>
                  <a:schemeClr val="tx1"/>
                </a:solidFill>
                <a:effectLst/>
                <a:latin typeface="+mn-lt"/>
                <a:ea typeface="+mn-ea"/>
                <a:cs typeface="+mn-cs"/>
              </a:rPr>
              <a:t>, A.B., Khan, J.A., </a:t>
            </a:r>
            <a:r>
              <a:rPr lang="en-US" sz="1200" kern="1200" dirty="0" err="1">
                <a:solidFill>
                  <a:schemeClr val="tx1"/>
                </a:solidFill>
                <a:effectLst/>
                <a:latin typeface="+mn-lt"/>
                <a:ea typeface="+mn-ea"/>
                <a:cs typeface="+mn-cs"/>
              </a:rPr>
              <a:t>Mylonas</a:t>
            </a:r>
            <a:r>
              <a:rPr lang="en-US" sz="1200" kern="1200" dirty="0">
                <a:solidFill>
                  <a:schemeClr val="tx1"/>
                </a:solidFill>
                <a:effectLst/>
                <a:latin typeface="+mn-lt"/>
                <a:ea typeface="+mn-ea"/>
                <a:cs typeface="+mn-cs"/>
              </a:rPr>
              <a:t>, A., Nawaz, N.A., Yasin, A. and Khan, F.A., (2025). Safeguarding the healthcare sector from ransomware attacks: insights from a literature review. </a:t>
            </a:r>
            <a:r>
              <a:rPr lang="en-US" sz="1200" kern="1200" dirty="0" err="1">
                <a:solidFill>
                  <a:schemeClr val="tx1"/>
                </a:solidFill>
                <a:effectLst/>
                <a:latin typeface="+mn-lt"/>
                <a:ea typeface="+mn-ea"/>
                <a:cs typeface="+mn-cs"/>
              </a:rPr>
              <a:t>PeerJ</a:t>
            </a:r>
            <a:r>
              <a:rPr lang="en-US" sz="1200" kern="1200" dirty="0">
                <a:solidFill>
                  <a:schemeClr val="tx1"/>
                </a:solidFill>
                <a:effectLst/>
                <a:latin typeface="+mn-lt"/>
                <a:ea typeface="+mn-ea"/>
                <a:cs typeface="+mn-cs"/>
              </a:rPr>
              <a:t> Computer Science, 11, p.e3073.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Sharma, R. and Anderson, T., (2022). The Promise and Peril of Advancing Equity through Artificial Intelligence. Health Law., 35, p.2.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Singh, V., Singh, G. and Sharma, G., (2025). The future of the healthcare workforce in the age of automation. In Driving Global Health and Sustainable Development Goals With Smart Technology (pp. 453-472). IGI Global Scientific Publishing.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Taheri </a:t>
            </a:r>
            <a:r>
              <a:rPr lang="en-US" sz="1200" kern="1200" dirty="0" err="1">
                <a:solidFill>
                  <a:schemeClr val="tx1"/>
                </a:solidFill>
                <a:effectLst/>
                <a:latin typeface="+mn-lt"/>
                <a:ea typeface="+mn-ea"/>
                <a:cs typeface="+mn-cs"/>
              </a:rPr>
              <a:t>Hosseinkhani</a:t>
            </a:r>
            <a:r>
              <a:rPr lang="en-US" sz="1200" kern="1200" dirty="0">
                <a:solidFill>
                  <a:schemeClr val="tx1"/>
                </a:solidFill>
                <a:effectLst/>
                <a:latin typeface="+mn-lt"/>
                <a:ea typeface="+mn-ea"/>
                <a:cs typeface="+mn-cs"/>
              </a:rPr>
              <a:t>, N., (2025). Economic and Social Implications of AI-Driven Automation and Workforce Transformation.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Thomas, A., (2024). Digitally transforming the organisation through knowledge management: A socio-technical system (STS) perspective. European Journal of Innovation Management, 27(9), pp.437-460.</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Ulnicane</a:t>
            </a:r>
            <a:r>
              <a:rPr lang="en-US" sz="1200" kern="1200" dirty="0">
                <a:solidFill>
                  <a:schemeClr val="tx1"/>
                </a:solidFill>
                <a:effectLst/>
                <a:latin typeface="+mn-lt"/>
                <a:ea typeface="+mn-ea"/>
                <a:cs typeface="+mn-cs"/>
              </a:rPr>
              <a:t>, I. and Aden, A., (2023). Power and politics in framing bias in Artificial Intelligence policy. Review of Policy Research, 40(5), pp.665-687.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5C6C7AB-EC0A-4F04-A29E-EF40C1B147B8}" type="slidenum">
              <a:rPr lang="en-US" smtClean="0"/>
              <a:t>9</a:t>
            </a:fld>
            <a:endParaRPr lang="en-US"/>
          </a:p>
        </p:txBody>
      </p:sp>
    </p:spTree>
    <p:extLst>
      <p:ext uri="{BB962C8B-B14F-4D97-AF65-F5344CB8AC3E}">
        <p14:creationId xmlns:p14="http://schemas.microsoft.com/office/powerpoint/2010/main" val="2815542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3/3/2026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666750" y="1417320"/>
            <a:ext cx="10858500" cy="4302996"/>
          </a:xfrm>
          <a:solidFill>
            <a:srgbClr val="0F5886"/>
          </a:solidFill>
        </p:spPr>
        <p:txBody>
          <a:bodyPr anchor="ctr">
            <a:noAutofit/>
          </a:bodyPr>
          <a:lstStyle/>
          <a:p>
            <a:r>
              <a:rPr lang="en-US" sz="4400" i="1" dirty="0">
                <a:latin typeface="Times New Roman" panose="02020603050405020304" pitchFamily="18" charset="0"/>
                <a:cs typeface="Times New Roman" panose="02020603050405020304" pitchFamily="18" charset="0"/>
              </a:rPr>
              <a:t>Student Name Sehrish Bibi</a:t>
            </a:r>
            <a:br>
              <a:rPr lang="en-US" sz="4400" i="1" dirty="0">
                <a:latin typeface="Times New Roman" panose="02020603050405020304" pitchFamily="18" charset="0"/>
                <a:cs typeface="Times New Roman" panose="02020603050405020304" pitchFamily="18" charset="0"/>
              </a:rPr>
            </a:br>
            <a:r>
              <a:rPr lang="en-US" sz="4400" i="1" dirty="0">
                <a:latin typeface="Times New Roman" panose="02020603050405020304" pitchFamily="18" charset="0"/>
                <a:cs typeface="Times New Roman" panose="02020603050405020304" pitchFamily="18" charset="0"/>
              </a:rPr>
              <a:t>Student Number : 2322746</a:t>
            </a:r>
            <a:br>
              <a:rPr lang="en-US" sz="4400" i="1" dirty="0">
                <a:latin typeface="Times New Roman" panose="02020603050405020304" pitchFamily="18" charset="0"/>
                <a:cs typeface="Times New Roman" panose="02020603050405020304" pitchFamily="18" charset="0"/>
              </a:rPr>
            </a:br>
            <a:r>
              <a:rPr lang="en-US" sz="4400" i="1" dirty="0">
                <a:latin typeface="Times New Roman" panose="02020603050405020304" pitchFamily="18" charset="0"/>
                <a:cs typeface="Times New Roman" panose="02020603050405020304" pitchFamily="18" charset="0"/>
              </a:rPr>
              <a:t>Module Code: BMHP6026</a:t>
            </a:r>
            <a:br>
              <a:rPr lang="en-US" sz="4400" i="1" dirty="0">
                <a:latin typeface="Times New Roman" panose="02020603050405020304" pitchFamily="18" charset="0"/>
                <a:cs typeface="Times New Roman" panose="02020603050405020304" pitchFamily="18" charset="0"/>
              </a:rPr>
            </a:br>
            <a:r>
              <a:rPr lang="en-US" sz="4400" i="1" dirty="0">
                <a:latin typeface="Times New Roman" panose="02020603050405020304" pitchFamily="18" charset="0"/>
                <a:cs typeface="Times New Roman" panose="02020603050405020304" pitchFamily="18" charset="0"/>
              </a:rPr>
              <a:t>Module Title: Digital Transformation in the Health and Care Professions</a:t>
            </a:r>
            <a:br>
              <a:rPr lang="en-US" sz="4400" i="1" dirty="0">
                <a:latin typeface="Times New Roman" panose="02020603050405020304" pitchFamily="18" charset="0"/>
                <a:cs typeface="Times New Roman" panose="02020603050405020304" pitchFamily="18" charset="0"/>
              </a:rPr>
            </a:br>
            <a:r>
              <a:rPr lang="en-US" sz="4400" i="1" dirty="0">
                <a:latin typeface="Times New Roman" panose="02020603050405020304" pitchFamily="18" charset="0"/>
                <a:cs typeface="Times New Roman" panose="02020603050405020304" pitchFamily="18" charset="0"/>
              </a:rPr>
              <a:t>Assignment Title: Presentation</a:t>
            </a:r>
          </a:p>
        </p:txBody>
      </p:sp>
    </p:spTree>
    <p:extLst>
      <p:ext uri="{BB962C8B-B14F-4D97-AF65-F5344CB8AC3E}">
        <p14:creationId xmlns:p14="http://schemas.microsoft.com/office/powerpoint/2010/main" val="173092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14500"/>
            <a:ext cx="7116097" cy="4987925"/>
          </a:xfrm>
          <a:solidFill>
            <a:srgbClr val="CCE4FC"/>
          </a:solidFill>
        </p:spPr>
        <p:txBody>
          <a:bodyPr anchor="ctr">
            <a:normAutofit/>
          </a:bodyPr>
          <a:lstStyle/>
          <a:p>
            <a:pPr>
              <a:lnSpc>
                <a:spcPct val="100000"/>
              </a:lnSpc>
            </a:pPr>
            <a:r>
              <a:rPr lang="en-US" sz="1800" dirty="0">
                <a:latin typeface="Times New Roman" panose="02020603050405020304" pitchFamily="18" charset="0"/>
                <a:cs typeface="Times New Roman" panose="02020603050405020304" pitchFamily="18" charset="0"/>
              </a:rPr>
              <a:t>UK health and social care is undergoing digital transformation.</a:t>
            </a:r>
          </a:p>
          <a:p>
            <a:pPr>
              <a:lnSpc>
                <a:spcPct val="100000"/>
              </a:lnSpc>
            </a:pPr>
            <a:r>
              <a:rPr lang="en-US" sz="1800" dirty="0">
                <a:latin typeface="Times New Roman" panose="02020603050405020304" pitchFamily="18" charset="0"/>
                <a:cs typeface="Times New Roman" panose="02020603050405020304" pitchFamily="18" charset="0"/>
              </a:rPr>
              <a:t>AI uses machine learning to analyse data and support clinical decisions.</a:t>
            </a:r>
          </a:p>
          <a:p>
            <a:pPr>
              <a:lnSpc>
                <a:spcPct val="100000"/>
              </a:lnSpc>
            </a:pPr>
            <a:r>
              <a:rPr lang="en-US" sz="1800" dirty="0">
                <a:latin typeface="Times New Roman" panose="02020603050405020304" pitchFamily="18" charset="0"/>
                <a:cs typeface="Times New Roman" panose="02020603050405020304" pitchFamily="18" charset="0"/>
              </a:rPr>
              <a:t>The NHS AI Lab (2019) accelerates safe, ethical AI adoption.</a:t>
            </a:r>
          </a:p>
          <a:p>
            <a:pPr>
              <a:lnSpc>
                <a:spcPct val="100000"/>
              </a:lnSpc>
            </a:pPr>
            <a:r>
              <a:rPr lang="en-US" sz="1800" dirty="0">
                <a:latin typeface="Times New Roman" panose="02020603050405020304" pitchFamily="18" charset="0"/>
                <a:cs typeface="Times New Roman" panose="02020603050405020304" pitchFamily="18" charset="0"/>
              </a:rPr>
              <a:t>Aims to align innovation with service reform and governance.</a:t>
            </a:r>
          </a:p>
          <a:p>
            <a:pPr>
              <a:lnSpc>
                <a:spcPct val="100000"/>
              </a:lnSpc>
            </a:pPr>
            <a:r>
              <a:rPr lang="en-US" sz="1800" dirty="0">
                <a:latin typeface="Times New Roman" panose="02020603050405020304" pitchFamily="18" charset="0"/>
                <a:cs typeface="Times New Roman" panose="02020603050405020304" pitchFamily="18" charset="0"/>
              </a:rPr>
              <a:t>This report evaluates its impact on workforce, service delivery, patients, and communities.</a:t>
            </a:r>
          </a:p>
          <a:p>
            <a:pPr>
              <a:lnSpc>
                <a:spcPct val="100000"/>
              </a:lnSpc>
            </a:pPr>
            <a:r>
              <a:rPr lang="en-US" sz="1800" dirty="0">
                <a:latin typeface="Times New Roman" panose="02020603050405020304" pitchFamily="18" charset="0"/>
                <a:cs typeface="Times New Roman" panose="02020603050405020304" pitchFamily="18" charset="0"/>
              </a:rPr>
              <a:t>Highlights both potential benefits and challenges related to ethics and equity.</a:t>
            </a:r>
          </a:p>
        </p:txBody>
      </p:sp>
      <p:pic>
        <p:nvPicPr>
          <p:cNvPr id="4" name="Picture 3">
            <a:extLst>
              <a:ext uri="{FF2B5EF4-FFF2-40B4-BE49-F238E27FC236}">
                <a16:creationId xmlns:a16="http://schemas.microsoft.com/office/drawing/2014/main" id="{09AE73B7-5504-43BA-9C3A-B8B2CA34D322}"/>
              </a:ext>
            </a:extLst>
          </p:cNvPr>
          <p:cNvPicPr>
            <a:picLocks noChangeAspect="1"/>
          </p:cNvPicPr>
          <p:nvPr/>
        </p:nvPicPr>
        <p:blipFill rotWithShape="1">
          <a:blip r:embed="rId3"/>
          <a:srcRect t="14805"/>
          <a:stretch/>
        </p:blipFill>
        <p:spPr>
          <a:xfrm>
            <a:off x="7610169" y="1714500"/>
            <a:ext cx="4353232" cy="2400300"/>
          </a:xfrm>
          <a:prstGeom prst="rect">
            <a:avLst/>
          </a:prstGeom>
        </p:spPr>
      </p:pic>
      <p:pic>
        <p:nvPicPr>
          <p:cNvPr id="5" name="Picture 4">
            <a:extLst>
              <a:ext uri="{FF2B5EF4-FFF2-40B4-BE49-F238E27FC236}">
                <a16:creationId xmlns:a16="http://schemas.microsoft.com/office/drawing/2014/main" id="{AB45462A-807E-413B-8ADD-2E2CEF3F200D}"/>
              </a:ext>
            </a:extLst>
          </p:cNvPr>
          <p:cNvPicPr>
            <a:picLocks noChangeAspect="1"/>
          </p:cNvPicPr>
          <p:nvPr/>
        </p:nvPicPr>
        <p:blipFill>
          <a:blip r:embed="rId4"/>
          <a:stretch>
            <a:fillRect/>
          </a:stretch>
        </p:blipFill>
        <p:spPr>
          <a:xfrm>
            <a:off x="7610168" y="4233862"/>
            <a:ext cx="4353232" cy="2468563"/>
          </a:xfrm>
          <a:prstGeom prst="rect">
            <a:avLst/>
          </a:prstGeom>
        </p:spPr>
      </p:pic>
    </p:spTree>
    <p:extLst>
      <p:ext uri="{BB962C8B-B14F-4D97-AF65-F5344CB8AC3E}">
        <p14:creationId xmlns:p14="http://schemas.microsoft.com/office/powerpoint/2010/main" val="1261564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THE NHS AI LAB AND DIGITAL TRANSFORMATION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6800850" cy="4876801"/>
          </a:xfrm>
          <a:solidFill>
            <a:srgbClr val="CCE4FC"/>
          </a:solidFill>
        </p:spPr>
        <p:txBody>
          <a:bodyPr anchor="ctr">
            <a:normAutofit/>
          </a:bodyPr>
          <a:lstStyle/>
          <a:p>
            <a:pPr>
              <a:lnSpc>
                <a:spcPct val="110000"/>
              </a:lnSpc>
            </a:pPr>
            <a:r>
              <a:rPr lang="en-US" sz="1800" dirty="0">
                <a:latin typeface="Times New Roman" panose="02020603050405020304" pitchFamily="18" charset="0"/>
                <a:cs typeface="Times New Roman" panose="02020603050405020304" pitchFamily="18" charset="0"/>
              </a:rPr>
              <a:t>The NHS AI Lab was launched in 2019 under NHSX to integrate AI into everyday healthcare practice (GOV.UK, 2021).</a:t>
            </a:r>
          </a:p>
          <a:p>
            <a:pPr>
              <a:lnSpc>
                <a:spcPct val="110000"/>
              </a:lnSpc>
            </a:pPr>
            <a:r>
              <a:rPr lang="en-US" sz="1800" dirty="0">
                <a:latin typeface="Times New Roman" panose="02020603050405020304" pitchFamily="18" charset="0"/>
                <a:cs typeface="Times New Roman" panose="02020603050405020304" pitchFamily="18" charset="0"/>
              </a:rPr>
              <a:t>It received £250 million to support safe testing, innovation, and ethical governance of AI systems (GOV.UK, 2021). </a:t>
            </a:r>
          </a:p>
          <a:p>
            <a:pPr>
              <a:lnSpc>
                <a:spcPct val="110000"/>
              </a:lnSpc>
            </a:pPr>
            <a:r>
              <a:rPr lang="en-US" sz="1800" dirty="0">
                <a:latin typeface="Times New Roman" panose="02020603050405020304" pitchFamily="18" charset="0"/>
                <a:cs typeface="Times New Roman" panose="02020603050405020304" pitchFamily="18" charset="0"/>
              </a:rPr>
              <a:t>Funded projects include diagnostics, early intervention tools, AI imaging, and administrative automation aligned with NHS digital goals (NHS, 2019). </a:t>
            </a:r>
          </a:p>
          <a:p>
            <a:pPr>
              <a:lnSpc>
                <a:spcPct val="110000"/>
              </a:lnSpc>
            </a:pPr>
            <a:r>
              <a:rPr lang="en-US" sz="1800" dirty="0">
                <a:latin typeface="Times New Roman" panose="02020603050405020304" pitchFamily="18" charset="0"/>
                <a:cs typeface="Times New Roman" panose="02020603050405020304" pitchFamily="18" charset="0"/>
              </a:rPr>
              <a:t>AI is promoted as a solution to workforce shortages and rising healthcare costs (NHS, 2019). </a:t>
            </a:r>
          </a:p>
          <a:p>
            <a:pPr>
              <a:lnSpc>
                <a:spcPct val="110000"/>
              </a:lnSpc>
            </a:pPr>
            <a:r>
              <a:rPr lang="en-US" sz="1800" dirty="0">
                <a:latin typeface="Times New Roman" panose="02020603050405020304" pitchFamily="18" charset="0"/>
                <a:cs typeface="Times New Roman" panose="02020603050405020304" pitchFamily="18" charset="0"/>
              </a:rPr>
              <a:t>Implementation is limited by infrastructure gaps and workforce skill mismatches, showing AI requires strong governance and continued investment (Taheri </a:t>
            </a:r>
            <a:r>
              <a:rPr lang="en-US" sz="1800" dirty="0" err="1">
                <a:latin typeface="Times New Roman" panose="02020603050405020304" pitchFamily="18" charset="0"/>
                <a:cs typeface="Times New Roman" panose="02020603050405020304" pitchFamily="18" charset="0"/>
              </a:rPr>
              <a:t>Hossaeinkhani</a:t>
            </a:r>
            <a:r>
              <a:rPr lang="en-US" sz="1800" dirty="0">
                <a:latin typeface="Times New Roman" panose="02020603050405020304" pitchFamily="18" charset="0"/>
                <a:cs typeface="Times New Roman" panose="02020603050405020304" pitchFamily="18" charset="0"/>
              </a:rPr>
              <a:t>, 2025; Patil, 2024). </a:t>
            </a:r>
          </a:p>
        </p:txBody>
      </p:sp>
      <p:pic>
        <p:nvPicPr>
          <p:cNvPr id="5" name="Picture 4">
            <a:extLst>
              <a:ext uri="{FF2B5EF4-FFF2-40B4-BE49-F238E27FC236}">
                <a16:creationId xmlns:a16="http://schemas.microsoft.com/office/drawing/2014/main" id="{B29ED49D-1C8B-459D-8535-5AA147DEA8EE}"/>
              </a:ext>
            </a:extLst>
          </p:cNvPr>
          <p:cNvPicPr>
            <a:picLocks noChangeAspect="1"/>
          </p:cNvPicPr>
          <p:nvPr/>
        </p:nvPicPr>
        <p:blipFill>
          <a:blip r:embed="rId3"/>
          <a:stretch>
            <a:fillRect/>
          </a:stretch>
        </p:blipFill>
        <p:spPr>
          <a:xfrm>
            <a:off x="7254240" y="1825623"/>
            <a:ext cx="4549140" cy="4876801"/>
          </a:xfrm>
          <a:prstGeom prst="rect">
            <a:avLst/>
          </a:prstGeom>
        </p:spPr>
      </p:pic>
    </p:spTree>
    <p:extLst>
      <p:ext uri="{BB962C8B-B14F-4D97-AF65-F5344CB8AC3E}">
        <p14:creationId xmlns:p14="http://schemas.microsoft.com/office/powerpoint/2010/main" val="4022952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412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WORKFORCE IMPACT</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05740" y="1482724"/>
            <a:ext cx="6800850" cy="5238115"/>
          </a:xfrm>
          <a:solidFill>
            <a:srgbClr val="CCE4FC"/>
          </a:solidFill>
        </p:spPr>
        <p:txBody>
          <a:bodyPr anchor="ctr">
            <a:normAutofit/>
          </a:bodyPr>
          <a:lstStyle/>
          <a:p>
            <a:pPr>
              <a:lnSpc>
                <a:spcPct val="110000"/>
              </a:lnSpc>
            </a:pPr>
            <a:r>
              <a:rPr lang="en-US" sz="1800" dirty="0">
                <a:latin typeface="Times New Roman" panose="02020603050405020304" pitchFamily="18" charset="0"/>
                <a:cs typeface="Times New Roman" panose="02020603050405020304" pitchFamily="18" charset="0"/>
              </a:rPr>
              <a:t>The NHS AI Lab enhances clinician roles without replacing them, improving diagnostic speed and reducing administrative workload (BMA, 2024).</a:t>
            </a:r>
          </a:p>
          <a:p>
            <a:pPr>
              <a:lnSpc>
                <a:spcPct val="110000"/>
              </a:lnSpc>
            </a:pPr>
            <a:r>
              <a:rPr lang="en-US" sz="1800" dirty="0">
                <a:latin typeface="Times New Roman" panose="02020603050405020304" pitchFamily="18" charset="0"/>
                <a:cs typeface="Times New Roman" panose="02020603050405020304" pitchFamily="18" charset="0"/>
              </a:rPr>
              <a:t>New roles such as clinical data scientists, AI governance officers, and digital transformation leads emerge (JMIR, 2024).</a:t>
            </a:r>
          </a:p>
          <a:p>
            <a:pPr>
              <a:lnSpc>
                <a:spcPct val="110000"/>
              </a:lnSpc>
            </a:pPr>
            <a:r>
              <a:rPr lang="en-US" sz="1800" dirty="0">
                <a:latin typeface="Times New Roman" panose="02020603050405020304" pitchFamily="18" charset="0"/>
                <a:cs typeface="Times New Roman" panose="02020603050405020304" pitchFamily="18" charset="0"/>
              </a:rPr>
              <a:t>Staff fear job loss, deskilling, and reduced autonomy, with older employees needing more training due to digital skills gaps (Singh et al., 2025).</a:t>
            </a:r>
          </a:p>
          <a:p>
            <a:pPr>
              <a:lnSpc>
                <a:spcPct val="110000"/>
              </a:lnSpc>
            </a:pPr>
            <a:r>
              <a:rPr lang="en-US" sz="1800" dirty="0">
                <a:latin typeface="Times New Roman" panose="02020603050405020304" pitchFamily="18" charset="0"/>
                <a:cs typeface="Times New Roman" panose="02020603050405020304" pitchFamily="18" charset="0"/>
              </a:rPr>
              <a:t>Poorly designed AI increases cognitive load and risks overreliance, threatening clinical judgement and ethical accountability (Khan and </a:t>
            </a:r>
            <a:r>
              <a:rPr lang="en-US" sz="1800" dirty="0" err="1">
                <a:latin typeface="Times New Roman" panose="02020603050405020304" pitchFamily="18" charset="0"/>
                <a:cs typeface="Times New Roman" panose="02020603050405020304" pitchFamily="18" charset="0"/>
              </a:rPr>
              <a:t>Suhluli</a:t>
            </a:r>
            <a:r>
              <a:rPr lang="en-US" sz="1800" dirty="0">
                <a:latin typeface="Times New Roman" panose="02020603050405020304" pitchFamily="18" charset="0"/>
                <a:cs typeface="Times New Roman" panose="02020603050405020304" pitchFamily="18" charset="0"/>
              </a:rPr>
              <a:t>, 2025; Edwards et al., 2025)</a:t>
            </a:r>
          </a:p>
          <a:p>
            <a:pPr>
              <a:lnSpc>
                <a:spcPct val="110000"/>
              </a:lnSpc>
            </a:pPr>
            <a:r>
              <a:rPr lang="en-US" sz="1800" dirty="0">
                <a:latin typeface="Times New Roman" panose="02020603050405020304" pitchFamily="18" charset="0"/>
                <a:cs typeface="Times New Roman" panose="02020603050405020304" pitchFamily="18" charset="0"/>
              </a:rPr>
              <a:t>.Digital competency frameworks support continuous learning but are slow to implement; </a:t>
            </a:r>
            <a:r>
              <a:rPr lang="en-US" sz="1800" dirty="0" err="1">
                <a:latin typeface="Times New Roman" panose="02020603050405020304" pitchFamily="18" charset="0"/>
                <a:cs typeface="Times New Roman" panose="02020603050405020304" pitchFamily="18" charset="0"/>
              </a:rPr>
              <a:t>organisational</a:t>
            </a:r>
            <a:r>
              <a:rPr lang="en-US" sz="1800" dirty="0">
                <a:latin typeface="Times New Roman" panose="02020603050405020304" pitchFamily="18" charset="0"/>
                <a:cs typeface="Times New Roman" panose="02020603050405020304" pitchFamily="18" charset="0"/>
              </a:rPr>
              <a:t> readiness, training, and governance are essential to prevent stress and inequality (Peckham, 2023).</a:t>
            </a:r>
          </a:p>
        </p:txBody>
      </p:sp>
      <p:pic>
        <p:nvPicPr>
          <p:cNvPr id="4" name="Picture 3">
            <a:extLst>
              <a:ext uri="{FF2B5EF4-FFF2-40B4-BE49-F238E27FC236}">
                <a16:creationId xmlns:a16="http://schemas.microsoft.com/office/drawing/2014/main" id="{C0DC869B-28EC-4550-9946-6DD7808F3C29}"/>
              </a:ext>
            </a:extLst>
          </p:cNvPr>
          <p:cNvPicPr>
            <a:picLocks noChangeAspect="1"/>
          </p:cNvPicPr>
          <p:nvPr/>
        </p:nvPicPr>
        <p:blipFill>
          <a:blip r:embed="rId3"/>
          <a:stretch>
            <a:fillRect/>
          </a:stretch>
        </p:blipFill>
        <p:spPr>
          <a:xfrm>
            <a:off x="7225670" y="1482724"/>
            <a:ext cx="4760589" cy="2676321"/>
          </a:xfrm>
          <a:prstGeom prst="rect">
            <a:avLst/>
          </a:prstGeom>
        </p:spPr>
      </p:pic>
      <p:pic>
        <p:nvPicPr>
          <p:cNvPr id="5" name="Picture 4">
            <a:extLst>
              <a:ext uri="{FF2B5EF4-FFF2-40B4-BE49-F238E27FC236}">
                <a16:creationId xmlns:a16="http://schemas.microsoft.com/office/drawing/2014/main" id="{E7621DE7-D3D4-4F29-B18E-F6217090F4A8}"/>
              </a:ext>
            </a:extLst>
          </p:cNvPr>
          <p:cNvPicPr>
            <a:picLocks noChangeAspect="1"/>
          </p:cNvPicPr>
          <p:nvPr/>
        </p:nvPicPr>
        <p:blipFill>
          <a:blip r:embed="rId4"/>
          <a:stretch>
            <a:fillRect/>
          </a:stretch>
        </p:blipFill>
        <p:spPr>
          <a:xfrm>
            <a:off x="7225669" y="4233431"/>
            <a:ext cx="4760589" cy="2487408"/>
          </a:xfrm>
          <a:prstGeom prst="rect">
            <a:avLst/>
          </a:prstGeom>
        </p:spPr>
      </p:pic>
    </p:spTree>
    <p:extLst>
      <p:ext uri="{BB962C8B-B14F-4D97-AF65-F5344CB8AC3E}">
        <p14:creationId xmlns:p14="http://schemas.microsoft.com/office/powerpoint/2010/main" val="2424321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SERVICE DELIVERY TRANSFORMATION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325876" y="1639193"/>
            <a:ext cx="6800850" cy="5063232"/>
          </a:xfrm>
          <a:solidFill>
            <a:srgbClr val="CCE4FC"/>
          </a:solidFill>
        </p:spPr>
        <p:txBody>
          <a:bodyPr anchor="ctr">
            <a:normAutofit/>
          </a:bodyPr>
          <a:lstStyle/>
          <a:p>
            <a:pPr>
              <a:lnSpc>
                <a:spcPct val="110000"/>
              </a:lnSpc>
            </a:pPr>
            <a:r>
              <a:rPr lang="en-US" sz="1800" dirty="0">
                <a:latin typeface="Times New Roman" panose="02020603050405020304" pitchFamily="18" charset="0"/>
                <a:cs typeface="Times New Roman" panose="02020603050405020304" pitchFamily="18" charset="0"/>
              </a:rPr>
              <a:t>AI tools can speed up triage, diagnosis, and care planning through imaging and predictive models (Khalifa and </a:t>
            </a:r>
            <a:r>
              <a:rPr lang="en-US" sz="1800" dirty="0" err="1">
                <a:latin typeface="Times New Roman" panose="02020603050405020304" pitchFamily="18" charset="0"/>
                <a:cs typeface="Times New Roman" panose="02020603050405020304" pitchFamily="18" charset="0"/>
              </a:rPr>
              <a:t>Albadawy</a:t>
            </a:r>
            <a:r>
              <a:rPr lang="en-US" sz="1800" dirty="0">
                <a:latin typeface="Times New Roman" panose="02020603050405020304" pitchFamily="18" charset="0"/>
                <a:cs typeface="Times New Roman" panose="02020603050405020304" pitchFamily="18" charset="0"/>
              </a:rPr>
              <a:t>, 2024; Kayode, 2025).</a:t>
            </a:r>
          </a:p>
          <a:p>
            <a:pPr>
              <a:lnSpc>
                <a:spcPct val="110000"/>
              </a:lnSpc>
            </a:pPr>
            <a:r>
              <a:rPr lang="en-US" sz="1800" dirty="0">
                <a:latin typeface="Times New Roman" panose="02020603050405020304" pitchFamily="18" charset="0"/>
                <a:cs typeface="Times New Roman" panose="02020603050405020304" pitchFamily="18" charset="0"/>
              </a:rPr>
              <a:t>These systems aim to reduce waiting times and support data-driven decision-making.</a:t>
            </a:r>
          </a:p>
          <a:p>
            <a:pPr>
              <a:lnSpc>
                <a:spcPct val="110000"/>
              </a:lnSpc>
            </a:pPr>
            <a:r>
              <a:rPr lang="en-US" sz="1800" dirty="0">
                <a:latin typeface="Times New Roman" panose="02020603050405020304" pitchFamily="18" charset="0"/>
                <a:cs typeface="Times New Roman" panose="02020603050405020304" pitchFamily="18" charset="0"/>
              </a:rPr>
              <a:t>Efficiency is limited by outdated IT infrastructure and poor system interoperability (</a:t>
            </a:r>
            <a:r>
              <a:rPr lang="en-US" sz="1800" dirty="0" err="1">
                <a:latin typeface="Times New Roman" panose="02020603050405020304" pitchFamily="18" charset="0"/>
                <a:cs typeface="Times New Roman" panose="02020603050405020304" pitchFamily="18" charset="0"/>
              </a:rPr>
              <a:t>Hier</a:t>
            </a:r>
            <a:r>
              <a:rPr lang="en-US" sz="1800" dirty="0">
                <a:latin typeface="Times New Roman" panose="02020603050405020304" pitchFamily="18" charset="0"/>
                <a:cs typeface="Times New Roman" panose="02020603050405020304" pitchFamily="18" charset="0"/>
              </a:rPr>
              <a:t>-Jones, 2025).</a:t>
            </a:r>
          </a:p>
          <a:p>
            <a:pPr>
              <a:lnSpc>
                <a:spcPct val="110000"/>
              </a:lnSpc>
            </a:pPr>
            <a:r>
              <a:rPr lang="en-US" sz="1800" dirty="0">
                <a:latin typeface="Times New Roman" panose="02020603050405020304" pitchFamily="18" charset="0"/>
                <a:cs typeface="Times New Roman" panose="02020603050405020304" pitchFamily="18" charset="0"/>
              </a:rPr>
              <a:t>Staff resistance and algorithmic bias risk unequal care, especially for minority groups (Thomas, 2024; Chin et al., 2023).</a:t>
            </a:r>
          </a:p>
          <a:p>
            <a:pPr>
              <a:lnSpc>
                <a:spcPct val="110000"/>
              </a:lnSpc>
            </a:pPr>
            <a:r>
              <a:rPr lang="en-US" sz="1800" dirty="0">
                <a:latin typeface="Times New Roman" panose="02020603050405020304" pitchFamily="18" charset="0"/>
                <a:cs typeface="Times New Roman" panose="02020603050405020304" pitchFamily="18" charset="0"/>
              </a:rPr>
              <a:t>Real improvement depends more on governance and </a:t>
            </a:r>
            <a:r>
              <a:rPr lang="en-US" sz="1800" dirty="0" err="1">
                <a:latin typeface="Times New Roman" panose="02020603050405020304" pitchFamily="18" charset="0"/>
                <a:cs typeface="Times New Roman" panose="02020603050405020304" pitchFamily="18" charset="0"/>
              </a:rPr>
              <a:t>organisational</a:t>
            </a:r>
            <a:r>
              <a:rPr lang="en-US" sz="1800" dirty="0">
                <a:latin typeface="Times New Roman" panose="02020603050405020304" pitchFamily="18" charset="0"/>
                <a:cs typeface="Times New Roman" panose="02020603050405020304" pitchFamily="18" charset="0"/>
              </a:rPr>
              <a:t> readiness than technology alone (Nadler et al., 2025; Moodley and Ebrahim, 2025).</a:t>
            </a:r>
          </a:p>
        </p:txBody>
      </p:sp>
      <p:pic>
        <p:nvPicPr>
          <p:cNvPr id="5" name="Picture 4">
            <a:extLst>
              <a:ext uri="{FF2B5EF4-FFF2-40B4-BE49-F238E27FC236}">
                <a16:creationId xmlns:a16="http://schemas.microsoft.com/office/drawing/2014/main" id="{7FF533A4-DE63-4F98-8072-74BABD8F659E}"/>
              </a:ext>
            </a:extLst>
          </p:cNvPr>
          <p:cNvPicPr>
            <a:picLocks noChangeAspect="1"/>
          </p:cNvPicPr>
          <p:nvPr/>
        </p:nvPicPr>
        <p:blipFill rotWithShape="1">
          <a:blip r:embed="rId3"/>
          <a:srcRect t="2268" b="4667"/>
          <a:stretch/>
        </p:blipFill>
        <p:spPr>
          <a:xfrm>
            <a:off x="7349490" y="1639193"/>
            <a:ext cx="4362612" cy="3069967"/>
          </a:xfrm>
          <a:prstGeom prst="rect">
            <a:avLst/>
          </a:prstGeom>
        </p:spPr>
      </p:pic>
      <p:pic>
        <p:nvPicPr>
          <p:cNvPr id="6" name="Picture 5">
            <a:extLst>
              <a:ext uri="{FF2B5EF4-FFF2-40B4-BE49-F238E27FC236}">
                <a16:creationId xmlns:a16="http://schemas.microsoft.com/office/drawing/2014/main" id="{EF7BE290-C0E1-4774-AD10-1735A3EA34DA}"/>
              </a:ext>
            </a:extLst>
          </p:cNvPr>
          <p:cNvPicPr>
            <a:picLocks noChangeAspect="1"/>
          </p:cNvPicPr>
          <p:nvPr/>
        </p:nvPicPr>
        <p:blipFill>
          <a:blip r:embed="rId4"/>
          <a:stretch>
            <a:fillRect/>
          </a:stretch>
        </p:blipFill>
        <p:spPr>
          <a:xfrm>
            <a:off x="7349489" y="4709160"/>
            <a:ext cx="4362611" cy="1993265"/>
          </a:xfrm>
          <a:prstGeom prst="rect">
            <a:avLst/>
          </a:prstGeom>
        </p:spPr>
      </p:pic>
    </p:spTree>
    <p:extLst>
      <p:ext uri="{BB962C8B-B14F-4D97-AF65-F5344CB8AC3E}">
        <p14:creationId xmlns:p14="http://schemas.microsoft.com/office/powerpoint/2010/main" val="1429925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PATIENT / SERVICE USER EXPERIENCE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876800"/>
          </a:xfrm>
          <a:solidFill>
            <a:srgbClr val="CCE4FC"/>
          </a:solidFill>
        </p:spPr>
        <p:txBody>
          <a:bodyPr anchor="ctr">
            <a:normAutofit/>
          </a:bodyPr>
          <a:lstStyle/>
          <a:p>
            <a:pPr>
              <a:lnSpc>
                <a:spcPct val="100000"/>
              </a:lnSpc>
            </a:pPr>
            <a:r>
              <a:rPr lang="en-US" sz="1800" dirty="0">
                <a:latin typeface="Times New Roman" panose="02020603050405020304" pitchFamily="18" charset="0"/>
                <a:cs typeface="Times New Roman" panose="02020603050405020304" pitchFamily="18" charset="0"/>
              </a:rPr>
              <a:t>AI can improve diagnosis speed, </a:t>
            </a:r>
            <a:r>
              <a:rPr lang="en-US" sz="1800" dirty="0" err="1">
                <a:latin typeface="Times New Roman" panose="02020603050405020304" pitchFamily="18" charset="0"/>
                <a:cs typeface="Times New Roman" panose="02020603050405020304" pitchFamily="18" charset="0"/>
              </a:rPr>
              <a:t>personalise</a:t>
            </a:r>
            <a:r>
              <a:rPr lang="en-US" sz="1800" dirty="0">
                <a:latin typeface="Times New Roman" panose="02020603050405020304" pitchFamily="18" charset="0"/>
                <a:cs typeface="Times New Roman" panose="02020603050405020304" pitchFamily="18" charset="0"/>
              </a:rPr>
              <a:t> treatment, reduce errors and increase patient empowerment (Nelson, 2024).</a:t>
            </a:r>
          </a:p>
          <a:p>
            <a:pPr>
              <a:lnSpc>
                <a:spcPct val="100000"/>
              </a:lnSpc>
            </a:pPr>
            <a:r>
              <a:rPr lang="en-US" sz="1800" dirty="0">
                <a:latin typeface="Times New Roman" panose="02020603050405020304" pitchFamily="18" charset="0"/>
                <a:cs typeface="Times New Roman" panose="02020603050405020304" pitchFamily="18" charset="0"/>
              </a:rPr>
              <a:t>Remote monitoring helps patients engage more actively with their health data.</a:t>
            </a:r>
          </a:p>
          <a:p>
            <a:pPr>
              <a:lnSpc>
                <a:spcPct val="100000"/>
              </a:lnSpc>
            </a:pPr>
            <a:r>
              <a:rPr lang="en-US" sz="1800" dirty="0">
                <a:latin typeface="Times New Roman" panose="02020603050405020304" pitchFamily="18" charset="0"/>
                <a:cs typeface="Times New Roman" panose="02020603050405020304" pitchFamily="18" charset="0"/>
              </a:rPr>
              <a:t>Trust issues arise from fears of </a:t>
            </a:r>
            <a:r>
              <a:rPr lang="en-US" sz="1800" dirty="0" err="1">
                <a:latin typeface="Times New Roman" panose="02020603050405020304" pitchFamily="18" charset="0"/>
                <a:cs typeface="Times New Roman" panose="02020603050405020304" pitchFamily="18" charset="0"/>
              </a:rPr>
              <a:t>depersonalised</a:t>
            </a:r>
            <a:r>
              <a:rPr lang="en-US" sz="1800" dirty="0">
                <a:latin typeface="Times New Roman" panose="02020603050405020304" pitchFamily="18" charset="0"/>
                <a:cs typeface="Times New Roman" panose="02020603050405020304" pitchFamily="18" charset="0"/>
              </a:rPr>
              <a:t> care and unclear AI decision-making (Adeniran et al., 2024).</a:t>
            </a:r>
          </a:p>
          <a:p>
            <a:pPr>
              <a:lnSpc>
                <a:spcPct val="100000"/>
              </a:lnSpc>
            </a:pPr>
            <a:r>
              <a:rPr lang="en-US" sz="1800" dirty="0">
                <a:latin typeface="Times New Roman" panose="02020603050405020304" pitchFamily="18" charset="0"/>
                <a:cs typeface="Times New Roman" panose="02020603050405020304" pitchFamily="18" charset="0"/>
              </a:rPr>
              <a:t>Data breaches highlight privacy risks, and digital exclusion disproportionately affects older and low-income groups (</a:t>
            </a:r>
            <a:r>
              <a:rPr lang="en-US" sz="1800" dirty="0" err="1">
                <a:latin typeface="Times New Roman" panose="02020603050405020304" pitchFamily="18" charset="0"/>
                <a:cs typeface="Times New Roman" panose="02020603050405020304" pitchFamily="18" charset="0"/>
              </a:rPr>
              <a:t>Shahzabi</a:t>
            </a:r>
            <a:r>
              <a:rPr lang="en-US" sz="1800" dirty="0">
                <a:latin typeface="Times New Roman" panose="02020603050405020304" pitchFamily="18" charset="0"/>
                <a:cs typeface="Times New Roman" panose="02020603050405020304" pitchFamily="18" charset="0"/>
              </a:rPr>
              <a:t> et al., 2025; </a:t>
            </a:r>
            <a:r>
              <a:rPr lang="en-US" sz="1800" dirty="0" err="1">
                <a:latin typeface="Times New Roman" panose="02020603050405020304" pitchFamily="18" charset="0"/>
                <a:cs typeface="Times New Roman" panose="02020603050405020304" pitchFamily="18" charset="0"/>
              </a:rPr>
              <a:t>Moyo</a:t>
            </a:r>
            <a:r>
              <a:rPr lang="en-US" sz="1800" dirty="0">
                <a:latin typeface="Times New Roman" panose="02020603050405020304" pitchFamily="18" charset="0"/>
                <a:cs typeface="Times New Roman" panose="02020603050405020304" pitchFamily="18" charset="0"/>
              </a:rPr>
              <a:t>, 2025).</a:t>
            </a:r>
          </a:p>
          <a:p>
            <a:pPr>
              <a:lnSpc>
                <a:spcPct val="100000"/>
              </a:lnSpc>
            </a:pPr>
            <a:r>
              <a:rPr lang="en-US" sz="1800" dirty="0">
                <a:latin typeface="Times New Roman" panose="02020603050405020304" pitchFamily="18" charset="0"/>
                <a:cs typeface="Times New Roman" panose="02020603050405020304" pitchFamily="18" charset="0"/>
              </a:rPr>
              <a:t>Patients accept AI more when it supports rather than replaces clinicians, preserving empathy and accountability (</a:t>
            </a:r>
            <a:r>
              <a:rPr lang="en-US" sz="1800" dirty="0" err="1">
                <a:latin typeface="Times New Roman" panose="02020603050405020304" pitchFamily="18" charset="0"/>
                <a:cs typeface="Times New Roman" panose="02020603050405020304" pitchFamily="18" charset="0"/>
              </a:rPr>
              <a:t>Montanari</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Vergallo</a:t>
            </a:r>
            <a:r>
              <a:rPr lang="en-US" sz="1800" dirty="0">
                <a:latin typeface="Times New Roman" panose="02020603050405020304" pitchFamily="18" charset="0"/>
                <a:cs typeface="Times New Roman" panose="02020603050405020304" pitchFamily="18" charset="0"/>
              </a:rPr>
              <a:t> et al., 2025).</a:t>
            </a:r>
          </a:p>
        </p:txBody>
      </p:sp>
      <p:pic>
        <p:nvPicPr>
          <p:cNvPr id="5" name="Picture 4">
            <a:extLst>
              <a:ext uri="{FF2B5EF4-FFF2-40B4-BE49-F238E27FC236}">
                <a16:creationId xmlns:a16="http://schemas.microsoft.com/office/drawing/2014/main" id="{C0956028-D2F5-4A3F-AB27-8DBC172EA377}"/>
              </a:ext>
            </a:extLst>
          </p:cNvPr>
          <p:cNvPicPr>
            <a:picLocks noChangeAspect="1"/>
          </p:cNvPicPr>
          <p:nvPr/>
        </p:nvPicPr>
        <p:blipFill rotWithShape="1">
          <a:blip r:embed="rId3"/>
          <a:srcRect l="14379" r="12301"/>
          <a:stretch/>
        </p:blipFill>
        <p:spPr>
          <a:xfrm>
            <a:off x="7269479" y="1825625"/>
            <a:ext cx="4403711" cy="2083435"/>
          </a:xfrm>
          <a:prstGeom prst="rect">
            <a:avLst/>
          </a:prstGeom>
        </p:spPr>
      </p:pic>
      <p:pic>
        <p:nvPicPr>
          <p:cNvPr id="6" name="Picture 5">
            <a:extLst>
              <a:ext uri="{FF2B5EF4-FFF2-40B4-BE49-F238E27FC236}">
                <a16:creationId xmlns:a16="http://schemas.microsoft.com/office/drawing/2014/main" id="{CFEC54AC-464E-4DA7-9573-5F39C94791EE}"/>
              </a:ext>
            </a:extLst>
          </p:cNvPr>
          <p:cNvPicPr>
            <a:picLocks noChangeAspect="1"/>
          </p:cNvPicPr>
          <p:nvPr/>
        </p:nvPicPr>
        <p:blipFill>
          <a:blip r:embed="rId4"/>
          <a:stretch>
            <a:fillRect/>
          </a:stretch>
        </p:blipFill>
        <p:spPr>
          <a:xfrm>
            <a:off x="7269480" y="4024154"/>
            <a:ext cx="4403710" cy="2678271"/>
          </a:xfrm>
          <a:prstGeom prst="rect">
            <a:avLst/>
          </a:prstGeom>
        </p:spPr>
      </p:pic>
    </p:spTree>
    <p:extLst>
      <p:ext uri="{BB962C8B-B14F-4D97-AF65-F5344CB8AC3E}">
        <p14:creationId xmlns:p14="http://schemas.microsoft.com/office/powerpoint/2010/main" val="367534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COMMUNITY AND PUBLIC HEALTH IMPACT</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6800850" cy="4666615"/>
          </a:xfrm>
          <a:solidFill>
            <a:srgbClr val="CCE4FC"/>
          </a:solidFill>
        </p:spPr>
        <p:txBody>
          <a:bodyPr anchor="ctr">
            <a:normAutofit/>
          </a:bodyPr>
          <a:lstStyle/>
          <a:p>
            <a:pPr>
              <a:lnSpc>
                <a:spcPct val="100000"/>
              </a:lnSpc>
            </a:pPr>
            <a:r>
              <a:rPr lang="en-US" sz="1800" dirty="0">
                <a:latin typeface="Times New Roman" panose="02020603050405020304" pitchFamily="18" charset="0"/>
                <a:cs typeface="Times New Roman" panose="02020603050405020304" pitchFamily="18" charset="0"/>
              </a:rPr>
              <a:t>AI can strengthen public health planning by predicting disease trends and managing chronic and emergency demand (Goyal et al., 2025).</a:t>
            </a:r>
          </a:p>
          <a:p>
            <a:pPr>
              <a:lnSpc>
                <a:spcPct val="100000"/>
              </a:lnSpc>
            </a:pPr>
            <a:r>
              <a:rPr lang="en-US" sz="1800" dirty="0">
                <a:latin typeface="Times New Roman" panose="02020603050405020304" pitchFamily="18" charset="0"/>
                <a:cs typeface="Times New Roman" panose="02020603050405020304" pitchFamily="18" charset="0"/>
              </a:rPr>
              <a:t>Integrated data systems improve outreach in remote areas and allow communities to co-design services (</a:t>
            </a:r>
            <a:r>
              <a:rPr lang="en-US" sz="1800" dirty="0" err="1">
                <a:latin typeface="Times New Roman" panose="02020603050405020304" pitchFamily="18" charset="0"/>
                <a:cs typeface="Times New Roman" panose="02020603050405020304" pitchFamily="18" charset="0"/>
              </a:rPr>
              <a:t>Ahrweiler</a:t>
            </a:r>
            <a:r>
              <a:rPr lang="en-US" sz="1800" dirty="0">
                <a:latin typeface="Times New Roman" panose="02020603050405020304" pitchFamily="18" charset="0"/>
                <a:cs typeface="Times New Roman" panose="02020603050405020304" pitchFamily="18" charset="0"/>
              </a:rPr>
              <a:t> et al., 2025).</a:t>
            </a:r>
          </a:p>
          <a:p>
            <a:pPr>
              <a:lnSpc>
                <a:spcPct val="100000"/>
              </a:lnSpc>
            </a:pPr>
            <a:r>
              <a:rPr lang="en-US" sz="1800" dirty="0">
                <a:latin typeface="Times New Roman" panose="02020603050405020304" pitchFamily="18" charset="0"/>
                <a:cs typeface="Times New Roman" panose="02020603050405020304" pitchFamily="18" charset="0"/>
              </a:rPr>
              <a:t>The digital divide limits benefits for poorly connected or low-literacy communities (Panahi, 2025).</a:t>
            </a:r>
          </a:p>
          <a:p>
            <a:pPr>
              <a:lnSpc>
                <a:spcPct val="100000"/>
              </a:lnSpc>
            </a:pPr>
            <a:r>
              <a:rPr lang="en-US" sz="1800" dirty="0">
                <a:latin typeface="Times New Roman" panose="02020603050405020304" pitchFamily="18" charset="0"/>
                <a:cs typeface="Times New Roman" panose="02020603050405020304" pitchFamily="18" charset="0"/>
              </a:rPr>
              <a:t>Unequal deployment and algorithmic bias risk disadvantaging minority populations (</a:t>
            </a:r>
            <a:r>
              <a:rPr lang="en-US" sz="1800" dirty="0" err="1">
                <a:latin typeface="Times New Roman" panose="02020603050405020304" pitchFamily="18" charset="0"/>
                <a:cs typeface="Times New Roman" panose="02020603050405020304" pitchFamily="18" charset="0"/>
              </a:rPr>
              <a:t>Oyeniyi</a:t>
            </a:r>
            <a:r>
              <a:rPr lang="en-US" sz="1800" dirty="0">
                <a:latin typeface="Times New Roman" panose="02020603050405020304" pitchFamily="18" charset="0"/>
                <a:cs typeface="Times New Roman" panose="02020603050405020304" pitchFamily="18" charset="0"/>
              </a:rPr>
              <a:t>, 2025).</a:t>
            </a:r>
          </a:p>
          <a:p>
            <a:pPr>
              <a:lnSpc>
                <a:spcPct val="100000"/>
              </a:lnSpc>
            </a:pPr>
            <a:r>
              <a:rPr lang="en-US" sz="1800" dirty="0">
                <a:latin typeface="Times New Roman" panose="02020603050405020304" pitchFamily="18" charset="0"/>
                <a:cs typeface="Times New Roman" panose="02020603050405020304" pitchFamily="18" charset="0"/>
              </a:rPr>
              <a:t>Ethical governance is essential, as AI can either reduce or worsen inequalities depending on safeguards and social investment (</a:t>
            </a:r>
            <a:r>
              <a:rPr lang="en-US" sz="1800" dirty="0" err="1">
                <a:latin typeface="Times New Roman" panose="02020603050405020304" pitchFamily="18" charset="0"/>
                <a:cs typeface="Times New Roman" panose="02020603050405020304" pitchFamily="18" charset="0"/>
              </a:rPr>
              <a:t>Ulnicane</a:t>
            </a:r>
            <a:r>
              <a:rPr lang="en-US" sz="1800" dirty="0">
                <a:latin typeface="Times New Roman" panose="02020603050405020304" pitchFamily="18" charset="0"/>
                <a:cs typeface="Times New Roman" panose="02020603050405020304" pitchFamily="18" charset="0"/>
              </a:rPr>
              <a:t> and Aden, 2023; Sharma and Anderson, 2022).</a:t>
            </a:r>
          </a:p>
        </p:txBody>
      </p:sp>
      <p:pic>
        <p:nvPicPr>
          <p:cNvPr id="4" name="Picture 3">
            <a:extLst>
              <a:ext uri="{FF2B5EF4-FFF2-40B4-BE49-F238E27FC236}">
                <a16:creationId xmlns:a16="http://schemas.microsoft.com/office/drawing/2014/main" id="{09B1CB24-6D86-4A02-886E-825ACCDFB5E8}"/>
              </a:ext>
            </a:extLst>
          </p:cNvPr>
          <p:cNvPicPr>
            <a:picLocks noChangeAspect="1"/>
          </p:cNvPicPr>
          <p:nvPr/>
        </p:nvPicPr>
        <p:blipFill>
          <a:blip r:embed="rId3"/>
          <a:stretch>
            <a:fillRect/>
          </a:stretch>
        </p:blipFill>
        <p:spPr>
          <a:xfrm>
            <a:off x="7315200" y="1825624"/>
            <a:ext cx="4183380" cy="2331966"/>
          </a:xfrm>
          <a:prstGeom prst="rect">
            <a:avLst/>
          </a:prstGeom>
        </p:spPr>
      </p:pic>
      <p:pic>
        <p:nvPicPr>
          <p:cNvPr id="5" name="Picture 4">
            <a:extLst>
              <a:ext uri="{FF2B5EF4-FFF2-40B4-BE49-F238E27FC236}">
                <a16:creationId xmlns:a16="http://schemas.microsoft.com/office/drawing/2014/main" id="{AB0FA2BD-9DCC-477A-A34E-EC12BBE32CB9}"/>
              </a:ext>
            </a:extLst>
          </p:cNvPr>
          <p:cNvPicPr>
            <a:picLocks noChangeAspect="1"/>
          </p:cNvPicPr>
          <p:nvPr/>
        </p:nvPicPr>
        <p:blipFill>
          <a:blip r:embed="rId4"/>
          <a:stretch>
            <a:fillRect/>
          </a:stretch>
        </p:blipFill>
        <p:spPr>
          <a:xfrm>
            <a:off x="7315200" y="4157590"/>
            <a:ext cx="4183380" cy="2334649"/>
          </a:xfrm>
          <a:prstGeom prst="rect">
            <a:avLst/>
          </a:prstGeom>
        </p:spPr>
      </p:pic>
    </p:spTree>
    <p:extLst>
      <p:ext uri="{BB962C8B-B14F-4D97-AF65-F5344CB8AC3E}">
        <p14:creationId xmlns:p14="http://schemas.microsoft.com/office/powerpoint/2010/main" val="1912524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325563"/>
          </a:xfrm>
          <a:solidFill>
            <a:srgbClr val="0F5886"/>
          </a:solidFill>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324100" y="1901825"/>
            <a:ext cx="7543800" cy="4351338"/>
          </a:xfrm>
          <a:solidFill>
            <a:srgbClr val="CCE4FC"/>
          </a:solidFill>
        </p:spPr>
        <p:txBody>
          <a:bodyPr anchor="ctr">
            <a:normAutofit/>
          </a:bodyPr>
          <a:lstStyle/>
          <a:p>
            <a:pPr>
              <a:lnSpc>
                <a:spcPct val="100000"/>
              </a:lnSpc>
            </a:pPr>
            <a:r>
              <a:rPr lang="en-US" sz="1800" dirty="0">
                <a:latin typeface="Times New Roman" panose="02020603050405020304" pitchFamily="18" charset="0"/>
                <a:cs typeface="Times New Roman" panose="02020603050405020304" pitchFamily="18" charset="0"/>
              </a:rPr>
              <a:t>NHS AI Lab shows digital transformation depends on </a:t>
            </a:r>
            <a:r>
              <a:rPr lang="en-US" sz="1800" dirty="0" err="1">
                <a:latin typeface="Times New Roman" panose="02020603050405020304" pitchFamily="18" charset="0"/>
                <a:cs typeface="Times New Roman" panose="02020603050405020304" pitchFamily="18" charset="0"/>
              </a:rPr>
              <a:t>organisational</a:t>
            </a:r>
            <a:r>
              <a:rPr lang="en-US" sz="1800" dirty="0">
                <a:latin typeface="Times New Roman" panose="02020603050405020304" pitchFamily="18" charset="0"/>
                <a:cs typeface="Times New Roman" panose="02020603050405020304" pitchFamily="18" charset="0"/>
              </a:rPr>
              <a:t>, ethical and social conditions, not technology alone.</a:t>
            </a:r>
          </a:p>
          <a:p>
            <a:pPr>
              <a:lnSpc>
                <a:spcPct val="100000"/>
              </a:lnSpc>
            </a:pPr>
            <a:r>
              <a:rPr lang="en-US" sz="1800" dirty="0">
                <a:latin typeface="Times New Roman" panose="02020603050405020304" pitchFamily="18" charset="0"/>
                <a:cs typeface="Times New Roman" panose="02020603050405020304" pitchFamily="18" charset="0"/>
              </a:rPr>
              <a:t>Workforce gains are balanced by role confusion, skill gaps and accountability risks.</a:t>
            </a:r>
          </a:p>
          <a:p>
            <a:pPr>
              <a:lnSpc>
                <a:spcPct val="100000"/>
              </a:lnSpc>
            </a:pPr>
            <a:r>
              <a:rPr lang="en-US" sz="1800" dirty="0">
                <a:latin typeface="Times New Roman" panose="02020603050405020304" pitchFamily="18" charset="0"/>
                <a:cs typeface="Times New Roman" panose="02020603050405020304" pitchFamily="18" charset="0"/>
              </a:rPr>
              <a:t>Service improvements only occur when infrastructure and staff engagement are strong.</a:t>
            </a:r>
          </a:p>
          <a:p>
            <a:pPr>
              <a:lnSpc>
                <a:spcPct val="100000"/>
              </a:lnSpc>
            </a:pPr>
            <a:r>
              <a:rPr lang="en-US" sz="1800" dirty="0">
                <a:latin typeface="Times New Roman" panose="02020603050405020304" pitchFamily="18" charset="0"/>
                <a:cs typeface="Times New Roman" panose="02020603050405020304" pitchFamily="18" charset="0"/>
              </a:rPr>
              <a:t>Patient trust and privacy remain central to safe adoption.</a:t>
            </a:r>
          </a:p>
          <a:p>
            <a:pPr>
              <a:lnSpc>
                <a:spcPct val="100000"/>
              </a:lnSpc>
            </a:pPr>
            <a:r>
              <a:rPr lang="en-US" sz="1800" dirty="0">
                <a:latin typeface="Times New Roman" panose="02020603050405020304" pitchFamily="18" charset="0"/>
                <a:cs typeface="Times New Roman" panose="02020603050405020304" pitchFamily="18" charset="0"/>
              </a:rPr>
              <a:t>AI should augment care, supported by investment in training, governance and equitable access.</a:t>
            </a:r>
          </a:p>
        </p:txBody>
      </p:sp>
    </p:spTree>
    <p:extLst>
      <p:ext uri="{BB962C8B-B14F-4D97-AF65-F5344CB8AC3E}">
        <p14:creationId xmlns:p14="http://schemas.microsoft.com/office/powerpoint/2010/main" val="3712150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4605"/>
            <a:ext cx="12192000" cy="598965"/>
          </a:xfrm>
          <a:solidFill>
            <a:srgbClr val="0F5886"/>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0" y="594360"/>
            <a:ext cx="12192000" cy="6263640"/>
          </a:xfrm>
          <a:solidFill>
            <a:srgbClr val="CCE4FC"/>
          </a:solidFill>
        </p:spPr>
        <p:txBody>
          <a:bodyPr>
            <a:normAutofit fontScale="92500"/>
          </a:bodyPr>
          <a:lstStyle/>
          <a:p>
            <a:pPr>
              <a:lnSpc>
                <a:spcPct val="100000"/>
              </a:lnSpc>
              <a:spcBef>
                <a:spcPts val="0"/>
              </a:spcBef>
            </a:pPr>
            <a:r>
              <a:rPr lang="en-US" sz="1100" dirty="0">
                <a:latin typeface="Times New Roman" panose="02020603050405020304" pitchFamily="18" charset="0"/>
                <a:cs typeface="Times New Roman" panose="02020603050405020304" pitchFamily="18" charset="0"/>
              </a:rPr>
              <a:t>Adeniran, A.A., </a:t>
            </a:r>
            <a:r>
              <a:rPr lang="en-US" sz="1100" dirty="0" err="1">
                <a:latin typeface="Times New Roman" panose="02020603050405020304" pitchFamily="18" charset="0"/>
                <a:cs typeface="Times New Roman" panose="02020603050405020304" pitchFamily="18" charset="0"/>
              </a:rPr>
              <a:t>Onebunne</a:t>
            </a:r>
            <a:r>
              <a:rPr lang="en-US" sz="1100" dirty="0">
                <a:latin typeface="Times New Roman" panose="02020603050405020304" pitchFamily="18" charset="0"/>
                <a:cs typeface="Times New Roman" panose="02020603050405020304" pitchFamily="18" charset="0"/>
              </a:rPr>
              <a:t>, A.P. and William, P., (2024). Explainable AI (XAI) in healthcare: Enhancing trust and transparency in critical decision-making. World Journal of Advanced Research and Reviews, 23(3), pp.2647-2658.</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Ahrweiler</a:t>
            </a:r>
            <a:r>
              <a:rPr lang="en-US" sz="1100" dirty="0">
                <a:latin typeface="Times New Roman" panose="02020603050405020304" pitchFamily="18" charset="0"/>
                <a:cs typeface="Times New Roman" panose="02020603050405020304" pitchFamily="18" charset="0"/>
              </a:rPr>
              <a:t>, P., </a:t>
            </a:r>
            <a:r>
              <a:rPr lang="en-US" sz="1100" dirty="0" err="1">
                <a:latin typeface="Times New Roman" panose="02020603050405020304" pitchFamily="18" charset="0"/>
                <a:cs typeface="Times New Roman" panose="02020603050405020304" pitchFamily="18" charset="0"/>
              </a:rPr>
              <a:t>Späth</a:t>
            </a:r>
            <a:r>
              <a:rPr lang="en-US" sz="1100" dirty="0">
                <a:latin typeface="Times New Roman" panose="02020603050405020304" pitchFamily="18" charset="0"/>
                <a:cs typeface="Times New Roman" panose="02020603050405020304" pitchFamily="18" charset="0"/>
              </a:rPr>
              <a:t>, E., Siqueiros García, J.M., </a:t>
            </a:r>
            <a:r>
              <a:rPr lang="en-US" sz="1100" dirty="0" err="1">
                <a:latin typeface="Times New Roman" panose="02020603050405020304" pitchFamily="18" charset="0"/>
                <a:cs typeface="Times New Roman" panose="02020603050405020304" pitchFamily="18" charset="0"/>
              </a:rPr>
              <a:t>Capellas</a:t>
            </a:r>
            <a:r>
              <a:rPr lang="en-US" sz="1100" dirty="0">
                <a:latin typeface="Times New Roman" panose="02020603050405020304" pitchFamily="18" charset="0"/>
                <a:cs typeface="Times New Roman" panose="02020603050405020304" pitchFamily="18" charset="0"/>
              </a:rPr>
              <a:t>, B.L. and Wurster, D., (2025). Inclusive technology co-design for participatory AI. Participatory Artificial Intelligence in Public Social Services: From Bias to Fairness in Assessing Beneficiaries, pp.35-62.</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BMA. (2024). Principles for Artificial Intelligence (AI) and its application in ... https://www.bma.org.uk/media/njgfbmnn/bma-principles-for-artificial-intelligence-ai-and-its-application-in-healthcare.pdf [Accessed 14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Chin, M.H., </a:t>
            </a:r>
            <a:r>
              <a:rPr lang="en-US" sz="1100" dirty="0" err="1">
                <a:latin typeface="Times New Roman" panose="02020603050405020304" pitchFamily="18" charset="0"/>
                <a:cs typeface="Times New Roman" panose="02020603050405020304" pitchFamily="18" charset="0"/>
              </a:rPr>
              <a:t>Afsar-Manesh</a:t>
            </a:r>
            <a:r>
              <a:rPr lang="en-US" sz="1100" dirty="0">
                <a:latin typeface="Times New Roman" panose="02020603050405020304" pitchFamily="18" charset="0"/>
                <a:cs typeface="Times New Roman" panose="02020603050405020304" pitchFamily="18" charset="0"/>
              </a:rPr>
              <a:t>, N., Bierman, A.S., Chang, C., Colón-Rodríguez, C.J., </a:t>
            </a:r>
            <a:r>
              <a:rPr lang="en-US" sz="1100" dirty="0" err="1">
                <a:latin typeface="Times New Roman" panose="02020603050405020304" pitchFamily="18" charset="0"/>
                <a:cs typeface="Times New Roman" panose="02020603050405020304" pitchFamily="18" charset="0"/>
              </a:rPr>
              <a:t>Dullabh</a:t>
            </a:r>
            <a:r>
              <a:rPr lang="en-US" sz="1100" dirty="0">
                <a:latin typeface="Times New Roman" panose="02020603050405020304" pitchFamily="18" charset="0"/>
                <a:cs typeface="Times New Roman" panose="02020603050405020304" pitchFamily="18" charset="0"/>
              </a:rPr>
              <a:t>, P., Duran, D.G., Fair, M., Hernandez-</a:t>
            </a:r>
            <a:r>
              <a:rPr lang="en-US" sz="1100" dirty="0" err="1">
                <a:latin typeface="Times New Roman" panose="02020603050405020304" pitchFamily="18" charset="0"/>
                <a:cs typeface="Times New Roman" panose="02020603050405020304" pitchFamily="18" charset="0"/>
              </a:rPr>
              <a:t>Boussard</a:t>
            </a:r>
            <a:r>
              <a:rPr lang="en-US" sz="1100" dirty="0">
                <a:latin typeface="Times New Roman" panose="02020603050405020304" pitchFamily="18" charset="0"/>
                <a:cs typeface="Times New Roman" panose="02020603050405020304" pitchFamily="18" charset="0"/>
              </a:rPr>
              <a:t>, T., Hightower, M. and Jain, A., (2023). Guiding principles to address the impact of algorithm bias on racial and ethnic disparities in health and health care. JAMA Network Open, 6(12), pp. e2345050-e2345050.</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Edwards, C., Murphy, A., Singh, A., Daniel, S. and </a:t>
            </a:r>
            <a:r>
              <a:rPr lang="en-US" sz="1100" dirty="0" err="1">
                <a:latin typeface="Times New Roman" panose="02020603050405020304" pitchFamily="18" charset="0"/>
                <a:cs typeface="Times New Roman" panose="02020603050405020304" pitchFamily="18" charset="0"/>
              </a:rPr>
              <a:t>Chamunyonga</a:t>
            </a:r>
            <a:r>
              <a:rPr lang="en-US" sz="1100" dirty="0">
                <a:latin typeface="Times New Roman" panose="02020603050405020304" pitchFamily="18" charset="0"/>
                <a:cs typeface="Times New Roman" panose="02020603050405020304" pitchFamily="18" charset="0"/>
              </a:rPr>
              <a:t>, C., (2025). The role of patient outcomes in shaping moral responsibility in AI-supported decision making. Radiography, 31(3), p.102948.</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Elizondo Solano, A.M., (2023). Orchestration spaces in inter-organisational developments of information infrastructures: early orchestration of a large-scale regional interoperability infrastructure in NHS England.</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Faisal, G., (2025). Understanding Human Decision Variability and the Effects of AI System Data Modality on Trust and Acceptance in Human–AI Collaboration: A Human-Centred Approach to Designing AI Systems in Healthcare Contexts.</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GOV.UK. (2021). Assets.publishing.service.gov.uk: https://archive.is/assets.publishing.service.gov.uk [Accessed 14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Goyal, N.K., </a:t>
            </a:r>
            <a:r>
              <a:rPr lang="en-US" sz="1100" dirty="0" err="1">
                <a:latin typeface="Times New Roman" panose="02020603050405020304" pitchFamily="18" charset="0"/>
                <a:cs typeface="Times New Roman" panose="02020603050405020304" pitchFamily="18" charset="0"/>
              </a:rPr>
              <a:t>Dandotiya</a:t>
            </a:r>
            <a:r>
              <a:rPr lang="en-US" sz="1100" dirty="0">
                <a:latin typeface="Times New Roman" panose="02020603050405020304" pitchFamily="18" charset="0"/>
                <a:cs typeface="Times New Roman" panose="02020603050405020304" pitchFamily="18" charset="0"/>
              </a:rPr>
              <a:t>, M., </a:t>
            </a:r>
            <a:r>
              <a:rPr lang="en-US" sz="1100" dirty="0" err="1">
                <a:latin typeface="Times New Roman" panose="02020603050405020304" pitchFamily="18" charset="0"/>
                <a:cs typeface="Times New Roman" panose="02020603050405020304" pitchFamily="18" charset="0"/>
              </a:rPr>
              <a:t>Qurashi</a:t>
            </a:r>
            <a:r>
              <a:rPr lang="en-US" sz="1100" dirty="0">
                <a:latin typeface="Times New Roman" panose="02020603050405020304" pitchFamily="18" charset="0"/>
                <a:cs typeface="Times New Roman" panose="02020603050405020304" pitchFamily="18" charset="0"/>
              </a:rPr>
              <a:t>, J.A., Kumari, M. and Sharma, S., (2025). AI-Driven Predictive Analytics for Disease Management. In Utilising AI of Medical Things for Healthcare Security and Sustainability (pp. 231-276). IGI Global Scientific Publishing.</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Kayode, O., (2025). Big Data Analytics for Hospital Resource Optimisation and Workflow Management.</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Khalifa, M. and </a:t>
            </a:r>
            <a:r>
              <a:rPr lang="en-US" sz="1100" dirty="0" err="1">
                <a:latin typeface="Times New Roman" panose="02020603050405020304" pitchFamily="18" charset="0"/>
                <a:cs typeface="Times New Roman" panose="02020603050405020304" pitchFamily="18" charset="0"/>
              </a:rPr>
              <a:t>Albadawy</a:t>
            </a:r>
            <a:r>
              <a:rPr lang="en-US" sz="1100" dirty="0">
                <a:latin typeface="Times New Roman" panose="02020603050405020304" pitchFamily="18" charset="0"/>
                <a:cs typeface="Times New Roman" panose="02020603050405020304" pitchFamily="18" charset="0"/>
              </a:rPr>
              <a:t>, M., (2024). AI in diagnostic imaging: </a:t>
            </a:r>
            <a:r>
              <a:rPr lang="en-US" sz="1100" dirty="0" err="1">
                <a:latin typeface="Times New Roman" panose="02020603050405020304" pitchFamily="18" charset="0"/>
                <a:cs typeface="Times New Roman" panose="02020603050405020304" pitchFamily="18" charset="0"/>
              </a:rPr>
              <a:t>revolutionising</a:t>
            </a:r>
            <a:r>
              <a:rPr lang="en-US" sz="1100" dirty="0">
                <a:latin typeface="Times New Roman" panose="02020603050405020304" pitchFamily="18" charset="0"/>
                <a:cs typeface="Times New Roman" panose="02020603050405020304" pitchFamily="18" charset="0"/>
              </a:rPr>
              <a:t> accuracy and efficiency. Computer Methods and programs in biomedicine update, 5, p.100146.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Khan, S.M.F.A. and </a:t>
            </a:r>
            <a:r>
              <a:rPr lang="en-US" sz="1100" dirty="0" err="1">
                <a:latin typeface="Times New Roman" panose="02020603050405020304" pitchFamily="18" charset="0"/>
                <a:cs typeface="Times New Roman" panose="02020603050405020304" pitchFamily="18" charset="0"/>
              </a:rPr>
              <a:t>Suhluli</a:t>
            </a:r>
            <a:r>
              <a:rPr lang="en-US" sz="1100" dirty="0">
                <a:latin typeface="Times New Roman" panose="02020603050405020304" pitchFamily="18" charset="0"/>
                <a:cs typeface="Times New Roman" panose="02020603050405020304" pitchFamily="18" charset="0"/>
              </a:rPr>
              <a:t>, S., (2025). Generative AI and Cognitive Challenges in Research: Balancing Cognitive Load, Fatigue, and Human Resilience. Technologies, 13(11), p.486.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Montanari</a:t>
            </a:r>
            <a:r>
              <a:rPr lang="en-US" sz="1100"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Vergallo</a:t>
            </a:r>
            <a:r>
              <a:rPr lang="en-US" sz="1100" dirty="0">
                <a:latin typeface="Times New Roman" panose="02020603050405020304" pitchFamily="18" charset="0"/>
                <a:cs typeface="Times New Roman" panose="02020603050405020304" pitchFamily="18" charset="0"/>
              </a:rPr>
              <a:t>, G., </a:t>
            </a:r>
            <a:r>
              <a:rPr lang="en-US" sz="1100" dirty="0" err="1">
                <a:latin typeface="Times New Roman" panose="02020603050405020304" pitchFamily="18" charset="0"/>
                <a:cs typeface="Times New Roman" panose="02020603050405020304" pitchFamily="18" charset="0"/>
              </a:rPr>
              <a:t>Campanozzi</a:t>
            </a:r>
            <a:r>
              <a:rPr lang="en-US" sz="1100" dirty="0">
                <a:latin typeface="Times New Roman" panose="02020603050405020304" pitchFamily="18" charset="0"/>
                <a:cs typeface="Times New Roman" panose="02020603050405020304" pitchFamily="18" charset="0"/>
              </a:rPr>
              <a:t>, L.L., </a:t>
            </a:r>
            <a:r>
              <a:rPr lang="en-US" sz="1100" dirty="0" err="1">
                <a:latin typeface="Times New Roman" panose="02020603050405020304" pitchFamily="18" charset="0"/>
                <a:cs typeface="Times New Roman" panose="02020603050405020304" pitchFamily="18" charset="0"/>
              </a:rPr>
              <a:t>Gulino</a:t>
            </a:r>
            <a:r>
              <a:rPr lang="en-US" sz="1100" dirty="0">
                <a:latin typeface="Times New Roman" panose="02020603050405020304" pitchFamily="18" charset="0"/>
                <a:cs typeface="Times New Roman" panose="02020603050405020304" pitchFamily="18" charset="0"/>
              </a:rPr>
              <a:t>, M., </a:t>
            </a:r>
            <a:r>
              <a:rPr lang="en-US" sz="1100" dirty="0" err="1">
                <a:latin typeface="Times New Roman" panose="02020603050405020304" pitchFamily="18" charset="0"/>
                <a:cs typeface="Times New Roman" panose="02020603050405020304" pitchFamily="18" charset="0"/>
              </a:rPr>
              <a:t>Bassis</a:t>
            </a:r>
            <a:r>
              <a:rPr lang="en-US" sz="1100" dirty="0">
                <a:latin typeface="Times New Roman" panose="02020603050405020304" pitchFamily="18" charset="0"/>
                <a:cs typeface="Times New Roman" panose="02020603050405020304" pitchFamily="18" charset="0"/>
              </a:rPr>
              <a:t>, L., Ricci, P., </a:t>
            </a:r>
            <a:r>
              <a:rPr lang="en-US" sz="1100" dirty="0" err="1">
                <a:latin typeface="Times New Roman" panose="02020603050405020304" pitchFamily="18" charset="0"/>
                <a:cs typeface="Times New Roman" panose="02020603050405020304" pitchFamily="18" charset="0"/>
              </a:rPr>
              <a:t>Zaami</a:t>
            </a:r>
            <a:r>
              <a:rPr lang="en-US" sz="1100" dirty="0">
                <a:latin typeface="Times New Roman" panose="02020603050405020304" pitchFamily="18" charset="0"/>
                <a:cs typeface="Times New Roman" panose="02020603050405020304" pitchFamily="18" charset="0"/>
              </a:rPr>
              <a:t>, S., Marinelli, S., </a:t>
            </a:r>
            <a:r>
              <a:rPr lang="en-US" sz="1100" dirty="0" err="1">
                <a:latin typeface="Times New Roman" panose="02020603050405020304" pitchFamily="18" charset="0"/>
                <a:cs typeface="Times New Roman" panose="02020603050405020304" pitchFamily="18" charset="0"/>
              </a:rPr>
              <a:t>Tambone</a:t>
            </a:r>
            <a:r>
              <a:rPr lang="en-US" sz="1100" dirty="0">
                <a:latin typeface="Times New Roman" panose="02020603050405020304" pitchFamily="18" charset="0"/>
                <a:cs typeface="Times New Roman" panose="02020603050405020304" pitchFamily="18" charset="0"/>
              </a:rPr>
              <a:t>, V. and </a:t>
            </a:r>
            <a:r>
              <a:rPr lang="en-US" sz="1100" dirty="0" err="1">
                <a:latin typeface="Times New Roman" panose="02020603050405020304" pitchFamily="18" charset="0"/>
                <a:cs typeface="Times New Roman" panose="02020603050405020304" pitchFamily="18" charset="0"/>
              </a:rPr>
              <a:t>Frati</a:t>
            </a:r>
            <a:r>
              <a:rPr lang="en-US" sz="1100" dirty="0">
                <a:latin typeface="Times New Roman" panose="02020603050405020304" pitchFamily="18" charset="0"/>
                <a:cs typeface="Times New Roman" panose="02020603050405020304" pitchFamily="18" charset="0"/>
              </a:rPr>
              <a:t>, P., (2025). How Could Artificial Intelligence Change the Doctor–Patient Relationship? A Medical Ethics Perspective. In Healthcare (Vol. 13, No. 18). </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Moodley, R. and Ebrahim, R., (2025). An Adaptive IT Service Management Framework for Organisational Success. International Journal of Management Perspectives, 1(1), pp.i-28.</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Moyo</a:t>
            </a:r>
            <a:r>
              <a:rPr lang="en-US" sz="1100" dirty="0">
                <a:latin typeface="Times New Roman" panose="02020603050405020304" pitchFamily="18" charset="0"/>
                <a:cs typeface="Times New Roman" panose="02020603050405020304" pitchFamily="18" charset="0"/>
              </a:rPr>
              <a:t>, M.T.G., (2025). Bridging the digital health divide: AI-powered telemedicine, policy barriers, and equity solutions for underserved communities.</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Nadler, N., Patel, Y., </a:t>
            </a:r>
            <a:r>
              <a:rPr lang="en-US" sz="1100" dirty="0" err="1">
                <a:latin typeface="Times New Roman" panose="02020603050405020304" pitchFamily="18" charset="0"/>
                <a:cs typeface="Times New Roman" panose="02020603050405020304" pitchFamily="18" charset="0"/>
              </a:rPr>
              <a:t>Muthukumar</a:t>
            </a:r>
            <a:r>
              <a:rPr lang="en-US" sz="1100" dirty="0">
                <a:latin typeface="Times New Roman" panose="02020603050405020304" pitchFamily="18" charset="0"/>
                <a:cs typeface="Times New Roman" panose="02020603050405020304" pitchFamily="18" charset="0"/>
              </a:rPr>
              <a:t>, A., </a:t>
            </a:r>
            <a:r>
              <a:rPr lang="en-US" sz="1100" dirty="0" err="1">
                <a:latin typeface="Times New Roman" panose="02020603050405020304" pitchFamily="18" charset="0"/>
                <a:cs typeface="Times New Roman" panose="02020603050405020304" pitchFamily="18" charset="0"/>
              </a:rPr>
              <a:t>Vazirani</a:t>
            </a:r>
            <a:r>
              <a:rPr lang="en-US" sz="1100" dirty="0">
                <a:latin typeface="Times New Roman" panose="02020603050405020304" pitchFamily="18" charset="0"/>
                <a:cs typeface="Times New Roman" panose="02020603050405020304" pitchFamily="18" charset="0"/>
              </a:rPr>
              <a:t>, S., Venkatesan, A., Qi, I., Mukherjee, A., </a:t>
            </a:r>
            <a:r>
              <a:rPr lang="en-US" sz="1100" dirty="0" err="1">
                <a:latin typeface="Times New Roman" panose="02020603050405020304" pitchFamily="18" charset="0"/>
                <a:cs typeface="Times New Roman" panose="02020603050405020304" pitchFamily="18" charset="0"/>
              </a:rPr>
              <a:t>Valvekar</a:t>
            </a:r>
            <a:r>
              <a:rPr lang="en-US" sz="1100" dirty="0">
                <a:latin typeface="Times New Roman" panose="02020603050405020304" pitchFamily="18" charset="0"/>
                <a:cs typeface="Times New Roman" panose="02020603050405020304" pitchFamily="18" charset="0"/>
              </a:rPr>
              <a:t>, S., Zhou, S., Bhatt, A. and </a:t>
            </a:r>
            <a:r>
              <a:rPr lang="en-US" sz="1100" dirty="0" err="1">
                <a:latin typeface="Times New Roman" panose="02020603050405020304" pitchFamily="18" charset="0"/>
                <a:cs typeface="Times New Roman" panose="02020603050405020304" pitchFamily="18" charset="0"/>
              </a:rPr>
              <a:t>Kirubakaran</a:t>
            </a:r>
            <a:r>
              <a:rPr lang="en-US" sz="1100" dirty="0">
                <a:latin typeface="Times New Roman" panose="02020603050405020304" pitchFamily="18" charset="0"/>
                <a:cs typeface="Times New Roman" panose="02020603050405020304" pitchFamily="18" charset="0"/>
              </a:rPr>
              <a:t>, A., (2025). Towards Human-Centric AI Regulation: Balancing Innovation with Societal Resilience.</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Nelson, J., (2024). AI-assisted chronic disease management: Real-time interventions.</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NHS. (2019). NHS choices. https://www.longtermplan.nhs.uk/ [Accessed 14 Feb. 2026]. </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NHS. (2025b). NHS lab AI Lab ethics initiative - NHS </a:t>
            </a:r>
            <a:r>
              <a:rPr lang="en-US" sz="1100" dirty="0" err="1">
                <a:latin typeface="Times New Roman" panose="02020603050405020304" pitchFamily="18" charset="0"/>
                <a:cs typeface="Times New Roman" panose="02020603050405020304" pitchFamily="18" charset="0"/>
              </a:rPr>
              <a:t>england</a:t>
            </a:r>
            <a:r>
              <a:rPr lang="en-US" sz="1100" dirty="0">
                <a:latin typeface="Times New Roman" panose="02020603050405020304" pitchFamily="18" charset="0"/>
                <a:cs typeface="Times New Roman" panose="02020603050405020304" pitchFamily="18" charset="0"/>
              </a:rPr>
              <a:t> digital. https://digital.nhs.uk/services/ai-knowledge-repository/nhs-lab-ai-ethics-initiative/ [Accessed 14 Feb.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Oyeniyi</a:t>
            </a:r>
            <a:r>
              <a:rPr lang="en-US" sz="1100" dirty="0">
                <a:latin typeface="Times New Roman" panose="02020603050405020304" pitchFamily="18" charset="0"/>
                <a:cs typeface="Times New Roman" panose="02020603050405020304" pitchFamily="18" charset="0"/>
              </a:rPr>
              <a:t>, J.G., (2025). From Lab to Clinic: Addressing Bias and Generalisability in AI Diagnostic Systems.</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Panahi, O., (2025). Digital Health Equity: Leveraging IT and AI for Community Well-being. Ann Community Med Prim Health Care, 3(1), p.1028.</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Patil, D., (2024). Impact of artificial intelligence on employment and workforce development: Risks, opportunities, and socioeconomic implications. Opportunities, And Socioeconomic Implications (November 12, 2024).</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Peckham, S., (2023). Evaluation of Government Commitments made on the </a:t>
            </a:r>
            <a:r>
              <a:rPr lang="en-US" sz="1100" dirty="0" err="1">
                <a:latin typeface="Times New Roman" panose="02020603050405020304" pitchFamily="18" charset="0"/>
                <a:cs typeface="Times New Roman" panose="02020603050405020304" pitchFamily="18" charset="0"/>
              </a:rPr>
              <a:t>digitisation</a:t>
            </a:r>
            <a:r>
              <a:rPr lang="en-US" sz="1100" dirty="0">
                <a:latin typeface="Times New Roman" panose="02020603050405020304" pitchFamily="18" charset="0"/>
                <a:cs typeface="Times New Roman" panose="02020603050405020304" pitchFamily="18" charset="0"/>
              </a:rPr>
              <a:t> of the NHS.</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Shahzadi</a:t>
            </a:r>
            <a:r>
              <a:rPr lang="en-US" sz="1100" dirty="0">
                <a:latin typeface="Times New Roman" panose="02020603050405020304" pitchFamily="18" charset="0"/>
                <a:cs typeface="Times New Roman" panose="02020603050405020304" pitchFamily="18" charset="0"/>
              </a:rPr>
              <a:t>, A., </a:t>
            </a:r>
            <a:r>
              <a:rPr lang="en-US" sz="1100" dirty="0" err="1">
                <a:latin typeface="Times New Roman" panose="02020603050405020304" pitchFamily="18" charset="0"/>
                <a:cs typeface="Times New Roman" panose="02020603050405020304" pitchFamily="18" charset="0"/>
              </a:rPr>
              <a:t>Ishaq</a:t>
            </a:r>
            <a:r>
              <a:rPr lang="en-US" sz="1100" dirty="0">
                <a:latin typeface="Times New Roman" panose="02020603050405020304" pitchFamily="18" charset="0"/>
                <a:cs typeface="Times New Roman" panose="02020603050405020304" pitchFamily="18" charset="0"/>
              </a:rPr>
              <a:t>, K., </a:t>
            </a:r>
            <a:r>
              <a:rPr lang="en-US" sz="1100" dirty="0" err="1">
                <a:latin typeface="Times New Roman" panose="02020603050405020304" pitchFamily="18" charset="0"/>
                <a:cs typeface="Times New Roman" panose="02020603050405020304" pitchFamily="18" charset="0"/>
              </a:rPr>
              <a:t>Dogar</a:t>
            </a:r>
            <a:r>
              <a:rPr lang="en-US" sz="1100" dirty="0">
                <a:latin typeface="Times New Roman" panose="02020603050405020304" pitchFamily="18" charset="0"/>
                <a:cs typeface="Times New Roman" panose="02020603050405020304" pitchFamily="18" charset="0"/>
              </a:rPr>
              <a:t>, A.B., Khan, J.A., </a:t>
            </a:r>
            <a:r>
              <a:rPr lang="en-US" sz="1100" dirty="0" err="1">
                <a:latin typeface="Times New Roman" panose="02020603050405020304" pitchFamily="18" charset="0"/>
                <a:cs typeface="Times New Roman" panose="02020603050405020304" pitchFamily="18" charset="0"/>
              </a:rPr>
              <a:t>Mylonas</a:t>
            </a:r>
            <a:r>
              <a:rPr lang="en-US" sz="1100" dirty="0">
                <a:latin typeface="Times New Roman" panose="02020603050405020304" pitchFamily="18" charset="0"/>
                <a:cs typeface="Times New Roman" panose="02020603050405020304" pitchFamily="18" charset="0"/>
              </a:rPr>
              <a:t>, A., Nawaz, N.A., Yasin, A. and Khan, F.A., (2025). Safeguarding the healthcare sector from ransomware attacks: insights from a literature review. </a:t>
            </a:r>
            <a:r>
              <a:rPr lang="en-US" sz="1100" dirty="0" err="1">
                <a:latin typeface="Times New Roman" panose="02020603050405020304" pitchFamily="18" charset="0"/>
                <a:cs typeface="Times New Roman" panose="02020603050405020304" pitchFamily="18" charset="0"/>
              </a:rPr>
              <a:t>PeerJ</a:t>
            </a:r>
            <a:r>
              <a:rPr lang="en-US" sz="1100" dirty="0">
                <a:latin typeface="Times New Roman" panose="02020603050405020304" pitchFamily="18" charset="0"/>
                <a:cs typeface="Times New Roman" panose="02020603050405020304" pitchFamily="18" charset="0"/>
              </a:rPr>
              <a:t> Computer Science, 11, p.e3073.</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Sharma, R. and Anderson, T., (2022). The Promise and Peril of Advancing Equity through Artificial Intelligence. Health Law., 35, p.2.</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Singh, V., Singh, G. and Sharma, G., (2025). The future of the healthcare workforce in the age of automation. In Driving Global Health and Sustainable Development Goals With Smart Technology (pp. 453-472). IGI Global Scientific Publishing.</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Taheri </a:t>
            </a:r>
            <a:r>
              <a:rPr lang="en-US" sz="1100" dirty="0" err="1">
                <a:latin typeface="Times New Roman" panose="02020603050405020304" pitchFamily="18" charset="0"/>
                <a:cs typeface="Times New Roman" panose="02020603050405020304" pitchFamily="18" charset="0"/>
              </a:rPr>
              <a:t>Hosseinkhani</a:t>
            </a:r>
            <a:r>
              <a:rPr lang="en-US" sz="1100" dirty="0">
                <a:latin typeface="Times New Roman" panose="02020603050405020304" pitchFamily="18" charset="0"/>
                <a:cs typeface="Times New Roman" panose="02020603050405020304" pitchFamily="18" charset="0"/>
              </a:rPr>
              <a:t>, N., (2025). Economic and Social Implications of AI-Driven Automation and Workforce Transformation.</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Thomas, A., (2024). Digitally transforming the organisation through knowledge management: A socio-technical system (STS) perspective. European Journal of Innovation Management, 27(9), pp.437-460.</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Ulnicane</a:t>
            </a:r>
            <a:r>
              <a:rPr lang="en-US" sz="1100" dirty="0">
                <a:latin typeface="Times New Roman" panose="02020603050405020304" pitchFamily="18" charset="0"/>
                <a:cs typeface="Times New Roman" panose="02020603050405020304" pitchFamily="18" charset="0"/>
              </a:rPr>
              <a:t>, I. and Aden, A., (2023). Power and politics in framing bias in Artificial Intelligence policy. Review of Policy Research, 40(5), pp.665-687.</a:t>
            </a:r>
          </a:p>
        </p:txBody>
      </p:sp>
    </p:spTree>
    <p:extLst>
      <p:ext uri="{BB962C8B-B14F-4D97-AF65-F5344CB8AC3E}">
        <p14:creationId xmlns:p14="http://schemas.microsoft.com/office/powerpoint/2010/main" val="726636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4446</Words>
  <Application>Microsoft Office PowerPoint</Application>
  <PresentationFormat>Widescreen</PresentationFormat>
  <Paragraphs>126</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Student Name Sehrish Bibi Student Number : 2322746 Module Code: BMHP6026 Module Title: Digital Transformation in the Health and Care Professions Assignment Title: Presentation</vt:lpstr>
      <vt:lpstr>INTRODUCTION</vt:lpstr>
      <vt:lpstr>THE NHS AI LAB AND DIGITAL TRANSFORMATION </vt:lpstr>
      <vt:lpstr>WORKFORCE IMPACT</vt:lpstr>
      <vt:lpstr>SERVICE DELIVERY TRANSFORMATION</vt:lpstr>
      <vt:lpstr>PATIENT / SERVICE USER EXPERIENCE</vt:lpstr>
      <vt:lpstr>COMMUNITY AND PUBLIC HEALTH IMPACT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Sehrish Bibi (2322746)</cp:lastModifiedBy>
  <cp:revision>1</cp:revision>
  <dcterms:created xsi:type="dcterms:W3CDTF">2026-01-15T10:42:47Z</dcterms:created>
  <dcterms:modified xsi:type="dcterms:W3CDTF">2026-03-03T10:08:09Z</dcterms:modified>
</cp:coreProperties>
</file>