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5326" r:id="rId1"/>
  </p:sldMasterIdLst>
  <p:sldIdLst>
    <p:sldId id="257" r:id="rId2"/>
    <p:sldId id="258" r:id="rId3"/>
    <p:sldId id="259" r:id="rId4"/>
    <p:sldId id="260" r:id="rId5"/>
    <p:sldId id="261" r:id="rId6"/>
    <p:sldId id="262" r:id="rId7"/>
    <p:sldId id="269" r:id="rId8"/>
    <p:sldId id="263" r:id="rId9"/>
    <p:sldId id="265" r:id="rId10"/>
    <p:sldId id="266" r:id="rId11"/>
    <p:sldId id="267"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36" autoAdjust="0"/>
    <p:restoredTop sz="94660"/>
  </p:normalViewPr>
  <p:slideViewPr>
    <p:cSldViewPr snapToGrid="0">
      <p:cViewPr>
        <p:scale>
          <a:sx n="92" d="100"/>
          <a:sy n="92" d="100"/>
        </p:scale>
        <p:origin x="240" y="-4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61528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4029848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7CFE0C-6431-4A64-92C2-649A68530B65}"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5181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C7CFE0C-6431-4A64-92C2-649A68530B65}"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3597203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C7CFE0C-6431-4A64-92C2-649A68530B65}" type="datetimeFigureOut">
              <a:rPr lang="en-GB" smtClean="0"/>
              <a:t>14/04/2022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19597077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C7CFE0C-6431-4A64-92C2-649A68530B65}" type="datetimeFigureOut">
              <a:rPr lang="en-GB" smtClean="0"/>
              <a:t>14/04/2022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324130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1C7CFE0C-6431-4A64-92C2-649A68530B65}" type="datetimeFigureOut">
              <a:rPr lang="en-GB" smtClean="0"/>
              <a:t>14/04/2022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22340711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1C7CFE0C-6431-4A64-92C2-649A68530B65}" type="datetimeFigureOut">
              <a:rPr lang="en-GB" smtClean="0"/>
              <a:t>14/04/2022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B3D25E8-5D71-4594-A288-84F82FC982F0}" type="slidenum">
              <a:rPr lang="en-GB" smtClean="0"/>
              <a:t>‹#›</a:t>
            </a:fld>
            <a:endParaRPr lang="en-GB"/>
          </a:p>
        </p:txBody>
      </p:sp>
    </p:spTree>
    <p:extLst>
      <p:ext uri="{BB962C8B-B14F-4D97-AF65-F5344CB8AC3E}">
        <p14:creationId xmlns:p14="http://schemas.microsoft.com/office/powerpoint/2010/main" val="39824781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C7CFE0C-6431-4A64-92C2-649A68530B65}" type="datetimeFigureOut">
              <a:rPr lang="en-GB" smtClean="0"/>
              <a:t>14/04/2022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11006362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3340719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C7CFE0C-6431-4A64-92C2-649A68530B65}" type="datetimeFigureOut">
              <a:rPr lang="en-GB" smtClean="0"/>
              <a:t>14/04/2022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B3D25E8-5D71-4594-A288-84F82FC982F0}" type="slidenum">
              <a:rPr lang="en-GB" smtClean="0"/>
              <a:t>‹#›</a:t>
            </a:fld>
            <a:endParaRPr lang="en-GB"/>
          </a:p>
        </p:txBody>
      </p:sp>
    </p:spTree>
    <p:extLst>
      <p:ext uri="{BB962C8B-B14F-4D97-AF65-F5344CB8AC3E}">
        <p14:creationId xmlns:p14="http://schemas.microsoft.com/office/powerpoint/2010/main" val="2297653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1C7CFE0C-6431-4A64-92C2-649A68530B65}" type="datetimeFigureOut">
              <a:rPr lang="en-GB" smtClean="0"/>
              <a:t>14/04/2022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B3D25E8-5D71-4594-A288-84F82FC982F0}"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73645465"/>
      </p:ext>
    </p:extLst>
  </p:cSld>
  <p:clrMap bg1="lt1" tx1="dk1" bg2="lt2" tx2="dk2" accent1="accent1" accent2="accent2" accent3="accent3" accent4="accent4" accent5="accent5" accent6="accent6" hlink="hlink" folHlink="folHlink"/>
  <p:sldLayoutIdLst>
    <p:sldLayoutId id="2147485327" r:id="rId1"/>
    <p:sldLayoutId id="2147485328" r:id="rId2"/>
    <p:sldLayoutId id="2147485329" r:id="rId3"/>
    <p:sldLayoutId id="2147485330" r:id="rId4"/>
    <p:sldLayoutId id="2147485331" r:id="rId5"/>
    <p:sldLayoutId id="2147485332" r:id="rId6"/>
    <p:sldLayoutId id="2147485333" r:id="rId7"/>
    <p:sldLayoutId id="2147485334" r:id="rId8"/>
    <p:sldLayoutId id="2147485335" r:id="rId9"/>
    <p:sldLayoutId id="2147485336" r:id="rId10"/>
    <p:sldLayoutId id="2147485337"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AB910B-09FD-4E7E-AA06-49B63095F372}"/>
              </a:ext>
            </a:extLst>
          </p:cNvPr>
          <p:cNvSpPr>
            <a:spLocks noGrp="1"/>
          </p:cNvSpPr>
          <p:nvPr>
            <p:ph type="title"/>
          </p:nvPr>
        </p:nvSpPr>
        <p:spPr>
          <a:xfrm>
            <a:off x="1097280" y="286604"/>
            <a:ext cx="10058400" cy="939082"/>
          </a:xfrm>
        </p:spPr>
        <p:txBody>
          <a:bodyPr>
            <a:normAutofit/>
          </a:bodyPr>
          <a:lstStyle/>
          <a:p>
            <a:r>
              <a:rPr lang="en-GB" dirty="0"/>
              <a:t>           </a:t>
            </a:r>
            <a:r>
              <a:rPr lang="en-GB" b="1" dirty="0">
                <a:latin typeface="+mn-lt"/>
              </a:rPr>
              <a:t>INTRODUCTION TO RESEARCH</a:t>
            </a:r>
          </a:p>
        </p:txBody>
      </p:sp>
      <p:sp>
        <p:nvSpPr>
          <p:cNvPr id="3" name="Content Placeholder 2">
            <a:extLst>
              <a:ext uri="{FF2B5EF4-FFF2-40B4-BE49-F238E27FC236}">
                <a16:creationId xmlns:a16="http://schemas.microsoft.com/office/drawing/2014/main" id="{D7735046-8314-4E54-9C43-18BF10C6F6D6}"/>
              </a:ext>
            </a:extLst>
          </p:cNvPr>
          <p:cNvSpPr>
            <a:spLocks noGrp="1"/>
          </p:cNvSpPr>
          <p:nvPr>
            <p:ph idx="1"/>
          </p:nvPr>
        </p:nvSpPr>
        <p:spPr>
          <a:xfrm>
            <a:off x="243190" y="1459149"/>
            <a:ext cx="11624555" cy="5214026"/>
          </a:xfrm>
        </p:spPr>
        <p:txBody>
          <a:bodyPr>
            <a:normAutofit/>
          </a:bodyPr>
          <a:lstStyle/>
          <a:p>
            <a:pPr marL="0" indent="0">
              <a:buNone/>
            </a:pPr>
            <a:r>
              <a:rPr lang="en-GB" sz="4000" dirty="0"/>
              <a:t>                        </a:t>
            </a:r>
          </a:p>
          <a:p>
            <a:pPr marL="0" indent="0">
              <a:buNone/>
            </a:pPr>
            <a:r>
              <a:rPr lang="en-GB" sz="4000" b="1" dirty="0"/>
              <a:t>                       ASSESSMENT 2 :  VIVA VOCE</a:t>
            </a:r>
          </a:p>
          <a:p>
            <a:pPr marL="0" indent="0">
              <a:buNone/>
            </a:pPr>
            <a:endParaRPr lang="en-GB" b="1" dirty="0"/>
          </a:p>
          <a:p>
            <a:pPr marL="0" indent="0">
              <a:buNone/>
            </a:pPr>
            <a:endParaRPr lang="en-GB" b="1" dirty="0"/>
          </a:p>
          <a:p>
            <a:pPr marL="0" indent="0">
              <a:buNone/>
            </a:pPr>
            <a:r>
              <a:rPr lang="en-GB" sz="4000" b="1" dirty="0"/>
              <a:t>NAME OF STUDENT: SHEDRACK CHIDI ASINOBI</a:t>
            </a:r>
          </a:p>
          <a:p>
            <a:pPr marL="0" indent="0">
              <a:buNone/>
            </a:pPr>
            <a:endParaRPr lang="en-GB" b="1" dirty="0"/>
          </a:p>
          <a:p>
            <a:pPr marL="0" indent="0">
              <a:buNone/>
            </a:pPr>
            <a:r>
              <a:rPr lang="en-GB" sz="4000" b="1" dirty="0"/>
              <a:t>STUDENT NUMBER: 2013434</a:t>
            </a:r>
          </a:p>
        </p:txBody>
      </p:sp>
    </p:spTree>
    <p:extLst>
      <p:ext uri="{BB962C8B-B14F-4D97-AF65-F5344CB8AC3E}">
        <p14:creationId xmlns:p14="http://schemas.microsoft.com/office/powerpoint/2010/main" val="38833833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18E7E-3D36-4C6A-B90C-BFAA80CA4B67}"/>
              </a:ext>
            </a:extLst>
          </p:cNvPr>
          <p:cNvSpPr>
            <a:spLocks noGrp="1"/>
          </p:cNvSpPr>
          <p:nvPr>
            <p:ph type="title"/>
          </p:nvPr>
        </p:nvSpPr>
        <p:spPr>
          <a:xfrm>
            <a:off x="838200" y="365125"/>
            <a:ext cx="10515600" cy="1113479"/>
          </a:xfrm>
        </p:spPr>
        <p:txBody>
          <a:bodyPr/>
          <a:lstStyle/>
          <a:p>
            <a:r>
              <a:rPr lang="en-GB" dirty="0"/>
              <a:t>                     </a:t>
            </a:r>
            <a:r>
              <a:rPr lang="en-GB" sz="4000" b="1" dirty="0">
                <a:latin typeface="+mn-lt"/>
              </a:rPr>
              <a:t>INTRODUCTION</a:t>
            </a:r>
          </a:p>
        </p:txBody>
      </p:sp>
      <p:sp>
        <p:nvSpPr>
          <p:cNvPr id="3" name="Content Placeholder 2">
            <a:extLst>
              <a:ext uri="{FF2B5EF4-FFF2-40B4-BE49-F238E27FC236}">
                <a16:creationId xmlns:a16="http://schemas.microsoft.com/office/drawing/2014/main" id="{C0F357FF-676B-4000-A10F-65E443F41828}"/>
              </a:ext>
            </a:extLst>
          </p:cNvPr>
          <p:cNvSpPr>
            <a:spLocks noGrp="1"/>
          </p:cNvSpPr>
          <p:nvPr>
            <p:ph idx="1"/>
          </p:nvPr>
        </p:nvSpPr>
        <p:spPr>
          <a:xfrm>
            <a:off x="91497" y="1478604"/>
            <a:ext cx="11770468" cy="5265095"/>
          </a:xfrm>
        </p:spPr>
        <p:txBody>
          <a:bodyPr>
            <a:normAutofit/>
          </a:bodyPr>
          <a:lstStyle/>
          <a:p>
            <a:pPr marL="0" indent="0">
              <a:buNone/>
            </a:pPr>
            <a:r>
              <a:rPr lang="en-GB" b="1" dirty="0"/>
              <a:t> </a:t>
            </a:r>
          </a:p>
          <a:p>
            <a:pPr marL="0" indent="0">
              <a:buNone/>
            </a:pPr>
            <a:r>
              <a:rPr lang="en-GB" b="1" dirty="0"/>
              <a:t> TOPIC: SYSTEMATIC LITERATURE REVIEW ON GESTATIONAL DIABETES PREVENTION IN UNITED KINGDOM</a:t>
            </a:r>
          </a:p>
          <a:p>
            <a:pPr marL="0" indent="0">
              <a:buNone/>
            </a:pPr>
            <a:r>
              <a:rPr lang="en-GB" b="1" dirty="0"/>
              <a:t>Gestational diabetes rise in United kingdom is a concern in the health and social care industry, defined as high development of blood sugar during pregnancy and which disappears after birth according to NHS,(2019) is rapidly becoming global health concern. It is usually associated with lack of prevention and it has become a principle adverse contributor to antenatal and maternal result. Prevention is the remedy.    </a:t>
            </a:r>
            <a:endParaRPr lang="en-GB" dirty="0"/>
          </a:p>
          <a:p>
            <a:pPr marL="0" indent="0">
              <a:buNone/>
            </a:pPr>
            <a:endParaRPr lang="en-GB" dirty="0"/>
          </a:p>
          <a:p>
            <a:pPr marL="0" indent="0">
              <a:buNone/>
            </a:pPr>
            <a:r>
              <a:rPr lang="en-GB" b="1" dirty="0"/>
              <a:t>AIM: T</a:t>
            </a:r>
            <a:r>
              <a:rPr lang="en-GB" dirty="0"/>
              <a:t>he aim of this research is to explore ways of preventing this disease in the United Kingdom.</a:t>
            </a:r>
          </a:p>
          <a:p>
            <a:pPr marL="0" indent="0">
              <a:buNone/>
            </a:pPr>
            <a:endParaRPr lang="en-GB" dirty="0"/>
          </a:p>
          <a:p>
            <a:pPr marL="0" indent="0">
              <a:buNone/>
            </a:pPr>
            <a:r>
              <a:rPr lang="en-GB" b="1" dirty="0"/>
              <a:t>OBJECTIVES: </a:t>
            </a:r>
            <a:r>
              <a:rPr lang="en-GB" dirty="0"/>
              <a:t>This is  going to be achieved through the exploration of scientific studies and to provide recommendations for health care professionals.</a:t>
            </a:r>
          </a:p>
          <a:p>
            <a:pPr marL="0" indent="0">
              <a:buNone/>
            </a:pPr>
            <a:endParaRPr lang="en-GB" dirty="0"/>
          </a:p>
        </p:txBody>
      </p:sp>
    </p:spTree>
    <p:extLst>
      <p:ext uri="{BB962C8B-B14F-4D97-AF65-F5344CB8AC3E}">
        <p14:creationId xmlns:p14="http://schemas.microsoft.com/office/powerpoint/2010/main" val="742448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99EDF-778F-45E1-AB59-ABE64824F67E}"/>
              </a:ext>
            </a:extLst>
          </p:cNvPr>
          <p:cNvSpPr>
            <a:spLocks noGrp="1"/>
          </p:cNvSpPr>
          <p:nvPr>
            <p:ph type="title"/>
          </p:nvPr>
        </p:nvSpPr>
        <p:spPr>
          <a:xfrm>
            <a:off x="1097280" y="286603"/>
            <a:ext cx="10058400" cy="1084997"/>
          </a:xfrm>
        </p:spPr>
        <p:txBody>
          <a:bodyPr/>
          <a:lstStyle/>
          <a:p>
            <a:r>
              <a:rPr lang="en-GB" dirty="0"/>
              <a:t>                             </a:t>
            </a:r>
            <a:r>
              <a:rPr lang="en-GB" b="1" dirty="0">
                <a:latin typeface="+mn-lt"/>
              </a:rPr>
              <a:t>METHOD</a:t>
            </a:r>
          </a:p>
        </p:txBody>
      </p:sp>
      <p:sp>
        <p:nvSpPr>
          <p:cNvPr id="3" name="Content Placeholder 2">
            <a:extLst>
              <a:ext uri="{FF2B5EF4-FFF2-40B4-BE49-F238E27FC236}">
                <a16:creationId xmlns:a16="http://schemas.microsoft.com/office/drawing/2014/main" id="{E763740D-B875-4A3F-896E-59E885BDCD4E}"/>
              </a:ext>
            </a:extLst>
          </p:cNvPr>
          <p:cNvSpPr>
            <a:spLocks noGrp="1"/>
          </p:cNvSpPr>
          <p:nvPr>
            <p:ph idx="1"/>
          </p:nvPr>
        </p:nvSpPr>
        <p:spPr>
          <a:xfrm>
            <a:off x="223736" y="1303506"/>
            <a:ext cx="11799651" cy="5389125"/>
          </a:xfrm>
        </p:spPr>
        <p:txBody>
          <a:bodyPr>
            <a:normAutofit/>
          </a:bodyPr>
          <a:lstStyle/>
          <a:p>
            <a:pPr marL="0" indent="0">
              <a:buNone/>
            </a:pPr>
            <a:r>
              <a:rPr lang="en-GB" b="1" dirty="0"/>
              <a:t>TYPE OF RESEARCH USED: </a:t>
            </a:r>
            <a:r>
              <a:rPr lang="en-GB" dirty="0"/>
              <a:t>Systematic literature review </a:t>
            </a:r>
          </a:p>
          <a:p>
            <a:pPr marL="0" indent="0">
              <a:buNone/>
            </a:pPr>
            <a:r>
              <a:rPr lang="en-GB" b="1" dirty="0"/>
              <a:t>KEY WORDS FOR THE RESEARCH: </a:t>
            </a:r>
            <a:r>
              <a:rPr lang="en-GB" dirty="0"/>
              <a:t>Gestational diabetes, gestational diabetes prevention, gestational diabetes     </a:t>
            </a:r>
            <a:r>
              <a:rPr lang="en-GB" dirty="0" err="1"/>
              <a:t>Diabetes</a:t>
            </a:r>
            <a:r>
              <a:rPr lang="en-GB" dirty="0"/>
              <a:t> prevention in UK.</a:t>
            </a:r>
          </a:p>
          <a:p>
            <a:pPr marL="0" indent="0">
              <a:buNone/>
            </a:pPr>
            <a:r>
              <a:rPr lang="en-GB" b="1" dirty="0"/>
              <a:t>DATABASES USED</a:t>
            </a:r>
            <a:r>
              <a:rPr lang="en-GB" dirty="0"/>
              <a:t>: PUBMED</a:t>
            </a:r>
          </a:p>
          <a:p>
            <a:pPr marL="0" indent="0">
              <a:buNone/>
            </a:pPr>
            <a:r>
              <a:rPr lang="en-GB" b="1" dirty="0"/>
              <a:t>INCLUSION CRITERIA: </a:t>
            </a:r>
            <a:r>
              <a:rPr lang="en-GB" dirty="0"/>
              <a:t>Date of publication: Last ten years (2012-2022</a:t>
            </a:r>
            <a:r>
              <a:rPr lang="en-GB" b="1" dirty="0"/>
              <a:t>)</a:t>
            </a:r>
          </a:p>
          <a:p>
            <a:pPr marL="0" indent="0">
              <a:buNone/>
            </a:pPr>
            <a:r>
              <a:rPr lang="en-GB" b="1" dirty="0"/>
              <a:t>Language: </a:t>
            </a:r>
            <a:r>
              <a:rPr lang="en-GB" dirty="0"/>
              <a:t>English</a:t>
            </a:r>
          </a:p>
          <a:p>
            <a:pPr marL="0" indent="0">
              <a:buNone/>
            </a:pPr>
            <a:r>
              <a:rPr lang="en-GB" b="1" dirty="0"/>
              <a:t>Type of source: </a:t>
            </a:r>
            <a:r>
              <a:rPr lang="en-GB" dirty="0"/>
              <a:t>academic articles</a:t>
            </a:r>
          </a:p>
          <a:p>
            <a:pPr marL="0" indent="0">
              <a:buNone/>
            </a:pPr>
            <a:r>
              <a:rPr lang="en-GB" dirty="0"/>
              <a:t>Geography/location: United Kingdom</a:t>
            </a:r>
          </a:p>
        </p:txBody>
      </p:sp>
    </p:spTree>
    <p:extLst>
      <p:ext uri="{BB962C8B-B14F-4D97-AF65-F5344CB8AC3E}">
        <p14:creationId xmlns:p14="http://schemas.microsoft.com/office/powerpoint/2010/main" val="8917428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B6854-C519-4828-B5B2-FD98B44CFF73}"/>
              </a:ext>
            </a:extLst>
          </p:cNvPr>
          <p:cNvSpPr>
            <a:spLocks noGrp="1"/>
          </p:cNvSpPr>
          <p:nvPr>
            <p:ph type="title"/>
          </p:nvPr>
        </p:nvSpPr>
        <p:spPr/>
        <p:txBody>
          <a:bodyPr/>
          <a:lstStyle/>
          <a:p>
            <a:r>
              <a:rPr lang="en-GB" dirty="0"/>
              <a:t>             </a:t>
            </a:r>
            <a:r>
              <a:rPr lang="en-GB" b="1" dirty="0">
                <a:latin typeface="+mn-lt"/>
              </a:rPr>
              <a:t>METHOD CONTINUES</a:t>
            </a:r>
          </a:p>
        </p:txBody>
      </p:sp>
      <p:sp>
        <p:nvSpPr>
          <p:cNvPr id="3" name="Content Placeholder 2">
            <a:extLst>
              <a:ext uri="{FF2B5EF4-FFF2-40B4-BE49-F238E27FC236}">
                <a16:creationId xmlns:a16="http://schemas.microsoft.com/office/drawing/2014/main" id="{58B2ABE6-B97F-4A11-86FB-F43C2748CA8E}"/>
              </a:ext>
            </a:extLst>
          </p:cNvPr>
          <p:cNvSpPr>
            <a:spLocks noGrp="1"/>
          </p:cNvSpPr>
          <p:nvPr>
            <p:ph idx="1"/>
          </p:nvPr>
        </p:nvSpPr>
        <p:spPr>
          <a:xfrm>
            <a:off x="301556" y="1825624"/>
            <a:ext cx="11721831" cy="4837823"/>
          </a:xfrm>
        </p:spPr>
        <p:txBody>
          <a:bodyPr/>
          <a:lstStyle/>
          <a:p>
            <a:pPr marL="0" indent="0">
              <a:buNone/>
            </a:pPr>
            <a:r>
              <a:rPr lang="en-GB" b="1" dirty="0"/>
              <a:t>Any other: </a:t>
            </a:r>
            <a:r>
              <a:rPr lang="en-GB" dirty="0"/>
              <a:t>age of participants: Adult, Articles from primary research</a:t>
            </a:r>
          </a:p>
          <a:p>
            <a:pPr marL="0" indent="0">
              <a:buNone/>
            </a:pPr>
            <a:endParaRPr lang="en-GB" dirty="0"/>
          </a:p>
          <a:p>
            <a:pPr marL="0" indent="0">
              <a:buNone/>
            </a:pPr>
            <a:r>
              <a:rPr lang="en-GB" b="1" dirty="0"/>
              <a:t>EXCLUSION CRITERIA: </a:t>
            </a:r>
            <a:r>
              <a:rPr lang="en-GB" dirty="0"/>
              <a:t>Participants under eighteen years of age were not included.</a:t>
            </a:r>
          </a:p>
          <a:p>
            <a:pPr marL="0" indent="0">
              <a:buNone/>
            </a:pPr>
            <a:r>
              <a:rPr lang="en-GB" dirty="0"/>
              <a:t>Articles reviewed and secondary research not included.</a:t>
            </a:r>
          </a:p>
        </p:txBody>
      </p:sp>
    </p:spTree>
    <p:extLst>
      <p:ext uri="{BB962C8B-B14F-4D97-AF65-F5344CB8AC3E}">
        <p14:creationId xmlns:p14="http://schemas.microsoft.com/office/powerpoint/2010/main" val="27777705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0488-B1A2-4037-9198-4F7558CB89D1}"/>
              </a:ext>
            </a:extLst>
          </p:cNvPr>
          <p:cNvSpPr>
            <a:spLocks noGrp="1"/>
          </p:cNvSpPr>
          <p:nvPr>
            <p:ph type="title"/>
          </p:nvPr>
        </p:nvSpPr>
        <p:spPr/>
        <p:txBody>
          <a:bodyPr>
            <a:normAutofit/>
          </a:bodyPr>
          <a:lstStyle/>
          <a:p>
            <a:r>
              <a:rPr lang="en-GB" dirty="0"/>
              <a:t>               </a:t>
            </a:r>
            <a:r>
              <a:rPr lang="en-GB" b="1" dirty="0">
                <a:latin typeface="+mn-lt"/>
              </a:rPr>
              <a:t>LITERATURE REVIEW</a:t>
            </a:r>
          </a:p>
        </p:txBody>
      </p:sp>
      <p:graphicFrame>
        <p:nvGraphicFramePr>
          <p:cNvPr id="7" name="Content Placeholder 6">
            <a:extLst>
              <a:ext uri="{FF2B5EF4-FFF2-40B4-BE49-F238E27FC236}">
                <a16:creationId xmlns:a16="http://schemas.microsoft.com/office/drawing/2014/main" id="{CE1EA584-6EFF-4FC4-AA05-A9FD24463F1E}"/>
              </a:ext>
            </a:extLst>
          </p:cNvPr>
          <p:cNvGraphicFramePr>
            <a:graphicFrameLocks noGrp="1"/>
          </p:cNvGraphicFramePr>
          <p:nvPr>
            <p:ph idx="1"/>
            <p:extLst>
              <p:ext uri="{D42A27DB-BD31-4B8C-83A1-F6EECF244321}">
                <p14:modId xmlns:p14="http://schemas.microsoft.com/office/powerpoint/2010/main" val="3451894596"/>
              </p:ext>
            </p:extLst>
          </p:nvPr>
        </p:nvGraphicFramePr>
        <p:xfrm>
          <a:off x="149087" y="1690689"/>
          <a:ext cx="11946835" cy="4045093"/>
        </p:xfrm>
        <a:graphic>
          <a:graphicData uri="http://schemas.openxmlformats.org/drawingml/2006/table">
            <a:tbl>
              <a:tblPr firstRow="1" firstCol="1" bandRow="1"/>
              <a:tblGrid>
                <a:gridCol w="496956">
                  <a:extLst>
                    <a:ext uri="{9D8B030D-6E8A-4147-A177-3AD203B41FA5}">
                      <a16:colId xmlns:a16="http://schemas.microsoft.com/office/drawing/2014/main" val="2344098910"/>
                    </a:ext>
                  </a:extLst>
                </a:gridCol>
                <a:gridCol w="2442947">
                  <a:extLst>
                    <a:ext uri="{9D8B030D-6E8A-4147-A177-3AD203B41FA5}">
                      <a16:colId xmlns:a16="http://schemas.microsoft.com/office/drawing/2014/main" val="980391706"/>
                    </a:ext>
                  </a:extLst>
                </a:gridCol>
                <a:gridCol w="2314283">
                  <a:extLst>
                    <a:ext uri="{9D8B030D-6E8A-4147-A177-3AD203B41FA5}">
                      <a16:colId xmlns:a16="http://schemas.microsoft.com/office/drawing/2014/main" val="2604746532"/>
                    </a:ext>
                  </a:extLst>
                </a:gridCol>
                <a:gridCol w="2552502">
                  <a:extLst>
                    <a:ext uri="{9D8B030D-6E8A-4147-A177-3AD203B41FA5}">
                      <a16:colId xmlns:a16="http://schemas.microsoft.com/office/drawing/2014/main" val="38605074"/>
                    </a:ext>
                  </a:extLst>
                </a:gridCol>
                <a:gridCol w="4140147">
                  <a:extLst>
                    <a:ext uri="{9D8B030D-6E8A-4147-A177-3AD203B41FA5}">
                      <a16:colId xmlns:a16="http://schemas.microsoft.com/office/drawing/2014/main" val="6677986"/>
                    </a:ext>
                  </a:extLst>
                </a:gridCol>
              </a:tblGrid>
              <a:tr h="769284">
                <a:tc>
                  <a:txBody>
                    <a:bodyPr/>
                    <a:lstStyle/>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Author(s), title, and year of publication </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Aim of study</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Methods, Sample size and characteristics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Summary of main findings</a:t>
                      </a:r>
                      <a:endParaRPr lang="en-GB"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 </a:t>
                      </a: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60340423"/>
                  </a:ext>
                </a:extLst>
              </a:tr>
              <a:tr h="3275809">
                <a:tc>
                  <a:txBody>
                    <a:bodyPr/>
                    <a:lstStyle/>
                    <a:p>
                      <a:pPr algn="ctr">
                        <a:lnSpc>
                          <a:spcPct val="107000"/>
                        </a:lnSpc>
                        <a:spcAft>
                          <a:spcPts val="800"/>
                        </a:spcAft>
                      </a:pPr>
                      <a:r>
                        <a:rPr lang="en-GB" sz="800" b="1" dirty="0">
                          <a:effectLst/>
                          <a:latin typeface="Arial" panose="020B0604020202020204" pitchFamily="34" charset="0"/>
                          <a:ea typeface="Calibri" panose="020F0502020204030204" pitchFamily="34" charset="0"/>
                          <a:cs typeface="Times New Roman" panose="02020603050405020304" pitchFamily="18" charset="0"/>
                        </a:rPr>
                        <a:t>1</a:t>
                      </a: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b="1" dirty="0">
                        <a:effectLst/>
                        <a:latin typeface="Arial" panose="020B0604020202020204" pitchFamily="34" charset="0"/>
                        <a:ea typeface="Calibri" panose="020F0502020204030204" pitchFamily="34" charset="0"/>
                        <a:cs typeface="Times New Roman" panose="02020603050405020304" pitchFamily="18" charset="0"/>
                      </a:endParaRPr>
                    </a:p>
                    <a:p>
                      <a:pPr algn="ctr">
                        <a:lnSpc>
                          <a:spcPct val="107000"/>
                        </a:lnSpc>
                        <a:spcAft>
                          <a:spcPts val="800"/>
                        </a:spcAft>
                      </a:pPr>
                      <a:endParaRPr lang="en-GB" sz="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 </a:t>
                      </a:r>
                      <a:r>
                        <a:rPr lang="en-GB" sz="1600" b="1" dirty="0">
                          <a:effectLst/>
                          <a:latin typeface="Arial" panose="020B0604020202020204" pitchFamily="34" charset="0"/>
                          <a:ea typeface="Calibri" panose="020F0502020204030204" pitchFamily="34" charset="0"/>
                          <a:cs typeface="Times New Roman" panose="02020603050405020304" pitchFamily="18" charset="0"/>
                        </a:rPr>
                        <a:t>Author: </a:t>
                      </a:r>
                      <a:r>
                        <a:rPr lang="en-GB" sz="1600" b="0" dirty="0">
                          <a:effectLst/>
                          <a:latin typeface="Arial" panose="020B0604020202020204" pitchFamily="34" charset="0"/>
                          <a:ea typeface="Calibri" panose="020F0502020204030204" pitchFamily="34" charset="0"/>
                          <a:cs typeface="Times New Roman" panose="02020603050405020304" pitchFamily="18" charset="0"/>
                        </a:rPr>
                        <a:t>Jelsma at.al (2013)</a:t>
                      </a:r>
                    </a:p>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TITLE: </a:t>
                      </a:r>
                      <a:r>
                        <a:rPr lang="en-GB" sz="1600" b="0" dirty="0">
                          <a:effectLst/>
                          <a:latin typeface="Arial" panose="020B0604020202020204" pitchFamily="34" charset="0"/>
                          <a:ea typeface="Calibri" panose="020F0502020204030204" pitchFamily="34" charset="0"/>
                          <a:cs typeface="Times New Roman" panose="02020603050405020304" pitchFamily="18" charset="0"/>
                        </a:rPr>
                        <a:t>Lifestyle way of preventing gestational diabetes</a:t>
                      </a:r>
                      <a:endParaRPr lang="en-GB" sz="16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Year of publication: (2013)</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0" dirty="0">
                          <a:effectLst/>
                          <a:latin typeface="Arial" panose="020B0604020202020204" pitchFamily="34" charset="0"/>
                          <a:ea typeface="Calibri" panose="020F0502020204030204" pitchFamily="34" charset="0"/>
                          <a:cs typeface="Times New Roman" panose="02020603050405020304" pitchFamily="18" charset="0"/>
                        </a:rPr>
                        <a:t>To identify the most  advantageous cost in the prevention of gestational diabetes in health care industry</a:t>
                      </a:r>
                      <a:endParaRPr lang="en-GB" sz="16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600" b="1" dirty="0">
                          <a:effectLst/>
                          <a:latin typeface="Arial" panose="020B0604020202020204" pitchFamily="34" charset="0"/>
                          <a:ea typeface="Calibri" panose="020F0502020204030204" pitchFamily="34" charset="0"/>
                          <a:cs typeface="Times New Roman" panose="02020603050405020304" pitchFamily="18" charset="0"/>
                        </a:rPr>
                        <a:t>Methods</a:t>
                      </a:r>
                      <a:r>
                        <a:rPr lang="en-GB" sz="1600" b="0" dirty="0">
                          <a:effectLst/>
                          <a:latin typeface="Arial" panose="020B0604020202020204" pitchFamily="34" charset="0"/>
                          <a:ea typeface="Calibri" panose="020F0502020204030204" pitchFamily="34" charset="0"/>
                          <a:cs typeface="Times New Roman" panose="02020603050405020304" pitchFamily="18" charset="0"/>
                        </a:rPr>
                        <a:t>: Primary research </a:t>
                      </a:r>
                      <a:endParaRPr lang="en-GB" sz="16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SAMPLE SIZE: </a:t>
                      </a:r>
                      <a:r>
                        <a:rPr lang="en-GB" sz="1400" b="0" dirty="0">
                          <a:effectLst/>
                          <a:latin typeface="Arial" panose="020B0604020202020204" pitchFamily="34" charset="0"/>
                          <a:ea typeface="Calibri" panose="020F0502020204030204" pitchFamily="34" charset="0"/>
                          <a:cs typeface="Times New Roman" panose="02020603050405020304" pitchFamily="18" charset="0"/>
                        </a:rPr>
                        <a:t>A total of 880 women were select and their clinical and demographic characteristics were collected and women with gestational diabetes were given qualitative interview  </a:t>
                      </a:r>
                      <a:endParaRPr lang="en-GB" sz="14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800" dirty="0">
                          <a:effectLst/>
                          <a:latin typeface="Arial" panose="020B0604020202020204" pitchFamily="34" charset="0"/>
                          <a:ea typeface="Calibri" panose="020F0502020204030204" pitchFamily="34" charset="0"/>
                          <a:cs typeface="Times New Roman" panose="02020603050405020304" pitchFamily="18" charset="0"/>
                        </a:rPr>
                        <a:t>.</a:t>
                      </a:r>
                      <a:r>
                        <a:rPr lang="en-GB" sz="1400" dirty="0">
                          <a:effectLst/>
                          <a:latin typeface="Arial" panose="020B0604020202020204" pitchFamily="34" charset="0"/>
                          <a:ea typeface="Calibri" panose="020F0502020204030204" pitchFamily="34" charset="0"/>
                          <a:cs typeface="Times New Roman" panose="02020603050405020304" pitchFamily="18" charset="0"/>
                        </a:rPr>
                        <a:t>A prevention of increasement in blood glucose level in gestational diabetes  is thought to be improved by physical exercise which relatively cheap to attain.  </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43937" marR="43937" marT="4068"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24315778"/>
                  </a:ext>
                </a:extLst>
              </a:tr>
            </a:tbl>
          </a:graphicData>
        </a:graphic>
      </p:graphicFrame>
      <p:sp>
        <p:nvSpPr>
          <p:cNvPr id="8" name="Rectangle 1">
            <a:extLst>
              <a:ext uri="{FF2B5EF4-FFF2-40B4-BE49-F238E27FC236}">
                <a16:creationId xmlns:a16="http://schemas.microsoft.com/office/drawing/2014/main" id="{1D062EC5-80BD-49EA-957B-F8880779DC8F}"/>
              </a:ext>
            </a:extLst>
          </p:cNvPr>
          <p:cNvSpPr>
            <a:spLocks noChangeArrowheads="1"/>
          </p:cNvSpPr>
          <p:nvPr/>
        </p:nvSpPr>
        <p:spPr bwMode="auto">
          <a:xfrm>
            <a:off x="-7887682" y="39851"/>
            <a:ext cx="2834597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4898814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D0C79-1313-4591-85FD-A80E816CEC08}"/>
              </a:ext>
            </a:extLst>
          </p:cNvPr>
          <p:cNvSpPr>
            <a:spLocks noGrp="1"/>
          </p:cNvSpPr>
          <p:nvPr>
            <p:ph type="title"/>
          </p:nvPr>
        </p:nvSpPr>
        <p:spPr>
          <a:xfrm>
            <a:off x="1097280" y="286604"/>
            <a:ext cx="10058400" cy="1193062"/>
          </a:xfrm>
        </p:spPr>
        <p:txBody>
          <a:bodyPr>
            <a:normAutofit/>
          </a:bodyPr>
          <a:lstStyle/>
          <a:p>
            <a:r>
              <a:rPr lang="en-GB" dirty="0"/>
              <a:t>        </a:t>
            </a:r>
            <a:r>
              <a:rPr lang="en-GB" b="1" dirty="0">
                <a:latin typeface="+mn-lt"/>
              </a:rPr>
              <a:t>LITERATURE REVIEW CONTINUE</a:t>
            </a:r>
          </a:p>
        </p:txBody>
      </p:sp>
      <p:graphicFrame>
        <p:nvGraphicFramePr>
          <p:cNvPr id="13" name="Content Placeholder 12">
            <a:extLst>
              <a:ext uri="{FF2B5EF4-FFF2-40B4-BE49-F238E27FC236}">
                <a16:creationId xmlns:a16="http://schemas.microsoft.com/office/drawing/2014/main" id="{7B307F5A-3794-4327-9E3A-8672C0C9E633}"/>
              </a:ext>
            </a:extLst>
          </p:cNvPr>
          <p:cNvGraphicFramePr>
            <a:graphicFrameLocks noGrp="1"/>
          </p:cNvGraphicFramePr>
          <p:nvPr>
            <p:ph idx="1"/>
            <p:extLst>
              <p:ext uri="{D42A27DB-BD31-4B8C-83A1-F6EECF244321}">
                <p14:modId xmlns:p14="http://schemas.microsoft.com/office/powerpoint/2010/main" val="434528998"/>
              </p:ext>
            </p:extLst>
          </p:nvPr>
        </p:nvGraphicFramePr>
        <p:xfrm>
          <a:off x="99753" y="1754399"/>
          <a:ext cx="12092247" cy="6136048"/>
        </p:xfrm>
        <a:graphic>
          <a:graphicData uri="http://schemas.openxmlformats.org/drawingml/2006/table">
            <a:tbl>
              <a:tblPr firstRow="1" firstCol="1" bandRow="1"/>
              <a:tblGrid>
                <a:gridCol w="522526">
                  <a:extLst>
                    <a:ext uri="{9D8B030D-6E8A-4147-A177-3AD203B41FA5}">
                      <a16:colId xmlns:a16="http://schemas.microsoft.com/office/drawing/2014/main" val="3911047500"/>
                    </a:ext>
                  </a:extLst>
                </a:gridCol>
                <a:gridCol w="2453160">
                  <a:extLst>
                    <a:ext uri="{9D8B030D-6E8A-4147-A177-3AD203B41FA5}">
                      <a16:colId xmlns:a16="http://schemas.microsoft.com/office/drawing/2014/main" val="876206116"/>
                    </a:ext>
                  </a:extLst>
                </a:gridCol>
                <a:gridCol w="2349028">
                  <a:extLst>
                    <a:ext uri="{9D8B030D-6E8A-4147-A177-3AD203B41FA5}">
                      <a16:colId xmlns:a16="http://schemas.microsoft.com/office/drawing/2014/main" val="846040686"/>
                    </a:ext>
                  </a:extLst>
                </a:gridCol>
                <a:gridCol w="2576992">
                  <a:extLst>
                    <a:ext uri="{9D8B030D-6E8A-4147-A177-3AD203B41FA5}">
                      <a16:colId xmlns:a16="http://schemas.microsoft.com/office/drawing/2014/main" val="3436745069"/>
                    </a:ext>
                  </a:extLst>
                </a:gridCol>
                <a:gridCol w="4190541">
                  <a:extLst>
                    <a:ext uri="{9D8B030D-6E8A-4147-A177-3AD203B41FA5}">
                      <a16:colId xmlns:a16="http://schemas.microsoft.com/office/drawing/2014/main" val="3277627514"/>
                    </a:ext>
                  </a:extLst>
                </a:gridCol>
              </a:tblGrid>
              <a:tr h="1777519">
                <a:tc>
                  <a:txBody>
                    <a:bodyPr/>
                    <a:lstStyle/>
                    <a:p>
                      <a:pPr algn="ctr">
                        <a:lnSpc>
                          <a:spcPct val="107000"/>
                        </a:lnSpc>
                        <a:spcAft>
                          <a:spcPts val="800"/>
                        </a:spcAft>
                      </a:pPr>
                      <a:r>
                        <a:rPr lang="en-GB" sz="900" b="1" dirty="0">
                          <a:effectLst/>
                          <a:latin typeface="Arial" panose="020B0604020202020204" pitchFamily="34" charset="0"/>
                          <a:ea typeface="Calibri" panose="020F0502020204030204" pitchFamily="34" charset="0"/>
                          <a:cs typeface="Times New Roman" panose="02020603050405020304" pitchFamily="18" charset="0"/>
                        </a:rPr>
                        <a:t>2</a:t>
                      </a:r>
                      <a:endParaRPr lang="en-GB" sz="9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Author:</a:t>
                      </a:r>
                      <a:r>
                        <a:rPr lang="en-GB" sz="1400" dirty="0">
                          <a:effectLst/>
                          <a:latin typeface="Arial" panose="020B0604020202020204" pitchFamily="34" charset="0"/>
                          <a:ea typeface="Calibri" panose="020F0502020204030204" pitchFamily="34" charset="0"/>
                          <a:cs typeface="Times New Roman" panose="02020603050405020304" pitchFamily="18" charset="0"/>
                        </a:rPr>
                        <a:t> Lie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Mls</a:t>
                      </a:r>
                      <a:r>
                        <a:rPr lang="en-GB" sz="1400" dirty="0">
                          <a:effectLst/>
                          <a:latin typeface="Arial" panose="020B0604020202020204" pitchFamily="34" charset="0"/>
                          <a:ea typeface="Calibri" panose="020F0502020204030204" pitchFamily="34" charset="0"/>
                          <a:cs typeface="Times New Roman" panose="02020603050405020304" pitchFamily="18" charset="0"/>
                        </a:rPr>
                        <a:t>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at.el</a:t>
                      </a:r>
                      <a:r>
                        <a:rPr lang="en-GB" sz="1400" dirty="0">
                          <a:effectLst/>
                          <a:latin typeface="Arial" panose="020B0604020202020204" pitchFamily="34" charset="0"/>
                          <a:ea typeface="Calibri" panose="020F0502020204030204" pitchFamily="34" charset="0"/>
                          <a:cs typeface="Times New Roman" panose="02020603050405020304" pitchFamily="18" charset="0"/>
                        </a:rPr>
                        <a:t> (2013).</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Title</a:t>
                      </a:r>
                      <a:r>
                        <a:rPr lang="en-GB" sz="1400" dirty="0">
                          <a:effectLst/>
                          <a:latin typeface="Arial" panose="020B0604020202020204" pitchFamily="34" charset="0"/>
                          <a:ea typeface="Calibri" panose="020F0502020204030204" pitchFamily="34" charset="0"/>
                          <a:cs typeface="Times New Roman" panose="02020603050405020304" pitchFamily="18" charset="0"/>
                        </a:rPr>
                        <a:t>: implication and women’s experiences in preventing type 2 diabetes after gestational diabetes.</a:t>
                      </a: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Date of publication: 2013</a:t>
                      </a:r>
                      <a:endParaRPr lang="en-GB"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To explore the maternal experience of  women after gestational diabetes and to draw women’s view about lifestyle prevention of diabetes after childbirth. </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Method</a:t>
                      </a:r>
                      <a:r>
                        <a:rPr lang="en-GB" sz="1400" b="0" dirty="0">
                          <a:effectLst/>
                          <a:latin typeface="Arial" panose="020B0604020202020204" pitchFamily="34" charset="0"/>
                          <a:ea typeface="Calibri" panose="020F0502020204030204" pitchFamily="34" charset="0"/>
                          <a:cs typeface="Times New Roman" panose="02020603050405020304" pitchFamily="18" charset="0"/>
                        </a:rPr>
                        <a:t>: Primary research base on qualitative study of interview caried out on women about gestation diabetes and post natal experience and future ideas about risks</a:t>
                      </a:r>
                      <a:endParaRPr lang="en-GB" sz="14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Sample size</a:t>
                      </a:r>
                      <a:r>
                        <a:rPr lang="en-GB" sz="1400" b="0" dirty="0">
                          <a:effectLst/>
                          <a:latin typeface="Arial" panose="020B0604020202020204" pitchFamily="34" charset="0"/>
                          <a:ea typeface="Calibri" panose="020F0502020204030204" pitchFamily="34" charset="0"/>
                          <a:cs typeface="Times New Roman" panose="02020603050405020304" pitchFamily="18" charset="0"/>
                        </a:rPr>
                        <a:t>: A total of 45 women were interviewed using a topic guide which enabled the interview to gather their experience about future risks and gestational diabetes and this serves as the characteristics.</a:t>
                      </a:r>
                      <a:endParaRPr lang="en-GB" sz="14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knowledge of future risks of diabetes in women with gestational history, was not expressed into action due to tiredness of recovery from gestational diabetes and this became barrier to physical exercise.</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58967618"/>
                  </a:ext>
                </a:extLst>
              </a:tr>
              <a:tr h="2849170">
                <a:tc>
                  <a:txBody>
                    <a:bodyPr/>
                    <a:lstStyle/>
                    <a:p>
                      <a:pPr algn="ct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3</a:t>
                      </a:r>
                    </a:p>
                  </a:txBody>
                  <a:tcPr marL="0" marR="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Author:</a:t>
                      </a:r>
                      <a:r>
                        <a:rPr lang="en-GB" sz="1400" dirty="0">
                          <a:effectLst/>
                          <a:latin typeface="Arial" panose="020B0604020202020204" pitchFamily="34" charset="0"/>
                          <a:ea typeface="Calibri" panose="020F0502020204030204" pitchFamily="34" charset="0"/>
                          <a:cs typeface="Times New Roman" panose="02020603050405020304" pitchFamily="18" charset="0"/>
                        </a:rPr>
                        <a:t> Ekezie </a:t>
                      </a:r>
                      <a:r>
                        <a:rPr lang="en-GB" sz="1400" dirty="0" err="1">
                          <a:effectLst/>
                          <a:latin typeface="Arial" panose="020B0604020202020204" pitchFamily="34" charset="0"/>
                          <a:ea typeface="Calibri" panose="020F0502020204030204" pitchFamily="34" charset="0"/>
                          <a:cs typeface="Times New Roman" panose="02020603050405020304" pitchFamily="18" charset="0"/>
                        </a:rPr>
                        <a:t>at.el</a:t>
                      </a:r>
                      <a:r>
                        <a:rPr lang="en-GB" sz="1400" dirty="0">
                          <a:effectLst/>
                          <a:latin typeface="Arial" panose="020B0604020202020204" pitchFamily="34" charset="0"/>
                          <a:ea typeface="Calibri" panose="020F0502020204030204" pitchFamily="34" charset="0"/>
                          <a:cs typeface="Times New Roman" panose="02020603050405020304" pitchFamily="18" charset="0"/>
                        </a:rPr>
                        <a:t> (2021)</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Title: </a:t>
                      </a:r>
                      <a:r>
                        <a:rPr lang="en-GB" sz="1400" b="0" dirty="0">
                          <a:effectLst/>
                          <a:latin typeface="Arial" panose="020B0604020202020204" pitchFamily="34" charset="0"/>
                          <a:ea typeface="Calibri" panose="020F0502020204030204" pitchFamily="34" charset="0"/>
                          <a:cs typeface="Times New Roman" panose="02020603050405020304" pitchFamily="18" charset="0"/>
                        </a:rPr>
                        <a:t>women who had suffer gestational diabetes and the experience they have using type diabetes digital application. </a:t>
                      </a:r>
                      <a:endParaRPr lang="en-GB" sz="14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To determine the experience of women who use Baby steps application to prevent diabetes  </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 Primary research with Telephone interviews were conducted with </a:t>
                      </a:r>
                    </a:p>
                    <a:p>
                      <a:pPr>
                        <a:lnSpc>
                          <a:spcPct val="107000"/>
                        </a:lnSpc>
                        <a:spcAft>
                          <a:spcPts val="800"/>
                        </a:spcAft>
                      </a:pPr>
                      <a:r>
                        <a:rPr lang="en-GB" sz="1400" b="1" dirty="0">
                          <a:effectLst/>
                          <a:latin typeface="Arial" panose="020B0604020202020204" pitchFamily="34" charset="0"/>
                          <a:ea typeface="Calibri" panose="020F0502020204030204" pitchFamily="34" charset="0"/>
                          <a:cs typeface="Times New Roman" panose="02020603050405020304" pitchFamily="18" charset="0"/>
                        </a:rPr>
                        <a:t>Sample size and characteristic</a:t>
                      </a:r>
                      <a:r>
                        <a:rPr lang="en-GB" sz="1400" dirty="0">
                          <a:effectLst/>
                          <a:latin typeface="Arial" panose="020B0604020202020204" pitchFamily="34" charset="0"/>
                          <a:ea typeface="Calibri" panose="020F0502020204030204" pitchFamily="34" charset="0"/>
                          <a:cs typeface="Times New Roman" panose="02020603050405020304" pitchFamily="18" charset="0"/>
                        </a:rPr>
                        <a:t>: 45 participants across white British, Indians, Pakistani Arab and Asia. Number of telephone interview was 10 and 4 groups conducted between December 2018 and November 2019.</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07000"/>
                        </a:lnSpc>
                        <a:spcAft>
                          <a:spcPts val="800"/>
                        </a:spcAft>
                      </a:pPr>
                      <a:r>
                        <a:rPr lang="en-GB" sz="1400" dirty="0">
                          <a:effectLst/>
                          <a:latin typeface="Times New Roman" panose="02020603050405020304" pitchFamily="18" charset="0"/>
                          <a:ea typeface="Calibri" panose="020F0502020204030204" pitchFamily="34" charset="0"/>
                          <a:cs typeface="Times New Roman" panose="02020603050405020304" pitchFamily="18" charset="0"/>
                        </a:rPr>
                        <a:t>The programme app was useful in providing participants with awareness of future risk of  development of type 2 diabetes and the gestational diabetes that had been diagnosed and the wake-up call, for the prevention  </a:t>
                      </a:r>
                    </a:p>
                  </a:txBody>
                  <a:tcPr marL="52709" marR="52709" marT="488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45738162"/>
                  </a:ext>
                </a:extLst>
              </a:tr>
            </a:tbl>
          </a:graphicData>
        </a:graphic>
      </p:graphicFrame>
    </p:spTree>
    <p:extLst>
      <p:ext uri="{BB962C8B-B14F-4D97-AF65-F5344CB8AC3E}">
        <p14:creationId xmlns:p14="http://schemas.microsoft.com/office/powerpoint/2010/main" val="2344742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992043" y="594174"/>
            <a:ext cx="10058400" cy="1159811"/>
          </a:xfrm>
        </p:spPr>
        <p:txBody>
          <a:bodyPr>
            <a:normAutofit/>
          </a:bodyPr>
          <a:lstStyle/>
          <a:p>
            <a:r>
              <a:rPr lang="en-GB" b="1" dirty="0"/>
              <a:t> </a:t>
            </a:r>
            <a:r>
              <a:rPr lang="en-GB" sz="4400" b="1" dirty="0">
                <a:latin typeface="+mn-lt"/>
              </a:rPr>
              <a:t>LITERATURE REVIEW CONTINUE </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481029853"/>
              </p:ext>
            </p:extLst>
          </p:nvPr>
        </p:nvGraphicFramePr>
        <p:xfrm>
          <a:off x="0" y="1753985"/>
          <a:ext cx="11403674" cy="4681449"/>
        </p:xfrm>
        <a:graphic>
          <a:graphicData uri="http://schemas.openxmlformats.org/drawingml/2006/table">
            <a:tbl>
              <a:tblPr firstRow="1" firstCol="1" bandRow="1"/>
              <a:tblGrid>
                <a:gridCol w="1953554">
                  <a:extLst>
                    <a:ext uri="{9D8B030D-6E8A-4147-A177-3AD203B41FA5}">
                      <a16:colId xmlns:a16="http://schemas.microsoft.com/office/drawing/2014/main" val="2791120806"/>
                    </a:ext>
                  </a:extLst>
                </a:gridCol>
                <a:gridCol w="3086774">
                  <a:extLst>
                    <a:ext uri="{9D8B030D-6E8A-4147-A177-3AD203B41FA5}">
                      <a16:colId xmlns:a16="http://schemas.microsoft.com/office/drawing/2014/main" val="3589850242"/>
                    </a:ext>
                  </a:extLst>
                </a:gridCol>
                <a:gridCol w="2646829">
                  <a:extLst>
                    <a:ext uri="{9D8B030D-6E8A-4147-A177-3AD203B41FA5}">
                      <a16:colId xmlns:a16="http://schemas.microsoft.com/office/drawing/2014/main" val="2229489048"/>
                    </a:ext>
                  </a:extLst>
                </a:gridCol>
                <a:gridCol w="3716517">
                  <a:extLst>
                    <a:ext uri="{9D8B030D-6E8A-4147-A177-3AD203B41FA5}">
                      <a16:colId xmlns:a16="http://schemas.microsoft.com/office/drawing/2014/main" val="2241838310"/>
                    </a:ext>
                  </a:extLst>
                </a:gridCol>
              </a:tblGrid>
              <a:tr h="1319596">
                <a:tc>
                  <a:txBody>
                    <a:bodyPr/>
                    <a:lstStyle/>
                    <a:p>
                      <a:pPr algn="l" fontAlgn="t">
                        <a:spcBef>
                          <a:spcPts val="0"/>
                        </a:spcBef>
                        <a:spcAft>
                          <a:spcPts val="0"/>
                        </a:spcAft>
                      </a:pPr>
                      <a:r>
                        <a:rPr lang="en-GB" sz="1400" b="1" i="0" u="none" strike="noStrike" dirty="0">
                          <a:effectLst/>
                          <a:latin typeface="+mn-lt"/>
                          <a:cs typeface="Times New Roman" panose="02020603050405020304" pitchFamily="18" charset="0"/>
                        </a:rPr>
                        <a:t>Author(s), title, and year of publication</a:t>
                      </a:r>
                      <a:endParaRPr lang="en-GB" sz="14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dirty="0">
                          <a:effectLst/>
                          <a:latin typeface="+mn-lt"/>
                          <a:cs typeface="Times New Roman" panose="02020603050405020304" pitchFamily="18" charset="0"/>
                        </a:rPr>
                        <a:t>Aim of study</a:t>
                      </a:r>
                      <a:endParaRPr lang="en-GB" sz="14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dirty="0">
                          <a:effectLst/>
                          <a:latin typeface="+mn-lt"/>
                          <a:ea typeface="Calibri" panose="020F0502020204030204" pitchFamily="34" charset="0"/>
                          <a:cs typeface="Times New Roman" panose="02020603050405020304" pitchFamily="18" charset="0"/>
                        </a:rPr>
                        <a:t>Methods and Sample size and characteristics</a:t>
                      </a:r>
                      <a:endParaRPr lang="en-GB" sz="14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1" i="0" u="none" strike="noStrike" dirty="0">
                          <a:effectLst/>
                          <a:latin typeface="+mn-lt"/>
                          <a:ea typeface="Calibri" panose="020F0502020204030204" pitchFamily="34" charset="0"/>
                          <a:cs typeface="Times New Roman" panose="02020603050405020304" pitchFamily="18" charset="0"/>
                        </a:rPr>
                        <a:t>Summary of main findings</a:t>
                      </a:r>
                      <a:endParaRPr lang="en-GB" sz="1400" b="0" i="0" u="none" strike="noStrike" dirty="0">
                        <a:effectLst/>
                        <a:latin typeface="+mn-lt"/>
                      </a:endParaRPr>
                    </a:p>
                    <a:p>
                      <a:pPr algn="l" fontAlgn="t">
                        <a:spcBef>
                          <a:spcPts val="0"/>
                        </a:spcBef>
                        <a:spcAft>
                          <a:spcPts val="0"/>
                        </a:spcAft>
                      </a:pPr>
                      <a:r>
                        <a:rPr lang="en-GB" sz="1200" b="1" i="0" u="none" strike="noStrike" dirty="0">
                          <a:effectLst/>
                          <a:latin typeface="+mn-lt"/>
                          <a:ea typeface="Calibri" panose="020F0502020204030204" pitchFamily="34" charset="0"/>
                          <a:cs typeface="Times New Roman" panose="02020603050405020304" pitchFamily="18" charset="0"/>
                        </a:rPr>
                        <a:t> </a:t>
                      </a:r>
                      <a:endParaRPr lang="en-GB" sz="1200" b="0" i="0" u="none" strike="noStrike" dirty="0">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933126">
                <a:tc>
                  <a:txBody>
                    <a:bodyPr/>
                    <a:lstStyle/>
                    <a:p>
                      <a:pPr algn="l" fontAlgn="t">
                        <a:spcBef>
                          <a:spcPts val="0"/>
                        </a:spcBef>
                        <a:spcAft>
                          <a:spcPts val="0"/>
                        </a:spcAft>
                      </a:pPr>
                      <a:r>
                        <a:rPr lang="en-GB" sz="1400" b="1" i="0" u="none" strike="noStrike" dirty="0">
                          <a:effectLst/>
                          <a:latin typeface="Arial" panose="020B0604020202020204" pitchFamily="34" charset="0"/>
                        </a:rPr>
                        <a:t>4. AUTHOR: </a:t>
                      </a:r>
                      <a:r>
                        <a:rPr lang="en-GB" sz="1400" b="0" i="0" u="none" strike="noStrike" dirty="0">
                          <a:effectLst/>
                          <a:latin typeface="Arial" panose="020B0604020202020204" pitchFamily="34" charset="0"/>
                        </a:rPr>
                        <a:t>Feig </a:t>
                      </a:r>
                      <a:r>
                        <a:rPr lang="en-GB" sz="1400" b="0" i="0" u="none" strike="noStrike" dirty="0" err="1">
                          <a:effectLst/>
                          <a:latin typeface="Arial" panose="020B0604020202020204" pitchFamily="34" charset="0"/>
                        </a:rPr>
                        <a:t>at.el</a:t>
                      </a:r>
                      <a:r>
                        <a:rPr lang="en-GB" sz="1400" b="0" i="0" u="none" strike="noStrike" dirty="0">
                          <a:effectLst/>
                          <a:latin typeface="Arial" panose="020B0604020202020204" pitchFamily="34" charset="0"/>
                        </a:rPr>
                        <a:t> (2017).</a:t>
                      </a:r>
                    </a:p>
                    <a:p>
                      <a:pPr algn="l" fontAlgn="t">
                        <a:spcBef>
                          <a:spcPts val="0"/>
                        </a:spcBef>
                        <a:spcAft>
                          <a:spcPts val="0"/>
                        </a:spcAft>
                      </a:pPr>
                      <a:r>
                        <a:rPr lang="en-GB" sz="1400" b="1" i="0" u="none" strike="noStrike" dirty="0">
                          <a:effectLst/>
                          <a:latin typeface="Arial" panose="020B0604020202020204" pitchFamily="34" charset="0"/>
                        </a:rPr>
                        <a:t>Topic: </a:t>
                      </a:r>
                      <a:r>
                        <a:rPr lang="en-GB" sz="1400" b="0" i="0" u="none" strike="noStrike" dirty="0">
                          <a:effectLst/>
                          <a:latin typeface="Arial" panose="020B0604020202020204" pitchFamily="34" charset="0"/>
                        </a:rPr>
                        <a:t>Pregnant women with type 1diabetes on continuous glucose monitoring</a:t>
                      </a:r>
                      <a:r>
                        <a:rPr lang="en-GB" sz="1400" b="1" i="0" u="none" strike="noStrike" dirty="0">
                          <a:effectLst/>
                          <a:latin typeface="Arial" panose="020B0604020202020204" pitchFamily="34" charset="0"/>
                        </a:rPr>
                        <a:t>.</a:t>
                      </a:r>
                    </a:p>
                    <a:p>
                      <a:pPr algn="l" fontAlgn="t">
                        <a:spcBef>
                          <a:spcPts val="0"/>
                        </a:spcBef>
                        <a:spcAft>
                          <a:spcPts val="0"/>
                        </a:spcAft>
                      </a:pPr>
                      <a:r>
                        <a:rPr lang="en-GB" sz="1400" b="1" i="0" u="none" strike="noStrike" dirty="0">
                          <a:effectLst/>
                          <a:latin typeface="Arial" panose="020B0604020202020204" pitchFamily="34" charset="0"/>
                        </a:rPr>
                        <a:t>Date of publication: 2017</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rPr>
                        <a:t>To explore the effectiveness of a steady glucose monitor on after birth glucose on nursing mothers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rPr>
                        <a:t>Primary</a:t>
                      </a:r>
                      <a:r>
                        <a:rPr lang="en-GB" sz="1800" b="0" i="0" u="none" strike="noStrike" dirty="0">
                          <a:effectLst/>
                          <a:latin typeface="Arial" panose="020B0604020202020204" pitchFamily="34" charset="0"/>
                        </a:rPr>
                        <a:t> </a:t>
                      </a:r>
                      <a:r>
                        <a:rPr lang="en-GB" sz="1400" b="0" i="0" u="none" strike="noStrike" dirty="0">
                          <a:effectLst/>
                          <a:latin typeface="Arial" panose="020B0604020202020204" pitchFamily="34" charset="0"/>
                        </a:rPr>
                        <a:t>research</a:t>
                      </a:r>
                    </a:p>
                    <a:p>
                      <a:pPr algn="l" fontAlgn="t">
                        <a:spcBef>
                          <a:spcPts val="0"/>
                        </a:spcBef>
                        <a:spcAft>
                          <a:spcPts val="0"/>
                        </a:spcAft>
                      </a:pPr>
                      <a:r>
                        <a:rPr lang="en-GB" sz="1400" b="0" i="0" u="none" strike="noStrike" dirty="0">
                          <a:effectLst/>
                          <a:latin typeface="Arial" panose="020B0604020202020204" pitchFamily="34" charset="0"/>
                        </a:rPr>
                        <a:t>Sample size</a:t>
                      </a:r>
                      <a:r>
                        <a:rPr lang="en-GB" sz="1800" b="0" i="0" u="none" strike="noStrike" dirty="0">
                          <a:effectLst/>
                          <a:latin typeface="Arial" panose="020B0604020202020204" pitchFamily="34" charset="0"/>
                        </a:rPr>
                        <a:t> </a:t>
                      </a:r>
                      <a:r>
                        <a:rPr lang="en-GB" sz="1400" b="0" i="0" u="none" strike="noStrike" dirty="0">
                          <a:effectLst/>
                          <a:latin typeface="Arial" panose="020B0604020202020204" pitchFamily="34" charset="0"/>
                        </a:rPr>
                        <a:t>of 386 women characterised glucose  record with participants wearing sensor for 6 days.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400" b="0" i="0" u="none" strike="noStrike" dirty="0">
                          <a:effectLst/>
                          <a:latin typeface="Arial" panose="020B0604020202020204" pitchFamily="34" charset="0"/>
                        </a:rPr>
                        <a:t>Nursing mothers with type1 diabetes has minimal but significant reduction in glucose thought to need awareness and give preparation for prevention.</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337554">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337554">
                <a:tc>
                  <a:txBody>
                    <a:bodyPr/>
                    <a:lstStyle/>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r h="337554">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9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7555704"/>
                  </a:ext>
                </a:extLst>
              </a:tr>
              <a:tr h="422601">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200" b="1" i="0" u="none" strike="noStrike" dirty="0">
                          <a:solidFill>
                            <a:srgbClr val="FF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b="0" i="0" u="none" strike="noStrike" dirty="0">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83058983"/>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C22C2-3746-4FBD-81CE-60868EA78B83}"/>
              </a:ext>
            </a:extLst>
          </p:cNvPr>
          <p:cNvSpPr>
            <a:spLocks noGrp="1"/>
          </p:cNvSpPr>
          <p:nvPr>
            <p:ph type="title"/>
          </p:nvPr>
        </p:nvSpPr>
        <p:spPr>
          <a:xfrm>
            <a:off x="838200" y="365126"/>
            <a:ext cx="10515600" cy="1210756"/>
          </a:xfrm>
        </p:spPr>
        <p:txBody>
          <a:bodyPr/>
          <a:lstStyle/>
          <a:p>
            <a:r>
              <a:rPr lang="en-GB" dirty="0"/>
              <a:t>                           </a:t>
            </a:r>
            <a:r>
              <a:rPr lang="en-GB" b="1" dirty="0">
                <a:latin typeface="+mn-lt"/>
              </a:rPr>
              <a:t>RESULTS</a:t>
            </a:r>
          </a:p>
        </p:txBody>
      </p:sp>
      <p:sp>
        <p:nvSpPr>
          <p:cNvPr id="3" name="Content Placeholder 2">
            <a:extLst>
              <a:ext uri="{FF2B5EF4-FFF2-40B4-BE49-F238E27FC236}">
                <a16:creationId xmlns:a16="http://schemas.microsoft.com/office/drawing/2014/main" id="{879869C7-A9F0-4DB4-B9A5-87C6DA57C2B2}"/>
              </a:ext>
            </a:extLst>
          </p:cNvPr>
          <p:cNvSpPr>
            <a:spLocks noGrp="1"/>
          </p:cNvSpPr>
          <p:nvPr>
            <p:ph idx="1"/>
          </p:nvPr>
        </p:nvSpPr>
        <p:spPr>
          <a:xfrm>
            <a:off x="175098" y="1690688"/>
            <a:ext cx="11809379" cy="5167312"/>
          </a:xfrm>
        </p:spPr>
        <p:txBody>
          <a:bodyPr>
            <a:normAutofit/>
          </a:bodyPr>
          <a:lstStyle/>
          <a:p>
            <a:pPr marL="0" indent="0">
              <a:buNone/>
            </a:pPr>
            <a:r>
              <a:rPr lang="en-GB" b="1" dirty="0"/>
              <a:t> In this presentation, a total of 4 articles were carefully selected from primary research after  screening the abstracts and the titles, then the  full texts of the articles were read and analysed. The characteristics of the articles were studied on the prevention of gestational diabetes relation. </a:t>
            </a:r>
          </a:p>
          <a:p>
            <a:pPr marL="0" indent="0">
              <a:buNone/>
            </a:pPr>
            <a:r>
              <a:rPr lang="en-GB" b="1" dirty="0"/>
              <a:t>The key findings were that physical exercise were thought to be helpful in the prevention of gestational diabetes, if the knowledge of future risk of diabetes is translated into action through physical activities such as physical exercise it will go a long way in preventing future gestational diabetes, The program app, provided participants the future risk of development of diabetes and presents a wake-up call to prevent the occurrence and the continuous glucose monitor on nursing mother with type 1 diabetes gives a minimal and significant reduction measure, therefore requires attention for preventive measure.        </a:t>
            </a:r>
          </a:p>
          <a:p>
            <a:pPr marL="0" indent="0">
              <a:buNone/>
            </a:pPr>
            <a:endParaRPr lang="en-GB" dirty="0"/>
          </a:p>
        </p:txBody>
      </p:sp>
    </p:spTree>
    <p:extLst>
      <p:ext uri="{BB962C8B-B14F-4D97-AF65-F5344CB8AC3E}">
        <p14:creationId xmlns:p14="http://schemas.microsoft.com/office/powerpoint/2010/main" val="220201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4C4E-5C70-4968-9C70-479AB8431C87}"/>
              </a:ext>
            </a:extLst>
          </p:cNvPr>
          <p:cNvSpPr>
            <a:spLocks noGrp="1"/>
          </p:cNvSpPr>
          <p:nvPr>
            <p:ph type="title"/>
          </p:nvPr>
        </p:nvSpPr>
        <p:spPr/>
        <p:txBody>
          <a:bodyPr/>
          <a:lstStyle/>
          <a:p>
            <a:r>
              <a:rPr lang="en-GB" dirty="0"/>
              <a:t>                          </a:t>
            </a:r>
            <a:r>
              <a:rPr lang="en-GB" b="1" dirty="0">
                <a:latin typeface="+mn-lt"/>
              </a:rPr>
              <a:t>DISCUSSION</a:t>
            </a:r>
          </a:p>
        </p:txBody>
      </p:sp>
      <p:sp>
        <p:nvSpPr>
          <p:cNvPr id="3" name="Content Placeholder 2">
            <a:extLst>
              <a:ext uri="{FF2B5EF4-FFF2-40B4-BE49-F238E27FC236}">
                <a16:creationId xmlns:a16="http://schemas.microsoft.com/office/drawing/2014/main" id="{C69D205F-A6C1-49CB-BBB3-A0828099C796}"/>
              </a:ext>
            </a:extLst>
          </p:cNvPr>
          <p:cNvSpPr>
            <a:spLocks noGrp="1"/>
          </p:cNvSpPr>
          <p:nvPr>
            <p:ph idx="1"/>
          </p:nvPr>
        </p:nvSpPr>
        <p:spPr>
          <a:xfrm>
            <a:off x="91440" y="1845734"/>
            <a:ext cx="11064240" cy="4023360"/>
          </a:xfrm>
        </p:spPr>
        <p:txBody>
          <a:bodyPr>
            <a:normAutofit fontScale="92500"/>
          </a:bodyPr>
          <a:lstStyle/>
          <a:p>
            <a:pPr marL="0" indent="0">
              <a:buNone/>
            </a:pPr>
            <a:r>
              <a:rPr lang="en-GB" b="1" dirty="0"/>
              <a:t>This research was carried out to explore the prevention of this disease gestational diabetes and according to the research findings, it has obviously been proved that preventive measures play major roles in stopping the development of gestational diabetes. This finding is in line with </a:t>
            </a:r>
            <a:r>
              <a:rPr lang="en-GB" b="1" dirty="0" err="1"/>
              <a:t>Jelma</a:t>
            </a:r>
            <a:r>
              <a:rPr lang="en-GB" b="1" dirty="0"/>
              <a:t> </a:t>
            </a:r>
            <a:r>
              <a:rPr lang="en-GB" b="1" dirty="0" err="1"/>
              <a:t>at.el</a:t>
            </a:r>
            <a:r>
              <a:rPr lang="en-GB" b="1" dirty="0"/>
              <a:t> (2013) article on ‘lifestyle way of preventing gestational diabetes, Lie </a:t>
            </a:r>
            <a:r>
              <a:rPr lang="en-GB" b="1" dirty="0" err="1"/>
              <a:t>mls</a:t>
            </a:r>
            <a:r>
              <a:rPr lang="en-GB" b="1" dirty="0"/>
              <a:t> </a:t>
            </a:r>
            <a:r>
              <a:rPr lang="en-GB" b="1" dirty="0" err="1"/>
              <a:t>at.el</a:t>
            </a:r>
            <a:r>
              <a:rPr lang="en-GB" b="1" dirty="0"/>
              <a:t> (2013) and Ekezie </a:t>
            </a:r>
            <a:r>
              <a:rPr lang="en-GB" b="1" dirty="0" err="1"/>
              <a:t>at.el</a:t>
            </a:r>
            <a:r>
              <a:rPr lang="en-GB" b="1" dirty="0"/>
              <a:t> (2021) in their respective articles</a:t>
            </a:r>
          </a:p>
          <a:p>
            <a:pPr marL="0" indent="0">
              <a:buNone/>
            </a:pPr>
            <a:r>
              <a:rPr lang="en-GB" b="1" dirty="0"/>
              <a:t>Some strengths in this research include the advantage of knowing the enthusiasm of women in volunteering themselves as participants and giving their time for the research exercise. Again it offers insight to knowing how pregnant or prospective women intend to fight the disease radically. However the weakness of this research cannot be over-ruled in that, it is time-consuming to garner the various analysis because of the voluminous nature of the documents</a:t>
            </a:r>
          </a:p>
          <a:p>
            <a:pPr marL="0" indent="0">
              <a:buNone/>
            </a:pPr>
            <a:r>
              <a:rPr lang="en-GB" b="1" dirty="0"/>
              <a:t>It is note worthy to reveal that, there are gaps in the various literatures which ranges from the approach to the characteristic due to shortage of information but the over all end points to the prevention of the disease. </a:t>
            </a:r>
          </a:p>
          <a:p>
            <a:pPr marL="0" indent="0">
              <a:buNone/>
            </a:pPr>
            <a:r>
              <a:rPr lang="en-GB" b="1" dirty="0"/>
              <a:t>Given the above, this literature review recommends that preventive measures be take to fight against the menace of this disease as it strongly encourage more trials be made to uncover the prevention of the disease.</a:t>
            </a:r>
          </a:p>
        </p:txBody>
      </p:sp>
    </p:spTree>
    <p:extLst>
      <p:ext uri="{BB962C8B-B14F-4D97-AF65-F5344CB8AC3E}">
        <p14:creationId xmlns:p14="http://schemas.microsoft.com/office/powerpoint/2010/main" val="10029882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594417-3CBA-4517-AC52-84566EC07FD9}"/>
              </a:ext>
            </a:extLst>
          </p:cNvPr>
          <p:cNvSpPr>
            <a:spLocks noGrp="1"/>
          </p:cNvSpPr>
          <p:nvPr>
            <p:ph type="title"/>
          </p:nvPr>
        </p:nvSpPr>
        <p:spPr/>
        <p:txBody>
          <a:bodyPr/>
          <a:lstStyle/>
          <a:p>
            <a:r>
              <a:rPr lang="en-GB" dirty="0"/>
              <a:t>                           </a:t>
            </a:r>
            <a:r>
              <a:rPr lang="en-GB" b="1" dirty="0">
                <a:latin typeface="+mn-lt"/>
              </a:rPr>
              <a:t>CONCLUSION</a:t>
            </a:r>
          </a:p>
        </p:txBody>
      </p:sp>
      <p:sp>
        <p:nvSpPr>
          <p:cNvPr id="3" name="Content Placeholder 2">
            <a:extLst>
              <a:ext uri="{FF2B5EF4-FFF2-40B4-BE49-F238E27FC236}">
                <a16:creationId xmlns:a16="http://schemas.microsoft.com/office/drawing/2014/main" id="{FBC128F8-4BBA-4B31-9A50-DBEA2249D5DB}"/>
              </a:ext>
            </a:extLst>
          </p:cNvPr>
          <p:cNvSpPr>
            <a:spLocks noGrp="1"/>
          </p:cNvSpPr>
          <p:nvPr>
            <p:ph idx="1"/>
          </p:nvPr>
        </p:nvSpPr>
        <p:spPr/>
        <p:txBody>
          <a:bodyPr>
            <a:normAutofit/>
          </a:bodyPr>
          <a:lstStyle/>
          <a:p>
            <a:endParaRPr lang="en-GB" sz="1600" b="1" dirty="0"/>
          </a:p>
          <a:p>
            <a:r>
              <a:rPr lang="en-GB" sz="2400" b="1" dirty="0"/>
              <a:t>Having spoken on this topic, the aim, objective and demonstrated the methodology of this research and elaborated on the articles reviewed and the discussion involved, this presentation will conclude with the note that prevention of gestational diabetes should be encouraged in health and social care industry.</a:t>
            </a:r>
          </a:p>
        </p:txBody>
      </p:sp>
    </p:spTree>
    <p:extLst>
      <p:ext uri="{BB962C8B-B14F-4D97-AF65-F5344CB8AC3E}">
        <p14:creationId xmlns:p14="http://schemas.microsoft.com/office/powerpoint/2010/main" val="105059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9826D-B94F-4279-83FF-B3313E34B729}"/>
              </a:ext>
            </a:extLst>
          </p:cNvPr>
          <p:cNvSpPr>
            <a:spLocks noGrp="1"/>
          </p:cNvSpPr>
          <p:nvPr>
            <p:ph type="title"/>
          </p:nvPr>
        </p:nvSpPr>
        <p:spPr/>
        <p:txBody>
          <a:bodyPr/>
          <a:lstStyle/>
          <a:p>
            <a:r>
              <a:rPr lang="en-GB" dirty="0"/>
              <a:t>                         </a:t>
            </a:r>
            <a:r>
              <a:rPr lang="en-GB" b="1" dirty="0">
                <a:latin typeface="+mn-lt"/>
              </a:rPr>
              <a:t>REFERENCES</a:t>
            </a:r>
          </a:p>
        </p:txBody>
      </p:sp>
      <p:sp>
        <p:nvSpPr>
          <p:cNvPr id="3" name="Content Placeholder 2">
            <a:extLst>
              <a:ext uri="{FF2B5EF4-FFF2-40B4-BE49-F238E27FC236}">
                <a16:creationId xmlns:a16="http://schemas.microsoft.com/office/drawing/2014/main" id="{0F127B8A-58D0-48C0-9304-747631D10E14}"/>
              </a:ext>
            </a:extLst>
          </p:cNvPr>
          <p:cNvSpPr>
            <a:spLocks noGrp="1"/>
          </p:cNvSpPr>
          <p:nvPr>
            <p:ph idx="1"/>
          </p:nvPr>
        </p:nvSpPr>
        <p:spPr>
          <a:xfrm>
            <a:off x="838200" y="1825624"/>
            <a:ext cx="10515600" cy="5032375"/>
          </a:xfrm>
        </p:spPr>
        <p:txBody>
          <a:bodyPr>
            <a:normAutofit lnSpcReduction="10000"/>
          </a:bodyPr>
          <a:lstStyle/>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NHS (2019)’ gestational diabetes’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NHS. co .UK </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[online] available at: (accessed date: 12/04/2022).</a:t>
            </a:r>
          </a:p>
          <a:p>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Amaefule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C.E.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et al.</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(2022) ‘Myo-inositol nutritional supplement for prevention of gestational diabetes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EMmY</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 randomised, placebo-controlled, double-blind pilot trial with nested qualitative study’,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BMJ open</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12(3), pp. e050110–e050110. doi:10.1136/bmjopen-2021-050110</a:t>
            </a: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Lie, M.L.S. et al. (2013) ‘Preventing Type 2 diabetes after gestational diabetes: women’s experiences and implications for diabetes prevention interventions’,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Diabetic medicine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Diabet</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Med. 30, 986-993 (2013), 30(8), pp. 986–993. doi:10.1111/dme.12206.</a:t>
            </a:r>
          </a:p>
          <a:p>
            <a:pPr marL="0" indent="0">
              <a:buNone/>
            </a:pP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Lowe LP, et al. (2002). ‘</a:t>
            </a:r>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Hyperglycemia</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and adverse pregnancy outcomes’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N </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Engl</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 Med </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[online] Available at: (accessed date: 06/04/2022).</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a:t>
            </a: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Tucker R, et al. (2005) ‘Metabolic syndrome in childhood: association with birth weight, maternal obesity, and gestational diabetes mellitus’. </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Pediatrics</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;115:e290–6.[online] Available at: (Accessed date: 03/04/2022).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Hitman GA, et al. (2015), ‘Nutritional manipulation for the primary prevention of gestational diabetes mellitus: a meta-analysis of randomised studies’.</a:t>
            </a:r>
            <a:r>
              <a:rPr lang="en-GB" sz="1800" i="1"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PLoS</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One</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;10:e0115526, [online] Available at: (Accessed date: 04/04/2022). </a:t>
            </a:r>
          </a:p>
          <a:p>
            <a:r>
              <a:rPr lang="en-GB" sz="1800" dirty="0" err="1">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Dodds</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J, et al. (2018). ‘Effectiveness and acceptability of myo-inositol nutritional supplement in the prevention of gestational diabetes: a protocol for a randomised, placebo-controlled, double-blind pilot trial’. </a:t>
            </a:r>
            <a:r>
              <a:rPr lang="en-GB" sz="1800" i="1"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BMJ Open</a:t>
            </a:r>
            <a:r>
              <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rPr>
              <a:t> 2018;8: e022831, [online] Available at: (Accessed date: 04/04/2022).</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endParaRPr>
          </a:p>
          <a:p>
            <a:endParaRPr lang="en-GB" sz="1800" dirty="0">
              <a:solidFill>
                <a:srgbClr val="3A3A3A"/>
              </a:solidFill>
              <a:effectLst/>
              <a:latin typeface="Source Sans Pro" panose="020B0503030403020204" pitchFamily="34" charset="0"/>
              <a:ea typeface="Calibri" panose="020F0502020204030204" pitchFamily="34" charset="0"/>
              <a:cs typeface="Times New Roman" panose="02020603050405020304" pitchFamily="18" charset="0"/>
            </a:endParaRPr>
          </a:p>
          <a:p>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9154004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1147</TotalTime>
  <Words>1528</Words>
  <Application>Microsoft Office PowerPoint</Application>
  <PresentationFormat>Widescreen</PresentationFormat>
  <Paragraphs>109</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Source Sans Pro</vt:lpstr>
      <vt:lpstr>Times New Roman</vt:lpstr>
      <vt:lpstr>Retrospect</vt:lpstr>
      <vt:lpstr>           INTRODUCTION TO RESEARCH</vt:lpstr>
      <vt:lpstr>                     INTRODUCTION</vt:lpstr>
      <vt:lpstr>                             METHOD</vt:lpstr>
      <vt:lpstr>             METHOD CONTINUES</vt:lpstr>
      <vt:lpstr>               LITERATURE REVIEW</vt:lpstr>
      <vt:lpstr>        LITERATURE REVIEW CONTINUE</vt:lpstr>
      <vt:lpstr> LITERATURE REVIEW CONTINUE </vt:lpstr>
      <vt:lpstr>                           RESULTS</vt:lpstr>
      <vt:lpstr>                          DISCUSSION</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RESEARCH</dc:title>
  <dc:creator>shedrack chidi asinobi</dc:creator>
  <cp:lastModifiedBy>shedrack chidi asinobi</cp:lastModifiedBy>
  <cp:revision>97</cp:revision>
  <dcterms:created xsi:type="dcterms:W3CDTF">2022-04-07T11:40:35Z</dcterms:created>
  <dcterms:modified xsi:type="dcterms:W3CDTF">2022-04-14T19:22:36Z</dcterms:modified>
</cp:coreProperties>
</file>