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12" r:id="rId1"/>
  </p:sldMasterIdLst>
  <p:notesMasterIdLst>
    <p:notesMasterId r:id="rId27"/>
  </p:notesMasterIdLst>
  <p:sldIdLst>
    <p:sldId id="256" r:id="rId2"/>
    <p:sldId id="275" r:id="rId3"/>
    <p:sldId id="277" r:id="rId4"/>
    <p:sldId id="276" r:id="rId5"/>
    <p:sldId id="278" r:id="rId6"/>
    <p:sldId id="279" r:id="rId7"/>
    <p:sldId id="257" r:id="rId8"/>
    <p:sldId id="258" r:id="rId9"/>
    <p:sldId id="280" r:id="rId10"/>
    <p:sldId id="259" r:id="rId11"/>
    <p:sldId id="260" r:id="rId12"/>
    <p:sldId id="274" r:id="rId13"/>
    <p:sldId id="261" r:id="rId14"/>
    <p:sldId id="282" r:id="rId15"/>
    <p:sldId id="283" r:id="rId16"/>
    <p:sldId id="284" r:id="rId17"/>
    <p:sldId id="265" r:id="rId18"/>
    <p:sldId id="266" r:id="rId19"/>
    <p:sldId id="267" r:id="rId20"/>
    <p:sldId id="268" r:id="rId21"/>
    <p:sldId id="269" r:id="rId22"/>
    <p:sldId id="273" r:id="rId23"/>
    <p:sldId id="270" r:id="rId24"/>
    <p:sldId id="271" r:id="rId25"/>
    <p:sldId id="272" r:id="rId2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94"/>
  </p:normalViewPr>
  <p:slideViewPr>
    <p:cSldViewPr>
      <p:cViewPr varScale="1">
        <p:scale>
          <a:sx n="121" d="100"/>
          <a:sy n="121" d="100"/>
        </p:scale>
        <p:origin x="1904"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9A1484-9F0D-4414-A29D-752CEA04D6A9}"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7FC5CEA1-95B8-4E47-8A23-67F4460F0B61}">
      <dgm:prSet/>
      <dgm:spPr/>
      <dgm:t>
        <a:bodyPr/>
        <a:lstStyle/>
        <a:p>
          <a:r>
            <a:rPr lang="en-US" dirty="0">
              <a:latin typeface="Calibri" panose="020F0502020204030204" pitchFamily="34" charset="0"/>
              <a:cs typeface="Calibri" panose="020F0502020204030204" pitchFamily="34" charset="0"/>
            </a:rPr>
            <a:t>a: I will greatly increase your toil [Hebrew: </a:t>
          </a:r>
          <a:r>
            <a:rPr lang="en-US" i="1" dirty="0" err="1">
              <a:latin typeface="Calibri" panose="020F0502020204030204" pitchFamily="34" charset="0"/>
              <a:cs typeface="Calibri" panose="020F0502020204030204" pitchFamily="34" charset="0"/>
            </a:rPr>
            <a:t>issabôn</a:t>
          </a:r>
          <a:r>
            <a:rPr lang="en-US" i="1" dirty="0">
              <a:latin typeface="Calibri" panose="020F0502020204030204" pitchFamily="34" charset="0"/>
              <a:cs typeface="Calibri" panose="020F0502020204030204" pitchFamily="34" charset="0"/>
            </a:rPr>
            <a:t>; </a:t>
          </a:r>
          <a:r>
            <a:rPr lang="en-US" dirty="0">
              <a:latin typeface="Calibri" panose="020F0502020204030204" pitchFamily="34" charset="0"/>
              <a:cs typeface="Calibri" panose="020F0502020204030204" pitchFamily="34" charset="0"/>
            </a:rPr>
            <a:t>NRSV: pangs in childbirth]; 	</a:t>
          </a:r>
        </a:p>
      </dgm:t>
    </dgm:pt>
    <dgm:pt modelId="{798F6A92-D149-443C-8B8F-AF17C27E1DF7}" type="parTrans" cxnId="{D3851223-F4B4-41B0-9770-447006A4A728}">
      <dgm:prSet/>
      <dgm:spPr/>
      <dgm:t>
        <a:bodyPr/>
        <a:lstStyle/>
        <a:p>
          <a:endParaRPr lang="en-US"/>
        </a:p>
      </dgm:t>
    </dgm:pt>
    <dgm:pt modelId="{AA3D72CD-AABC-4D4F-AA84-909748F7FC30}" type="sibTrans" cxnId="{D3851223-F4B4-41B0-9770-447006A4A728}">
      <dgm:prSet/>
      <dgm:spPr/>
      <dgm:t>
        <a:bodyPr/>
        <a:lstStyle/>
        <a:p>
          <a:endParaRPr lang="en-US"/>
        </a:p>
      </dgm:t>
    </dgm:pt>
    <dgm:pt modelId="{26D8AD93-BC1B-44E3-B921-C6DE86FDB177}">
      <dgm:prSet/>
      <dgm:spPr/>
      <dgm:t>
        <a:bodyPr/>
        <a:lstStyle/>
        <a:p>
          <a:r>
            <a:rPr lang="en-US" dirty="0">
              <a:latin typeface="Calibri" panose="020F0502020204030204" pitchFamily="34" charset="0"/>
              <a:cs typeface="Calibri" panose="020F0502020204030204" pitchFamily="34" charset="0"/>
            </a:rPr>
            <a:t>b: in pain you shall bring forth children,</a:t>
          </a:r>
        </a:p>
      </dgm:t>
    </dgm:pt>
    <dgm:pt modelId="{DF56C01D-A07A-4300-B4F0-0BFD7351704E}" type="parTrans" cxnId="{99B17B82-E224-4BD4-B032-A38F12D44C52}">
      <dgm:prSet/>
      <dgm:spPr/>
      <dgm:t>
        <a:bodyPr/>
        <a:lstStyle/>
        <a:p>
          <a:endParaRPr lang="en-US"/>
        </a:p>
      </dgm:t>
    </dgm:pt>
    <dgm:pt modelId="{AAAF6BD2-C9A0-4D30-B2D8-3EE1DB735D22}" type="sibTrans" cxnId="{99B17B82-E224-4BD4-B032-A38F12D44C52}">
      <dgm:prSet/>
      <dgm:spPr/>
      <dgm:t>
        <a:bodyPr/>
        <a:lstStyle/>
        <a:p>
          <a:endParaRPr lang="en-US"/>
        </a:p>
      </dgm:t>
    </dgm:pt>
    <dgm:pt modelId="{66A7647A-C9AE-4F7E-A5D6-65E1A3C3C8EA}">
      <dgm:prSet/>
      <dgm:spPr/>
      <dgm:t>
        <a:bodyPr/>
        <a:lstStyle/>
        <a:p>
          <a:r>
            <a:rPr lang="en-US" dirty="0">
              <a:latin typeface="Calibri" panose="020F0502020204030204" pitchFamily="34" charset="0"/>
              <a:cs typeface="Calibri" panose="020F0502020204030204" pitchFamily="34" charset="0"/>
            </a:rPr>
            <a:t>c: yet your desire shall be for your husband,</a:t>
          </a:r>
        </a:p>
      </dgm:t>
    </dgm:pt>
    <dgm:pt modelId="{60645266-4DB2-4E92-BB07-9A7A244DECAD}" type="parTrans" cxnId="{D3124540-C3AE-4F36-AACE-5C35FA825C27}">
      <dgm:prSet/>
      <dgm:spPr/>
      <dgm:t>
        <a:bodyPr/>
        <a:lstStyle/>
        <a:p>
          <a:endParaRPr lang="en-US"/>
        </a:p>
      </dgm:t>
    </dgm:pt>
    <dgm:pt modelId="{D4F3182A-0FBF-4934-B6BF-BCEAEDBC04D6}" type="sibTrans" cxnId="{D3124540-C3AE-4F36-AACE-5C35FA825C27}">
      <dgm:prSet/>
      <dgm:spPr/>
      <dgm:t>
        <a:bodyPr/>
        <a:lstStyle/>
        <a:p>
          <a:endParaRPr lang="en-US"/>
        </a:p>
      </dgm:t>
    </dgm:pt>
    <dgm:pt modelId="{A7BE3C53-0C9C-46B2-B1C6-98346980A37F}">
      <dgm:prSet/>
      <dgm:spPr/>
      <dgm:t>
        <a:bodyPr/>
        <a:lstStyle/>
        <a:p>
          <a:r>
            <a:rPr lang="en-US" dirty="0">
              <a:latin typeface="Calibri" panose="020F0502020204030204" pitchFamily="34" charset="0"/>
              <a:cs typeface="Calibri" panose="020F0502020204030204" pitchFamily="34" charset="0"/>
            </a:rPr>
            <a:t>d: and he shall rule over you.</a:t>
          </a:r>
        </a:p>
      </dgm:t>
    </dgm:pt>
    <dgm:pt modelId="{EEA57AA8-43A2-486B-B5D7-A47954F36269}" type="parTrans" cxnId="{981D8F35-8FB9-4F28-99D6-B4CE1371AAA7}">
      <dgm:prSet/>
      <dgm:spPr/>
      <dgm:t>
        <a:bodyPr/>
        <a:lstStyle/>
        <a:p>
          <a:endParaRPr lang="en-US"/>
        </a:p>
      </dgm:t>
    </dgm:pt>
    <dgm:pt modelId="{8D180E03-E4C4-491A-BCF1-081B9544D323}" type="sibTrans" cxnId="{981D8F35-8FB9-4F28-99D6-B4CE1371AAA7}">
      <dgm:prSet/>
      <dgm:spPr/>
      <dgm:t>
        <a:bodyPr/>
        <a:lstStyle/>
        <a:p>
          <a:endParaRPr lang="en-US"/>
        </a:p>
      </dgm:t>
    </dgm:pt>
    <dgm:pt modelId="{4F3A4E2C-76DC-2A4D-B90B-73F59D7D79CA}" type="pres">
      <dgm:prSet presAssocID="{C69A1484-9F0D-4414-A29D-752CEA04D6A9}" presName="linear" presStyleCnt="0">
        <dgm:presLayoutVars>
          <dgm:animLvl val="lvl"/>
          <dgm:resizeHandles val="exact"/>
        </dgm:presLayoutVars>
      </dgm:prSet>
      <dgm:spPr/>
    </dgm:pt>
    <dgm:pt modelId="{DA98AA86-54C6-704A-B036-FA537C4FBF0B}" type="pres">
      <dgm:prSet presAssocID="{7FC5CEA1-95B8-4E47-8A23-67F4460F0B61}" presName="parentText" presStyleLbl="node1" presStyleIdx="0" presStyleCnt="4">
        <dgm:presLayoutVars>
          <dgm:chMax val="0"/>
          <dgm:bulletEnabled val="1"/>
        </dgm:presLayoutVars>
      </dgm:prSet>
      <dgm:spPr/>
    </dgm:pt>
    <dgm:pt modelId="{7866D291-49A8-814C-A3D7-8DD90C0404DE}" type="pres">
      <dgm:prSet presAssocID="{AA3D72CD-AABC-4D4F-AA84-909748F7FC30}" presName="spacer" presStyleCnt="0"/>
      <dgm:spPr/>
    </dgm:pt>
    <dgm:pt modelId="{4575044F-ECA9-6646-9D4B-CF8FF98ADBF3}" type="pres">
      <dgm:prSet presAssocID="{26D8AD93-BC1B-44E3-B921-C6DE86FDB177}" presName="parentText" presStyleLbl="node1" presStyleIdx="1" presStyleCnt="4">
        <dgm:presLayoutVars>
          <dgm:chMax val="0"/>
          <dgm:bulletEnabled val="1"/>
        </dgm:presLayoutVars>
      </dgm:prSet>
      <dgm:spPr/>
    </dgm:pt>
    <dgm:pt modelId="{BE0E9242-345D-3445-B3C2-2E88F656BC9C}" type="pres">
      <dgm:prSet presAssocID="{AAAF6BD2-C9A0-4D30-B2D8-3EE1DB735D22}" presName="spacer" presStyleCnt="0"/>
      <dgm:spPr/>
    </dgm:pt>
    <dgm:pt modelId="{5E33EC57-C8CE-E848-B592-C9153434A49B}" type="pres">
      <dgm:prSet presAssocID="{66A7647A-C9AE-4F7E-A5D6-65E1A3C3C8EA}" presName="parentText" presStyleLbl="node1" presStyleIdx="2" presStyleCnt="4">
        <dgm:presLayoutVars>
          <dgm:chMax val="0"/>
          <dgm:bulletEnabled val="1"/>
        </dgm:presLayoutVars>
      </dgm:prSet>
      <dgm:spPr/>
    </dgm:pt>
    <dgm:pt modelId="{608D0664-33E3-864C-BEBD-2C4BEC5FEEFA}" type="pres">
      <dgm:prSet presAssocID="{D4F3182A-0FBF-4934-B6BF-BCEAEDBC04D6}" presName="spacer" presStyleCnt="0"/>
      <dgm:spPr/>
    </dgm:pt>
    <dgm:pt modelId="{89FA631B-F3E3-B745-B681-298ABBAB7255}" type="pres">
      <dgm:prSet presAssocID="{A7BE3C53-0C9C-46B2-B1C6-98346980A37F}" presName="parentText" presStyleLbl="node1" presStyleIdx="3" presStyleCnt="4">
        <dgm:presLayoutVars>
          <dgm:chMax val="0"/>
          <dgm:bulletEnabled val="1"/>
        </dgm:presLayoutVars>
      </dgm:prSet>
      <dgm:spPr/>
    </dgm:pt>
  </dgm:ptLst>
  <dgm:cxnLst>
    <dgm:cxn modelId="{D3851223-F4B4-41B0-9770-447006A4A728}" srcId="{C69A1484-9F0D-4414-A29D-752CEA04D6A9}" destId="{7FC5CEA1-95B8-4E47-8A23-67F4460F0B61}" srcOrd="0" destOrd="0" parTransId="{798F6A92-D149-443C-8B8F-AF17C27E1DF7}" sibTransId="{AA3D72CD-AABC-4D4F-AA84-909748F7FC30}"/>
    <dgm:cxn modelId="{765CB730-C8B4-AB4F-8F84-3FBEC7D4A952}" type="presOf" srcId="{66A7647A-C9AE-4F7E-A5D6-65E1A3C3C8EA}" destId="{5E33EC57-C8CE-E848-B592-C9153434A49B}" srcOrd="0" destOrd="0" presId="urn:microsoft.com/office/officeart/2005/8/layout/vList2"/>
    <dgm:cxn modelId="{981D8F35-8FB9-4F28-99D6-B4CE1371AAA7}" srcId="{C69A1484-9F0D-4414-A29D-752CEA04D6A9}" destId="{A7BE3C53-0C9C-46B2-B1C6-98346980A37F}" srcOrd="3" destOrd="0" parTransId="{EEA57AA8-43A2-486B-B5D7-A47954F36269}" sibTransId="{8D180E03-E4C4-491A-BCF1-081B9544D323}"/>
    <dgm:cxn modelId="{D3124540-C3AE-4F36-AACE-5C35FA825C27}" srcId="{C69A1484-9F0D-4414-A29D-752CEA04D6A9}" destId="{66A7647A-C9AE-4F7E-A5D6-65E1A3C3C8EA}" srcOrd="2" destOrd="0" parTransId="{60645266-4DB2-4E92-BB07-9A7A244DECAD}" sibTransId="{D4F3182A-0FBF-4934-B6BF-BCEAEDBC04D6}"/>
    <dgm:cxn modelId="{7E90BF55-308D-F24D-9F22-02DA38CB75B8}" type="presOf" srcId="{26D8AD93-BC1B-44E3-B921-C6DE86FDB177}" destId="{4575044F-ECA9-6646-9D4B-CF8FF98ADBF3}" srcOrd="0" destOrd="0" presId="urn:microsoft.com/office/officeart/2005/8/layout/vList2"/>
    <dgm:cxn modelId="{99B17B82-E224-4BD4-B032-A38F12D44C52}" srcId="{C69A1484-9F0D-4414-A29D-752CEA04D6A9}" destId="{26D8AD93-BC1B-44E3-B921-C6DE86FDB177}" srcOrd="1" destOrd="0" parTransId="{DF56C01D-A07A-4300-B4F0-0BFD7351704E}" sibTransId="{AAAF6BD2-C9A0-4D30-B2D8-3EE1DB735D22}"/>
    <dgm:cxn modelId="{623CA782-BAEE-0D44-9722-C4443BF8DD28}" type="presOf" srcId="{A7BE3C53-0C9C-46B2-B1C6-98346980A37F}" destId="{89FA631B-F3E3-B745-B681-298ABBAB7255}" srcOrd="0" destOrd="0" presId="urn:microsoft.com/office/officeart/2005/8/layout/vList2"/>
    <dgm:cxn modelId="{9E9E84EC-2052-0044-A6AC-28E261994FCC}" type="presOf" srcId="{7FC5CEA1-95B8-4E47-8A23-67F4460F0B61}" destId="{DA98AA86-54C6-704A-B036-FA537C4FBF0B}" srcOrd="0" destOrd="0" presId="urn:microsoft.com/office/officeart/2005/8/layout/vList2"/>
    <dgm:cxn modelId="{39AC01F5-5910-3749-86F3-304BA007E0B8}" type="presOf" srcId="{C69A1484-9F0D-4414-A29D-752CEA04D6A9}" destId="{4F3A4E2C-76DC-2A4D-B90B-73F59D7D79CA}" srcOrd="0" destOrd="0" presId="urn:microsoft.com/office/officeart/2005/8/layout/vList2"/>
    <dgm:cxn modelId="{D05A24E9-BD87-B841-9DD0-41BDA49C22EB}" type="presParOf" srcId="{4F3A4E2C-76DC-2A4D-B90B-73F59D7D79CA}" destId="{DA98AA86-54C6-704A-B036-FA537C4FBF0B}" srcOrd="0" destOrd="0" presId="urn:microsoft.com/office/officeart/2005/8/layout/vList2"/>
    <dgm:cxn modelId="{9C95BC8E-91FB-654D-AD1F-4581429A5FE1}" type="presParOf" srcId="{4F3A4E2C-76DC-2A4D-B90B-73F59D7D79CA}" destId="{7866D291-49A8-814C-A3D7-8DD90C0404DE}" srcOrd="1" destOrd="0" presId="urn:microsoft.com/office/officeart/2005/8/layout/vList2"/>
    <dgm:cxn modelId="{1E978F1A-AC06-5240-A453-75F0E160A272}" type="presParOf" srcId="{4F3A4E2C-76DC-2A4D-B90B-73F59D7D79CA}" destId="{4575044F-ECA9-6646-9D4B-CF8FF98ADBF3}" srcOrd="2" destOrd="0" presId="urn:microsoft.com/office/officeart/2005/8/layout/vList2"/>
    <dgm:cxn modelId="{D9D5CF76-E196-1C4A-BF54-D1F4F19DFAB5}" type="presParOf" srcId="{4F3A4E2C-76DC-2A4D-B90B-73F59D7D79CA}" destId="{BE0E9242-345D-3445-B3C2-2E88F656BC9C}" srcOrd="3" destOrd="0" presId="urn:microsoft.com/office/officeart/2005/8/layout/vList2"/>
    <dgm:cxn modelId="{1B799116-92AF-B941-8FB1-9AFD98662182}" type="presParOf" srcId="{4F3A4E2C-76DC-2A4D-B90B-73F59D7D79CA}" destId="{5E33EC57-C8CE-E848-B592-C9153434A49B}" srcOrd="4" destOrd="0" presId="urn:microsoft.com/office/officeart/2005/8/layout/vList2"/>
    <dgm:cxn modelId="{172B354B-5A70-0945-A41C-33EEF707E4F4}" type="presParOf" srcId="{4F3A4E2C-76DC-2A4D-B90B-73F59D7D79CA}" destId="{608D0664-33E3-864C-BEBD-2C4BEC5FEEFA}" srcOrd="5" destOrd="0" presId="urn:microsoft.com/office/officeart/2005/8/layout/vList2"/>
    <dgm:cxn modelId="{57A2D747-A8DC-2B47-AAC9-0FEE1A177793}" type="presParOf" srcId="{4F3A4E2C-76DC-2A4D-B90B-73F59D7D79CA}" destId="{89FA631B-F3E3-B745-B681-298ABBAB725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594C4E-0A8B-4325-83E4-1B8E1D9957BF}" type="doc">
      <dgm:prSet loTypeId="urn:microsoft.com/office/officeart/2008/layout/LinedList" loCatId="list" qsTypeId="urn:microsoft.com/office/officeart/2005/8/quickstyle/simple5" qsCatId="simple" csTypeId="urn:microsoft.com/office/officeart/2005/8/colors/accent6_2" csCatId="accent6" phldr="1"/>
      <dgm:spPr/>
      <dgm:t>
        <a:bodyPr/>
        <a:lstStyle/>
        <a:p>
          <a:endParaRPr lang="en-US"/>
        </a:p>
      </dgm:t>
    </dgm:pt>
    <dgm:pt modelId="{34A8BBEF-02AA-4000-951F-7BA27BC58CAB}">
      <dgm:prSet/>
      <dgm:spPr/>
      <dgm:t>
        <a:bodyPr/>
        <a:lstStyle/>
        <a:p>
          <a:r>
            <a:rPr lang="en-US" dirty="0">
              <a:latin typeface="Trebuchet MS" panose="020B0703020202090204" pitchFamily="34" charset="0"/>
            </a:rPr>
            <a:t>Is the woman </a:t>
          </a:r>
          <a:r>
            <a:rPr lang="ja-JP">
              <a:latin typeface="Trebuchet MS" panose="020B0703020202090204" pitchFamily="34" charset="0"/>
            </a:rPr>
            <a:t>‘</a:t>
          </a:r>
          <a:r>
            <a:rPr lang="en-US" dirty="0">
              <a:latin typeface="Trebuchet MS" panose="020B0703020202090204" pitchFamily="34" charset="0"/>
            </a:rPr>
            <a:t>ruled</a:t>
          </a:r>
          <a:r>
            <a:rPr lang="ja-JP">
              <a:latin typeface="Trebuchet MS" panose="020B0703020202090204" pitchFamily="34" charset="0"/>
            </a:rPr>
            <a:t>’</a:t>
          </a:r>
          <a:r>
            <a:rPr lang="en-US" dirty="0">
              <a:latin typeface="Trebuchet MS" panose="020B0703020202090204" pitchFamily="34" charset="0"/>
            </a:rPr>
            <a:t> by her husband (3:16d)?  </a:t>
          </a:r>
        </a:p>
        <a:p>
          <a:r>
            <a:rPr lang="en-US" dirty="0">
              <a:latin typeface="Trebuchet MS" panose="020B0703020202090204" pitchFamily="34" charset="0"/>
            </a:rPr>
            <a:t>The parallelism (3:16cd) may suggest that she is enslaved by her desire to give birth to more and more children.</a:t>
          </a:r>
        </a:p>
      </dgm:t>
    </dgm:pt>
    <dgm:pt modelId="{60B1131A-462C-465E-84EF-02DDB1A02DD5}" type="parTrans" cxnId="{FCEEB8F7-4ABC-4A46-AC5F-2D8F04F1DC0D}">
      <dgm:prSet/>
      <dgm:spPr/>
      <dgm:t>
        <a:bodyPr/>
        <a:lstStyle/>
        <a:p>
          <a:endParaRPr lang="en-US"/>
        </a:p>
      </dgm:t>
    </dgm:pt>
    <dgm:pt modelId="{5CF2D9BB-F80F-4F2A-8EA4-41AA98350C5F}" type="sibTrans" cxnId="{FCEEB8F7-4ABC-4A46-AC5F-2D8F04F1DC0D}">
      <dgm:prSet/>
      <dgm:spPr/>
      <dgm:t>
        <a:bodyPr/>
        <a:lstStyle/>
        <a:p>
          <a:endParaRPr lang="en-US"/>
        </a:p>
      </dgm:t>
    </dgm:pt>
    <dgm:pt modelId="{D6BAAA82-7B85-4DD4-A4EC-299C6D3A1E11}">
      <dgm:prSet/>
      <dgm:spPr/>
      <dgm:t>
        <a:bodyPr/>
        <a:lstStyle/>
        <a:p>
          <a:r>
            <a:rPr lang="en-US" dirty="0">
              <a:latin typeface="Trebuchet MS" panose="020B0703020202090204" pitchFamily="34" charset="0"/>
            </a:rPr>
            <a:t>Lynn Bechtel: </a:t>
          </a:r>
          <a:r>
            <a:rPr lang="ja-JP">
              <a:latin typeface="Trebuchet MS" panose="020B0703020202090204" pitchFamily="34" charset="0"/>
            </a:rPr>
            <a:t>‘</a:t>
          </a:r>
          <a:r>
            <a:rPr lang="en-US" dirty="0">
              <a:latin typeface="Trebuchet MS" panose="020B0703020202090204" pitchFamily="34" charset="0"/>
            </a:rPr>
            <a:t>The text speaks only of ruling the woman</a:t>
          </a:r>
          <a:r>
            <a:rPr lang="ja-JP">
              <a:latin typeface="Trebuchet MS" panose="020B0703020202090204" pitchFamily="34" charset="0"/>
            </a:rPr>
            <a:t>’</a:t>
          </a:r>
          <a:r>
            <a:rPr lang="en-US" dirty="0">
              <a:latin typeface="Trebuchet MS" panose="020B0703020202090204" pitchFamily="34" charset="0"/>
            </a:rPr>
            <a:t>s sexual desire, not her entire life</a:t>
          </a:r>
          <a:r>
            <a:rPr lang="ja-JP">
              <a:latin typeface="Trebuchet MS" panose="020B0703020202090204" pitchFamily="34" charset="0"/>
            </a:rPr>
            <a:t>’</a:t>
          </a:r>
          <a:r>
            <a:rPr lang="en-US" dirty="0">
              <a:latin typeface="Trebuchet MS" panose="020B0703020202090204" pitchFamily="34" charset="0"/>
            </a:rPr>
            <a:t>.</a:t>
          </a:r>
        </a:p>
      </dgm:t>
    </dgm:pt>
    <dgm:pt modelId="{A2CC9561-478A-4DB5-97B4-5969EF39FB6E}" type="parTrans" cxnId="{FCE9E0F4-6939-486B-8D73-9AAF01D5CAF3}">
      <dgm:prSet/>
      <dgm:spPr/>
      <dgm:t>
        <a:bodyPr/>
        <a:lstStyle/>
        <a:p>
          <a:endParaRPr lang="en-US"/>
        </a:p>
      </dgm:t>
    </dgm:pt>
    <dgm:pt modelId="{A9000A72-31D8-4D32-A0A7-5C91CF3E2A79}" type="sibTrans" cxnId="{FCE9E0F4-6939-486B-8D73-9AAF01D5CAF3}">
      <dgm:prSet/>
      <dgm:spPr/>
      <dgm:t>
        <a:bodyPr/>
        <a:lstStyle/>
        <a:p>
          <a:endParaRPr lang="en-US"/>
        </a:p>
      </dgm:t>
    </dgm:pt>
    <dgm:pt modelId="{1B45B524-3358-4821-8635-7CBFA265530F}">
      <dgm:prSet/>
      <dgm:spPr/>
      <dgm:t>
        <a:bodyPr/>
        <a:lstStyle/>
        <a:p>
          <a:r>
            <a:rPr lang="en-US">
              <a:latin typeface="Trebuchet MS" panose="020B0703020202090204" pitchFamily="34" charset="0"/>
            </a:rPr>
            <a:t>No suggestion that the woman</a:t>
          </a:r>
          <a:r>
            <a:rPr lang="ja-JP">
              <a:latin typeface="Trebuchet MS" panose="020B0703020202090204" pitchFamily="34" charset="0"/>
            </a:rPr>
            <a:t>’</a:t>
          </a:r>
          <a:r>
            <a:rPr lang="en-US">
              <a:latin typeface="Trebuchet MS" panose="020B0703020202090204" pitchFamily="34" charset="0"/>
            </a:rPr>
            <a:t>s fate is more painful than that of the man, although its real images of labour, suffering and discord cannot be ignored.</a:t>
          </a:r>
        </a:p>
      </dgm:t>
    </dgm:pt>
    <dgm:pt modelId="{E319594B-EFC7-4FE4-914D-130FBEBD2BDE}" type="parTrans" cxnId="{39467432-7B3F-44F1-B575-CA30A7C73EEF}">
      <dgm:prSet/>
      <dgm:spPr/>
      <dgm:t>
        <a:bodyPr/>
        <a:lstStyle/>
        <a:p>
          <a:endParaRPr lang="en-US"/>
        </a:p>
      </dgm:t>
    </dgm:pt>
    <dgm:pt modelId="{1B50E13B-B1AE-46AA-A16A-8164F8525CF9}" type="sibTrans" cxnId="{39467432-7B3F-44F1-B575-CA30A7C73EEF}">
      <dgm:prSet/>
      <dgm:spPr/>
      <dgm:t>
        <a:bodyPr/>
        <a:lstStyle/>
        <a:p>
          <a:endParaRPr lang="en-US"/>
        </a:p>
      </dgm:t>
    </dgm:pt>
    <dgm:pt modelId="{6A5808A4-EBB4-8345-BB80-DB21D772AB28}" type="pres">
      <dgm:prSet presAssocID="{17594C4E-0A8B-4325-83E4-1B8E1D9957BF}" presName="vert0" presStyleCnt="0">
        <dgm:presLayoutVars>
          <dgm:dir/>
          <dgm:animOne val="branch"/>
          <dgm:animLvl val="lvl"/>
        </dgm:presLayoutVars>
      </dgm:prSet>
      <dgm:spPr/>
    </dgm:pt>
    <dgm:pt modelId="{106BA0FA-8A84-E544-B584-5345204BAF0D}" type="pres">
      <dgm:prSet presAssocID="{34A8BBEF-02AA-4000-951F-7BA27BC58CAB}" presName="thickLine" presStyleLbl="alignNode1" presStyleIdx="0" presStyleCnt="3"/>
      <dgm:spPr/>
    </dgm:pt>
    <dgm:pt modelId="{CB9152EF-3034-4B4D-BC63-21C3079C76E9}" type="pres">
      <dgm:prSet presAssocID="{34A8BBEF-02AA-4000-951F-7BA27BC58CAB}" presName="horz1" presStyleCnt="0"/>
      <dgm:spPr/>
    </dgm:pt>
    <dgm:pt modelId="{8CE220BE-B2E5-CE42-95C4-FBDCC98351D8}" type="pres">
      <dgm:prSet presAssocID="{34A8BBEF-02AA-4000-951F-7BA27BC58CAB}" presName="tx1" presStyleLbl="revTx" presStyleIdx="0" presStyleCnt="3"/>
      <dgm:spPr/>
    </dgm:pt>
    <dgm:pt modelId="{C4E40492-E94F-FB4E-A542-68173F4E22E1}" type="pres">
      <dgm:prSet presAssocID="{34A8BBEF-02AA-4000-951F-7BA27BC58CAB}" presName="vert1" presStyleCnt="0"/>
      <dgm:spPr/>
    </dgm:pt>
    <dgm:pt modelId="{38D9D8BB-F851-9E4C-8B68-0CE8BD0BA23D}" type="pres">
      <dgm:prSet presAssocID="{D6BAAA82-7B85-4DD4-A4EC-299C6D3A1E11}" presName="thickLine" presStyleLbl="alignNode1" presStyleIdx="1" presStyleCnt="3"/>
      <dgm:spPr/>
    </dgm:pt>
    <dgm:pt modelId="{CCBEC18E-40BA-E348-B3C3-6902E4770677}" type="pres">
      <dgm:prSet presAssocID="{D6BAAA82-7B85-4DD4-A4EC-299C6D3A1E11}" presName="horz1" presStyleCnt="0"/>
      <dgm:spPr/>
    </dgm:pt>
    <dgm:pt modelId="{CB7E9E93-4758-5B41-9BD1-B40903A92C4D}" type="pres">
      <dgm:prSet presAssocID="{D6BAAA82-7B85-4DD4-A4EC-299C6D3A1E11}" presName="tx1" presStyleLbl="revTx" presStyleIdx="1" presStyleCnt="3"/>
      <dgm:spPr/>
    </dgm:pt>
    <dgm:pt modelId="{B0ADDC55-0204-3D45-82CD-335EC7AF6360}" type="pres">
      <dgm:prSet presAssocID="{D6BAAA82-7B85-4DD4-A4EC-299C6D3A1E11}" presName="vert1" presStyleCnt="0"/>
      <dgm:spPr/>
    </dgm:pt>
    <dgm:pt modelId="{0E1A4DD1-6561-274F-8BEA-AEBBFD277F6F}" type="pres">
      <dgm:prSet presAssocID="{1B45B524-3358-4821-8635-7CBFA265530F}" presName="thickLine" presStyleLbl="alignNode1" presStyleIdx="2" presStyleCnt="3"/>
      <dgm:spPr/>
    </dgm:pt>
    <dgm:pt modelId="{9E16841B-DE3F-EE45-9301-A7624DDBA50F}" type="pres">
      <dgm:prSet presAssocID="{1B45B524-3358-4821-8635-7CBFA265530F}" presName="horz1" presStyleCnt="0"/>
      <dgm:spPr/>
    </dgm:pt>
    <dgm:pt modelId="{FB38E8EF-84FD-CA48-B047-175128112709}" type="pres">
      <dgm:prSet presAssocID="{1B45B524-3358-4821-8635-7CBFA265530F}" presName="tx1" presStyleLbl="revTx" presStyleIdx="2" presStyleCnt="3"/>
      <dgm:spPr/>
    </dgm:pt>
    <dgm:pt modelId="{8B1634BD-2005-0240-B9AC-80CF0D821CD9}" type="pres">
      <dgm:prSet presAssocID="{1B45B524-3358-4821-8635-7CBFA265530F}" presName="vert1" presStyleCnt="0"/>
      <dgm:spPr/>
    </dgm:pt>
  </dgm:ptLst>
  <dgm:cxnLst>
    <dgm:cxn modelId="{41F2892E-F5A6-BB4B-9328-B79122B38220}" type="presOf" srcId="{34A8BBEF-02AA-4000-951F-7BA27BC58CAB}" destId="{8CE220BE-B2E5-CE42-95C4-FBDCC98351D8}" srcOrd="0" destOrd="0" presId="urn:microsoft.com/office/officeart/2008/layout/LinedList"/>
    <dgm:cxn modelId="{39467432-7B3F-44F1-B575-CA30A7C73EEF}" srcId="{17594C4E-0A8B-4325-83E4-1B8E1D9957BF}" destId="{1B45B524-3358-4821-8635-7CBFA265530F}" srcOrd="2" destOrd="0" parTransId="{E319594B-EFC7-4FE4-914D-130FBEBD2BDE}" sibTransId="{1B50E13B-B1AE-46AA-A16A-8164F8525CF9}"/>
    <dgm:cxn modelId="{791E1F7B-FDC6-E949-B485-5C1625CFD7C1}" type="presOf" srcId="{17594C4E-0A8B-4325-83E4-1B8E1D9957BF}" destId="{6A5808A4-EBB4-8345-BB80-DB21D772AB28}" srcOrd="0" destOrd="0" presId="urn:microsoft.com/office/officeart/2008/layout/LinedList"/>
    <dgm:cxn modelId="{077335C6-825F-2E48-BE89-A32DB6764982}" type="presOf" srcId="{D6BAAA82-7B85-4DD4-A4EC-299C6D3A1E11}" destId="{CB7E9E93-4758-5B41-9BD1-B40903A92C4D}" srcOrd="0" destOrd="0" presId="urn:microsoft.com/office/officeart/2008/layout/LinedList"/>
    <dgm:cxn modelId="{6CBBCECA-EBA4-F443-A415-E7B340C58F45}" type="presOf" srcId="{1B45B524-3358-4821-8635-7CBFA265530F}" destId="{FB38E8EF-84FD-CA48-B047-175128112709}" srcOrd="0" destOrd="0" presId="urn:microsoft.com/office/officeart/2008/layout/LinedList"/>
    <dgm:cxn modelId="{FCE9E0F4-6939-486B-8D73-9AAF01D5CAF3}" srcId="{17594C4E-0A8B-4325-83E4-1B8E1D9957BF}" destId="{D6BAAA82-7B85-4DD4-A4EC-299C6D3A1E11}" srcOrd="1" destOrd="0" parTransId="{A2CC9561-478A-4DB5-97B4-5969EF39FB6E}" sibTransId="{A9000A72-31D8-4D32-A0A7-5C91CF3E2A79}"/>
    <dgm:cxn modelId="{FCEEB8F7-4ABC-4A46-AC5F-2D8F04F1DC0D}" srcId="{17594C4E-0A8B-4325-83E4-1B8E1D9957BF}" destId="{34A8BBEF-02AA-4000-951F-7BA27BC58CAB}" srcOrd="0" destOrd="0" parTransId="{60B1131A-462C-465E-84EF-02DDB1A02DD5}" sibTransId="{5CF2D9BB-F80F-4F2A-8EA4-41AA98350C5F}"/>
    <dgm:cxn modelId="{BE357CBC-2F08-B249-BA0C-144DBC0A6CA8}" type="presParOf" srcId="{6A5808A4-EBB4-8345-BB80-DB21D772AB28}" destId="{106BA0FA-8A84-E544-B584-5345204BAF0D}" srcOrd="0" destOrd="0" presId="urn:microsoft.com/office/officeart/2008/layout/LinedList"/>
    <dgm:cxn modelId="{170AEAB9-AAA2-A04B-8F37-57EF92BB1FDC}" type="presParOf" srcId="{6A5808A4-EBB4-8345-BB80-DB21D772AB28}" destId="{CB9152EF-3034-4B4D-BC63-21C3079C76E9}" srcOrd="1" destOrd="0" presId="urn:microsoft.com/office/officeart/2008/layout/LinedList"/>
    <dgm:cxn modelId="{97581568-7615-4744-AA0D-9FA227A83DDB}" type="presParOf" srcId="{CB9152EF-3034-4B4D-BC63-21C3079C76E9}" destId="{8CE220BE-B2E5-CE42-95C4-FBDCC98351D8}" srcOrd="0" destOrd="0" presId="urn:microsoft.com/office/officeart/2008/layout/LinedList"/>
    <dgm:cxn modelId="{14EDB0C2-9078-2249-A689-10FDDF63F2E9}" type="presParOf" srcId="{CB9152EF-3034-4B4D-BC63-21C3079C76E9}" destId="{C4E40492-E94F-FB4E-A542-68173F4E22E1}" srcOrd="1" destOrd="0" presId="urn:microsoft.com/office/officeart/2008/layout/LinedList"/>
    <dgm:cxn modelId="{584B2E5C-EFD1-0448-AE69-D119C24D213F}" type="presParOf" srcId="{6A5808A4-EBB4-8345-BB80-DB21D772AB28}" destId="{38D9D8BB-F851-9E4C-8B68-0CE8BD0BA23D}" srcOrd="2" destOrd="0" presId="urn:microsoft.com/office/officeart/2008/layout/LinedList"/>
    <dgm:cxn modelId="{6875DEFF-2055-2B45-9811-A8BC82C368AE}" type="presParOf" srcId="{6A5808A4-EBB4-8345-BB80-DB21D772AB28}" destId="{CCBEC18E-40BA-E348-B3C3-6902E4770677}" srcOrd="3" destOrd="0" presId="urn:microsoft.com/office/officeart/2008/layout/LinedList"/>
    <dgm:cxn modelId="{E6B1744D-472F-BA42-BABB-DAFD45BE91A7}" type="presParOf" srcId="{CCBEC18E-40BA-E348-B3C3-6902E4770677}" destId="{CB7E9E93-4758-5B41-9BD1-B40903A92C4D}" srcOrd="0" destOrd="0" presId="urn:microsoft.com/office/officeart/2008/layout/LinedList"/>
    <dgm:cxn modelId="{59BAF556-56B9-884E-AE53-D9AAAF985018}" type="presParOf" srcId="{CCBEC18E-40BA-E348-B3C3-6902E4770677}" destId="{B0ADDC55-0204-3D45-82CD-335EC7AF6360}" srcOrd="1" destOrd="0" presId="urn:microsoft.com/office/officeart/2008/layout/LinedList"/>
    <dgm:cxn modelId="{13297434-CB41-6C49-B667-74726A463094}" type="presParOf" srcId="{6A5808A4-EBB4-8345-BB80-DB21D772AB28}" destId="{0E1A4DD1-6561-274F-8BEA-AEBBFD277F6F}" srcOrd="4" destOrd="0" presId="urn:microsoft.com/office/officeart/2008/layout/LinedList"/>
    <dgm:cxn modelId="{C5C91E74-035C-A14C-B1A1-F7536A6B0B8C}" type="presParOf" srcId="{6A5808A4-EBB4-8345-BB80-DB21D772AB28}" destId="{9E16841B-DE3F-EE45-9301-A7624DDBA50F}" srcOrd="5" destOrd="0" presId="urn:microsoft.com/office/officeart/2008/layout/LinedList"/>
    <dgm:cxn modelId="{C6BF8914-5B2A-3C4E-ABC2-D8E9AC74687E}" type="presParOf" srcId="{9E16841B-DE3F-EE45-9301-A7624DDBA50F}" destId="{FB38E8EF-84FD-CA48-B047-175128112709}" srcOrd="0" destOrd="0" presId="urn:microsoft.com/office/officeart/2008/layout/LinedList"/>
    <dgm:cxn modelId="{E17A1195-504C-734A-B907-039A4278EFEF}" type="presParOf" srcId="{9E16841B-DE3F-EE45-9301-A7624DDBA50F}" destId="{8B1634BD-2005-0240-B9AC-80CF0D821CD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98AA86-54C6-704A-B036-FA537C4FBF0B}">
      <dsp:nvSpPr>
        <dsp:cNvPr id="0" name=""/>
        <dsp:cNvSpPr/>
      </dsp:nvSpPr>
      <dsp:spPr>
        <a:xfrm>
          <a:off x="0" y="3489"/>
          <a:ext cx="5124159" cy="126477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latin typeface="Calibri" panose="020F0502020204030204" pitchFamily="34" charset="0"/>
              <a:cs typeface="Calibri" panose="020F0502020204030204" pitchFamily="34" charset="0"/>
            </a:rPr>
            <a:t>a: I will greatly increase your toil [Hebrew: </a:t>
          </a:r>
          <a:r>
            <a:rPr lang="en-US" sz="2300" i="1" kern="1200" dirty="0" err="1">
              <a:latin typeface="Calibri" panose="020F0502020204030204" pitchFamily="34" charset="0"/>
              <a:cs typeface="Calibri" panose="020F0502020204030204" pitchFamily="34" charset="0"/>
            </a:rPr>
            <a:t>issabôn</a:t>
          </a:r>
          <a:r>
            <a:rPr lang="en-US" sz="2300" i="1" kern="1200" dirty="0">
              <a:latin typeface="Calibri" panose="020F0502020204030204" pitchFamily="34" charset="0"/>
              <a:cs typeface="Calibri" panose="020F0502020204030204" pitchFamily="34" charset="0"/>
            </a:rPr>
            <a:t>; </a:t>
          </a:r>
          <a:r>
            <a:rPr lang="en-US" sz="2300" kern="1200" dirty="0">
              <a:latin typeface="Calibri" panose="020F0502020204030204" pitchFamily="34" charset="0"/>
              <a:cs typeface="Calibri" panose="020F0502020204030204" pitchFamily="34" charset="0"/>
            </a:rPr>
            <a:t>NRSV: pangs in childbirth]; 	</a:t>
          </a:r>
        </a:p>
      </dsp:txBody>
      <dsp:txXfrm>
        <a:off x="61741" y="65230"/>
        <a:ext cx="5000677" cy="1141288"/>
      </dsp:txXfrm>
    </dsp:sp>
    <dsp:sp modelId="{4575044F-ECA9-6646-9D4B-CF8FF98ADBF3}">
      <dsp:nvSpPr>
        <dsp:cNvPr id="0" name=""/>
        <dsp:cNvSpPr/>
      </dsp:nvSpPr>
      <dsp:spPr>
        <a:xfrm>
          <a:off x="0" y="1334499"/>
          <a:ext cx="5124159" cy="1264770"/>
        </a:xfrm>
        <a:prstGeom prst="roundRect">
          <a:avLst/>
        </a:prstGeom>
        <a:gradFill rotWithShape="0">
          <a:gsLst>
            <a:gs pos="0">
              <a:schemeClr val="accent2">
                <a:hueOff val="297909"/>
                <a:satOff val="-6387"/>
                <a:lumOff val="-2484"/>
                <a:alphaOff val="0"/>
                <a:tint val="96000"/>
                <a:lumMod val="104000"/>
              </a:schemeClr>
            </a:gs>
            <a:gs pos="100000">
              <a:schemeClr val="accent2">
                <a:hueOff val="297909"/>
                <a:satOff val="-6387"/>
                <a:lumOff val="-2484"/>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latin typeface="Calibri" panose="020F0502020204030204" pitchFamily="34" charset="0"/>
              <a:cs typeface="Calibri" panose="020F0502020204030204" pitchFamily="34" charset="0"/>
            </a:rPr>
            <a:t>b: in pain you shall bring forth children,</a:t>
          </a:r>
        </a:p>
      </dsp:txBody>
      <dsp:txXfrm>
        <a:off x="61741" y="1396240"/>
        <a:ext cx="5000677" cy="1141288"/>
      </dsp:txXfrm>
    </dsp:sp>
    <dsp:sp modelId="{5E33EC57-C8CE-E848-B592-C9153434A49B}">
      <dsp:nvSpPr>
        <dsp:cNvPr id="0" name=""/>
        <dsp:cNvSpPr/>
      </dsp:nvSpPr>
      <dsp:spPr>
        <a:xfrm>
          <a:off x="0" y="2665509"/>
          <a:ext cx="5124159" cy="1264770"/>
        </a:xfrm>
        <a:prstGeom prst="roundRect">
          <a:avLst/>
        </a:prstGeom>
        <a:gradFill rotWithShape="0">
          <a:gsLst>
            <a:gs pos="0">
              <a:schemeClr val="accent2">
                <a:hueOff val="595818"/>
                <a:satOff val="-12775"/>
                <a:lumOff val="-4967"/>
                <a:alphaOff val="0"/>
                <a:tint val="96000"/>
                <a:lumMod val="104000"/>
              </a:schemeClr>
            </a:gs>
            <a:gs pos="100000">
              <a:schemeClr val="accent2">
                <a:hueOff val="595818"/>
                <a:satOff val="-12775"/>
                <a:lumOff val="-4967"/>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latin typeface="Calibri" panose="020F0502020204030204" pitchFamily="34" charset="0"/>
              <a:cs typeface="Calibri" panose="020F0502020204030204" pitchFamily="34" charset="0"/>
            </a:rPr>
            <a:t>c: yet your desire shall be for your husband,</a:t>
          </a:r>
        </a:p>
      </dsp:txBody>
      <dsp:txXfrm>
        <a:off x="61741" y="2727250"/>
        <a:ext cx="5000677" cy="1141288"/>
      </dsp:txXfrm>
    </dsp:sp>
    <dsp:sp modelId="{89FA631B-F3E3-B745-B681-298ABBAB7255}">
      <dsp:nvSpPr>
        <dsp:cNvPr id="0" name=""/>
        <dsp:cNvSpPr/>
      </dsp:nvSpPr>
      <dsp:spPr>
        <a:xfrm>
          <a:off x="0" y="3996519"/>
          <a:ext cx="5124159" cy="1264770"/>
        </a:xfrm>
        <a:prstGeom prst="roundRect">
          <a:avLst/>
        </a:prstGeom>
        <a:gradFill rotWithShape="0">
          <a:gsLst>
            <a:gs pos="0">
              <a:schemeClr val="accent2">
                <a:hueOff val="893727"/>
                <a:satOff val="-19162"/>
                <a:lumOff val="-7451"/>
                <a:alphaOff val="0"/>
                <a:tint val="96000"/>
                <a:lumMod val="104000"/>
              </a:schemeClr>
            </a:gs>
            <a:gs pos="100000">
              <a:schemeClr val="accent2">
                <a:hueOff val="893727"/>
                <a:satOff val="-19162"/>
                <a:lumOff val="-7451"/>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latin typeface="Calibri" panose="020F0502020204030204" pitchFamily="34" charset="0"/>
              <a:cs typeface="Calibri" panose="020F0502020204030204" pitchFamily="34" charset="0"/>
            </a:rPr>
            <a:t>d: and he shall rule over you.</a:t>
          </a:r>
        </a:p>
      </dsp:txBody>
      <dsp:txXfrm>
        <a:off x="61741" y="4058260"/>
        <a:ext cx="5000677" cy="11412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6BA0FA-8A84-E544-B584-5345204BAF0D}">
      <dsp:nvSpPr>
        <dsp:cNvPr id="0" name=""/>
        <dsp:cNvSpPr/>
      </dsp:nvSpPr>
      <dsp:spPr>
        <a:xfrm>
          <a:off x="0" y="2109"/>
          <a:ext cx="6867234" cy="0"/>
        </a:xfrm>
        <a:prstGeom prst="line">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w="9525" cap="rnd" cmpd="sng" algn="ctr">
          <a:solidFill>
            <a:schemeClr val="accent6">
              <a:hueOff val="0"/>
              <a:satOff val="0"/>
              <a:lumOff val="0"/>
              <a:alphaOff val="0"/>
            </a:schemeClr>
          </a:solidFill>
          <a:prstDash val="solid"/>
        </a:ln>
        <a:effectLst>
          <a:outerShdw blurRad="50800" dist="381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sp>
    <dsp:sp modelId="{8CE220BE-B2E5-CE42-95C4-FBDCC98351D8}">
      <dsp:nvSpPr>
        <dsp:cNvPr id="0" name=""/>
        <dsp:cNvSpPr/>
      </dsp:nvSpPr>
      <dsp:spPr>
        <a:xfrm>
          <a:off x="0" y="2109"/>
          <a:ext cx="6867234" cy="1438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Trebuchet MS" panose="020B0703020202090204" pitchFamily="34" charset="0"/>
            </a:rPr>
            <a:t>Is the woman </a:t>
          </a:r>
          <a:r>
            <a:rPr lang="ja-JP" sz="2000" kern="1200">
              <a:latin typeface="Trebuchet MS" panose="020B0703020202090204" pitchFamily="34" charset="0"/>
            </a:rPr>
            <a:t>‘</a:t>
          </a:r>
          <a:r>
            <a:rPr lang="en-US" sz="2000" kern="1200" dirty="0">
              <a:latin typeface="Trebuchet MS" panose="020B0703020202090204" pitchFamily="34" charset="0"/>
            </a:rPr>
            <a:t>ruled</a:t>
          </a:r>
          <a:r>
            <a:rPr lang="ja-JP" sz="2000" kern="1200">
              <a:latin typeface="Trebuchet MS" panose="020B0703020202090204" pitchFamily="34" charset="0"/>
            </a:rPr>
            <a:t>’</a:t>
          </a:r>
          <a:r>
            <a:rPr lang="en-US" sz="2000" kern="1200" dirty="0">
              <a:latin typeface="Trebuchet MS" panose="020B0703020202090204" pitchFamily="34" charset="0"/>
            </a:rPr>
            <a:t> by her husband (3:16d)?  </a:t>
          </a:r>
        </a:p>
        <a:p>
          <a:pPr marL="0" lvl="0" indent="0" algn="l" defTabSz="889000">
            <a:lnSpc>
              <a:spcPct val="90000"/>
            </a:lnSpc>
            <a:spcBef>
              <a:spcPct val="0"/>
            </a:spcBef>
            <a:spcAft>
              <a:spcPct val="35000"/>
            </a:spcAft>
            <a:buNone/>
          </a:pPr>
          <a:r>
            <a:rPr lang="en-US" sz="2000" kern="1200" dirty="0">
              <a:latin typeface="Trebuchet MS" panose="020B0703020202090204" pitchFamily="34" charset="0"/>
            </a:rPr>
            <a:t>The parallelism (3:16cd) may suggest that she is enslaved by her desire to give birth to more and more children.</a:t>
          </a:r>
        </a:p>
      </dsp:txBody>
      <dsp:txXfrm>
        <a:off x="0" y="2109"/>
        <a:ext cx="6867234" cy="1438753"/>
      </dsp:txXfrm>
    </dsp:sp>
    <dsp:sp modelId="{38D9D8BB-F851-9E4C-8B68-0CE8BD0BA23D}">
      <dsp:nvSpPr>
        <dsp:cNvPr id="0" name=""/>
        <dsp:cNvSpPr/>
      </dsp:nvSpPr>
      <dsp:spPr>
        <a:xfrm>
          <a:off x="0" y="1440862"/>
          <a:ext cx="6867234" cy="0"/>
        </a:xfrm>
        <a:prstGeom prst="line">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w="9525" cap="rnd" cmpd="sng" algn="ctr">
          <a:solidFill>
            <a:schemeClr val="accent6">
              <a:hueOff val="0"/>
              <a:satOff val="0"/>
              <a:lumOff val="0"/>
              <a:alphaOff val="0"/>
            </a:schemeClr>
          </a:solidFill>
          <a:prstDash val="solid"/>
        </a:ln>
        <a:effectLst>
          <a:outerShdw blurRad="50800" dist="381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sp>
    <dsp:sp modelId="{CB7E9E93-4758-5B41-9BD1-B40903A92C4D}">
      <dsp:nvSpPr>
        <dsp:cNvPr id="0" name=""/>
        <dsp:cNvSpPr/>
      </dsp:nvSpPr>
      <dsp:spPr>
        <a:xfrm>
          <a:off x="0" y="1440862"/>
          <a:ext cx="6867234" cy="1438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Trebuchet MS" panose="020B0703020202090204" pitchFamily="34" charset="0"/>
            </a:rPr>
            <a:t>Lynn Bechtel: </a:t>
          </a:r>
          <a:r>
            <a:rPr lang="ja-JP" sz="2000" kern="1200">
              <a:latin typeface="Trebuchet MS" panose="020B0703020202090204" pitchFamily="34" charset="0"/>
            </a:rPr>
            <a:t>‘</a:t>
          </a:r>
          <a:r>
            <a:rPr lang="en-US" sz="2000" kern="1200" dirty="0">
              <a:latin typeface="Trebuchet MS" panose="020B0703020202090204" pitchFamily="34" charset="0"/>
            </a:rPr>
            <a:t>The text speaks only of ruling the woman</a:t>
          </a:r>
          <a:r>
            <a:rPr lang="ja-JP" sz="2000" kern="1200">
              <a:latin typeface="Trebuchet MS" panose="020B0703020202090204" pitchFamily="34" charset="0"/>
            </a:rPr>
            <a:t>’</a:t>
          </a:r>
          <a:r>
            <a:rPr lang="en-US" sz="2000" kern="1200" dirty="0">
              <a:latin typeface="Trebuchet MS" panose="020B0703020202090204" pitchFamily="34" charset="0"/>
            </a:rPr>
            <a:t>s sexual desire, not her entire life</a:t>
          </a:r>
          <a:r>
            <a:rPr lang="ja-JP" sz="2000" kern="1200">
              <a:latin typeface="Trebuchet MS" panose="020B0703020202090204" pitchFamily="34" charset="0"/>
            </a:rPr>
            <a:t>’</a:t>
          </a:r>
          <a:r>
            <a:rPr lang="en-US" sz="2000" kern="1200" dirty="0">
              <a:latin typeface="Trebuchet MS" panose="020B0703020202090204" pitchFamily="34" charset="0"/>
            </a:rPr>
            <a:t>.</a:t>
          </a:r>
        </a:p>
      </dsp:txBody>
      <dsp:txXfrm>
        <a:off x="0" y="1440862"/>
        <a:ext cx="6867234" cy="1438753"/>
      </dsp:txXfrm>
    </dsp:sp>
    <dsp:sp modelId="{0E1A4DD1-6561-274F-8BEA-AEBBFD277F6F}">
      <dsp:nvSpPr>
        <dsp:cNvPr id="0" name=""/>
        <dsp:cNvSpPr/>
      </dsp:nvSpPr>
      <dsp:spPr>
        <a:xfrm>
          <a:off x="0" y="2879616"/>
          <a:ext cx="6867234" cy="0"/>
        </a:xfrm>
        <a:prstGeom prst="line">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w="9525" cap="rnd" cmpd="sng" algn="ctr">
          <a:solidFill>
            <a:schemeClr val="accent6">
              <a:hueOff val="0"/>
              <a:satOff val="0"/>
              <a:lumOff val="0"/>
              <a:alphaOff val="0"/>
            </a:schemeClr>
          </a:solidFill>
          <a:prstDash val="solid"/>
        </a:ln>
        <a:effectLst>
          <a:outerShdw blurRad="50800" dist="381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sp>
    <dsp:sp modelId="{FB38E8EF-84FD-CA48-B047-175128112709}">
      <dsp:nvSpPr>
        <dsp:cNvPr id="0" name=""/>
        <dsp:cNvSpPr/>
      </dsp:nvSpPr>
      <dsp:spPr>
        <a:xfrm>
          <a:off x="0" y="2879616"/>
          <a:ext cx="6867234" cy="1438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latin typeface="Trebuchet MS" panose="020B0703020202090204" pitchFamily="34" charset="0"/>
            </a:rPr>
            <a:t>No suggestion that the woman</a:t>
          </a:r>
          <a:r>
            <a:rPr lang="ja-JP" sz="2000" kern="1200">
              <a:latin typeface="Trebuchet MS" panose="020B0703020202090204" pitchFamily="34" charset="0"/>
            </a:rPr>
            <a:t>’</a:t>
          </a:r>
          <a:r>
            <a:rPr lang="en-US" sz="2000" kern="1200">
              <a:latin typeface="Trebuchet MS" panose="020B0703020202090204" pitchFamily="34" charset="0"/>
            </a:rPr>
            <a:t>s fate is more painful than that of the man, although its real images of labour, suffering and discord cannot be ignored.</a:t>
          </a:r>
        </a:p>
      </dsp:txBody>
      <dsp:txXfrm>
        <a:off x="0" y="2879616"/>
        <a:ext cx="6867234" cy="143875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F17F6D-D007-0D47-B542-8D3905093B22}" type="datetimeFigureOut">
              <a:rPr lang="en-US" smtClean="0"/>
              <a:t>10/18/23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7F6A74-CE92-884F-9246-44AA72B9F735}" type="slidenum">
              <a:rPr lang="en-US" smtClean="0"/>
              <a:t>‹#›</a:t>
            </a:fld>
            <a:endParaRPr lang="en-US"/>
          </a:p>
        </p:txBody>
      </p:sp>
    </p:spTree>
    <p:extLst>
      <p:ext uri="{BB962C8B-B14F-4D97-AF65-F5344CB8AC3E}">
        <p14:creationId xmlns:p14="http://schemas.microsoft.com/office/powerpoint/2010/main" val="1470016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77F6A74-CE92-884F-9246-44AA72B9F735}" type="slidenum">
              <a:rPr lang="en-US" smtClean="0"/>
              <a:t>18</a:t>
            </a:fld>
            <a:endParaRPr lang="en-US"/>
          </a:p>
        </p:txBody>
      </p:sp>
    </p:spTree>
    <p:extLst>
      <p:ext uri="{BB962C8B-B14F-4D97-AF65-F5344CB8AC3E}">
        <p14:creationId xmlns:p14="http://schemas.microsoft.com/office/powerpoint/2010/main" val="34407146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83AC39E8-01AD-4A42-A88F-2939C06EBE60}" type="slidenum">
              <a:rPr lang="en-US" altLang="en-US" smtClean="0"/>
              <a:pPr/>
              <a:t>‹#›</a:t>
            </a:fld>
            <a:endParaRPr lang="en-US" altLang="en-US"/>
          </a:p>
        </p:txBody>
      </p:sp>
    </p:spTree>
    <p:extLst>
      <p:ext uri="{BB962C8B-B14F-4D97-AF65-F5344CB8AC3E}">
        <p14:creationId xmlns:p14="http://schemas.microsoft.com/office/powerpoint/2010/main" val="1765062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07D101C-ED45-1C40-8A23-9EBABBB01AD0}" type="slidenum">
              <a:rPr lang="en-US" altLang="en-US" smtClean="0"/>
              <a:pPr/>
              <a:t>‹#›</a:t>
            </a:fld>
            <a:endParaRPr lang="en-US" altLang="en-US"/>
          </a:p>
        </p:txBody>
      </p:sp>
    </p:spTree>
    <p:extLst>
      <p:ext uri="{BB962C8B-B14F-4D97-AF65-F5344CB8AC3E}">
        <p14:creationId xmlns:p14="http://schemas.microsoft.com/office/powerpoint/2010/main" val="1308990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BBD2D11D-348E-E94B-B644-05241939AD9E}" type="slidenum">
              <a:rPr lang="en-US" altLang="en-US" smtClean="0"/>
              <a:pPr/>
              <a:t>‹#›</a:t>
            </a:fld>
            <a:endParaRPr lang="en-US" altLang="en-US"/>
          </a:p>
        </p:txBody>
      </p:sp>
    </p:spTree>
    <p:extLst>
      <p:ext uri="{BB962C8B-B14F-4D97-AF65-F5344CB8AC3E}">
        <p14:creationId xmlns:p14="http://schemas.microsoft.com/office/powerpoint/2010/main" val="1835273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2"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3" name="Slide Number Placeholder 5"/>
          <p:cNvSpPr>
            <a:spLocks noGrp="1"/>
          </p:cNvSpPr>
          <p:nvPr>
            <p:ph type="sldNum" sz="quarter" idx="12"/>
          </p:nvPr>
        </p:nvSpPr>
        <p:spPr>
          <a:xfrm>
            <a:off x="511228" y="787783"/>
            <a:ext cx="584978" cy="365125"/>
          </a:xfrm>
        </p:spPr>
        <p:txBody>
          <a:bodyPr/>
          <a:lstStyle/>
          <a:p>
            <a:fld id="{C5BC637B-5508-4141-A303-65013BE4119E}" type="slidenum">
              <a:rPr lang="en-US" altLang="en-US" smtClean="0"/>
              <a:pPr/>
              <a:t>‹#›</a:t>
            </a:fld>
            <a:endParaRPr lang="en-US" altLang="en-US"/>
          </a:p>
        </p:txBody>
      </p:sp>
    </p:spTree>
    <p:extLst>
      <p:ext uri="{BB962C8B-B14F-4D97-AF65-F5344CB8AC3E}">
        <p14:creationId xmlns:p14="http://schemas.microsoft.com/office/powerpoint/2010/main" val="3336664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E6C88CDB-3FB0-7142-AFBF-C51B19BD6E08}" type="slidenum">
              <a:rPr lang="en-US" altLang="en-US" smtClean="0"/>
              <a:pPr/>
              <a:t>‹#›</a:t>
            </a:fld>
            <a:endParaRPr lang="en-US" altLang="en-US"/>
          </a:p>
        </p:txBody>
      </p:sp>
    </p:spTree>
    <p:extLst>
      <p:ext uri="{BB962C8B-B14F-4D97-AF65-F5344CB8AC3E}">
        <p14:creationId xmlns:p14="http://schemas.microsoft.com/office/powerpoint/2010/main" val="3823747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B4A6226-10D9-B14E-87BD-0B59643754DA}" type="slidenum">
              <a:rPr lang="en-US" altLang="en-US" smtClean="0"/>
              <a:pPr/>
              <a:t>‹#›</a:t>
            </a:fld>
            <a:endParaRPr lang="en-US" altLang="en-US"/>
          </a:p>
        </p:txBody>
      </p:sp>
    </p:spTree>
    <p:extLst>
      <p:ext uri="{BB962C8B-B14F-4D97-AF65-F5344CB8AC3E}">
        <p14:creationId xmlns:p14="http://schemas.microsoft.com/office/powerpoint/2010/main" val="29762633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EF22F63-8736-0D45-81A7-AC6D59BE471D}" type="slidenum">
              <a:rPr lang="en-US" altLang="en-US" smtClean="0"/>
              <a:pPr/>
              <a:t>‹#›</a:t>
            </a:fld>
            <a:endParaRPr lang="en-US" altLang="en-US"/>
          </a:p>
        </p:txBody>
      </p:sp>
    </p:spTree>
    <p:extLst>
      <p:ext uri="{BB962C8B-B14F-4D97-AF65-F5344CB8AC3E}">
        <p14:creationId xmlns:p14="http://schemas.microsoft.com/office/powerpoint/2010/main" val="1463441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0245077A-304E-9A40-816F-5F77B6EB2439}" type="slidenum">
              <a:rPr lang="en-US" altLang="en-US" smtClean="0"/>
              <a:pPr/>
              <a:t>‹#›</a:t>
            </a:fld>
            <a:endParaRPr lang="en-US" altLang="en-US"/>
          </a:p>
        </p:txBody>
      </p:sp>
    </p:spTree>
    <p:extLst>
      <p:ext uri="{BB962C8B-B14F-4D97-AF65-F5344CB8AC3E}">
        <p14:creationId xmlns:p14="http://schemas.microsoft.com/office/powerpoint/2010/main" val="3012806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CF296B1C-37C3-1E44-93B9-4A29E1556C83}" type="slidenum">
              <a:rPr lang="en-US" altLang="en-US" smtClean="0"/>
              <a:pPr/>
              <a:t>‹#›</a:t>
            </a:fld>
            <a:endParaRPr lang="en-US" altLang="en-US"/>
          </a:p>
        </p:txBody>
      </p:sp>
    </p:spTree>
    <p:extLst>
      <p:ext uri="{BB962C8B-B14F-4D97-AF65-F5344CB8AC3E}">
        <p14:creationId xmlns:p14="http://schemas.microsoft.com/office/powerpoint/2010/main" val="196914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BEED17D1-9D2D-504E-9DB5-DDE118641BFD}" type="slidenum">
              <a:rPr lang="en-US" altLang="en-US" smtClean="0"/>
              <a:pPr/>
              <a:t>‹#›</a:t>
            </a:fld>
            <a:endParaRPr lang="en-US" altLang="en-US"/>
          </a:p>
        </p:txBody>
      </p:sp>
    </p:spTree>
    <p:extLst>
      <p:ext uri="{BB962C8B-B14F-4D97-AF65-F5344CB8AC3E}">
        <p14:creationId xmlns:p14="http://schemas.microsoft.com/office/powerpoint/2010/main" val="3445761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BEED17D1-9D2D-504E-9DB5-DDE118641BFD}" type="slidenum">
              <a:rPr lang="en-US" altLang="en-US" smtClean="0"/>
              <a:pPr/>
              <a:t>‹#›</a:t>
            </a:fld>
            <a:endParaRPr lang="en-US" altLang="en-US"/>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342025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BEED17D1-9D2D-504E-9DB5-DDE118641BFD}" type="slidenum">
              <a:rPr lang="en-US" altLang="en-US" smtClean="0"/>
              <a:pPr/>
              <a:t>‹#›</a:t>
            </a:fld>
            <a:endParaRPr lang="en-US" altLang="en-US"/>
          </a:p>
        </p:txBody>
      </p:sp>
    </p:spTree>
    <p:extLst>
      <p:ext uri="{BB962C8B-B14F-4D97-AF65-F5344CB8AC3E}">
        <p14:creationId xmlns:p14="http://schemas.microsoft.com/office/powerpoint/2010/main" val="24474130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BEED17D1-9D2D-504E-9DB5-DDE118641BFD}" type="slidenum">
              <a:rPr lang="en-US" altLang="en-US" smtClean="0"/>
              <a:pPr/>
              <a:t>‹#›</a:t>
            </a:fld>
            <a:endParaRPr lang="en-US" altLang="en-US"/>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134907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BEED17D1-9D2D-504E-9DB5-DDE118641BFD}" type="slidenum">
              <a:rPr lang="en-US" altLang="en-US" smtClean="0"/>
              <a:pPr/>
              <a:t>‹#›</a:t>
            </a:fld>
            <a:endParaRPr lang="en-US" altLang="en-US"/>
          </a:p>
        </p:txBody>
      </p:sp>
    </p:spTree>
    <p:extLst>
      <p:ext uri="{BB962C8B-B14F-4D97-AF65-F5344CB8AC3E}">
        <p14:creationId xmlns:p14="http://schemas.microsoft.com/office/powerpoint/2010/main" val="29618854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74C3D23-490F-8A43-9556-CC2CF1892DB8}" type="slidenum">
              <a:rPr lang="en-US" altLang="en-US" smtClean="0"/>
              <a:pPr/>
              <a:t>‹#›</a:t>
            </a:fld>
            <a:endParaRPr lang="en-US" altLang="en-US"/>
          </a:p>
        </p:txBody>
      </p:sp>
    </p:spTree>
    <p:extLst>
      <p:ext uri="{BB962C8B-B14F-4D97-AF65-F5344CB8AC3E}">
        <p14:creationId xmlns:p14="http://schemas.microsoft.com/office/powerpoint/2010/main" val="1581372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2DEF2C0-193D-0346-A6C5-E3F5C135DD05}" type="slidenum">
              <a:rPr lang="en-US" altLang="en-US" smtClean="0"/>
              <a:pPr/>
              <a:t>‹#›</a:t>
            </a:fld>
            <a:endParaRPr lang="en-US" altLang="en-US"/>
          </a:p>
        </p:txBody>
      </p:sp>
    </p:spTree>
    <p:extLst>
      <p:ext uri="{BB962C8B-B14F-4D97-AF65-F5344CB8AC3E}">
        <p14:creationId xmlns:p14="http://schemas.microsoft.com/office/powerpoint/2010/main" val="34426055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457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4648200" y="1981200"/>
            <a:ext cx="40386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4"/>
          <p:cNvSpPr>
            <a:spLocks noGrp="1"/>
          </p:cNvSpPr>
          <p:nvPr>
            <p:ph sz="quarter" idx="3"/>
          </p:nvPr>
        </p:nvSpPr>
        <p:spPr>
          <a:xfrm>
            <a:off x="4648200" y="4114800"/>
            <a:ext cx="40386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a:extLst>
              <a:ext uri="{FF2B5EF4-FFF2-40B4-BE49-F238E27FC236}">
                <a16:creationId xmlns:a16="http://schemas.microsoft.com/office/drawing/2014/main" id="{9916B94F-655B-CB1A-9839-3BC80E1FB72E}"/>
              </a:ext>
            </a:extLst>
          </p:cNvPr>
          <p:cNvSpPr>
            <a:spLocks noGrp="1" noChangeArrowheads="1"/>
          </p:cNvSpPr>
          <p:nvPr>
            <p:ph type="dt" sz="half" idx="10"/>
          </p:nvPr>
        </p:nvSpPr>
        <p:spPr>
          <a:ln/>
        </p:spPr>
        <p:txBody>
          <a:bodyPr/>
          <a:lstStyle>
            <a:lvl1pPr>
              <a:defRPr/>
            </a:lvl1pPr>
          </a:lstStyle>
          <a:p>
            <a:pPr>
              <a:defRPr/>
            </a:pPr>
            <a:endParaRPr lang="en-US"/>
          </a:p>
        </p:txBody>
      </p:sp>
      <p:sp>
        <p:nvSpPr>
          <p:cNvPr id="7" name="Rectangle 5">
            <a:extLst>
              <a:ext uri="{FF2B5EF4-FFF2-40B4-BE49-F238E27FC236}">
                <a16:creationId xmlns:a16="http://schemas.microsoft.com/office/drawing/2014/main" id="{B16BA6CC-67AA-C420-368D-8A4414A927F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8" name="Rectangle 6">
            <a:extLst>
              <a:ext uri="{FF2B5EF4-FFF2-40B4-BE49-F238E27FC236}">
                <a16:creationId xmlns:a16="http://schemas.microsoft.com/office/drawing/2014/main" id="{7C0A6340-F4FB-C40E-0836-E11D137A404B}"/>
              </a:ext>
            </a:extLst>
          </p:cNvPr>
          <p:cNvSpPr>
            <a:spLocks noGrp="1" noChangeArrowheads="1"/>
          </p:cNvSpPr>
          <p:nvPr>
            <p:ph type="sldNum" sz="quarter" idx="12"/>
          </p:nvPr>
        </p:nvSpPr>
        <p:spPr>
          <a:ln/>
        </p:spPr>
        <p:txBody>
          <a:bodyPr/>
          <a:lstStyle>
            <a:lvl1pPr>
              <a:defRPr/>
            </a:lvl1pPr>
          </a:lstStyle>
          <a:p>
            <a:fld id="{15F33E21-4E8A-144D-903B-DD5438E40C1A}" type="slidenum">
              <a:rPr lang="en-US" altLang="en-US"/>
              <a:pPr/>
              <a:t>‹#›</a:t>
            </a:fld>
            <a:endParaRPr lang="en-US" altLang="en-US"/>
          </a:p>
        </p:txBody>
      </p:sp>
    </p:spTree>
    <p:extLst>
      <p:ext uri="{BB962C8B-B14F-4D97-AF65-F5344CB8AC3E}">
        <p14:creationId xmlns:p14="http://schemas.microsoft.com/office/powerpoint/2010/main" val="18505162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GB"/>
              <a:t>Click to edit Master title style</a:t>
            </a:r>
            <a:endParaRPr lang="en-US"/>
          </a:p>
        </p:txBody>
      </p:sp>
      <p:sp>
        <p:nvSpPr>
          <p:cNvPr id="3" name="Content Placeholder 2"/>
          <p:cNvSpPr>
            <a:spLocks noGrp="1"/>
          </p:cNvSpPr>
          <p:nvPr>
            <p:ph sz="half" idx="1"/>
          </p:nvPr>
        </p:nvSpPr>
        <p:spPr>
          <a:xfrm>
            <a:off x="457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648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2BF6B45C-C06D-9A51-A63B-E4B3EE595A43}"/>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098C2FB2-139B-6660-28CD-1301D90A45B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68466442-6910-62D4-5564-5D9D438D59F5}"/>
              </a:ext>
            </a:extLst>
          </p:cNvPr>
          <p:cNvSpPr>
            <a:spLocks noGrp="1" noChangeArrowheads="1"/>
          </p:cNvSpPr>
          <p:nvPr>
            <p:ph type="sldNum" sz="quarter" idx="12"/>
          </p:nvPr>
        </p:nvSpPr>
        <p:spPr>
          <a:ln/>
        </p:spPr>
        <p:txBody>
          <a:bodyPr/>
          <a:lstStyle>
            <a:lvl1pPr>
              <a:defRPr/>
            </a:lvl1pPr>
          </a:lstStyle>
          <a:p>
            <a:fld id="{59476B53-FEBC-E648-849F-D33286CEB03E}" type="slidenum">
              <a:rPr lang="en-US" altLang="en-US"/>
              <a:pPr/>
              <a:t>‹#›</a:t>
            </a:fld>
            <a:endParaRPr lang="en-US" altLang="en-US"/>
          </a:p>
        </p:txBody>
      </p:sp>
    </p:spTree>
    <p:extLst>
      <p:ext uri="{BB962C8B-B14F-4D97-AF65-F5344CB8AC3E}">
        <p14:creationId xmlns:p14="http://schemas.microsoft.com/office/powerpoint/2010/main" val="18915880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457200" y="1981200"/>
            <a:ext cx="40386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457200" y="4114800"/>
            <a:ext cx="40386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4648200" y="1981200"/>
            <a:ext cx="40386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a:extLst>
              <a:ext uri="{FF2B5EF4-FFF2-40B4-BE49-F238E27FC236}">
                <a16:creationId xmlns:a16="http://schemas.microsoft.com/office/drawing/2014/main" id="{1C7B5DFE-38DE-8816-8032-4649C1ECC782}"/>
              </a:ext>
            </a:extLst>
          </p:cNvPr>
          <p:cNvSpPr>
            <a:spLocks noGrp="1" noChangeArrowheads="1"/>
          </p:cNvSpPr>
          <p:nvPr>
            <p:ph type="dt" sz="half" idx="10"/>
          </p:nvPr>
        </p:nvSpPr>
        <p:spPr>
          <a:ln/>
        </p:spPr>
        <p:txBody>
          <a:bodyPr/>
          <a:lstStyle>
            <a:lvl1pPr>
              <a:defRPr/>
            </a:lvl1pPr>
          </a:lstStyle>
          <a:p>
            <a:pPr>
              <a:defRPr/>
            </a:pPr>
            <a:endParaRPr lang="en-US"/>
          </a:p>
        </p:txBody>
      </p:sp>
      <p:sp>
        <p:nvSpPr>
          <p:cNvPr id="7" name="Rectangle 5">
            <a:extLst>
              <a:ext uri="{FF2B5EF4-FFF2-40B4-BE49-F238E27FC236}">
                <a16:creationId xmlns:a16="http://schemas.microsoft.com/office/drawing/2014/main" id="{E4F11C65-FF4C-D893-D524-B3F0E0CADE0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8" name="Rectangle 6">
            <a:extLst>
              <a:ext uri="{FF2B5EF4-FFF2-40B4-BE49-F238E27FC236}">
                <a16:creationId xmlns:a16="http://schemas.microsoft.com/office/drawing/2014/main" id="{C3E031D3-A76C-6D45-C4F0-2C82C04D630C}"/>
              </a:ext>
            </a:extLst>
          </p:cNvPr>
          <p:cNvSpPr>
            <a:spLocks noGrp="1" noChangeArrowheads="1"/>
          </p:cNvSpPr>
          <p:nvPr>
            <p:ph type="sldNum" sz="quarter" idx="12"/>
          </p:nvPr>
        </p:nvSpPr>
        <p:spPr>
          <a:ln/>
        </p:spPr>
        <p:txBody>
          <a:bodyPr/>
          <a:lstStyle>
            <a:lvl1pPr>
              <a:defRPr/>
            </a:lvl1pPr>
          </a:lstStyle>
          <a:p>
            <a:fld id="{1704F7C0-8CB1-F74F-A636-FDED5E0F44EC}" type="slidenum">
              <a:rPr lang="en-US" altLang="en-US"/>
              <a:pPr/>
              <a:t>‹#›</a:t>
            </a:fld>
            <a:endParaRPr lang="en-US" altLang="en-US"/>
          </a:p>
        </p:txBody>
      </p:sp>
    </p:spTree>
    <p:extLst>
      <p:ext uri="{BB962C8B-B14F-4D97-AF65-F5344CB8AC3E}">
        <p14:creationId xmlns:p14="http://schemas.microsoft.com/office/powerpoint/2010/main" val="40364044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04"/>
            <a:ext cx="1952272" cy="6853049"/>
            <a:chOff x="6627813" y="195650"/>
            <a:chExt cx="1952625" cy="5678101"/>
          </a:xfrm>
        </p:grpSpPr>
        <p:sp>
          <p:nvSpPr>
            <p:cNvPr id="50" name="Freeform 27"/>
            <p:cNvSpPr/>
            <p:nvPr/>
          </p:nvSpPr>
          <p:spPr bwMode="auto">
            <a:xfrm>
              <a:off x="6627813" y="19565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BEED17D1-9D2D-504E-9DB5-DDE118641BFD}" type="slidenum">
              <a:rPr lang="en-US" altLang="en-US" smtClean="0"/>
              <a:pPr/>
              <a:t>‹#›</a:t>
            </a:fld>
            <a:endParaRPr lang="en-US" altLang="en-US"/>
          </a:p>
        </p:txBody>
      </p:sp>
    </p:spTree>
    <p:extLst>
      <p:ext uri="{BB962C8B-B14F-4D97-AF65-F5344CB8AC3E}">
        <p14:creationId xmlns:p14="http://schemas.microsoft.com/office/powerpoint/2010/main" val="3294616062"/>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 id="2147483730" r:id="rId18"/>
    <p:sldLayoutId id="2147483731"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gif"/><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EB15E65-983B-7B75-EDD9-8E6AFF2211A3}"/>
              </a:ext>
            </a:extLst>
          </p:cNvPr>
          <p:cNvSpPr>
            <a:spLocks noGrp="1" noChangeArrowheads="1"/>
          </p:cNvSpPr>
          <p:nvPr>
            <p:ph type="ctrTitle"/>
          </p:nvPr>
        </p:nvSpPr>
        <p:spPr/>
        <p:txBody>
          <a:bodyPr>
            <a:normAutofit/>
          </a:bodyPr>
          <a:lstStyle/>
          <a:p>
            <a:pPr eaLnBrk="1" hangingPunct="1"/>
            <a:r>
              <a:rPr lang="en-US" altLang="en-US" sz="3600" dirty="0">
                <a:latin typeface="Trebuchet MS" panose="020B0703020202090204" pitchFamily="34" charset="0"/>
                <a:ea typeface="ＭＳ Ｐゴシック" panose="020B0600070205080204" pitchFamily="34" charset="-128"/>
              </a:rPr>
              <a:t>Women and Religion(HPHI5032/6032)</a:t>
            </a:r>
            <a:endParaRPr lang="en-US" altLang="en-US" sz="3600" dirty="0">
              <a:ea typeface="ＭＳ Ｐゴシック" panose="020B0600070205080204" pitchFamily="34" charset="-128"/>
            </a:endParaRPr>
          </a:p>
        </p:txBody>
      </p:sp>
      <p:sp>
        <p:nvSpPr>
          <p:cNvPr id="2051" name="Rectangle 3">
            <a:extLst>
              <a:ext uri="{FF2B5EF4-FFF2-40B4-BE49-F238E27FC236}">
                <a16:creationId xmlns:a16="http://schemas.microsoft.com/office/drawing/2014/main" id="{68593988-7AFC-04B6-371F-BD0D191E03BF}"/>
              </a:ext>
            </a:extLst>
          </p:cNvPr>
          <p:cNvSpPr>
            <a:spLocks noGrp="1" noChangeArrowheads="1"/>
          </p:cNvSpPr>
          <p:nvPr>
            <p:ph type="subTitle" idx="1"/>
          </p:nvPr>
        </p:nvSpPr>
        <p:spPr/>
        <p:txBody>
          <a:bodyPr>
            <a:normAutofit fontScale="92500"/>
          </a:bodyPr>
          <a:lstStyle/>
          <a:p>
            <a:pPr eaLnBrk="1" hangingPunct="1">
              <a:buFont typeface="Wingdings" charset="0"/>
              <a:buNone/>
              <a:defRPr/>
            </a:pPr>
            <a:endParaRPr lang="en-US" sz="2400" dirty="0">
              <a:latin typeface="Trebuchet MS" charset="0"/>
              <a:ea typeface="ＭＳ Ｐゴシック" charset="0"/>
              <a:cs typeface="ＭＳ Ｐゴシック" charset="0"/>
            </a:endParaRPr>
          </a:p>
          <a:p>
            <a:pPr eaLnBrk="1" hangingPunct="1">
              <a:buFont typeface="Wingdings" charset="0"/>
              <a:buNone/>
              <a:defRPr/>
            </a:pPr>
            <a:r>
              <a:rPr lang="en-US" sz="2400" dirty="0">
                <a:latin typeface="Trebuchet MS" charset="0"/>
                <a:ea typeface="ＭＳ Ｐゴシック" charset="0"/>
                <a:cs typeface="ＭＳ Ｐゴシック" charset="0"/>
              </a:rPr>
              <a:t>Disobedience and Death: A Reading of Genesis 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4018-D6EC-8FF3-AE2E-6109C866C3C0}"/>
              </a:ext>
            </a:extLst>
          </p:cNvPr>
          <p:cNvSpPr>
            <a:spLocks noGrp="1"/>
          </p:cNvSpPr>
          <p:nvPr>
            <p:ph type="title"/>
          </p:nvPr>
        </p:nvSpPr>
        <p:spPr>
          <a:xfrm>
            <a:off x="1547665" y="624110"/>
            <a:ext cx="6986736" cy="1280890"/>
          </a:xfrm>
        </p:spPr>
        <p:txBody>
          <a:bodyPr/>
          <a:lstStyle/>
          <a:p>
            <a:r>
              <a:rPr lang="en-US" dirty="0">
                <a:latin typeface="Trebuchet MS" panose="020B0703020202090204" pitchFamily="34" charset="0"/>
              </a:rPr>
              <a:t>Genesis 3</a:t>
            </a:r>
          </a:p>
        </p:txBody>
      </p:sp>
      <p:sp>
        <p:nvSpPr>
          <p:cNvPr id="3" name="Content Placeholder 2">
            <a:extLst>
              <a:ext uri="{FF2B5EF4-FFF2-40B4-BE49-F238E27FC236}">
                <a16:creationId xmlns:a16="http://schemas.microsoft.com/office/drawing/2014/main" id="{7696E715-EDF4-7284-64E8-31B9CEA5BDFC}"/>
              </a:ext>
            </a:extLst>
          </p:cNvPr>
          <p:cNvSpPr>
            <a:spLocks noGrp="1"/>
          </p:cNvSpPr>
          <p:nvPr>
            <p:ph idx="1"/>
          </p:nvPr>
        </p:nvSpPr>
        <p:spPr>
          <a:xfrm>
            <a:off x="1475655" y="1412776"/>
            <a:ext cx="7058745" cy="5184576"/>
          </a:xfrm>
        </p:spPr>
        <p:txBody>
          <a:bodyPr>
            <a:normAutofit/>
          </a:bodyPr>
          <a:lstStyle/>
          <a:p>
            <a:pPr marL="0" indent="0">
              <a:buNone/>
            </a:pPr>
            <a:endParaRPr lang="en-GB" sz="2000" b="1" baseline="30000" dirty="0">
              <a:latin typeface="Trebuchet MS" panose="020B0703020202090204" pitchFamily="34" charset="0"/>
            </a:endParaRPr>
          </a:p>
          <a:p>
            <a:pPr marL="0" indent="0">
              <a:buNone/>
            </a:pPr>
            <a:r>
              <a:rPr lang="en-GB" sz="2000" b="1" baseline="30000" dirty="0">
                <a:latin typeface="Trebuchet MS" panose="020B0703020202090204" pitchFamily="34" charset="0"/>
              </a:rPr>
              <a:t>1 </a:t>
            </a:r>
            <a:r>
              <a:rPr lang="en-GB" sz="2000" dirty="0">
                <a:effectLst/>
                <a:latin typeface="Trebuchet MS" panose="020B0703020202090204" pitchFamily="34" charset="0"/>
              </a:rPr>
              <a:t>Now the serpent was craftier than any of the wild animals the Lord God had made. He said to the woman, ‘Did God really say, “You must not eat from any tree in the garden”?’</a:t>
            </a:r>
          </a:p>
          <a:p>
            <a:pPr marL="0" indent="0">
              <a:buNone/>
            </a:pPr>
            <a:r>
              <a:rPr lang="en-GB" sz="2000" b="1" baseline="30000" dirty="0">
                <a:effectLst/>
                <a:latin typeface="Trebuchet MS" panose="020B0703020202090204" pitchFamily="34" charset="0"/>
              </a:rPr>
              <a:t>2 </a:t>
            </a:r>
            <a:r>
              <a:rPr lang="en-GB" sz="2000" dirty="0">
                <a:effectLst/>
                <a:latin typeface="Trebuchet MS" panose="020B0703020202090204" pitchFamily="34" charset="0"/>
              </a:rPr>
              <a:t>The woman said to the serpent, ‘We may eat fruit from the trees in the garden, </a:t>
            </a:r>
            <a:r>
              <a:rPr lang="en-GB" sz="2000" b="1" baseline="30000" dirty="0">
                <a:effectLst/>
                <a:latin typeface="Trebuchet MS" panose="020B0703020202090204" pitchFamily="34" charset="0"/>
              </a:rPr>
              <a:t>3 </a:t>
            </a:r>
            <a:r>
              <a:rPr lang="en-GB" sz="2000" dirty="0">
                <a:effectLst/>
                <a:latin typeface="Trebuchet MS" panose="020B0703020202090204" pitchFamily="34" charset="0"/>
              </a:rPr>
              <a:t>but God did say, “You must not eat fruit from the tree that is in the middle of the garden, and you must not touch it, or you will die”’. </a:t>
            </a:r>
            <a:r>
              <a:rPr lang="en-GB" sz="2000" b="1" baseline="30000" dirty="0">
                <a:effectLst/>
                <a:latin typeface="Trebuchet MS" panose="020B0703020202090204" pitchFamily="34" charset="0"/>
              </a:rPr>
              <a:t>4 </a:t>
            </a:r>
            <a:r>
              <a:rPr lang="en-GB" sz="2000" b="1" baseline="30000" dirty="0">
                <a:latin typeface="Trebuchet MS" panose="020B0703020202090204" pitchFamily="34" charset="0"/>
              </a:rPr>
              <a:t>’</a:t>
            </a:r>
            <a:r>
              <a:rPr lang="en-GB" sz="2000" dirty="0">
                <a:effectLst/>
                <a:latin typeface="Trebuchet MS" panose="020B0703020202090204" pitchFamily="34" charset="0"/>
              </a:rPr>
              <a:t>You will not certainly die’,  the serpent said to the woman. </a:t>
            </a:r>
            <a:r>
              <a:rPr lang="en-GB" sz="2000" b="1" baseline="30000" dirty="0">
                <a:effectLst/>
                <a:latin typeface="Trebuchet MS" panose="020B0703020202090204" pitchFamily="34" charset="0"/>
              </a:rPr>
              <a:t>5 </a:t>
            </a:r>
            <a:r>
              <a:rPr lang="en-GB" sz="2000" b="1" baseline="30000" dirty="0">
                <a:latin typeface="Trebuchet MS" panose="020B0703020202090204" pitchFamily="34" charset="0"/>
              </a:rPr>
              <a:t>’</a:t>
            </a:r>
            <a:r>
              <a:rPr lang="en-GB" sz="2000" dirty="0">
                <a:effectLst/>
                <a:latin typeface="Trebuchet MS" panose="020B0703020202090204" pitchFamily="34" charset="0"/>
              </a:rPr>
              <a:t>For God knows that when you eat from it your eyes will be opened, and you will be like God, knowing good and evil’.  </a:t>
            </a:r>
            <a:r>
              <a:rPr lang="en-GB" sz="2000" b="1" baseline="30000" dirty="0">
                <a:effectLst/>
                <a:latin typeface="Trebuchet MS" panose="020B0703020202090204" pitchFamily="34" charset="0"/>
              </a:rPr>
              <a:t>6 </a:t>
            </a:r>
            <a:r>
              <a:rPr lang="en-GB" sz="2000" dirty="0">
                <a:effectLst/>
                <a:latin typeface="Trebuchet MS" panose="020B0703020202090204" pitchFamily="34" charset="0"/>
              </a:rPr>
              <a:t>When the woman saw that the fruit of the tree was good for food and pleasing to the eye, and also desirable for gaining wisdom, she took some and ate it. She also gave some to her husband, who was with her, and he ate it. </a:t>
            </a:r>
            <a:endParaRPr lang="en-US" sz="2000" dirty="0">
              <a:latin typeface="Trebuchet MS" panose="020B0703020202090204" pitchFamily="34" charset="0"/>
            </a:endParaRPr>
          </a:p>
        </p:txBody>
      </p:sp>
    </p:spTree>
    <p:extLst>
      <p:ext uri="{BB962C8B-B14F-4D97-AF65-F5344CB8AC3E}">
        <p14:creationId xmlns:p14="http://schemas.microsoft.com/office/powerpoint/2010/main" val="5166288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4018-D6EC-8FF3-AE2E-6109C866C3C0}"/>
              </a:ext>
            </a:extLst>
          </p:cNvPr>
          <p:cNvSpPr>
            <a:spLocks noGrp="1"/>
          </p:cNvSpPr>
          <p:nvPr>
            <p:ph type="title"/>
          </p:nvPr>
        </p:nvSpPr>
        <p:spPr>
          <a:xfrm>
            <a:off x="1475657" y="624110"/>
            <a:ext cx="7058744" cy="1280890"/>
          </a:xfrm>
        </p:spPr>
        <p:txBody>
          <a:bodyPr/>
          <a:lstStyle/>
          <a:p>
            <a:r>
              <a:rPr lang="en-US" dirty="0">
                <a:latin typeface="Trebuchet MS" panose="020B0703020202090204" pitchFamily="34" charset="0"/>
              </a:rPr>
              <a:t>Genesis 3</a:t>
            </a:r>
          </a:p>
        </p:txBody>
      </p:sp>
      <p:sp>
        <p:nvSpPr>
          <p:cNvPr id="3" name="Content Placeholder 2">
            <a:extLst>
              <a:ext uri="{FF2B5EF4-FFF2-40B4-BE49-F238E27FC236}">
                <a16:creationId xmlns:a16="http://schemas.microsoft.com/office/drawing/2014/main" id="{7696E715-EDF4-7284-64E8-31B9CEA5BDFC}"/>
              </a:ext>
            </a:extLst>
          </p:cNvPr>
          <p:cNvSpPr>
            <a:spLocks noGrp="1"/>
          </p:cNvSpPr>
          <p:nvPr>
            <p:ph idx="1"/>
          </p:nvPr>
        </p:nvSpPr>
        <p:spPr>
          <a:xfrm>
            <a:off x="1403647" y="1412776"/>
            <a:ext cx="7130753" cy="5184576"/>
          </a:xfrm>
        </p:spPr>
        <p:txBody>
          <a:bodyPr>
            <a:normAutofit lnSpcReduction="10000"/>
          </a:bodyPr>
          <a:lstStyle/>
          <a:p>
            <a:pPr marL="0" indent="0">
              <a:buNone/>
            </a:pPr>
            <a:endParaRPr lang="en-GB" sz="2000" b="1" baseline="30000" dirty="0">
              <a:effectLst/>
              <a:latin typeface="Trebuchet MS" panose="020B0703020202090204" pitchFamily="34" charset="0"/>
            </a:endParaRPr>
          </a:p>
          <a:p>
            <a:pPr marL="0" indent="0">
              <a:buNone/>
            </a:pPr>
            <a:r>
              <a:rPr lang="en-GB" sz="2000" b="1" baseline="30000" dirty="0">
                <a:effectLst/>
                <a:latin typeface="Trebuchet MS" panose="020B0703020202090204" pitchFamily="34" charset="0"/>
              </a:rPr>
              <a:t>7 </a:t>
            </a:r>
            <a:r>
              <a:rPr lang="en-GB" sz="2000" dirty="0">
                <a:effectLst/>
                <a:latin typeface="Trebuchet MS" panose="020B0703020202090204" pitchFamily="34" charset="0"/>
              </a:rPr>
              <a:t>Then the eyes of both of them were opened, and they realized they were naked; so they sewed fig leaves together and made coverings for themselves. </a:t>
            </a:r>
            <a:r>
              <a:rPr lang="en-GB" sz="2000" b="1" baseline="30000" dirty="0">
                <a:effectLst/>
                <a:latin typeface="Trebuchet MS" panose="020B0703020202090204" pitchFamily="34" charset="0"/>
              </a:rPr>
              <a:t>8 </a:t>
            </a:r>
            <a:r>
              <a:rPr lang="en-GB" sz="2000" dirty="0">
                <a:effectLst/>
                <a:latin typeface="Trebuchet MS" panose="020B0703020202090204" pitchFamily="34" charset="0"/>
              </a:rPr>
              <a:t>Then the man and his wife heard the sound of the Lord God as he was walking in the garden in the cool of the day, and they hid from the Lord God among the trees of the garden.</a:t>
            </a:r>
            <a:r>
              <a:rPr lang="en-GB" sz="2000" b="1" baseline="30000" dirty="0">
                <a:effectLst/>
                <a:latin typeface="Trebuchet MS" panose="020B0703020202090204" pitchFamily="34" charset="0"/>
              </a:rPr>
              <a:t>9 </a:t>
            </a:r>
            <a:r>
              <a:rPr lang="en-GB" sz="2000" dirty="0">
                <a:effectLst/>
                <a:latin typeface="Trebuchet MS" panose="020B0703020202090204" pitchFamily="34" charset="0"/>
              </a:rPr>
              <a:t>But the Lord God called to the man, ‘Where are you?’ </a:t>
            </a:r>
            <a:r>
              <a:rPr lang="en-GB" sz="2000" b="1" baseline="30000" dirty="0">
                <a:effectLst/>
                <a:latin typeface="Trebuchet MS" panose="020B0703020202090204" pitchFamily="34" charset="0"/>
              </a:rPr>
              <a:t>10 </a:t>
            </a:r>
            <a:r>
              <a:rPr lang="en-GB" sz="2000" dirty="0">
                <a:effectLst/>
                <a:latin typeface="Trebuchet MS" panose="020B0703020202090204" pitchFamily="34" charset="0"/>
              </a:rPr>
              <a:t>He answered, ‘I heard you in the garden, and I was afraid because I was naked; so I hid’. </a:t>
            </a:r>
          </a:p>
          <a:p>
            <a:pPr marL="0" indent="0">
              <a:buNone/>
            </a:pPr>
            <a:r>
              <a:rPr lang="en-GB" sz="2000" b="1" baseline="30000" dirty="0">
                <a:effectLst/>
                <a:latin typeface="Trebuchet MS" panose="020B0703020202090204" pitchFamily="34" charset="0"/>
              </a:rPr>
              <a:t>11 </a:t>
            </a:r>
            <a:r>
              <a:rPr lang="en-GB" sz="2000" dirty="0">
                <a:effectLst/>
                <a:latin typeface="Trebuchet MS" panose="020B0703020202090204" pitchFamily="34" charset="0"/>
              </a:rPr>
              <a:t>And he said, ‘Who told you that you were naked? Have you eaten from the tree that I commanded you not to eat from?’ </a:t>
            </a:r>
            <a:r>
              <a:rPr lang="en-GB" sz="2000" b="1" baseline="30000" dirty="0">
                <a:effectLst/>
                <a:latin typeface="Trebuchet MS" panose="020B0703020202090204" pitchFamily="34" charset="0"/>
              </a:rPr>
              <a:t>12 </a:t>
            </a:r>
            <a:r>
              <a:rPr lang="en-GB" sz="2000" dirty="0">
                <a:effectLst/>
                <a:latin typeface="Trebuchet MS" panose="020B0703020202090204" pitchFamily="34" charset="0"/>
              </a:rPr>
              <a:t>The man said, ‘The woman you put here with me—she gave me some fruit from the tree, and I ate it’.</a:t>
            </a:r>
            <a:r>
              <a:rPr lang="en-GB" sz="2000" b="1" baseline="30000" dirty="0">
                <a:effectLst/>
                <a:latin typeface="system-ui"/>
              </a:rPr>
              <a:t> 13 </a:t>
            </a:r>
            <a:r>
              <a:rPr lang="en-GB" sz="2000" dirty="0">
                <a:effectLst/>
                <a:latin typeface="Trebuchet MS" panose="020B0703020202090204" pitchFamily="34" charset="0"/>
              </a:rPr>
              <a:t>Then the Lord God said to the woman, ‘What is this you have done?’</a:t>
            </a:r>
            <a:r>
              <a:rPr lang="en-GB" sz="2000" dirty="0">
                <a:latin typeface="Trebuchet MS" panose="020B0703020202090204" pitchFamily="34" charset="0"/>
              </a:rPr>
              <a:t> </a:t>
            </a:r>
            <a:r>
              <a:rPr lang="en-GB" sz="2000" dirty="0">
                <a:effectLst/>
                <a:latin typeface="Trebuchet MS" panose="020B0703020202090204" pitchFamily="34" charset="0"/>
              </a:rPr>
              <a:t>The woman said, “The serpent deceived me, and I ate.”</a:t>
            </a:r>
          </a:p>
          <a:p>
            <a:pPr marL="0" indent="0">
              <a:buNone/>
            </a:pPr>
            <a:endParaRPr lang="en-GB" sz="2000" dirty="0">
              <a:effectLst/>
              <a:latin typeface="Trebuchet MS" panose="020B0703020202090204" pitchFamily="34" charset="0"/>
            </a:endParaRPr>
          </a:p>
          <a:p>
            <a:pPr marL="0" indent="0">
              <a:buNone/>
            </a:pPr>
            <a:endParaRPr lang="en-US" dirty="0"/>
          </a:p>
        </p:txBody>
      </p:sp>
    </p:spTree>
    <p:extLst>
      <p:ext uri="{BB962C8B-B14F-4D97-AF65-F5344CB8AC3E}">
        <p14:creationId xmlns:p14="http://schemas.microsoft.com/office/powerpoint/2010/main" val="3678389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F93EA-9E31-557A-A2EC-771167847A99}"/>
              </a:ext>
            </a:extLst>
          </p:cNvPr>
          <p:cNvSpPr>
            <a:spLocks noGrp="1"/>
          </p:cNvSpPr>
          <p:nvPr>
            <p:ph type="title"/>
          </p:nvPr>
        </p:nvSpPr>
        <p:spPr>
          <a:xfrm>
            <a:off x="1619673" y="624110"/>
            <a:ext cx="6914728" cy="788666"/>
          </a:xfrm>
        </p:spPr>
        <p:txBody>
          <a:bodyPr/>
          <a:lstStyle/>
          <a:p>
            <a:r>
              <a:rPr lang="en-US" dirty="0">
                <a:latin typeface="Trebuchet MS" panose="020B0703020202090204" pitchFamily="34" charset="0"/>
              </a:rPr>
              <a:t>Genesis 3</a:t>
            </a:r>
          </a:p>
        </p:txBody>
      </p:sp>
      <p:sp>
        <p:nvSpPr>
          <p:cNvPr id="3" name="Content Placeholder 2">
            <a:extLst>
              <a:ext uri="{FF2B5EF4-FFF2-40B4-BE49-F238E27FC236}">
                <a16:creationId xmlns:a16="http://schemas.microsoft.com/office/drawing/2014/main" id="{1DE24EFC-9ADA-64F6-AD52-915F6A691503}"/>
              </a:ext>
            </a:extLst>
          </p:cNvPr>
          <p:cNvSpPr>
            <a:spLocks noGrp="1"/>
          </p:cNvSpPr>
          <p:nvPr>
            <p:ph idx="1"/>
          </p:nvPr>
        </p:nvSpPr>
        <p:spPr>
          <a:xfrm>
            <a:off x="1691681" y="1264554"/>
            <a:ext cx="6842720" cy="4540709"/>
          </a:xfrm>
        </p:spPr>
        <p:txBody>
          <a:bodyPr>
            <a:normAutofit fontScale="92500" lnSpcReduction="10000"/>
          </a:bodyPr>
          <a:lstStyle/>
          <a:p>
            <a:endParaRPr lang="en-GB" dirty="0">
              <a:effectLst/>
              <a:latin typeface="system-ui"/>
            </a:endParaRPr>
          </a:p>
          <a:p>
            <a:pPr marL="0" indent="0">
              <a:buNone/>
            </a:pPr>
            <a:r>
              <a:rPr lang="en-GB" sz="2500" b="1" baseline="30000" dirty="0">
                <a:effectLst/>
                <a:latin typeface="system-ui"/>
              </a:rPr>
              <a:t>14 </a:t>
            </a:r>
            <a:r>
              <a:rPr lang="en-GB" sz="2500" dirty="0">
                <a:effectLst/>
                <a:latin typeface="system-ui"/>
              </a:rPr>
              <a:t>So the Lord God said to the serpent, ‘Because you have done this,</a:t>
            </a:r>
          </a:p>
          <a:p>
            <a:pPr marL="0" indent="0">
              <a:buNone/>
            </a:pPr>
            <a:r>
              <a:rPr lang="en-GB" sz="2500" dirty="0">
                <a:effectLst/>
                <a:latin typeface="system-ui"/>
              </a:rPr>
              <a:t>Cursed are you above all livestock</a:t>
            </a:r>
            <a:br>
              <a:rPr lang="en-GB" sz="2500" dirty="0">
                <a:effectLst/>
                <a:latin typeface="system-ui"/>
              </a:rPr>
            </a:br>
            <a:r>
              <a:rPr lang="en-GB" sz="2500" dirty="0">
                <a:effectLst/>
                <a:latin typeface="Courier New" panose="02070309020205020404" pitchFamily="49" charset="0"/>
              </a:rPr>
              <a:t>    </a:t>
            </a:r>
            <a:r>
              <a:rPr lang="en-GB" sz="2500" dirty="0">
                <a:effectLst/>
                <a:latin typeface="system-ui"/>
              </a:rPr>
              <a:t>and all wild animals!</a:t>
            </a:r>
            <a:br>
              <a:rPr lang="en-GB" sz="2500" dirty="0">
                <a:effectLst/>
                <a:latin typeface="system-ui"/>
              </a:rPr>
            </a:br>
            <a:r>
              <a:rPr lang="en-GB" sz="2500" dirty="0">
                <a:effectLst/>
                <a:latin typeface="system-ui"/>
              </a:rPr>
              <a:t>You will crawl on your belly</a:t>
            </a:r>
            <a:br>
              <a:rPr lang="en-GB" sz="2500" dirty="0">
                <a:effectLst/>
                <a:latin typeface="system-ui"/>
              </a:rPr>
            </a:br>
            <a:r>
              <a:rPr lang="en-GB" sz="2500" dirty="0">
                <a:effectLst/>
                <a:latin typeface="Courier New" panose="02070309020205020404" pitchFamily="49" charset="0"/>
              </a:rPr>
              <a:t>    </a:t>
            </a:r>
            <a:r>
              <a:rPr lang="en-GB" sz="2500" dirty="0">
                <a:effectLst/>
                <a:latin typeface="system-ui"/>
              </a:rPr>
              <a:t>and you will eat dust</a:t>
            </a:r>
            <a:br>
              <a:rPr lang="en-GB" sz="2500" dirty="0">
                <a:effectLst/>
                <a:latin typeface="system-ui"/>
              </a:rPr>
            </a:br>
            <a:r>
              <a:rPr lang="en-GB" sz="2500" dirty="0">
                <a:effectLst/>
                <a:latin typeface="Courier New" panose="02070309020205020404" pitchFamily="49" charset="0"/>
              </a:rPr>
              <a:t>    </a:t>
            </a:r>
            <a:r>
              <a:rPr lang="en-GB" sz="2500" dirty="0">
                <a:effectLst/>
                <a:latin typeface="system-ui"/>
              </a:rPr>
              <a:t>all the days of your life.</a:t>
            </a:r>
            <a:br>
              <a:rPr lang="en-GB" sz="2500" dirty="0">
                <a:effectLst/>
                <a:latin typeface="system-ui"/>
              </a:rPr>
            </a:br>
            <a:r>
              <a:rPr lang="en-GB" sz="2500" b="1" baseline="30000" dirty="0">
                <a:effectLst/>
                <a:latin typeface="system-ui"/>
              </a:rPr>
              <a:t>15 </a:t>
            </a:r>
            <a:r>
              <a:rPr lang="en-GB" sz="2500" dirty="0">
                <a:effectLst/>
                <a:latin typeface="system-ui"/>
              </a:rPr>
              <a:t>And I will put enmity</a:t>
            </a:r>
            <a:br>
              <a:rPr lang="en-GB" sz="2500" dirty="0">
                <a:effectLst/>
                <a:latin typeface="system-ui"/>
              </a:rPr>
            </a:br>
            <a:r>
              <a:rPr lang="en-GB" sz="2500" dirty="0">
                <a:effectLst/>
                <a:latin typeface="Courier New" panose="02070309020205020404" pitchFamily="49" charset="0"/>
              </a:rPr>
              <a:t>    </a:t>
            </a:r>
            <a:r>
              <a:rPr lang="en-GB" sz="2500" dirty="0">
                <a:effectLst/>
                <a:latin typeface="system-ui"/>
              </a:rPr>
              <a:t>between you and the woman,</a:t>
            </a:r>
            <a:br>
              <a:rPr lang="en-GB" sz="2500" dirty="0">
                <a:effectLst/>
                <a:latin typeface="system-ui"/>
              </a:rPr>
            </a:br>
            <a:r>
              <a:rPr lang="en-GB" sz="2500" dirty="0">
                <a:effectLst/>
                <a:latin typeface="Courier New" panose="02070309020205020404" pitchFamily="49" charset="0"/>
              </a:rPr>
              <a:t>    </a:t>
            </a:r>
            <a:r>
              <a:rPr lang="en-GB" sz="2500" dirty="0">
                <a:effectLst/>
                <a:latin typeface="system-ui"/>
              </a:rPr>
              <a:t>and between your offspring and hers;</a:t>
            </a:r>
            <a:br>
              <a:rPr lang="en-GB" sz="2500" dirty="0">
                <a:effectLst/>
                <a:latin typeface="system-ui"/>
              </a:rPr>
            </a:br>
            <a:r>
              <a:rPr lang="en-GB" sz="2500" dirty="0">
                <a:effectLst/>
                <a:latin typeface="system-ui"/>
              </a:rPr>
              <a:t>he will crush your head,</a:t>
            </a:r>
            <a:br>
              <a:rPr lang="en-GB" sz="2500" dirty="0">
                <a:effectLst/>
                <a:latin typeface="system-ui"/>
              </a:rPr>
            </a:br>
            <a:r>
              <a:rPr lang="en-GB" sz="2500" dirty="0">
                <a:effectLst/>
                <a:latin typeface="Courier New" panose="02070309020205020404" pitchFamily="49" charset="0"/>
              </a:rPr>
              <a:t>    </a:t>
            </a:r>
            <a:r>
              <a:rPr lang="en-GB" sz="2500" dirty="0">
                <a:effectLst/>
                <a:latin typeface="system-ui"/>
              </a:rPr>
              <a:t>and you will strike his heel’. </a:t>
            </a:r>
            <a:endParaRPr lang="en-US" dirty="0"/>
          </a:p>
        </p:txBody>
      </p:sp>
    </p:spTree>
    <p:extLst>
      <p:ext uri="{BB962C8B-B14F-4D97-AF65-F5344CB8AC3E}">
        <p14:creationId xmlns:p14="http://schemas.microsoft.com/office/powerpoint/2010/main" val="4227112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F93EA-9E31-557A-A2EC-771167847A99}"/>
              </a:ext>
            </a:extLst>
          </p:cNvPr>
          <p:cNvSpPr>
            <a:spLocks noGrp="1"/>
          </p:cNvSpPr>
          <p:nvPr>
            <p:ph type="title"/>
          </p:nvPr>
        </p:nvSpPr>
        <p:spPr>
          <a:xfrm>
            <a:off x="1403649" y="624110"/>
            <a:ext cx="7130752" cy="788666"/>
          </a:xfrm>
        </p:spPr>
        <p:txBody>
          <a:bodyPr/>
          <a:lstStyle/>
          <a:p>
            <a:r>
              <a:rPr lang="en-US" dirty="0">
                <a:latin typeface="Trebuchet MS" panose="020B0703020202090204" pitchFamily="34" charset="0"/>
              </a:rPr>
              <a:t>Genesis 3</a:t>
            </a:r>
          </a:p>
        </p:txBody>
      </p:sp>
      <p:sp>
        <p:nvSpPr>
          <p:cNvPr id="3" name="Content Placeholder 2">
            <a:extLst>
              <a:ext uri="{FF2B5EF4-FFF2-40B4-BE49-F238E27FC236}">
                <a16:creationId xmlns:a16="http://schemas.microsoft.com/office/drawing/2014/main" id="{1DE24EFC-9ADA-64F6-AD52-915F6A691503}"/>
              </a:ext>
            </a:extLst>
          </p:cNvPr>
          <p:cNvSpPr>
            <a:spLocks noGrp="1"/>
          </p:cNvSpPr>
          <p:nvPr>
            <p:ph idx="1"/>
          </p:nvPr>
        </p:nvSpPr>
        <p:spPr>
          <a:xfrm>
            <a:off x="1835696" y="1264554"/>
            <a:ext cx="6698704" cy="5332797"/>
          </a:xfrm>
        </p:spPr>
        <p:txBody>
          <a:bodyPr>
            <a:normAutofit fontScale="32500" lnSpcReduction="20000"/>
          </a:bodyPr>
          <a:lstStyle/>
          <a:p>
            <a:endParaRPr lang="en-GB" dirty="0">
              <a:effectLst/>
              <a:latin typeface="system-ui"/>
            </a:endParaRPr>
          </a:p>
          <a:p>
            <a:pPr marL="0" indent="0">
              <a:buNone/>
            </a:pPr>
            <a:r>
              <a:rPr lang="en-GB" sz="5600" b="1" baseline="30000" dirty="0">
                <a:effectLst/>
                <a:latin typeface="system-ui"/>
              </a:rPr>
              <a:t>16  </a:t>
            </a:r>
            <a:r>
              <a:rPr lang="en-GB" sz="5600" dirty="0">
                <a:effectLst/>
                <a:latin typeface="system-ui"/>
              </a:rPr>
              <a:t>To the woman he said,</a:t>
            </a:r>
          </a:p>
          <a:p>
            <a:pPr marL="0" indent="0">
              <a:buNone/>
            </a:pPr>
            <a:r>
              <a:rPr lang="en-GB" sz="5600" dirty="0">
                <a:latin typeface="system-ui"/>
              </a:rPr>
              <a:t>‘ </a:t>
            </a:r>
            <a:r>
              <a:rPr lang="en-GB" sz="5600" dirty="0">
                <a:effectLst/>
                <a:latin typeface="system-ui"/>
              </a:rPr>
              <a:t>I will make your pains in childbearing very severe;</a:t>
            </a:r>
            <a:br>
              <a:rPr lang="en-GB" sz="5600" dirty="0">
                <a:effectLst/>
                <a:latin typeface="system-ui"/>
              </a:rPr>
            </a:br>
            <a:r>
              <a:rPr lang="en-GB" sz="5600" dirty="0">
                <a:effectLst/>
                <a:latin typeface="Courier New" panose="02070309020205020404" pitchFamily="49" charset="0"/>
              </a:rPr>
              <a:t>    </a:t>
            </a:r>
            <a:r>
              <a:rPr lang="en-GB" sz="5600" dirty="0">
                <a:effectLst/>
                <a:latin typeface="system-ui"/>
              </a:rPr>
              <a:t>with painful labour you will give birth to children.</a:t>
            </a:r>
            <a:br>
              <a:rPr lang="en-GB" sz="5600" dirty="0">
                <a:effectLst/>
                <a:latin typeface="system-ui"/>
              </a:rPr>
            </a:br>
            <a:r>
              <a:rPr lang="en-GB" sz="5600" dirty="0">
                <a:effectLst/>
                <a:latin typeface="system-ui"/>
              </a:rPr>
              <a:t>Your desire will be for your husband,</a:t>
            </a:r>
            <a:br>
              <a:rPr lang="en-GB" sz="5600" dirty="0">
                <a:effectLst/>
                <a:latin typeface="system-ui"/>
              </a:rPr>
            </a:br>
            <a:r>
              <a:rPr lang="en-GB" sz="5600" dirty="0">
                <a:effectLst/>
                <a:latin typeface="Courier New" panose="02070309020205020404" pitchFamily="49" charset="0"/>
              </a:rPr>
              <a:t>    </a:t>
            </a:r>
            <a:r>
              <a:rPr lang="en-GB" sz="5600" dirty="0">
                <a:effectLst/>
                <a:latin typeface="system-ui"/>
              </a:rPr>
              <a:t>and he will rule over you</a:t>
            </a:r>
            <a:r>
              <a:rPr lang="en-GB" sz="5600" dirty="0">
                <a:latin typeface="system-ui"/>
              </a:rPr>
              <a:t>’.</a:t>
            </a:r>
          </a:p>
          <a:p>
            <a:pPr marL="0" indent="0">
              <a:buNone/>
            </a:pPr>
            <a:r>
              <a:rPr lang="en-GB" sz="5600" b="1" baseline="30000" dirty="0">
                <a:effectLst/>
                <a:latin typeface="system-ui"/>
              </a:rPr>
              <a:t>17 </a:t>
            </a:r>
            <a:r>
              <a:rPr lang="en-GB" sz="5600" dirty="0">
                <a:effectLst/>
                <a:latin typeface="system-ui"/>
              </a:rPr>
              <a:t>To the man he said, ‘Because you listened to your wife and ate fruit from the tree about which I commanded you, “You must not eat from it</a:t>
            </a:r>
            <a:r>
              <a:rPr lang="en-GB" sz="5600" dirty="0">
                <a:latin typeface="system-ui"/>
              </a:rPr>
              <a:t>”, </a:t>
            </a:r>
            <a:r>
              <a:rPr lang="en-GB" sz="5600" dirty="0">
                <a:effectLst/>
                <a:latin typeface="system-ui"/>
              </a:rPr>
              <a:t>Cursed is the ground because of you;</a:t>
            </a:r>
            <a:br>
              <a:rPr lang="en-GB" sz="5600" dirty="0">
                <a:effectLst/>
                <a:latin typeface="system-ui"/>
              </a:rPr>
            </a:br>
            <a:r>
              <a:rPr lang="en-GB" sz="5600" dirty="0">
                <a:effectLst/>
                <a:latin typeface="Courier New" panose="02070309020205020404" pitchFamily="49" charset="0"/>
              </a:rPr>
              <a:t>    </a:t>
            </a:r>
            <a:r>
              <a:rPr lang="en-GB" sz="5600" dirty="0">
                <a:effectLst/>
                <a:latin typeface="system-ui"/>
              </a:rPr>
              <a:t>through painful toil you will eat food from it</a:t>
            </a:r>
            <a:br>
              <a:rPr lang="en-GB" sz="5600" dirty="0">
                <a:effectLst/>
                <a:latin typeface="system-ui"/>
              </a:rPr>
            </a:br>
            <a:r>
              <a:rPr lang="en-GB" sz="5600" dirty="0">
                <a:effectLst/>
                <a:latin typeface="Courier New" panose="02070309020205020404" pitchFamily="49" charset="0"/>
              </a:rPr>
              <a:t>    </a:t>
            </a:r>
            <a:r>
              <a:rPr lang="en-GB" sz="5600" dirty="0">
                <a:effectLst/>
                <a:latin typeface="system-ui"/>
              </a:rPr>
              <a:t>all the days of your life.</a:t>
            </a:r>
            <a:br>
              <a:rPr lang="en-GB" sz="5600" dirty="0">
                <a:effectLst/>
                <a:latin typeface="system-ui"/>
              </a:rPr>
            </a:br>
            <a:r>
              <a:rPr lang="en-GB" sz="5600" b="1" baseline="30000" dirty="0">
                <a:effectLst/>
                <a:latin typeface="system-ui"/>
              </a:rPr>
              <a:t>18 </a:t>
            </a:r>
            <a:r>
              <a:rPr lang="en-GB" sz="5600" dirty="0">
                <a:effectLst/>
                <a:latin typeface="system-ui"/>
              </a:rPr>
              <a:t>It will produce thorns and thistles for you,</a:t>
            </a:r>
            <a:br>
              <a:rPr lang="en-GB" sz="5600" dirty="0">
                <a:effectLst/>
                <a:latin typeface="system-ui"/>
              </a:rPr>
            </a:br>
            <a:r>
              <a:rPr lang="en-GB" sz="5600" dirty="0">
                <a:effectLst/>
                <a:latin typeface="Courier New" panose="02070309020205020404" pitchFamily="49" charset="0"/>
              </a:rPr>
              <a:t>    </a:t>
            </a:r>
            <a:r>
              <a:rPr lang="en-GB" sz="5600" dirty="0">
                <a:effectLst/>
                <a:latin typeface="system-ui"/>
              </a:rPr>
              <a:t>and you will eat the plants of the field.</a:t>
            </a:r>
            <a:br>
              <a:rPr lang="en-GB" sz="5600" dirty="0">
                <a:effectLst/>
                <a:latin typeface="system-ui"/>
              </a:rPr>
            </a:br>
            <a:r>
              <a:rPr lang="en-GB" sz="5600" b="1" baseline="30000" dirty="0">
                <a:effectLst/>
                <a:latin typeface="system-ui"/>
              </a:rPr>
              <a:t>19 </a:t>
            </a:r>
            <a:r>
              <a:rPr lang="en-GB" sz="5600" dirty="0">
                <a:effectLst/>
                <a:latin typeface="system-ui"/>
              </a:rPr>
              <a:t>By the sweat of your brow</a:t>
            </a:r>
            <a:br>
              <a:rPr lang="en-GB" sz="5600" dirty="0">
                <a:effectLst/>
                <a:latin typeface="system-ui"/>
              </a:rPr>
            </a:br>
            <a:r>
              <a:rPr lang="en-GB" sz="5600" dirty="0">
                <a:effectLst/>
                <a:latin typeface="Courier New" panose="02070309020205020404" pitchFamily="49" charset="0"/>
              </a:rPr>
              <a:t>    </a:t>
            </a:r>
            <a:r>
              <a:rPr lang="en-GB" sz="5600" dirty="0">
                <a:effectLst/>
                <a:latin typeface="system-ui"/>
              </a:rPr>
              <a:t>you will eat your food</a:t>
            </a:r>
            <a:br>
              <a:rPr lang="en-GB" sz="5600" dirty="0">
                <a:effectLst/>
                <a:latin typeface="system-ui"/>
              </a:rPr>
            </a:br>
            <a:r>
              <a:rPr lang="en-GB" sz="5600" dirty="0">
                <a:effectLst/>
                <a:latin typeface="system-ui"/>
              </a:rPr>
              <a:t>until you return to the ground,</a:t>
            </a:r>
            <a:br>
              <a:rPr lang="en-GB" sz="5600" dirty="0">
                <a:effectLst/>
                <a:latin typeface="system-ui"/>
              </a:rPr>
            </a:br>
            <a:r>
              <a:rPr lang="en-GB" sz="5600" dirty="0">
                <a:effectLst/>
                <a:latin typeface="Courier New" panose="02070309020205020404" pitchFamily="49" charset="0"/>
              </a:rPr>
              <a:t>    </a:t>
            </a:r>
            <a:r>
              <a:rPr lang="en-GB" sz="5600" dirty="0">
                <a:effectLst/>
                <a:latin typeface="system-ui"/>
              </a:rPr>
              <a:t>since from it you were taken;</a:t>
            </a:r>
            <a:br>
              <a:rPr lang="en-GB" sz="5600" dirty="0">
                <a:effectLst/>
                <a:latin typeface="system-ui"/>
              </a:rPr>
            </a:br>
            <a:r>
              <a:rPr lang="en-GB" sz="5600" dirty="0">
                <a:effectLst/>
                <a:latin typeface="system-ui"/>
              </a:rPr>
              <a:t>for dust you are</a:t>
            </a:r>
            <a:br>
              <a:rPr lang="en-GB" sz="5600" dirty="0">
                <a:effectLst/>
                <a:latin typeface="system-ui"/>
              </a:rPr>
            </a:br>
            <a:r>
              <a:rPr lang="en-GB" sz="5600" dirty="0">
                <a:effectLst/>
                <a:latin typeface="Courier New" panose="02070309020205020404" pitchFamily="49" charset="0"/>
              </a:rPr>
              <a:t>    </a:t>
            </a:r>
            <a:r>
              <a:rPr lang="en-GB" sz="5600" dirty="0">
                <a:effectLst/>
                <a:latin typeface="system-ui"/>
              </a:rPr>
              <a:t>and to dust you will return</a:t>
            </a:r>
            <a:r>
              <a:rPr lang="en-GB" sz="5600" dirty="0">
                <a:latin typeface="system-ui"/>
              </a:rPr>
              <a:t>’.</a:t>
            </a:r>
          </a:p>
          <a:p>
            <a:pPr marL="0" indent="0">
              <a:buNone/>
            </a:pPr>
            <a:r>
              <a:rPr lang="en-GB" sz="5600" b="1" baseline="30000" dirty="0">
                <a:effectLst/>
                <a:latin typeface="system-ui"/>
              </a:rPr>
              <a:t>20 </a:t>
            </a:r>
            <a:r>
              <a:rPr lang="en-GB" sz="5600" dirty="0">
                <a:effectLst/>
                <a:latin typeface="system-ui"/>
              </a:rPr>
              <a:t>Adam</a:t>
            </a:r>
            <a:r>
              <a:rPr lang="en-GB" sz="5600" baseline="30000" dirty="0">
                <a:latin typeface="system-ui"/>
              </a:rPr>
              <a:t> </a:t>
            </a:r>
            <a:r>
              <a:rPr lang="en-GB" sz="5600" dirty="0">
                <a:effectLst/>
                <a:latin typeface="system-ui"/>
              </a:rPr>
              <a:t>named his wife Eve, because she would become the mother of all the living.</a:t>
            </a:r>
          </a:p>
          <a:p>
            <a:pPr marL="0" indent="0">
              <a:buNone/>
            </a:pPr>
            <a:endParaRPr lang="en-US" dirty="0"/>
          </a:p>
        </p:txBody>
      </p:sp>
    </p:spTree>
    <p:extLst>
      <p:ext uri="{BB962C8B-B14F-4D97-AF65-F5344CB8AC3E}">
        <p14:creationId xmlns:p14="http://schemas.microsoft.com/office/powerpoint/2010/main" val="4201638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1835F-6372-FEEC-2DA0-C8AA600BED30}"/>
              </a:ext>
            </a:extLst>
          </p:cNvPr>
          <p:cNvSpPr>
            <a:spLocks noGrp="1"/>
          </p:cNvSpPr>
          <p:nvPr>
            <p:ph type="title"/>
          </p:nvPr>
        </p:nvSpPr>
        <p:spPr>
          <a:xfrm>
            <a:off x="1475657" y="624110"/>
            <a:ext cx="7058744" cy="1280890"/>
          </a:xfrm>
        </p:spPr>
        <p:txBody>
          <a:bodyPr/>
          <a:lstStyle/>
          <a:p>
            <a:r>
              <a:rPr lang="en-US" dirty="0">
                <a:latin typeface="Trebuchet MS" panose="020B0703020202090204" pitchFamily="34" charset="0"/>
              </a:rPr>
              <a:t>Genesis 3</a:t>
            </a:r>
          </a:p>
        </p:txBody>
      </p:sp>
      <p:sp>
        <p:nvSpPr>
          <p:cNvPr id="3" name="Content Placeholder 2">
            <a:extLst>
              <a:ext uri="{FF2B5EF4-FFF2-40B4-BE49-F238E27FC236}">
                <a16:creationId xmlns:a16="http://schemas.microsoft.com/office/drawing/2014/main" id="{8F5039A3-A416-F7B5-5BC7-8DCD94E36EB2}"/>
              </a:ext>
            </a:extLst>
          </p:cNvPr>
          <p:cNvSpPr>
            <a:spLocks noGrp="1"/>
          </p:cNvSpPr>
          <p:nvPr>
            <p:ph idx="1"/>
          </p:nvPr>
        </p:nvSpPr>
        <p:spPr>
          <a:xfrm>
            <a:off x="1907703" y="1340768"/>
            <a:ext cx="6626697" cy="4570454"/>
          </a:xfrm>
        </p:spPr>
        <p:txBody>
          <a:bodyPr/>
          <a:lstStyle/>
          <a:p>
            <a:pPr marL="0" indent="0">
              <a:buNone/>
            </a:pPr>
            <a:r>
              <a:rPr lang="en-GB" sz="1800" b="1" baseline="30000" dirty="0">
                <a:effectLst/>
                <a:latin typeface="system-ui"/>
              </a:rPr>
              <a:t>21 </a:t>
            </a:r>
            <a:r>
              <a:rPr lang="en-GB" sz="1800" dirty="0">
                <a:effectLst/>
                <a:latin typeface="system-ui"/>
              </a:rPr>
              <a:t>The Lord God made garments of skin for Adam and his wife and clothed them. </a:t>
            </a:r>
            <a:r>
              <a:rPr lang="en-GB" sz="1800" b="1" baseline="30000" dirty="0">
                <a:effectLst/>
                <a:latin typeface="system-ui"/>
              </a:rPr>
              <a:t>22 </a:t>
            </a:r>
            <a:r>
              <a:rPr lang="en-GB" sz="1800" dirty="0">
                <a:effectLst/>
                <a:latin typeface="system-ui"/>
              </a:rPr>
              <a:t>And the Lord God said, ‘The man has now become like one of us, knowing good and evil. He must not be allowed to reach out his hand and take also from the tree of life and eat and live forever’. </a:t>
            </a:r>
          </a:p>
          <a:p>
            <a:pPr marL="0" indent="0">
              <a:buNone/>
            </a:pPr>
            <a:r>
              <a:rPr lang="en-GB" sz="1800" b="1" baseline="30000" dirty="0">
                <a:effectLst/>
                <a:latin typeface="system-ui"/>
              </a:rPr>
              <a:t>23 </a:t>
            </a:r>
            <a:r>
              <a:rPr lang="en-GB" sz="1800" dirty="0">
                <a:effectLst/>
                <a:latin typeface="system-ui"/>
              </a:rPr>
              <a:t>So the Lord God banished him from the Garden of Eden to work the ground from which he had been taken. </a:t>
            </a:r>
            <a:r>
              <a:rPr lang="en-GB" sz="1800" b="1" baseline="30000" dirty="0">
                <a:effectLst/>
                <a:latin typeface="system-ui"/>
              </a:rPr>
              <a:t>24 </a:t>
            </a:r>
            <a:r>
              <a:rPr lang="en-GB" sz="1800" dirty="0">
                <a:effectLst/>
                <a:latin typeface="system-ui"/>
              </a:rPr>
              <a:t>After he drove the man out, he placed on the east side</a:t>
            </a:r>
            <a:r>
              <a:rPr lang="en-GB" baseline="30000" dirty="0">
                <a:latin typeface="system-ui"/>
              </a:rPr>
              <a:t> </a:t>
            </a:r>
            <a:r>
              <a:rPr lang="en-GB" sz="1800" dirty="0">
                <a:effectLst/>
                <a:latin typeface="system-ui"/>
              </a:rPr>
              <a:t>of the Garden of Eden cherubim and a flaming sword flashing back and forth to guard the way to the tree of life.</a:t>
            </a:r>
          </a:p>
          <a:p>
            <a:endParaRPr lang="en-US" dirty="0"/>
          </a:p>
        </p:txBody>
      </p:sp>
    </p:spTree>
    <p:extLst>
      <p:ext uri="{BB962C8B-B14F-4D97-AF65-F5344CB8AC3E}">
        <p14:creationId xmlns:p14="http://schemas.microsoft.com/office/powerpoint/2010/main" val="1463519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55BB09C5-D515-4112-3DA8-8188CB2B8950}"/>
              </a:ext>
            </a:extLst>
          </p:cNvPr>
          <p:cNvSpPr>
            <a:spLocks noGrp="1" noChangeArrowheads="1"/>
          </p:cNvSpPr>
          <p:nvPr>
            <p:ph type="title"/>
          </p:nvPr>
        </p:nvSpPr>
        <p:spPr>
          <a:xfrm>
            <a:off x="1945201" y="624110"/>
            <a:ext cx="6589199" cy="1868786"/>
          </a:xfrm>
        </p:spPr>
        <p:txBody>
          <a:bodyPr>
            <a:normAutofit/>
          </a:bodyPr>
          <a:lstStyle/>
          <a:p>
            <a:pPr eaLnBrk="1" hangingPunct="1">
              <a:defRPr/>
            </a:pPr>
            <a:r>
              <a:rPr lang="en-US" sz="2800" dirty="0">
                <a:latin typeface="Trebuchet MS" charset="0"/>
                <a:ea typeface="ＭＳ Ｐゴシック" charset="0"/>
                <a:cs typeface="ＭＳ Ｐゴシック" charset="0"/>
              </a:rPr>
              <a:t>The Disobedience of the Pair </a:t>
            </a:r>
            <a:br>
              <a:rPr lang="en-US" sz="2800" dirty="0">
                <a:latin typeface="Trebuchet MS" charset="0"/>
                <a:ea typeface="ＭＳ Ｐゴシック" charset="0"/>
                <a:cs typeface="ＭＳ Ｐゴシック" charset="0"/>
              </a:rPr>
            </a:br>
            <a:r>
              <a:rPr lang="en-US" sz="2800" dirty="0">
                <a:latin typeface="Trebuchet MS" charset="0"/>
                <a:ea typeface="ＭＳ Ｐゴシック" charset="0"/>
                <a:cs typeface="ＭＳ Ｐゴシック" charset="0"/>
              </a:rPr>
              <a:t>in the Garden: Is the Woman to Blame?</a:t>
            </a:r>
            <a:endParaRPr lang="en-US" sz="2800" dirty="0">
              <a:ea typeface="ＭＳ Ｐゴシック" charset="0"/>
              <a:cs typeface="ＭＳ Ｐゴシック" charset="0"/>
            </a:endParaRPr>
          </a:p>
        </p:txBody>
      </p:sp>
      <p:sp>
        <p:nvSpPr>
          <p:cNvPr id="13315" name="Rectangle 3">
            <a:extLst>
              <a:ext uri="{FF2B5EF4-FFF2-40B4-BE49-F238E27FC236}">
                <a16:creationId xmlns:a16="http://schemas.microsoft.com/office/drawing/2014/main" id="{A193BD64-CCD8-B3A8-39BC-BDEA16641A1F}"/>
              </a:ext>
            </a:extLst>
          </p:cNvPr>
          <p:cNvSpPr>
            <a:spLocks noGrp="1" noChangeArrowheads="1"/>
          </p:cNvSpPr>
          <p:nvPr>
            <p:ph idx="1"/>
          </p:nvPr>
        </p:nvSpPr>
        <p:spPr/>
        <p:txBody>
          <a:bodyPr>
            <a:normAutofit/>
          </a:bodyPr>
          <a:lstStyle/>
          <a:p>
            <a:pPr eaLnBrk="1" hangingPunct="1"/>
            <a:endParaRPr lang="en-US" altLang="en-US" dirty="0">
              <a:latin typeface="Trebuchet MS" panose="020B0703020202090204" pitchFamily="34" charset="0"/>
              <a:ea typeface="ＭＳ Ｐゴシック" panose="020B0600070205080204" pitchFamily="34" charset="-128"/>
            </a:endParaRPr>
          </a:p>
          <a:p>
            <a:pPr marL="0" indent="0" eaLnBrk="1" hangingPunct="1">
              <a:buNone/>
            </a:pPr>
            <a:endParaRPr lang="en-US" altLang="en-US" sz="2400" dirty="0">
              <a:latin typeface="Trebuchet MS" panose="020B0703020202090204" pitchFamily="34" charset="0"/>
              <a:ea typeface="ＭＳ Ｐゴシック" panose="020B0600070205080204" pitchFamily="34" charset="-128"/>
            </a:endParaRPr>
          </a:p>
          <a:p>
            <a:pPr marL="0" indent="0" eaLnBrk="1" hangingPunct="1">
              <a:buNone/>
            </a:pPr>
            <a:r>
              <a:rPr lang="en-US" altLang="en-US" sz="2400" dirty="0">
                <a:latin typeface="Trebuchet MS" panose="020B0703020202090204" pitchFamily="34" charset="0"/>
                <a:ea typeface="ＭＳ Ｐゴシック" panose="020B0600070205080204" pitchFamily="34" charset="-128"/>
              </a:rPr>
              <a:t>If the first woman depicted in Genesis 3 as a dangerous being who bewitches her husband in order to gain authority?</a:t>
            </a:r>
          </a:p>
          <a:p>
            <a:pPr eaLnBrk="1" hangingPunct="1">
              <a:buFont typeface="Wingdings" pitchFamily="2" charset="2"/>
              <a:buNone/>
            </a:pPr>
            <a:endParaRPr lang="en-US" altLang="en-US" dirty="0">
              <a:latin typeface="Trebuchet MS" panose="020B0703020202090204" pitchFamily="34" charset="0"/>
              <a:ea typeface="ＭＳ Ｐゴシック" panose="020B0600070205080204" pitchFamily="34" charset="-128"/>
            </a:endParaRPr>
          </a:p>
          <a:p>
            <a:pPr eaLnBrk="1" hangingPunct="1">
              <a:buFont typeface="Wingdings" pitchFamily="2" charset="2"/>
              <a:buNone/>
            </a:pPr>
            <a:r>
              <a:rPr lang="en-US" altLang="en-US" dirty="0">
                <a:latin typeface="Trebuchet MS" panose="020B0703020202090204" pitchFamily="34" charset="0"/>
                <a:ea typeface="ＭＳ Ｐゴシック" panose="020B0600070205080204" pitchFamily="34" charset="-128"/>
              </a:rPr>
              <a:t>	</a:t>
            </a:r>
            <a:endParaRPr lang="en-US" altLang="en-US" dirty="0">
              <a:solidFill>
                <a:srgbClr val="0070C0"/>
              </a:solidFill>
              <a:latin typeface="Trebuchet MS" panose="020B0703020202090204" pitchFamily="34" charset="0"/>
              <a:ea typeface="ＭＳ Ｐゴシック" panose="020B0600070205080204" pitchFamily="34" charset="-128"/>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4C5C65E2-1730-4EE5-AEF1-A2BB71530916}"/>
              </a:ext>
            </a:extLst>
          </p:cNvPr>
          <p:cNvSpPr>
            <a:spLocks noGrp="1" noChangeArrowheads="1"/>
          </p:cNvSpPr>
          <p:nvPr>
            <p:ph type="title"/>
          </p:nvPr>
        </p:nvSpPr>
        <p:spPr>
          <a:xfrm>
            <a:off x="944919" y="3101093"/>
            <a:ext cx="1840539" cy="3029344"/>
          </a:xfrm>
        </p:spPr>
        <p:txBody>
          <a:bodyPr vert="horz" lIns="91440" tIns="45720" rIns="91440" bIns="45720" rtlCol="0">
            <a:normAutofit/>
          </a:bodyPr>
          <a:lstStyle/>
          <a:p>
            <a:r>
              <a:rPr lang="en-US" altLang="ja-JP" sz="2800" dirty="0">
                <a:solidFill>
                  <a:schemeClr val="bg1"/>
                </a:solidFill>
                <a:latin typeface="Trebuchet MS" panose="020B0703020202090204" pitchFamily="34" charset="0"/>
              </a:rPr>
              <a:t>‘Eve the Deceiver’</a:t>
            </a:r>
            <a:endParaRPr lang="en-US" altLang="en-US" sz="2800" dirty="0">
              <a:solidFill>
                <a:schemeClr val="bg1"/>
              </a:solidFill>
              <a:latin typeface="Trebuchet MS" panose="020B0703020202090204" pitchFamily="34" charset="0"/>
            </a:endParaRPr>
          </a:p>
        </p:txBody>
      </p:sp>
      <p:sp>
        <p:nvSpPr>
          <p:cNvPr id="1028" name="Rectangle 4">
            <a:extLst>
              <a:ext uri="{FF2B5EF4-FFF2-40B4-BE49-F238E27FC236}">
                <a16:creationId xmlns:a16="http://schemas.microsoft.com/office/drawing/2014/main" id="{B94F0978-E157-5637-7487-5CB6C536636C}"/>
              </a:ext>
            </a:extLst>
          </p:cNvPr>
          <p:cNvSpPr>
            <a:spLocks noGrp="1" noChangeArrowheads="1"/>
          </p:cNvSpPr>
          <p:nvPr>
            <p:ph idx="1"/>
          </p:nvPr>
        </p:nvSpPr>
        <p:spPr>
          <a:xfrm>
            <a:off x="3529933" y="589722"/>
            <a:ext cx="5098525" cy="5321500"/>
          </a:xfrm>
        </p:spPr>
        <p:txBody>
          <a:bodyPr vert="horz" lIns="91440" tIns="45720" rIns="91440" bIns="45720" rtlCol="0" anchor="ctr">
            <a:normAutofit/>
          </a:bodyPr>
          <a:lstStyle/>
          <a:p>
            <a:pPr marL="0" indent="0">
              <a:buNone/>
            </a:pPr>
            <a:r>
              <a:rPr lang="en-GB" altLang="ja-JP" dirty="0">
                <a:solidFill>
                  <a:srgbClr val="0070C0"/>
                </a:solidFill>
                <a:latin typeface="Trebuchet MS" panose="020B0703020202090204" pitchFamily="34" charset="0"/>
                <a:ea typeface="ＭＳ Ｐゴシック" panose="020B0600070205080204" pitchFamily="34" charset="-128"/>
              </a:rPr>
              <a:t>‘</a:t>
            </a:r>
            <a:r>
              <a:rPr lang="en-US" altLang="ja-JP" dirty="0">
                <a:solidFill>
                  <a:srgbClr val="0070C0"/>
                </a:solidFill>
                <a:latin typeface="Trebuchet MS" panose="020B0703020202090204" pitchFamily="34" charset="0"/>
                <a:ea typeface="ＭＳ Ｐゴシック" panose="020B0600070205080204" pitchFamily="34" charset="-128"/>
              </a:rPr>
              <a:t>From a woman sin had its beginning, and because of her we all die</a:t>
            </a:r>
            <a:r>
              <a:rPr lang="ja-JP" altLang="en-US">
                <a:solidFill>
                  <a:srgbClr val="0070C0"/>
                </a:solidFill>
                <a:latin typeface="Trebuchet MS" panose="020B0703020202090204" pitchFamily="34" charset="0"/>
                <a:ea typeface="ＭＳ Ｐゴシック" panose="020B0600070205080204" pitchFamily="34" charset="-128"/>
              </a:rPr>
              <a:t>’</a:t>
            </a:r>
            <a:r>
              <a:rPr lang="en-US" altLang="ja-JP" dirty="0">
                <a:solidFill>
                  <a:srgbClr val="0070C0"/>
                </a:solidFill>
                <a:latin typeface="Trebuchet MS" panose="020B0703020202090204" pitchFamily="34" charset="0"/>
                <a:ea typeface="ＭＳ Ｐゴシック" panose="020B0600070205080204" pitchFamily="34" charset="-128"/>
              </a:rPr>
              <a:t> (Wisdom of Ben Sira 25:24, Jewish text around 2</a:t>
            </a:r>
            <a:r>
              <a:rPr lang="en-US" altLang="ja-JP" baseline="30000" dirty="0">
                <a:solidFill>
                  <a:srgbClr val="0070C0"/>
                </a:solidFill>
                <a:latin typeface="Trebuchet MS" panose="020B0703020202090204" pitchFamily="34" charset="0"/>
                <a:ea typeface="ＭＳ Ｐゴシック" panose="020B0600070205080204" pitchFamily="34" charset="-128"/>
              </a:rPr>
              <a:t>nd</a:t>
            </a:r>
            <a:r>
              <a:rPr lang="en-US" altLang="ja-JP" dirty="0">
                <a:solidFill>
                  <a:srgbClr val="0070C0"/>
                </a:solidFill>
                <a:latin typeface="Trebuchet MS" panose="020B0703020202090204" pitchFamily="34" charset="0"/>
                <a:ea typeface="ＭＳ Ｐゴシック" panose="020B0600070205080204" pitchFamily="34" charset="-128"/>
              </a:rPr>
              <a:t> century BCE).</a:t>
            </a:r>
          </a:p>
          <a:p>
            <a:pPr marL="0" indent="0">
              <a:buNone/>
            </a:pPr>
            <a:endParaRPr lang="en-US" altLang="ja-JP" dirty="0"/>
          </a:p>
          <a:p>
            <a:pPr marL="0" indent="0">
              <a:buNone/>
            </a:pPr>
            <a:endParaRPr lang="en-US" altLang="ja-JP" dirty="0"/>
          </a:p>
          <a:p>
            <a:pPr marL="0" indent="0">
              <a:buNone/>
            </a:pPr>
            <a:r>
              <a:rPr lang="en-US" altLang="ja-JP" dirty="0">
                <a:latin typeface="Trebuchet MS" panose="020B0703020202090204" pitchFamily="34" charset="0"/>
              </a:rPr>
              <a:t>‘Adam was not deceived, but the woman was deceived and became a transgressor’ </a:t>
            </a:r>
            <a:r>
              <a:rPr lang="en-US" altLang="en-US" dirty="0">
                <a:latin typeface="Trebuchet MS" panose="020B0703020202090204" pitchFamily="34" charset="0"/>
              </a:rPr>
              <a:t>(I Timothy 2:14, early Christian text 1</a:t>
            </a:r>
            <a:r>
              <a:rPr lang="en-US" altLang="en-US" baseline="30000" dirty="0">
                <a:latin typeface="Trebuchet MS" panose="020B0703020202090204" pitchFamily="34" charset="0"/>
              </a:rPr>
              <a:t>st</a:t>
            </a:r>
            <a:r>
              <a:rPr lang="en-US" altLang="en-US" dirty="0">
                <a:latin typeface="Trebuchet MS" panose="020B0703020202090204" pitchFamily="34" charset="0"/>
              </a:rPr>
              <a:t> century CE).</a:t>
            </a:r>
          </a:p>
          <a:p>
            <a:pPr marL="0" indent="0">
              <a:buNone/>
            </a:pPr>
            <a:endParaRPr lang="en-US" altLang="ja-JP" dirty="0">
              <a:latin typeface="Trebuchet MS" panose="020B070302020209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B84E3D4-890D-6E90-CF3A-E1970A61DEEF}"/>
              </a:ext>
            </a:extLst>
          </p:cNvPr>
          <p:cNvSpPr>
            <a:spLocks noGrp="1"/>
          </p:cNvSpPr>
          <p:nvPr>
            <p:ph type="title" idx="4294967295"/>
          </p:nvPr>
        </p:nvSpPr>
        <p:spPr>
          <a:xfrm>
            <a:off x="899592" y="644525"/>
            <a:ext cx="1837258" cy="1260475"/>
          </a:xfrm>
        </p:spPr>
        <p:txBody>
          <a:bodyPr vert="horz" lIns="91440" tIns="45720" rIns="91440" bIns="45720" rtlCol="0" anchor="t">
            <a:normAutofit fontScale="90000"/>
          </a:bodyPr>
          <a:lstStyle/>
          <a:p>
            <a:pPr>
              <a:lnSpc>
                <a:spcPct val="90000"/>
              </a:lnSpc>
            </a:pPr>
            <a:r>
              <a:rPr lang="en-US" altLang="ja-JP" sz="2000" dirty="0">
                <a:solidFill>
                  <a:srgbClr val="77493D"/>
                </a:solidFill>
                <a:latin typeface="Trebuchet MS" panose="020B0703020202090204" pitchFamily="34" charset="0"/>
              </a:rPr>
              <a:t>‘Adam and Eve’, Lucas Cranach, 1472-1553 CE</a:t>
            </a:r>
            <a:br>
              <a:rPr lang="en-US" altLang="en-US" sz="2000" dirty="0">
                <a:solidFill>
                  <a:srgbClr val="77493D"/>
                </a:solidFill>
                <a:latin typeface="Trebuchet MS" panose="020B0703020202090204" pitchFamily="34" charset="0"/>
              </a:rPr>
            </a:br>
            <a:endParaRPr lang="en-US" sz="2000" dirty="0">
              <a:solidFill>
                <a:srgbClr val="77493D"/>
              </a:solidFill>
              <a:latin typeface="Trebuchet MS" panose="020B0703020202090204" pitchFamily="34" charset="0"/>
            </a:endParaRPr>
          </a:p>
        </p:txBody>
      </p:sp>
      <p:pic>
        <p:nvPicPr>
          <p:cNvPr id="8" name="Content Placeholder 7" descr="A collage of a person&#10;&#10;Description automatically generated with low confidence">
            <a:extLst>
              <a:ext uri="{FF2B5EF4-FFF2-40B4-BE49-F238E27FC236}">
                <a16:creationId xmlns:a16="http://schemas.microsoft.com/office/drawing/2014/main" id="{6E3A23DE-45C8-7241-21AE-539F67FE0057}"/>
              </a:ext>
            </a:extLst>
          </p:cNvPr>
          <p:cNvPicPr>
            <a:picLocks noGrp="1" noChangeAspect="1"/>
          </p:cNvPicPr>
          <p:nvPr>
            <p:ph idx="4294967295"/>
          </p:nvPr>
        </p:nvPicPr>
        <p:blipFill rotWithShape="1">
          <a:blip r:embed="rId2"/>
          <a:srcRect r="1" b="12817"/>
          <a:stretch/>
        </p:blipFill>
        <p:spPr>
          <a:xfrm>
            <a:off x="3463925" y="0"/>
            <a:ext cx="5680075" cy="6853238"/>
          </a:xfrm>
          <a:prstGeom prst="rect">
            <a:avLst/>
          </a:prstGeom>
        </p:spPr>
      </p:pic>
    </p:spTree>
    <p:extLst>
      <p:ext uri="{BB962C8B-B14F-4D97-AF65-F5344CB8AC3E}">
        <p14:creationId xmlns:p14="http://schemas.microsoft.com/office/powerpoint/2010/main" val="34752985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5A84C40-84FE-EFA4-4C16-71EA8EFC977C}"/>
              </a:ext>
            </a:extLst>
          </p:cNvPr>
          <p:cNvSpPr>
            <a:spLocks noGrp="1" noChangeArrowheads="1"/>
          </p:cNvSpPr>
          <p:nvPr>
            <p:ph type="title"/>
          </p:nvPr>
        </p:nvSpPr>
        <p:spPr>
          <a:xfrm>
            <a:off x="784514" y="942108"/>
            <a:ext cx="2442412" cy="4969113"/>
          </a:xfrm>
        </p:spPr>
        <p:txBody>
          <a:bodyPr anchor="ctr">
            <a:normAutofit/>
          </a:bodyPr>
          <a:lstStyle/>
          <a:p>
            <a:pPr eaLnBrk="1" hangingPunct="1"/>
            <a:r>
              <a:rPr lang="en-US" altLang="en-US" dirty="0">
                <a:solidFill>
                  <a:schemeClr val="tx2">
                    <a:lumMod val="75000"/>
                  </a:schemeClr>
                </a:solidFill>
                <a:latin typeface="Trebuchet MS" panose="020B0703020202090204" pitchFamily="34" charset="0"/>
                <a:ea typeface="ＭＳ Ｐゴシック" panose="020B0600070205080204" pitchFamily="34" charset="-128"/>
              </a:rPr>
              <a:t>Eve - the Devil’</a:t>
            </a:r>
            <a:r>
              <a:rPr lang="en-US" altLang="ja-JP" dirty="0">
                <a:solidFill>
                  <a:schemeClr val="tx2">
                    <a:lumMod val="75000"/>
                  </a:schemeClr>
                </a:solidFill>
                <a:latin typeface="Trebuchet MS" panose="020B0703020202090204" pitchFamily="34" charset="0"/>
                <a:ea typeface="ＭＳ Ｐゴシック" panose="020B0600070205080204" pitchFamily="34" charset="-128"/>
              </a:rPr>
              <a:t>s Gateway?</a:t>
            </a:r>
            <a:endParaRPr lang="en-US" altLang="en-US" dirty="0">
              <a:solidFill>
                <a:schemeClr val="tx2">
                  <a:lumMod val="75000"/>
                </a:schemeClr>
              </a:solidFill>
              <a:ea typeface="ＭＳ Ｐゴシック" panose="020B0600070205080204" pitchFamily="34" charset="-128"/>
            </a:endParaRPr>
          </a:p>
        </p:txBody>
      </p:sp>
      <p:sp>
        <p:nvSpPr>
          <p:cNvPr id="14339" name="Rectangle 3">
            <a:extLst>
              <a:ext uri="{FF2B5EF4-FFF2-40B4-BE49-F238E27FC236}">
                <a16:creationId xmlns:a16="http://schemas.microsoft.com/office/drawing/2014/main" id="{F2771B7A-F88A-75E2-C1EB-8FE2B75F26C0}"/>
              </a:ext>
            </a:extLst>
          </p:cNvPr>
          <p:cNvSpPr>
            <a:spLocks noGrp="1" noChangeArrowheads="1"/>
          </p:cNvSpPr>
          <p:nvPr>
            <p:ph idx="1"/>
          </p:nvPr>
        </p:nvSpPr>
        <p:spPr>
          <a:xfrm>
            <a:off x="3059832" y="942108"/>
            <a:ext cx="5568626" cy="4969114"/>
          </a:xfrm>
        </p:spPr>
        <p:txBody>
          <a:bodyPr anchor="ctr">
            <a:normAutofit/>
          </a:bodyPr>
          <a:lstStyle/>
          <a:p>
            <a:pPr eaLnBrk="1" hangingPunct="1">
              <a:buFont typeface="Wingdings" pitchFamily="2" charset="2"/>
              <a:buNone/>
            </a:pPr>
            <a:r>
              <a:rPr lang="en-US" altLang="en-US" dirty="0">
                <a:solidFill>
                  <a:schemeClr val="tx2">
                    <a:lumMod val="75000"/>
                  </a:schemeClr>
                </a:solidFill>
                <a:ea typeface="ＭＳ Ｐゴシック" panose="020B0600070205080204" pitchFamily="34" charset="-128"/>
              </a:rPr>
              <a:t>	</a:t>
            </a:r>
            <a:r>
              <a:rPr lang="en-US" altLang="en-US" sz="2000" dirty="0">
                <a:solidFill>
                  <a:schemeClr val="tx2">
                    <a:lumMod val="75000"/>
                  </a:schemeClr>
                </a:solidFill>
                <a:latin typeface="Trebuchet MS" panose="020B0703020202090204" pitchFamily="34" charset="0"/>
                <a:ea typeface="ＭＳ Ｐゴシック" panose="020B0600070205080204" pitchFamily="34" charset="-128"/>
              </a:rPr>
              <a:t>God</a:t>
            </a:r>
            <a:r>
              <a:rPr lang="ja-JP" altLang="en-US" sz="2000">
                <a:solidFill>
                  <a:schemeClr val="tx2">
                    <a:lumMod val="75000"/>
                  </a:schemeClr>
                </a:solidFill>
                <a:latin typeface="Trebuchet MS" panose="020B0703020202090204" pitchFamily="34" charset="0"/>
                <a:ea typeface="ＭＳ Ｐゴシック" panose="020B0600070205080204" pitchFamily="34" charset="-128"/>
              </a:rPr>
              <a:t>’</a:t>
            </a:r>
            <a:r>
              <a:rPr lang="en-US" altLang="ja-JP" sz="2000" dirty="0">
                <a:solidFill>
                  <a:schemeClr val="tx2">
                    <a:lumMod val="75000"/>
                  </a:schemeClr>
                </a:solidFill>
                <a:latin typeface="Trebuchet MS" panose="020B0703020202090204" pitchFamily="34" charset="0"/>
                <a:ea typeface="ＭＳ Ｐゴシック" panose="020B0600070205080204" pitchFamily="34" charset="-128"/>
              </a:rPr>
              <a:t>s judgment on this sex lives on in our age; the guilt necessarily lives on as well. You are the Devil</a:t>
            </a:r>
            <a:r>
              <a:rPr lang="ja-JP" altLang="en-US" sz="2000">
                <a:solidFill>
                  <a:schemeClr val="tx2">
                    <a:lumMod val="75000"/>
                  </a:schemeClr>
                </a:solidFill>
                <a:latin typeface="Trebuchet MS" panose="020B0703020202090204" pitchFamily="34" charset="0"/>
                <a:ea typeface="ＭＳ Ｐゴシック" panose="020B0600070205080204" pitchFamily="34" charset="-128"/>
              </a:rPr>
              <a:t>’</a:t>
            </a:r>
            <a:r>
              <a:rPr lang="en-US" altLang="ja-JP" sz="2000" dirty="0">
                <a:solidFill>
                  <a:schemeClr val="tx2">
                    <a:lumMod val="75000"/>
                  </a:schemeClr>
                </a:solidFill>
                <a:latin typeface="Trebuchet MS" panose="020B0703020202090204" pitchFamily="34" charset="0"/>
                <a:ea typeface="ＭＳ Ｐゴシック" panose="020B0600070205080204" pitchFamily="34" charset="-128"/>
              </a:rPr>
              <a:t>s gateway; you are the </a:t>
            </a:r>
            <a:r>
              <a:rPr lang="en-US" altLang="ja-JP" sz="2000" dirty="0" err="1">
                <a:solidFill>
                  <a:schemeClr val="tx2">
                    <a:lumMod val="75000"/>
                  </a:schemeClr>
                </a:solidFill>
                <a:latin typeface="Trebuchet MS" panose="020B0703020202090204" pitchFamily="34" charset="0"/>
                <a:ea typeface="ＭＳ Ｐゴシック" panose="020B0600070205080204" pitchFamily="34" charset="-128"/>
              </a:rPr>
              <a:t>unsealer</a:t>
            </a:r>
            <a:r>
              <a:rPr lang="en-US" altLang="ja-JP" sz="2000" dirty="0">
                <a:solidFill>
                  <a:schemeClr val="tx2">
                    <a:lumMod val="75000"/>
                  </a:schemeClr>
                </a:solidFill>
                <a:latin typeface="Trebuchet MS" panose="020B0703020202090204" pitchFamily="34" charset="0"/>
                <a:ea typeface="ＭＳ Ｐゴシック" panose="020B0600070205080204" pitchFamily="34" charset="-128"/>
              </a:rPr>
              <a:t> of that tree; you are the first </a:t>
            </a:r>
            <a:r>
              <a:rPr lang="en-US" altLang="ja-JP" sz="2000" dirty="0" err="1">
                <a:solidFill>
                  <a:schemeClr val="tx2">
                    <a:lumMod val="75000"/>
                  </a:schemeClr>
                </a:solidFill>
                <a:latin typeface="Trebuchet MS" panose="020B0703020202090204" pitchFamily="34" charset="0"/>
                <a:ea typeface="ＭＳ Ｐゴシック" panose="020B0600070205080204" pitchFamily="34" charset="-128"/>
              </a:rPr>
              <a:t>forsaker</a:t>
            </a:r>
            <a:r>
              <a:rPr lang="en-US" altLang="ja-JP" sz="2000" dirty="0">
                <a:solidFill>
                  <a:schemeClr val="tx2">
                    <a:lumMod val="75000"/>
                  </a:schemeClr>
                </a:solidFill>
                <a:latin typeface="Trebuchet MS" panose="020B0703020202090204" pitchFamily="34" charset="0"/>
                <a:ea typeface="ＭＳ Ｐゴシック" panose="020B0600070205080204" pitchFamily="34" charset="-128"/>
              </a:rPr>
              <a:t> of the divine law; you are the one who persuaded him whom the Devil was not brave enough to approach; you so lightly crushed the image of God, the man Adam; because of your punishment, that is death, even the Son of God had to die. And you think to adorn yourself beyond your </a:t>
            </a:r>
            <a:r>
              <a:rPr lang="ja-JP" altLang="en-US" sz="2000">
                <a:solidFill>
                  <a:schemeClr val="tx2">
                    <a:lumMod val="75000"/>
                  </a:schemeClr>
                </a:solidFill>
                <a:latin typeface="Trebuchet MS" panose="020B0703020202090204" pitchFamily="34" charset="0"/>
                <a:ea typeface="ＭＳ Ｐゴシック" panose="020B0600070205080204" pitchFamily="34" charset="-128"/>
              </a:rPr>
              <a:t>‘</a:t>
            </a:r>
            <a:r>
              <a:rPr lang="en-US" altLang="ja-JP" sz="2000" dirty="0">
                <a:solidFill>
                  <a:schemeClr val="tx2">
                    <a:lumMod val="75000"/>
                  </a:schemeClr>
                </a:solidFill>
                <a:latin typeface="Trebuchet MS" panose="020B0703020202090204" pitchFamily="34" charset="0"/>
                <a:ea typeface="ＭＳ Ｐゴシック" panose="020B0600070205080204" pitchFamily="34" charset="-128"/>
              </a:rPr>
              <a:t>tunics of skins</a:t>
            </a:r>
            <a:r>
              <a:rPr lang="ja-JP" altLang="en-US" sz="2000">
                <a:solidFill>
                  <a:schemeClr val="tx2">
                    <a:lumMod val="75000"/>
                  </a:schemeClr>
                </a:solidFill>
                <a:latin typeface="Trebuchet MS" panose="020B0703020202090204" pitchFamily="34" charset="0"/>
                <a:ea typeface="ＭＳ Ｐゴシック" panose="020B0600070205080204" pitchFamily="34" charset="-128"/>
              </a:rPr>
              <a:t>’</a:t>
            </a:r>
            <a:r>
              <a:rPr lang="en-US" altLang="ja-JP" sz="2000" dirty="0">
                <a:solidFill>
                  <a:schemeClr val="tx2">
                    <a:lumMod val="75000"/>
                  </a:schemeClr>
                </a:solidFill>
                <a:latin typeface="Trebuchet MS" panose="020B0703020202090204" pitchFamily="34" charset="0"/>
                <a:ea typeface="ＭＳ Ｐゴシック" panose="020B0600070205080204" pitchFamily="34" charset="-128"/>
              </a:rPr>
              <a:t> (Genesis 3:21) </a:t>
            </a:r>
          </a:p>
          <a:p>
            <a:pPr eaLnBrk="1" hangingPunct="1">
              <a:buFont typeface="Wingdings" pitchFamily="2" charset="2"/>
              <a:buNone/>
            </a:pPr>
            <a:r>
              <a:rPr lang="en-US" altLang="ja-JP" sz="2000" dirty="0">
                <a:solidFill>
                  <a:schemeClr val="tx2">
                    <a:lumMod val="75000"/>
                  </a:schemeClr>
                </a:solidFill>
                <a:latin typeface="Trebuchet MS" panose="020B0703020202090204" pitchFamily="34" charset="0"/>
                <a:ea typeface="ＭＳ Ｐゴシック" panose="020B0600070205080204" pitchFamily="34" charset="-128"/>
              </a:rPr>
              <a:t>	Tertullian (150-220 CE), </a:t>
            </a:r>
            <a:r>
              <a:rPr lang="en-US" altLang="ja-JP" sz="2000" i="1" dirty="0">
                <a:solidFill>
                  <a:schemeClr val="tx2">
                    <a:lumMod val="75000"/>
                  </a:schemeClr>
                </a:solidFill>
                <a:latin typeface="Trebuchet MS" panose="020B0703020202090204" pitchFamily="34" charset="0"/>
                <a:ea typeface="ＭＳ Ｐゴシック" panose="020B0600070205080204" pitchFamily="34" charset="-128"/>
              </a:rPr>
              <a:t>On the Dress of Women </a:t>
            </a:r>
            <a:r>
              <a:rPr lang="en-US" altLang="ja-JP" sz="2000" dirty="0">
                <a:solidFill>
                  <a:schemeClr val="tx2">
                    <a:lumMod val="75000"/>
                  </a:schemeClr>
                </a:solidFill>
                <a:latin typeface="Trebuchet MS" panose="020B0703020202090204" pitchFamily="34" charset="0"/>
                <a:ea typeface="ＭＳ Ｐゴシック" panose="020B0600070205080204" pitchFamily="34" charset="-128"/>
              </a:rPr>
              <a:t>1:1:2.</a:t>
            </a:r>
            <a:endParaRPr lang="en-US" altLang="en-US" dirty="0">
              <a:solidFill>
                <a:schemeClr val="tx2">
                  <a:lumMod val="75000"/>
                </a:schemeClr>
              </a:solidFill>
              <a:latin typeface="Trebuchet MS" panose="020B0703020202090204" pitchFamily="34" charset="0"/>
              <a:ea typeface="ＭＳ Ｐゴシック" panose="020B0600070205080204" pitchFamily="34" charset="-128"/>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3996411F-D80E-6DD0-8527-6067E757AF11}"/>
              </a:ext>
            </a:extLst>
          </p:cNvPr>
          <p:cNvSpPr>
            <a:spLocks noGrp="1" noChangeArrowheads="1"/>
          </p:cNvSpPr>
          <p:nvPr>
            <p:ph type="title"/>
          </p:nvPr>
        </p:nvSpPr>
        <p:spPr>
          <a:xfrm>
            <a:off x="486918" y="645106"/>
            <a:ext cx="2737709" cy="1259894"/>
          </a:xfrm>
        </p:spPr>
        <p:txBody>
          <a:bodyPr vert="horz" lIns="91440" tIns="45720" rIns="91440" bIns="45720" rtlCol="0" anchor="t">
            <a:normAutofit/>
          </a:bodyPr>
          <a:lstStyle/>
          <a:p>
            <a:pPr>
              <a:lnSpc>
                <a:spcPct val="90000"/>
              </a:lnSpc>
              <a:defRPr/>
            </a:pPr>
            <a:r>
              <a:rPr lang="en-US" sz="2800" dirty="0">
                <a:solidFill>
                  <a:srgbClr val="73382A"/>
                </a:solidFill>
                <a:latin typeface="Calibri" panose="020F0502020204030204" pitchFamily="34" charset="0"/>
                <a:cs typeface="Calibri" panose="020F0502020204030204" pitchFamily="34" charset="0"/>
              </a:rPr>
              <a:t>The Serpent Converses with Eve</a:t>
            </a:r>
          </a:p>
        </p:txBody>
      </p:sp>
      <p:sp>
        <p:nvSpPr>
          <p:cNvPr id="15363" name="Rectangle 3">
            <a:extLst>
              <a:ext uri="{FF2B5EF4-FFF2-40B4-BE49-F238E27FC236}">
                <a16:creationId xmlns:a16="http://schemas.microsoft.com/office/drawing/2014/main" id="{075DD6C7-1146-2FA6-EB64-F98B342FCA5D}"/>
              </a:ext>
            </a:extLst>
          </p:cNvPr>
          <p:cNvSpPr>
            <a:spLocks noGrp="1" noChangeArrowheads="1"/>
          </p:cNvSpPr>
          <p:nvPr>
            <p:ph type="body" sz="half" idx="1"/>
          </p:nvPr>
        </p:nvSpPr>
        <p:spPr>
          <a:xfrm>
            <a:off x="486918" y="2133600"/>
            <a:ext cx="2737709" cy="3759253"/>
          </a:xfrm>
        </p:spPr>
        <p:txBody>
          <a:bodyPr vert="horz" lIns="91440" tIns="45720" rIns="91440" bIns="45720" rtlCol="0">
            <a:normAutofit/>
          </a:bodyPr>
          <a:lstStyle/>
          <a:p>
            <a:pPr marL="0" indent="0">
              <a:lnSpc>
                <a:spcPct val="90000"/>
              </a:lnSpc>
              <a:buClr>
                <a:srgbClr val="BE9047"/>
              </a:buClr>
            </a:pPr>
            <a:endParaRPr lang="en-US" altLang="ja-JP" sz="1700" dirty="0"/>
          </a:p>
          <a:p>
            <a:pPr marL="0" indent="0">
              <a:lnSpc>
                <a:spcPct val="90000"/>
              </a:lnSpc>
              <a:buClr>
                <a:srgbClr val="BE9047"/>
              </a:buClr>
              <a:buNone/>
            </a:pPr>
            <a:r>
              <a:rPr lang="en-US" altLang="en-US" sz="1700" dirty="0">
                <a:latin typeface="Trebuchet MS" panose="020B0703020202090204" pitchFamily="34" charset="0"/>
              </a:rPr>
              <a:t>Eve as a perceptive and/or ambitious being?</a:t>
            </a:r>
          </a:p>
          <a:p>
            <a:pPr>
              <a:lnSpc>
                <a:spcPct val="90000"/>
              </a:lnSpc>
              <a:buClr>
                <a:srgbClr val="BE9047"/>
              </a:buClr>
            </a:pPr>
            <a:endParaRPr lang="en-US" altLang="en-US" sz="1700" dirty="0">
              <a:latin typeface="Trebuchet MS" panose="020B0703020202090204" pitchFamily="34" charset="0"/>
            </a:endParaRPr>
          </a:p>
          <a:p>
            <a:pPr marL="0" indent="0">
              <a:lnSpc>
                <a:spcPct val="90000"/>
              </a:lnSpc>
              <a:buClr>
                <a:srgbClr val="BE9047"/>
              </a:buClr>
              <a:buNone/>
            </a:pPr>
            <a:r>
              <a:rPr lang="en-US" altLang="en-US" sz="1700" dirty="0">
                <a:latin typeface="Trebuchet MS" panose="020B0703020202090204" pitchFamily="34" charset="0"/>
              </a:rPr>
              <a:t>Close link between serpents and women in the ancient world.</a:t>
            </a:r>
          </a:p>
          <a:p>
            <a:pPr marL="0" indent="0">
              <a:lnSpc>
                <a:spcPct val="90000"/>
              </a:lnSpc>
              <a:buClr>
                <a:srgbClr val="BE9047"/>
              </a:buClr>
            </a:pPr>
            <a:endParaRPr lang="en-US" altLang="ja-JP" sz="1700" dirty="0">
              <a:latin typeface="Trebuchet MS" panose="020B0703020202090204" pitchFamily="34" charset="0"/>
            </a:endParaRPr>
          </a:p>
          <a:p>
            <a:pPr marL="0" indent="0">
              <a:lnSpc>
                <a:spcPct val="90000"/>
              </a:lnSpc>
              <a:buClr>
                <a:srgbClr val="BE9047"/>
              </a:buClr>
              <a:buNone/>
            </a:pPr>
            <a:endParaRPr lang="en-US" altLang="ja-JP" sz="1400" dirty="0">
              <a:latin typeface="Trebuchet MS" panose="020B0703020202090204" pitchFamily="34" charset="0"/>
            </a:endParaRPr>
          </a:p>
          <a:p>
            <a:pPr marL="0" indent="0">
              <a:lnSpc>
                <a:spcPct val="90000"/>
              </a:lnSpc>
              <a:buClr>
                <a:srgbClr val="BE9047"/>
              </a:buClr>
              <a:buNone/>
            </a:pPr>
            <a:endParaRPr lang="en-US" altLang="ja-JP" sz="1400" dirty="0">
              <a:latin typeface="Trebuchet MS" panose="020B0703020202090204" pitchFamily="34" charset="0"/>
            </a:endParaRPr>
          </a:p>
          <a:p>
            <a:pPr marL="0" indent="0">
              <a:lnSpc>
                <a:spcPct val="90000"/>
              </a:lnSpc>
              <a:buClr>
                <a:srgbClr val="BE9047"/>
              </a:buClr>
              <a:buNone/>
            </a:pPr>
            <a:r>
              <a:rPr lang="en-US" altLang="ja-JP" sz="1400" dirty="0">
                <a:latin typeface="Trebuchet MS" panose="020B0703020202090204" pitchFamily="34" charset="0"/>
              </a:rPr>
              <a:t>‘Eve and the Serpent’, Spanish 15th century</a:t>
            </a:r>
          </a:p>
          <a:p>
            <a:pPr marL="0" indent="0">
              <a:lnSpc>
                <a:spcPct val="90000"/>
              </a:lnSpc>
              <a:buClr>
                <a:srgbClr val="BE9047"/>
              </a:buClr>
            </a:pPr>
            <a:endParaRPr lang="en-US" altLang="en-US" sz="1700" dirty="0"/>
          </a:p>
        </p:txBody>
      </p:sp>
      <p:pic>
        <p:nvPicPr>
          <p:cNvPr id="15369" name="Picture 9" descr="3">
            <a:extLst>
              <a:ext uri="{FF2B5EF4-FFF2-40B4-BE49-F238E27FC236}">
                <a16:creationId xmlns:a16="http://schemas.microsoft.com/office/drawing/2014/main" id="{04846EC0-4DB3-FAA0-437B-7A71A9577163}"/>
              </a:ext>
            </a:extLst>
          </p:cNvPr>
          <p:cNvPicPr>
            <a:picLocks noGrp="1" noChangeAspect="1" noChangeArrowheads="1"/>
          </p:cNvPicPr>
          <p:nvPr>
            <p:ph sz="quarter" idx="2"/>
          </p:nvPr>
        </p:nvPicPr>
        <p:blipFill>
          <a:blip r:embed="rId2"/>
          <a:stretch>
            <a:fillRect/>
          </a:stretch>
        </p:blipFill>
        <p:spPr>
          <a:xfrm>
            <a:off x="3464657" y="1232545"/>
            <a:ext cx="5215183" cy="4067842"/>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A2F0B9F5-7951-FA81-101E-C786CC649F2C}"/>
              </a:ext>
            </a:extLst>
          </p:cNvPr>
          <p:cNvSpPr>
            <a:spLocks noGrp="1"/>
          </p:cNvSpPr>
          <p:nvPr>
            <p:ph type="title"/>
          </p:nvPr>
        </p:nvSpPr>
        <p:spPr>
          <a:xfrm>
            <a:off x="486918" y="645106"/>
            <a:ext cx="2737709" cy="1259894"/>
          </a:xfrm>
        </p:spPr>
        <p:txBody>
          <a:bodyPr vert="horz" lIns="91440" tIns="45720" rIns="91440" bIns="45720" rtlCol="0" anchor="t">
            <a:normAutofit/>
          </a:bodyPr>
          <a:lstStyle/>
          <a:p>
            <a:pPr>
              <a:defRPr/>
            </a:pPr>
            <a:r>
              <a:rPr lang="en-US" sz="3300" dirty="0">
                <a:solidFill>
                  <a:srgbClr val="3D5744"/>
                </a:solidFill>
                <a:latin typeface="Trebuchet MS" panose="020B0703020202090204" pitchFamily="34" charset="0"/>
              </a:rPr>
              <a:t>Women and Serpents</a:t>
            </a:r>
          </a:p>
        </p:txBody>
      </p:sp>
      <p:pic>
        <p:nvPicPr>
          <p:cNvPr id="5" name="Content Placeholder 4" descr="A picture containing stone, sarcophagus, building material, jar&#10;&#10;Description automatically generated">
            <a:extLst>
              <a:ext uri="{FF2B5EF4-FFF2-40B4-BE49-F238E27FC236}">
                <a16:creationId xmlns:a16="http://schemas.microsoft.com/office/drawing/2014/main" id="{7A0B1264-C3B5-EA51-1EFA-7C82C9259EA0}"/>
              </a:ext>
            </a:extLst>
          </p:cNvPr>
          <p:cNvPicPr>
            <a:picLocks noGrp="1" noChangeAspect="1"/>
          </p:cNvPicPr>
          <p:nvPr>
            <p:ph sz="half" idx="1"/>
          </p:nvPr>
        </p:nvPicPr>
        <p:blipFill rotWithShape="1">
          <a:blip r:embed="rId2"/>
          <a:srcRect l="9879" r="7250" b="-1"/>
          <a:stretch/>
        </p:blipFill>
        <p:spPr>
          <a:xfrm>
            <a:off x="3464657" y="10"/>
            <a:ext cx="5679343" cy="6853242"/>
          </a:xfrm>
          <a:prstGeom prst="rect">
            <a:avLst/>
          </a:prstGeom>
        </p:spPr>
      </p:pic>
      <p:sp>
        <p:nvSpPr>
          <p:cNvPr id="16" name="Text Placeholder 15">
            <a:extLst>
              <a:ext uri="{FF2B5EF4-FFF2-40B4-BE49-F238E27FC236}">
                <a16:creationId xmlns:a16="http://schemas.microsoft.com/office/drawing/2014/main" id="{24B2E471-3A6B-35B3-85F9-719CFE8283DE}"/>
              </a:ext>
            </a:extLst>
          </p:cNvPr>
          <p:cNvSpPr>
            <a:spLocks noGrp="1"/>
          </p:cNvSpPr>
          <p:nvPr>
            <p:ph type="body" sz="half" idx="2"/>
          </p:nvPr>
        </p:nvSpPr>
        <p:spPr>
          <a:xfrm>
            <a:off x="486918" y="2133600"/>
            <a:ext cx="2737709" cy="3759253"/>
          </a:xfrm>
        </p:spPr>
        <p:txBody>
          <a:bodyPr vert="horz" lIns="91440" tIns="45720" rIns="91440" bIns="45720" rtlCol="0">
            <a:normAutofit/>
          </a:bodyPr>
          <a:lstStyle/>
          <a:p>
            <a:pPr marL="0" indent="0">
              <a:buClr>
                <a:srgbClr val="9C77E1"/>
              </a:buClr>
            </a:pPr>
            <a:endParaRPr lang="en-US" altLang="en-US" dirty="0"/>
          </a:p>
          <a:p>
            <a:pPr marL="0" indent="0">
              <a:buClr>
                <a:srgbClr val="9C77E1"/>
              </a:buClr>
              <a:buNone/>
            </a:pPr>
            <a:r>
              <a:rPr lang="en-US" altLang="en-US" dirty="0">
                <a:latin typeface="Trebuchet MS" panose="020B0703020202090204" pitchFamily="34" charset="0"/>
              </a:rPr>
              <a:t>Asherah – the Canaanite goddess – is a symbol of fertility.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6421" name="Group 16420">
            <a:extLst>
              <a:ext uri="{FF2B5EF4-FFF2-40B4-BE49-F238E27FC236}">
                <a16:creationId xmlns:a16="http://schemas.microsoft.com/office/drawing/2014/main" id="{FC7BE47C-BAEE-49EE-BB54-156C979AC8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16422" name="Freeform 11">
              <a:extLst>
                <a:ext uri="{FF2B5EF4-FFF2-40B4-BE49-F238E27FC236}">
                  <a16:creationId xmlns:a16="http://schemas.microsoft.com/office/drawing/2014/main" id="{2EE9AC32-EDB1-4EFD-BB0E-C26E206C1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6423" name="Freeform 12">
              <a:extLst>
                <a:ext uri="{FF2B5EF4-FFF2-40B4-BE49-F238E27FC236}">
                  <a16:creationId xmlns:a16="http://schemas.microsoft.com/office/drawing/2014/main" id="{2FDF0B09-0E9E-45B4-B91E-0E7734ED1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6424" name="Freeform 13">
              <a:extLst>
                <a:ext uri="{FF2B5EF4-FFF2-40B4-BE49-F238E27FC236}">
                  <a16:creationId xmlns:a16="http://schemas.microsoft.com/office/drawing/2014/main" id="{1EEB8353-6E5B-417C-B98B-07EE30640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6425" name="Freeform 14">
              <a:extLst>
                <a:ext uri="{FF2B5EF4-FFF2-40B4-BE49-F238E27FC236}">
                  <a16:creationId xmlns:a16="http://schemas.microsoft.com/office/drawing/2014/main" id="{F9C5BD3B-D39A-4F8B-9240-7A6C153F0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426" name="Freeform 15">
              <a:extLst>
                <a:ext uri="{FF2B5EF4-FFF2-40B4-BE49-F238E27FC236}">
                  <a16:creationId xmlns:a16="http://schemas.microsoft.com/office/drawing/2014/main" id="{FD941421-268E-4666-A503-9F058B2478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6427" name="Freeform 16">
              <a:extLst>
                <a:ext uri="{FF2B5EF4-FFF2-40B4-BE49-F238E27FC236}">
                  <a16:creationId xmlns:a16="http://schemas.microsoft.com/office/drawing/2014/main" id="{A00E88A0-7025-47DF-BA70-A8F6F57088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428" name="Freeform 17">
              <a:extLst>
                <a:ext uri="{FF2B5EF4-FFF2-40B4-BE49-F238E27FC236}">
                  <a16:creationId xmlns:a16="http://schemas.microsoft.com/office/drawing/2014/main" id="{DE00BA63-6194-4ECA-84D8-80235F4093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6429" name="Freeform 18">
              <a:extLst>
                <a:ext uri="{FF2B5EF4-FFF2-40B4-BE49-F238E27FC236}">
                  <a16:creationId xmlns:a16="http://schemas.microsoft.com/office/drawing/2014/main" id="{39AC4B74-4C3D-4EDA-94C2-CDA24D068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6430" name="Freeform 19">
              <a:extLst>
                <a:ext uri="{FF2B5EF4-FFF2-40B4-BE49-F238E27FC236}">
                  <a16:creationId xmlns:a16="http://schemas.microsoft.com/office/drawing/2014/main" id="{202B11E6-4CA9-4162-AF59-8C145BC3B8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6431" name="Freeform 20">
              <a:extLst>
                <a:ext uri="{FF2B5EF4-FFF2-40B4-BE49-F238E27FC236}">
                  <a16:creationId xmlns:a16="http://schemas.microsoft.com/office/drawing/2014/main" id="{8B0AF5D0-1EDB-41E2-8FCD-60CBC2EF5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6432" name="Freeform 21">
              <a:extLst>
                <a:ext uri="{FF2B5EF4-FFF2-40B4-BE49-F238E27FC236}">
                  <a16:creationId xmlns:a16="http://schemas.microsoft.com/office/drawing/2014/main" id="{C0D0B969-D0AC-487B-9438-B1FA32847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6433" name="Freeform 22">
              <a:extLst>
                <a:ext uri="{FF2B5EF4-FFF2-40B4-BE49-F238E27FC236}">
                  <a16:creationId xmlns:a16="http://schemas.microsoft.com/office/drawing/2014/main" id="{F7583D38-95E7-4E22-8130-05E88EC0E9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6435" name="Group 16434">
            <a:extLst>
              <a:ext uri="{FF2B5EF4-FFF2-40B4-BE49-F238E27FC236}">
                <a16:creationId xmlns:a16="http://schemas.microsoft.com/office/drawing/2014/main" id="{BB3CB4D2-7362-459B-B043-4A7AA941D5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16436" name="Freeform 27">
              <a:extLst>
                <a:ext uri="{FF2B5EF4-FFF2-40B4-BE49-F238E27FC236}">
                  <a16:creationId xmlns:a16="http://schemas.microsoft.com/office/drawing/2014/main" id="{340EF90C-4725-4FA2-9C0E-5CC80706D4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6437" name="Freeform 28">
              <a:extLst>
                <a:ext uri="{FF2B5EF4-FFF2-40B4-BE49-F238E27FC236}">
                  <a16:creationId xmlns:a16="http://schemas.microsoft.com/office/drawing/2014/main" id="{55B4B95F-5B02-4199-A4CF-BF80796B2E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6438" name="Freeform 29">
              <a:extLst>
                <a:ext uri="{FF2B5EF4-FFF2-40B4-BE49-F238E27FC236}">
                  <a16:creationId xmlns:a16="http://schemas.microsoft.com/office/drawing/2014/main" id="{B1A85464-EB4E-4F24-B8D1-5AAB1BD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6439" name="Freeform 30">
              <a:extLst>
                <a:ext uri="{FF2B5EF4-FFF2-40B4-BE49-F238E27FC236}">
                  <a16:creationId xmlns:a16="http://schemas.microsoft.com/office/drawing/2014/main" id="{F9CEBF3A-E181-4658-A255-3280C61262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6440" name="Freeform 31">
              <a:extLst>
                <a:ext uri="{FF2B5EF4-FFF2-40B4-BE49-F238E27FC236}">
                  <a16:creationId xmlns:a16="http://schemas.microsoft.com/office/drawing/2014/main" id="{8C349E6E-E8E7-4B47-BE5A-46BC3CCF9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441" name="Freeform 32">
              <a:extLst>
                <a:ext uri="{FF2B5EF4-FFF2-40B4-BE49-F238E27FC236}">
                  <a16:creationId xmlns:a16="http://schemas.microsoft.com/office/drawing/2014/main" id="{5DD8C0E0-3E7A-4139-BD20-6E74984104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6442" name="Freeform 33">
              <a:extLst>
                <a:ext uri="{FF2B5EF4-FFF2-40B4-BE49-F238E27FC236}">
                  <a16:creationId xmlns:a16="http://schemas.microsoft.com/office/drawing/2014/main" id="{3F5C45D2-1802-44B0-A7A1-E7643C61B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6443" name="Freeform 34">
              <a:extLst>
                <a:ext uri="{FF2B5EF4-FFF2-40B4-BE49-F238E27FC236}">
                  <a16:creationId xmlns:a16="http://schemas.microsoft.com/office/drawing/2014/main" id="{E70E5B6E-B6D6-4758-87EB-CE36D7E73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6444" name="Freeform 35">
              <a:extLst>
                <a:ext uri="{FF2B5EF4-FFF2-40B4-BE49-F238E27FC236}">
                  <a16:creationId xmlns:a16="http://schemas.microsoft.com/office/drawing/2014/main" id="{42D1616A-61DA-4C6C-9AB1-A69903B14F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6445" name="Freeform 36">
              <a:extLst>
                <a:ext uri="{FF2B5EF4-FFF2-40B4-BE49-F238E27FC236}">
                  <a16:creationId xmlns:a16="http://schemas.microsoft.com/office/drawing/2014/main" id="{BE714FAF-C28B-40B1-8019-BBDC970C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6446" name="Freeform 37">
              <a:extLst>
                <a:ext uri="{FF2B5EF4-FFF2-40B4-BE49-F238E27FC236}">
                  <a16:creationId xmlns:a16="http://schemas.microsoft.com/office/drawing/2014/main" id="{C7AFB3CA-A3ED-4531-BCA8-7571793D40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6447" name="Freeform 38">
              <a:extLst>
                <a:ext uri="{FF2B5EF4-FFF2-40B4-BE49-F238E27FC236}">
                  <a16:creationId xmlns:a16="http://schemas.microsoft.com/office/drawing/2014/main" id="{025E88D5-74FA-49C6-8C3A-2C145643D9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6449" name="Rectangle 16448">
            <a:extLst>
              <a:ext uri="{FF2B5EF4-FFF2-40B4-BE49-F238E27FC236}">
                <a16:creationId xmlns:a16="http://schemas.microsoft.com/office/drawing/2014/main" id="{55438AA5-07F1-406C-8BA2-E8A868DE0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6451" name="Freeform 11">
            <a:extLst>
              <a:ext uri="{FF2B5EF4-FFF2-40B4-BE49-F238E27FC236}">
                <a16:creationId xmlns:a16="http://schemas.microsoft.com/office/drawing/2014/main" id="{F69F17E5-3D86-481F-BD59-9D198A750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16453" name="Rectangle 16452">
            <a:extLst>
              <a:ext uri="{FF2B5EF4-FFF2-40B4-BE49-F238E27FC236}">
                <a16:creationId xmlns:a16="http://schemas.microsoft.com/office/drawing/2014/main" id="{9AD3FB61-6AE9-4485-BE50-6A67D1BBD5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 y="-1"/>
            <a:ext cx="915543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6455" name="Group 16454">
            <a:extLst>
              <a:ext uri="{FF2B5EF4-FFF2-40B4-BE49-F238E27FC236}">
                <a16:creationId xmlns:a16="http://schemas.microsoft.com/office/drawing/2014/main" id="{2315C98F-1CCA-4D5A-A03F-29B4BED6C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27110" y="228600"/>
            <a:ext cx="2138628" cy="6638625"/>
            <a:chOff x="2487613" y="285750"/>
            <a:chExt cx="2428875" cy="5654676"/>
          </a:xfrm>
        </p:grpSpPr>
        <p:sp>
          <p:nvSpPr>
            <p:cNvPr id="16456" name="Freeform 11">
              <a:extLst>
                <a:ext uri="{FF2B5EF4-FFF2-40B4-BE49-F238E27FC236}">
                  <a16:creationId xmlns:a16="http://schemas.microsoft.com/office/drawing/2014/main" id="{8456C65E-3C59-4D40-864F-2A31AF2CC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6457" name="Freeform 12">
              <a:extLst>
                <a:ext uri="{FF2B5EF4-FFF2-40B4-BE49-F238E27FC236}">
                  <a16:creationId xmlns:a16="http://schemas.microsoft.com/office/drawing/2014/main" id="{2C3C90EF-2E9B-44A4-AB78-BEBD307C37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6458" name="Freeform 13">
              <a:extLst>
                <a:ext uri="{FF2B5EF4-FFF2-40B4-BE49-F238E27FC236}">
                  <a16:creationId xmlns:a16="http://schemas.microsoft.com/office/drawing/2014/main" id="{48E12179-609D-4AF7-96BF-E828E58523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6459" name="Freeform 14">
              <a:extLst>
                <a:ext uri="{FF2B5EF4-FFF2-40B4-BE49-F238E27FC236}">
                  <a16:creationId xmlns:a16="http://schemas.microsoft.com/office/drawing/2014/main" id="{E008B167-7073-455A-9573-FBDDF23F7C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460" name="Freeform 15">
              <a:extLst>
                <a:ext uri="{FF2B5EF4-FFF2-40B4-BE49-F238E27FC236}">
                  <a16:creationId xmlns:a16="http://schemas.microsoft.com/office/drawing/2014/main" id="{9FC9F31E-3F8D-4B62-87C7-BBBD035E40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6461" name="Freeform 16">
              <a:extLst>
                <a:ext uri="{FF2B5EF4-FFF2-40B4-BE49-F238E27FC236}">
                  <a16:creationId xmlns:a16="http://schemas.microsoft.com/office/drawing/2014/main" id="{84F10612-C7D6-428E-9148-D931DFB23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462" name="Freeform 17">
              <a:extLst>
                <a:ext uri="{FF2B5EF4-FFF2-40B4-BE49-F238E27FC236}">
                  <a16:creationId xmlns:a16="http://schemas.microsoft.com/office/drawing/2014/main" id="{043D6C36-269F-44CF-B0F2-349C6645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6463" name="Freeform 18">
              <a:extLst>
                <a:ext uri="{FF2B5EF4-FFF2-40B4-BE49-F238E27FC236}">
                  <a16:creationId xmlns:a16="http://schemas.microsoft.com/office/drawing/2014/main" id="{6C168F67-740E-466B-8BDA-26A6F2B7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6464" name="Freeform 19">
              <a:extLst>
                <a:ext uri="{FF2B5EF4-FFF2-40B4-BE49-F238E27FC236}">
                  <a16:creationId xmlns:a16="http://schemas.microsoft.com/office/drawing/2014/main" id="{CF2E0909-CFBD-4E94-BEEA-9B6DF1DFBF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6465" name="Freeform 20">
              <a:extLst>
                <a:ext uri="{FF2B5EF4-FFF2-40B4-BE49-F238E27FC236}">
                  <a16:creationId xmlns:a16="http://schemas.microsoft.com/office/drawing/2014/main" id="{5B8BB545-FACB-4642-8938-14D8CD792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6466" name="Freeform 21">
              <a:extLst>
                <a:ext uri="{FF2B5EF4-FFF2-40B4-BE49-F238E27FC236}">
                  <a16:creationId xmlns:a16="http://schemas.microsoft.com/office/drawing/2014/main" id="{E36904FB-4D24-4290-AD83-449182E6D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6467" name="Freeform 22">
              <a:extLst>
                <a:ext uri="{FF2B5EF4-FFF2-40B4-BE49-F238E27FC236}">
                  <a16:creationId xmlns:a16="http://schemas.microsoft.com/office/drawing/2014/main" id="{F68AFD49-42C0-402C-8593-37AC0754F0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6469" name="Group 16468">
            <a:extLst>
              <a:ext uri="{FF2B5EF4-FFF2-40B4-BE49-F238E27FC236}">
                <a16:creationId xmlns:a16="http://schemas.microsoft.com/office/drawing/2014/main" id="{08C1A257-22D4-41EF-AF6A-CF2D5A1DCD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507832" y="-786"/>
            <a:ext cx="1767505" cy="6854040"/>
            <a:chOff x="6627813" y="194833"/>
            <a:chExt cx="1952625" cy="5678918"/>
          </a:xfrm>
        </p:grpSpPr>
        <p:sp>
          <p:nvSpPr>
            <p:cNvPr id="16470" name="Freeform 27">
              <a:extLst>
                <a:ext uri="{FF2B5EF4-FFF2-40B4-BE49-F238E27FC236}">
                  <a16:creationId xmlns:a16="http://schemas.microsoft.com/office/drawing/2014/main" id="{95A189A6-9285-450E-9B7E-80B2D590B1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6471" name="Freeform 28">
              <a:extLst>
                <a:ext uri="{FF2B5EF4-FFF2-40B4-BE49-F238E27FC236}">
                  <a16:creationId xmlns:a16="http://schemas.microsoft.com/office/drawing/2014/main" id="{D59B349F-5A32-4504-9284-1BE405A5C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6472" name="Freeform 29">
              <a:extLst>
                <a:ext uri="{FF2B5EF4-FFF2-40B4-BE49-F238E27FC236}">
                  <a16:creationId xmlns:a16="http://schemas.microsoft.com/office/drawing/2014/main" id="{79CEC7EC-900E-4C58-9230-308D5E4F5E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6473" name="Freeform 30">
              <a:extLst>
                <a:ext uri="{FF2B5EF4-FFF2-40B4-BE49-F238E27FC236}">
                  <a16:creationId xmlns:a16="http://schemas.microsoft.com/office/drawing/2014/main" id="{DC40C46F-A374-45DD-8616-ABBFD1F60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6474" name="Freeform 31">
              <a:extLst>
                <a:ext uri="{FF2B5EF4-FFF2-40B4-BE49-F238E27FC236}">
                  <a16:creationId xmlns:a16="http://schemas.microsoft.com/office/drawing/2014/main" id="{75A53528-B55E-4DEA-8E5D-041E3F2A87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475" name="Freeform 32">
              <a:extLst>
                <a:ext uri="{FF2B5EF4-FFF2-40B4-BE49-F238E27FC236}">
                  <a16:creationId xmlns:a16="http://schemas.microsoft.com/office/drawing/2014/main" id="{E33C2044-55CC-4D24-83D6-56DA2A4D9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6476" name="Freeform 33">
              <a:extLst>
                <a:ext uri="{FF2B5EF4-FFF2-40B4-BE49-F238E27FC236}">
                  <a16:creationId xmlns:a16="http://schemas.microsoft.com/office/drawing/2014/main" id="{7FE42B80-0325-42E2-A066-69C44DD359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6477" name="Freeform 34">
              <a:extLst>
                <a:ext uri="{FF2B5EF4-FFF2-40B4-BE49-F238E27FC236}">
                  <a16:creationId xmlns:a16="http://schemas.microsoft.com/office/drawing/2014/main" id="{A0F3EB45-3286-4ACF-B3E0-E3C8CF23F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6478" name="Freeform 35">
              <a:extLst>
                <a:ext uri="{FF2B5EF4-FFF2-40B4-BE49-F238E27FC236}">
                  <a16:creationId xmlns:a16="http://schemas.microsoft.com/office/drawing/2014/main" id="{DABF753A-353D-49D9-8111-08D35B7A62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6479" name="Freeform 36">
              <a:extLst>
                <a:ext uri="{FF2B5EF4-FFF2-40B4-BE49-F238E27FC236}">
                  <a16:creationId xmlns:a16="http://schemas.microsoft.com/office/drawing/2014/main" id="{52FED251-392F-4094-8F4A-371A795ED3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6480" name="Freeform 37">
              <a:extLst>
                <a:ext uri="{FF2B5EF4-FFF2-40B4-BE49-F238E27FC236}">
                  <a16:creationId xmlns:a16="http://schemas.microsoft.com/office/drawing/2014/main" id="{82082796-8C4C-405B-9F59-11B4223D6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6481" name="Freeform 38">
              <a:extLst>
                <a:ext uri="{FF2B5EF4-FFF2-40B4-BE49-F238E27FC236}">
                  <a16:creationId xmlns:a16="http://schemas.microsoft.com/office/drawing/2014/main" id="{8358644C-7384-41C4-978E-1125B9BF85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6386" name="Rectangle 2">
            <a:extLst>
              <a:ext uri="{FF2B5EF4-FFF2-40B4-BE49-F238E27FC236}">
                <a16:creationId xmlns:a16="http://schemas.microsoft.com/office/drawing/2014/main" id="{705B5240-7340-5236-E012-1AAA20D47125}"/>
              </a:ext>
            </a:extLst>
          </p:cNvPr>
          <p:cNvSpPr>
            <a:spLocks noGrp="1" noChangeArrowheads="1"/>
          </p:cNvSpPr>
          <p:nvPr>
            <p:ph type="title"/>
          </p:nvPr>
        </p:nvSpPr>
        <p:spPr>
          <a:xfrm>
            <a:off x="4862322" y="624110"/>
            <a:ext cx="3766137" cy="1280890"/>
          </a:xfrm>
        </p:spPr>
        <p:txBody>
          <a:bodyPr vert="horz" lIns="91440" tIns="45720" rIns="91440" bIns="45720" rtlCol="0" anchor="t">
            <a:normAutofit/>
          </a:bodyPr>
          <a:lstStyle/>
          <a:p>
            <a:pPr>
              <a:defRPr/>
            </a:pPr>
            <a:r>
              <a:rPr lang="en-US" dirty="0">
                <a:latin typeface="Calibri" panose="020F0502020204030204" pitchFamily="34" charset="0"/>
                <a:cs typeface="Calibri" panose="020F0502020204030204" pitchFamily="34" charset="0"/>
              </a:rPr>
              <a:t>The Serpent as Feminine?</a:t>
            </a:r>
          </a:p>
        </p:txBody>
      </p:sp>
      <p:pic>
        <p:nvPicPr>
          <p:cNvPr id="5" name="Content Placeholder 4" descr="A picture containing text, tree, outdoor, swimsuit&#10;&#10;Description automatically generated">
            <a:extLst>
              <a:ext uri="{FF2B5EF4-FFF2-40B4-BE49-F238E27FC236}">
                <a16:creationId xmlns:a16="http://schemas.microsoft.com/office/drawing/2014/main" id="{1106CA66-4841-8292-C2C7-98CC44F94125}"/>
              </a:ext>
            </a:extLst>
          </p:cNvPr>
          <p:cNvPicPr>
            <a:picLocks noGrp="1" noChangeAspect="1"/>
          </p:cNvPicPr>
          <p:nvPr>
            <p:ph sz="quarter" idx="1"/>
          </p:nvPr>
        </p:nvPicPr>
        <p:blipFill rotWithShape="1">
          <a:blip r:embed="rId2"/>
          <a:srcRect t="2852" r="7" b="29048"/>
          <a:stretch/>
        </p:blipFill>
        <p:spPr>
          <a:xfrm>
            <a:off x="-1987" y="10"/>
            <a:ext cx="3485238" cy="3428990"/>
          </a:xfrm>
          <a:prstGeom prst="rect">
            <a:avLst/>
          </a:prstGeom>
        </p:spPr>
      </p:pic>
      <p:sp>
        <p:nvSpPr>
          <p:cNvPr id="16483" name="Rectangle 16482">
            <a:extLst>
              <a:ext uri="{FF2B5EF4-FFF2-40B4-BE49-F238E27FC236}">
                <a16:creationId xmlns:a16="http://schemas.microsoft.com/office/drawing/2014/main" id="{17E39382-3BDF-4F54-8585-82ACB0EE3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4278"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6485" name="Freeform 11">
            <a:extLst>
              <a:ext uri="{FF2B5EF4-FFF2-40B4-BE49-F238E27FC236}">
                <a16:creationId xmlns:a16="http://schemas.microsoft.com/office/drawing/2014/main" id="{06E7B50D-4267-4B64-A59B-48EA8221E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484278" y="714375"/>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16416" name="Picture 32" descr="3">
            <a:extLst>
              <a:ext uri="{FF2B5EF4-FFF2-40B4-BE49-F238E27FC236}">
                <a16:creationId xmlns:a16="http://schemas.microsoft.com/office/drawing/2014/main" id="{FEB540C0-3BFB-75F8-029C-7855267BF9C6}"/>
              </a:ext>
            </a:extLst>
          </p:cNvPr>
          <p:cNvPicPr>
            <a:picLocks noGrp="1" noChangeAspect="1" noChangeArrowheads="1"/>
          </p:cNvPicPr>
          <p:nvPr>
            <p:ph sz="quarter" idx="2"/>
          </p:nvPr>
        </p:nvPicPr>
        <p:blipFill rotWithShape="1">
          <a:blip r:embed="rId3"/>
          <a:srcRect t="5565" r="-2" b="11420"/>
          <a:stretch/>
        </p:blipFill>
        <p:spPr>
          <a:xfrm>
            <a:off x="-1164" y="3429000"/>
            <a:ext cx="3485238" cy="3429000"/>
          </a:xfrm>
          <a:prstGeom prst="rect">
            <a:avLst/>
          </a:prstGeom>
        </p:spPr>
      </p:pic>
      <p:cxnSp>
        <p:nvCxnSpPr>
          <p:cNvPr id="16487" name="Straight Connector 16486">
            <a:extLst>
              <a:ext uri="{FF2B5EF4-FFF2-40B4-BE49-F238E27FC236}">
                <a16:creationId xmlns:a16="http://schemas.microsoft.com/office/drawing/2014/main" id="{B7A81025-7EA9-493C-A8AA-C2443AD2807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33" idx="1"/>
          </p:cNvCxnSpPr>
          <p:nvPr>
            <p:extLst>
              <p:ext uri="{386F3935-93C4-4BCD-93E2-E3B085C9AB24}">
                <p16:designElem xmlns:p16="http://schemas.microsoft.com/office/powerpoint/2015/main" val="1"/>
              </p:ext>
            </p:extLst>
          </p:nvPr>
        </p:nvCxnSpPr>
        <p:spPr>
          <a:xfrm>
            <a:off x="-12700" y="3429000"/>
            <a:ext cx="3496978" cy="0"/>
          </a:xfrm>
          <a:prstGeom prst="line">
            <a:avLst/>
          </a:prstGeom>
          <a:ln w="50800">
            <a:solidFill>
              <a:schemeClr val="tx2"/>
            </a:solidFill>
          </a:ln>
        </p:spPr>
        <p:style>
          <a:lnRef idx="1">
            <a:schemeClr val="accent1"/>
          </a:lnRef>
          <a:fillRef idx="0">
            <a:schemeClr val="accent1"/>
          </a:fillRef>
          <a:effectRef idx="0">
            <a:schemeClr val="accent1"/>
          </a:effectRef>
          <a:fontRef idx="minor">
            <a:schemeClr val="tx1"/>
          </a:fontRef>
        </p:style>
      </p:cxnSp>
      <p:sp>
        <p:nvSpPr>
          <p:cNvPr id="16389" name="Rectangle 5">
            <a:extLst>
              <a:ext uri="{FF2B5EF4-FFF2-40B4-BE49-F238E27FC236}">
                <a16:creationId xmlns:a16="http://schemas.microsoft.com/office/drawing/2014/main" id="{44E71438-5158-B9D4-65C9-556DEC3A7E0F}"/>
              </a:ext>
            </a:extLst>
          </p:cNvPr>
          <p:cNvSpPr>
            <a:spLocks noGrp="1" noChangeArrowheads="1"/>
          </p:cNvSpPr>
          <p:nvPr>
            <p:ph type="body" sz="half" idx="3"/>
          </p:nvPr>
        </p:nvSpPr>
        <p:spPr>
          <a:xfrm>
            <a:off x="4828643" y="2133600"/>
            <a:ext cx="3799814" cy="3777622"/>
          </a:xfrm>
        </p:spPr>
        <p:txBody>
          <a:bodyPr vert="horz" lIns="91440" tIns="45720" rIns="91440" bIns="45720" rtlCol="0">
            <a:normAutofit/>
          </a:bodyPr>
          <a:lstStyle/>
          <a:p>
            <a:pPr marL="0" indent="0"/>
            <a:endParaRPr lang="en-US" altLang="en-US" dirty="0"/>
          </a:p>
          <a:p>
            <a:pPr marL="0" indent="0"/>
            <a:r>
              <a:rPr lang="en-US" altLang="ja-JP" sz="2000" dirty="0">
                <a:latin typeface="Calibri" panose="020F0502020204030204" pitchFamily="34" charset="0"/>
                <a:cs typeface="Calibri" panose="020F0502020204030204" pitchFamily="34" charset="0"/>
              </a:rPr>
              <a:t>‘Serpent’ as a feminine noun: many Bible translations</a:t>
            </a:r>
          </a:p>
          <a:p>
            <a:pPr marL="0" indent="0"/>
            <a:r>
              <a:rPr lang="en-US" altLang="ja-JP" sz="2000" dirty="0">
                <a:latin typeface="Calibri" panose="020F0502020204030204" pitchFamily="34" charset="0"/>
                <a:cs typeface="Calibri" panose="020F0502020204030204" pitchFamily="34" charset="0"/>
              </a:rPr>
              <a:t>However, ‘serpent’ is a masculine noun in the Hebrew and Greek texts of Genesis.</a:t>
            </a:r>
          </a:p>
          <a:p>
            <a:pPr marL="0" indent="0"/>
            <a:endParaRPr lang="en-US"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DE80EA2-8BD0-0024-9A55-AC7AFF7EEAB7}"/>
              </a:ext>
            </a:extLst>
          </p:cNvPr>
          <p:cNvSpPr>
            <a:spLocks noGrp="1"/>
          </p:cNvSpPr>
          <p:nvPr>
            <p:ph type="title" idx="4294967295"/>
          </p:nvPr>
        </p:nvSpPr>
        <p:spPr>
          <a:xfrm>
            <a:off x="1187624" y="623888"/>
            <a:ext cx="1915939" cy="2106612"/>
          </a:xfrm>
        </p:spPr>
        <p:txBody>
          <a:bodyPr vert="horz" lIns="91440" tIns="45720" rIns="91440" bIns="45720" rtlCol="0" anchor="t">
            <a:normAutofit fontScale="90000"/>
          </a:bodyPr>
          <a:lstStyle/>
          <a:p>
            <a:pPr>
              <a:lnSpc>
                <a:spcPct val="90000"/>
              </a:lnSpc>
            </a:pPr>
            <a:br>
              <a:rPr lang="en-US" altLang="ja-JP" sz="2000" dirty="0"/>
            </a:br>
            <a:br>
              <a:rPr lang="en-US" altLang="ja-JP" sz="2000" dirty="0"/>
            </a:br>
            <a:br>
              <a:rPr lang="en-US" altLang="ja-JP" sz="2000" dirty="0"/>
            </a:br>
            <a:r>
              <a:rPr lang="en-US" altLang="ja-JP" sz="2000" dirty="0">
                <a:latin typeface="Trebuchet MS" panose="020B0703020202090204" pitchFamily="34" charset="0"/>
              </a:rPr>
              <a:t>‘Eve and the Serpent’, </a:t>
            </a:r>
            <a:r>
              <a:rPr lang="en-US" altLang="en-US" sz="2000" dirty="0">
                <a:latin typeface="Trebuchet MS" panose="020B0703020202090204" pitchFamily="34" charset="0"/>
              </a:rPr>
              <a:t>Hugo van der Goes, Vienna ca. 1470 CE</a:t>
            </a:r>
            <a:br>
              <a:rPr lang="en-US" altLang="en-US" sz="2000" dirty="0"/>
            </a:br>
            <a:endParaRPr lang="en-US" sz="2000" dirty="0"/>
          </a:p>
        </p:txBody>
      </p:sp>
      <p:pic>
        <p:nvPicPr>
          <p:cNvPr id="5" name="Content Placeholder 4" descr="A picture containing text, tree, outdoor, swimsuit&#10;&#10;Description automatically generated">
            <a:extLst>
              <a:ext uri="{FF2B5EF4-FFF2-40B4-BE49-F238E27FC236}">
                <a16:creationId xmlns:a16="http://schemas.microsoft.com/office/drawing/2014/main" id="{1106CA66-4841-8292-C2C7-98CC44F94125}"/>
              </a:ext>
            </a:extLst>
          </p:cNvPr>
          <p:cNvPicPr>
            <a:picLocks noGrp="1" noChangeAspect="1"/>
          </p:cNvPicPr>
          <p:nvPr>
            <p:ph idx="4294967295"/>
          </p:nvPr>
        </p:nvPicPr>
        <p:blipFill rotWithShape="1">
          <a:blip r:embed="rId2"/>
          <a:srcRect r="-8" b="11148"/>
          <a:stretch/>
        </p:blipFill>
        <p:spPr>
          <a:xfrm>
            <a:off x="5054600" y="644525"/>
            <a:ext cx="4089400" cy="5248275"/>
          </a:xfrm>
          <a:prstGeom prst="rect">
            <a:avLst/>
          </a:prstGeom>
        </p:spPr>
      </p:pic>
    </p:spTree>
    <p:extLst>
      <p:ext uri="{BB962C8B-B14F-4D97-AF65-F5344CB8AC3E}">
        <p14:creationId xmlns:p14="http://schemas.microsoft.com/office/powerpoint/2010/main" val="25270580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9" name="Rectangle 5">
            <a:extLst>
              <a:ext uri="{FF2B5EF4-FFF2-40B4-BE49-F238E27FC236}">
                <a16:creationId xmlns:a16="http://schemas.microsoft.com/office/drawing/2014/main" id="{44E71438-5158-B9D4-65C9-556DEC3A7E0F}"/>
              </a:ext>
            </a:extLst>
          </p:cNvPr>
          <p:cNvSpPr>
            <a:spLocks noGrp="1" noChangeArrowheads="1"/>
          </p:cNvSpPr>
          <p:nvPr>
            <p:ph type="body" sz="half" idx="4294967295"/>
          </p:nvPr>
        </p:nvSpPr>
        <p:spPr>
          <a:xfrm>
            <a:off x="1259632" y="2133600"/>
            <a:ext cx="1477218" cy="3759200"/>
          </a:xfrm>
        </p:spPr>
        <p:txBody>
          <a:bodyPr vert="horz" lIns="91440" tIns="45720" rIns="91440" bIns="45720" rtlCol="0">
            <a:normAutofit/>
          </a:bodyPr>
          <a:lstStyle/>
          <a:p>
            <a:pPr marL="0" indent="0">
              <a:buClr>
                <a:srgbClr val="A97E38"/>
              </a:buClr>
              <a:buNone/>
            </a:pPr>
            <a:r>
              <a:rPr lang="en-US" altLang="ja-JP" dirty="0">
                <a:latin typeface="Trebuchet MS" panose="020B0703020202090204" pitchFamily="34" charset="0"/>
              </a:rPr>
              <a:t>‘The Fall from Grace’, </a:t>
            </a:r>
            <a:r>
              <a:rPr lang="en-US" altLang="en-US" dirty="0">
                <a:latin typeface="Trebuchet MS" panose="020B0703020202090204" pitchFamily="34" charset="0"/>
              </a:rPr>
              <a:t>Raphael, fresco in the Vatican, 1511 CE.</a:t>
            </a:r>
          </a:p>
        </p:txBody>
      </p:sp>
      <p:pic>
        <p:nvPicPr>
          <p:cNvPr id="16416" name="Picture 32" descr="3">
            <a:extLst>
              <a:ext uri="{FF2B5EF4-FFF2-40B4-BE49-F238E27FC236}">
                <a16:creationId xmlns:a16="http://schemas.microsoft.com/office/drawing/2014/main" id="{FEB540C0-3BFB-75F8-029C-7855267BF9C6}"/>
              </a:ext>
            </a:extLst>
          </p:cNvPr>
          <p:cNvPicPr>
            <a:picLocks noGrp="1" noChangeAspect="1" noChangeArrowheads="1"/>
          </p:cNvPicPr>
          <p:nvPr>
            <p:ph sz="quarter" idx="4294967295"/>
          </p:nvPr>
        </p:nvPicPr>
        <p:blipFill rotWithShape="1">
          <a:blip r:embed="rId2"/>
          <a:srcRect l="925" r="924" b="-1"/>
          <a:stretch/>
        </p:blipFill>
        <p:spPr>
          <a:xfrm>
            <a:off x="3463925" y="0"/>
            <a:ext cx="5680075" cy="6858000"/>
          </a:xfrm>
          <a:prstGeom prst="rect">
            <a:avLst/>
          </a:prstGeom>
        </p:spPr>
      </p:pic>
    </p:spTree>
    <p:extLst>
      <p:ext uri="{BB962C8B-B14F-4D97-AF65-F5344CB8AC3E}">
        <p14:creationId xmlns:p14="http://schemas.microsoft.com/office/powerpoint/2010/main" val="440731215"/>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27DD83C8-5F35-11DC-4B86-2D60317B0210}"/>
              </a:ext>
            </a:extLst>
          </p:cNvPr>
          <p:cNvSpPr>
            <a:spLocks noGrp="1" noChangeArrowheads="1"/>
          </p:cNvSpPr>
          <p:nvPr>
            <p:ph type="title"/>
          </p:nvPr>
        </p:nvSpPr>
        <p:spPr>
          <a:xfrm>
            <a:off x="486918" y="645106"/>
            <a:ext cx="2737709" cy="1259894"/>
          </a:xfrm>
        </p:spPr>
        <p:txBody>
          <a:bodyPr vert="horz" lIns="91440" tIns="45720" rIns="91440" bIns="45720" rtlCol="0" anchor="t">
            <a:normAutofit/>
          </a:bodyPr>
          <a:lstStyle/>
          <a:p>
            <a:pPr>
              <a:lnSpc>
                <a:spcPct val="90000"/>
              </a:lnSpc>
            </a:pPr>
            <a:r>
              <a:rPr lang="en-US" altLang="en-US" sz="3100" dirty="0">
                <a:solidFill>
                  <a:srgbClr val="73473C"/>
                </a:solidFill>
                <a:latin typeface="Trebuchet MS" panose="020B0703020202090204" pitchFamily="34" charset="0"/>
              </a:rPr>
              <a:t>The Presence of </a:t>
            </a:r>
            <a:r>
              <a:rPr lang="en-US" altLang="ja-JP" sz="3100" dirty="0">
                <a:solidFill>
                  <a:srgbClr val="73473C"/>
                </a:solidFill>
                <a:latin typeface="Trebuchet MS" panose="020B0703020202090204" pitchFamily="34" charset="0"/>
              </a:rPr>
              <a:t>‘the Man’</a:t>
            </a:r>
            <a:endParaRPr lang="en-US" altLang="en-US" sz="3100" dirty="0">
              <a:solidFill>
                <a:srgbClr val="73473C"/>
              </a:solidFill>
              <a:latin typeface="Trebuchet MS" panose="020B0703020202090204" pitchFamily="34" charset="0"/>
            </a:endParaRPr>
          </a:p>
        </p:txBody>
      </p:sp>
      <p:sp>
        <p:nvSpPr>
          <p:cNvPr id="20483" name="Rectangle 3">
            <a:extLst>
              <a:ext uri="{FF2B5EF4-FFF2-40B4-BE49-F238E27FC236}">
                <a16:creationId xmlns:a16="http://schemas.microsoft.com/office/drawing/2014/main" id="{929972F4-74D8-6B85-4F97-AD7D631DBC0C}"/>
              </a:ext>
            </a:extLst>
          </p:cNvPr>
          <p:cNvSpPr>
            <a:spLocks noGrp="1" noChangeArrowheads="1"/>
          </p:cNvSpPr>
          <p:nvPr>
            <p:ph type="body" sz="half" idx="1"/>
          </p:nvPr>
        </p:nvSpPr>
        <p:spPr>
          <a:xfrm>
            <a:off x="486918" y="2133600"/>
            <a:ext cx="2737709" cy="3759253"/>
          </a:xfrm>
        </p:spPr>
        <p:txBody>
          <a:bodyPr vert="horz" lIns="91440" tIns="45720" rIns="91440" bIns="45720" rtlCol="0">
            <a:normAutofit/>
          </a:bodyPr>
          <a:lstStyle/>
          <a:p>
            <a:pPr>
              <a:lnSpc>
                <a:spcPct val="90000"/>
              </a:lnSpc>
              <a:buClr>
                <a:srgbClr val="997E52"/>
              </a:buClr>
            </a:pPr>
            <a:endParaRPr lang="en-US" altLang="en-US" sz="1500" dirty="0"/>
          </a:p>
          <a:p>
            <a:pPr marL="0" indent="0">
              <a:lnSpc>
                <a:spcPct val="90000"/>
              </a:lnSpc>
              <a:buClr>
                <a:srgbClr val="997E52"/>
              </a:buClr>
              <a:buNone/>
            </a:pPr>
            <a:r>
              <a:rPr lang="en-US" altLang="en-US" sz="1500" dirty="0">
                <a:latin typeface="Trebuchet MS" panose="020B0703020202090204" pitchFamily="34" charset="0"/>
              </a:rPr>
              <a:t>Serpent: </a:t>
            </a:r>
            <a:r>
              <a:rPr lang="en-US" altLang="ja-JP" sz="1500" dirty="0">
                <a:latin typeface="Trebuchet MS" panose="020B0703020202090204" pitchFamily="34" charset="0"/>
              </a:rPr>
              <a:t>‘You [plural] will not die’ (Genesis 3:4).</a:t>
            </a:r>
          </a:p>
          <a:p>
            <a:pPr marL="0" indent="0">
              <a:lnSpc>
                <a:spcPct val="90000"/>
              </a:lnSpc>
              <a:buClr>
                <a:srgbClr val="997E52"/>
              </a:buClr>
              <a:buNone/>
            </a:pPr>
            <a:r>
              <a:rPr lang="en-US" altLang="en-US" sz="1500" dirty="0">
                <a:latin typeface="Trebuchet MS" panose="020B0703020202090204" pitchFamily="34" charset="0"/>
              </a:rPr>
              <a:t>The Woman: </a:t>
            </a:r>
            <a:r>
              <a:rPr lang="en-US" altLang="ja-JP" sz="1500" dirty="0">
                <a:latin typeface="Trebuchet MS" panose="020B0703020202090204" pitchFamily="34" charset="0"/>
              </a:rPr>
              <a:t>‘We may eat’ (Genesis 3:2).</a:t>
            </a:r>
          </a:p>
          <a:p>
            <a:pPr marL="0" indent="0">
              <a:lnSpc>
                <a:spcPct val="90000"/>
              </a:lnSpc>
              <a:buClr>
                <a:srgbClr val="997E52"/>
              </a:buClr>
              <a:buNone/>
            </a:pPr>
            <a:r>
              <a:rPr lang="en-US" altLang="ja-JP" sz="1500" dirty="0">
                <a:latin typeface="Trebuchet MS" panose="020B0703020202090204" pitchFamily="34" charset="0"/>
              </a:rPr>
              <a:t>‘And she also gave some to her husband, </a:t>
            </a:r>
            <a:r>
              <a:rPr lang="en-US" altLang="ja-JP" sz="1500" i="1" dirty="0">
                <a:latin typeface="Trebuchet MS" panose="020B0703020202090204" pitchFamily="34" charset="0"/>
              </a:rPr>
              <a:t>who was with her</a:t>
            </a:r>
            <a:r>
              <a:rPr lang="en-US" altLang="ja-JP" sz="1500" dirty="0">
                <a:latin typeface="Trebuchet MS" panose="020B0703020202090204" pitchFamily="34" charset="0"/>
              </a:rPr>
              <a:t>…. and he ate’ (Genesis 3:6).</a:t>
            </a:r>
          </a:p>
          <a:p>
            <a:pPr marL="0" indent="0">
              <a:lnSpc>
                <a:spcPct val="90000"/>
              </a:lnSpc>
              <a:buClr>
                <a:srgbClr val="997E52"/>
              </a:buClr>
            </a:pPr>
            <a:endParaRPr lang="en-US" altLang="en-US" sz="1500" dirty="0">
              <a:latin typeface="Trebuchet MS" panose="020B0703020202090204" pitchFamily="34" charset="0"/>
            </a:endParaRPr>
          </a:p>
          <a:p>
            <a:pPr marL="0" indent="0">
              <a:lnSpc>
                <a:spcPct val="90000"/>
              </a:lnSpc>
              <a:buClr>
                <a:srgbClr val="997E52"/>
              </a:buClr>
            </a:pPr>
            <a:endParaRPr lang="en-US" altLang="en-US" sz="1500" dirty="0">
              <a:latin typeface="Trebuchet MS" panose="020B0703020202090204" pitchFamily="34" charset="0"/>
            </a:endParaRPr>
          </a:p>
          <a:p>
            <a:pPr marL="0" indent="0">
              <a:lnSpc>
                <a:spcPct val="90000"/>
              </a:lnSpc>
              <a:buClr>
                <a:srgbClr val="997E52"/>
              </a:buClr>
              <a:buNone/>
            </a:pPr>
            <a:r>
              <a:rPr lang="en-US" altLang="ja-JP" sz="1500" dirty="0">
                <a:latin typeface="Trebuchet MS" panose="020B0703020202090204" pitchFamily="34" charset="0"/>
              </a:rPr>
              <a:t>‘Adam and Eve’, Titian, ca. 1550 CE, Museo del Prado.</a:t>
            </a:r>
          </a:p>
          <a:p>
            <a:pPr marL="0" indent="0">
              <a:lnSpc>
                <a:spcPct val="90000"/>
              </a:lnSpc>
              <a:buClr>
                <a:srgbClr val="997E52"/>
              </a:buClr>
            </a:pPr>
            <a:endParaRPr lang="en-US" altLang="en-US" sz="1500" dirty="0"/>
          </a:p>
        </p:txBody>
      </p:sp>
      <p:pic>
        <p:nvPicPr>
          <p:cNvPr id="5" name="Content Placeholder 4" descr="A picture containing person, group, swimming, crowd&#10;&#10;Description automatically generated">
            <a:extLst>
              <a:ext uri="{FF2B5EF4-FFF2-40B4-BE49-F238E27FC236}">
                <a16:creationId xmlns:a16="http://schemas.microsoft.com/office/drawing/2014/main" id="{51EAAF3C-65BF-2713-DB83-17C93AF8C801}"/>
              </a:ext>
            </a:extLst>
          </p:cNvPr>
          <p:cNvPicPr>
            <a:picLocks noGrp="1" noChangeAspect="1"/>
          </p:cNvPicPr>
          <p:nvPr>
            <p:ph sz="quarter" idx="2"/>
          </p:nvPr>
        </p:nvPicPr>
        <p:blipFill rotWithShape="1">
          <a:blip r:embed="rId2"/>
          <a:srcRect t="2254" r="-3" b="4225"/>
          <a:stretch/>
        </p:blipFill>
        <p:spPr>
          <a:xfrm>
            <a:off x="3464657" y="10"/>
            <a:ext cx="5679343" cy="6853242"/>
          </a:xfrm>
          <a:prstGeom prst="rect">
            <a:avLst/>
          </a:prstGeom>
        </p:spPr>
      </p:pic>
    </p:spTree>
    <p:extLst>
      <p:ext uri="{BB962C8B-B14F-4D97-AF65-F5344CB8AC3E}">
        <p14:creationId xmlns:p14="http://schemas.microsoft.com/office/powerpoint/2010/main" val="3682015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0483" name="Rectangle 3">
            <a:extLst>
              <a:ext uri="{FF2B5EF4-FFF2-40B4-BE49-F238E27FC236}">
                <a16:creationId xmlns:a16="http://schemas.microsoft.com/office/drawing/2014/main" id="{929972F4-74D8-6B85-4F97-AD7D631DBC0C}"/>
              </a:ext>
            </a:extLst>
          </p:cNvPr>
          <p:cNvSpPr>
            <a:spLocks noGrp="1" noChangeArrowheads="1"/>
          </p:cNvSpPr>
          <p:nvPr>
            <p:ph type="body" sz="half" idx="4294967295"/>
          </p:nvPr>
        </p:nvSpPr>
        <p:spPr>
          <a:xfrm>
            <a:off x="1619672" y="2133600"/>
            <a:ext cx="1872208" cy="3759200"/>
          </a:xfrm>
        </p:spPr>
        <p:txBody>
          <a:bodyPr vert="horz" lIns="91440" tIns="45720" rIns="91440" bIns="45720" rtlCol="0">
            <a:normAutofit/>
          </a:bodyPr>
          <a:lstStyle/>
          <a:p>
            <a:pPr marL="0" indent="0">
              <a:buClr>
                <a:srgbClr val="D1A866"/>
              </a:buClr>
            </a:pPr>
            <a:endParaRPr lang="en-US" altLang="ja-JP" dirty="0"/>
          </a:p>
          <a:p>
            <a:pPr marL="0" indent="0">
              <a:buClr>
                <a:srgbClr val="D1A866"/>
              </a:buClr>
              <a:buNone/>
            </a:pPr>
            <a:r>
              <a:rPr lang="en-US" altLang="ja-JP" dirty="0">
                <a:latin typeface="Trebuchet MS" panose="020B0703020202090204" pitchFamily="34" charset="0"/>
              </a:rPr>
              <a:t>‘Adam and Eve’, Jacopo Tintoretto, 1518-1594 CE</a:t>
            </a:r>
          </a:p>
          <a:p>
            <a:pPr>
              <a:buClr>
                <a:srgbClr val="D1A866"/>
              </a:buClr>
            </a:pPr>
            <a:endParaRPr lang="en-US" altLang="en-US" dirty="0"/>
          </a:p>
        </p:txBody>
      </p:sp>
      <p:pic>
        <p:nvPicPr>
          <p:cNvPr id="9" name="Content Placeholder 8" descr="A picture containing text&#10;&#10;Description automatically generated">
            <a:extLst>
              <a:ext uri="{FF2B5EF4-FFF2-40B4-BE49-F238E27FC236}">
                <a16:creationId xmlns:a16="http://schemas.microsoft.com/office/drawing/2014/main" id="{83B637EF-8429-3149-0B21-78677AC59260}"/>
              </a:ext>
            </a:extLst>
          </p:cNvPr>
          <p:cNvPicPr>
            <a:picLocks noGrp="1" noChangeAspect="1"/>
          </p:cNvPicPr>
          <p:nvPr>
            <p:ph sz="quarter" idx="4294967295"/>
          </p:nvPr>
        </p:nvPicPr>
        <p:blipFill rotWithShape="1">
          <a:blip r:embed="rId2"/>
          <a:srcRect l="21884" r="5888" b="1"/>
          <a:stretch/>
        </p:blipFill>
        <p:spPr>
          <a:xfrm>
            <a:off x="3927475" y="639763"/>
            <a:ext cx="5216525" cy="525303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09F35D8-F269-E285-7F9E-F41DAA1F6412}"/>
              </a:ext>
            </a:extLst>
          </p:cNvPr>
          <p:cNvSpPr>
            <a:spLocks noGrp="1" noChangeArrowheads="1"/>
          </p:cNvSpPr>
          <p:nvPr>
            <p:ph type="title" idx="4294967295"/>
          </p:nvPr>
        </p:nvSpPr>
        <p:spPr>
          <a:xfrm>
            <a:off x="1403648" y="1795463"/>
            <a:ext cx="1431627" cy="3114675"/>
          </a:xfrm>
        </p:spPr>
        <p:txBody>
          <a:bodyPr vert="horz" lIns="91440" tIns="45720" rIns="91440" bIns="45720" rtlCol="0" anchor="b">
            <a:normAutofit/>
          </a:bodyPr>
          <a:lstStyle/>
          <a:p>
            <a:r>
              <a:rPr lang="en-US" altLang="en-US" sz="3200" dirty="0">
                <a:solidFill>
                  <a:schemeClr val="tx1"/>
                </a:solidFill>
                <a:latin typeface="Calibri" panose="020F0502020204030204" pitchFamily="34" charset="0"/>
                <a:cs typeface="Calibri" panose="020F0502020204030204" pitchFamily="34" charset="0"/>
              </a:rPr>
              <a:t>Adam</a:t>
            </a:r>
            <a:r>
              <a:rPr lang="en-US" altLang="ja-JP" sz="3200" dirty="0">
                <a:solidFill>
                  <a:schemeClr val="tx1"/>
                </a:solidFill>
                <a:latin typeface="Calibri" panose="020F0502020204030204" pitchFamily="34" charset="0"/>
                <a:cs typeface="Calibri" panose="020F0502020204030204" pitchFamily="34" charset="0"/>
              </a:rPr>
              <a:t>’s Apples</a:t>
            </a:r>
            <a:endParaRPr lang="en-US" altLang="en-US" sz="3200" dirty="0">
              <a:solidFill>
                <a:schemeClr val="tx1"/>
              </a:solidFill>
              <a:latin typeface="Calibri" panose="020F0502020204030204" pitchFamily="34" charset="0"/>
              <a:cs typeface="Calibri" panose="020F0502020204030204" pitchFamily="34" charset="0"/>
            </a:endParaRPr>
          </a:p>
        </p:txBody>
      </p:sp>
      <p:pic>
        <p:nvPicPr>
          <p:cNvPr id="3" name="Picture 2" descr="A picture containing tree, outdoor, garden&#10;&#10;Description automatically generated">
            <a:extLst>
              <a:ext uri="{FF2B5EF4-FFF2-40B4-BE49-F238E27FC236}">
                <a16:creationId xmlns:a16="http://schemas.microsoft.com/office/drawing/2014/main" id="{20BCCE63-0BA9-1D27-749C-F383274F9318}"/>
              </a:ext>
            </a:extLst>
          </p:cNvPr>
          <p:cNvPicPr>
            <a:picLocks noChangeAspect="1"/>
          </p:cNvPicPr>
          <p:nvPr/>
        </p:nvPicPr>
        <p:blipFill rotWithShape="1">
          <a:blip r:embed="rId3"/>
          <a:srcRect l="14690" r="27908"/>
          <a:stretch/>
        </p:blipFill>
        <p:spPr>
          <a:xfrm>
            <a:off x="3479799" y="10"/>
            <a:ext cx="5664200" cy="685799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2E18F5BB-2623-E7CF-C644-A536F9660574}"/>
              </a:ext>
            </a:extLst>
          </p:cNvPr>
          <p:cNvSpPr>
            <a:spLocks noGrp="1" noChangeArrowheads="1"/>
          </p:cNvSpPr>
          <p:nvPr>
            <p:ph type="title"/>
          </p:nvPr>
        </p:nvSpPr>
        <p:spPr>
          <a:xfrm>
            <a:off x="1619672" y="624110"/>
            <a:ext cx="7008787" cy="1280890"/>
          </a:xfrm>
        </p:spPr>
        <p:txBody>
          <a:bodyPr>
            <a:normAutofit/>
          </a:bodyPr>
          <a:lstStyle/>
          <a:p>
            <a:pPr eaLnBrk="1" hangingPunct="1">
              <a:defRPr/>
            </a:pPr>
            <a:r>
              <a:rPr lang="en-US" dirty="0">
                <a:latin typeface="Trebuchet MS" charset="0"/>
                <a:ea typeface="ＭＳ Ｐゴシック" charset="0"/>
                <a:cs typeface="ＭＳ Ｐゴシック" charset="0"/>
              </a:rPr>
              <a:t>Weakness and Disobedience</a:t>
            </a:r>
            <a:endParaRPr lang="en-US" dirty="0">
              <a:ea typeface="ＭＳ Ｐゴシック" charset="0"/>
              <a:cs typeface="ＭＳ Ｐゴシック" charset="0"/>
            </a:endParaRPr>
          </a:p>
        </p:txBody>
      </p:sp>
      <p:sp>
        <p:nvSpPr>
          <p:cNvPr id="22531" name="Rectangle 3">
            <a:extLst>
              <a:ext uri="{FF2B5EF4-FFF2-40B4-BE49-F238E27FC236}">
                <a16:creationId xmlns:a16="http://schemas.microsoft.com/office/drawing/2014/main" id="{FC1FF638-191A-E2AD-F71F-C59F50BAAE58}"/>
              </a:ext>
            </a:extLst>
          </p:cNvPr>
          <p:cNvSpPr>
            <a:spLocks noGrp="1" noChangeArrowheads="1"/>
          </p:cNvSpPr>
          <p:nvPr>
            <p:ph idx="1"/>
          </p:nvPr>
        </p:nvSpPr>
        <p:spPr>
          <a:xfrm>
            <a:off x="1619672" y="1484784"/>
            <a:ext cx="7008787" cy="4896544"/>
          </a:xfrm>
        </p:spPr>
        <p:txBody>
          <a:bodyPr>
            <a:normAutofit/>
          </a:bodyPr>
          <a:lstStyle/>
          <a:p>
            <a:pPr eaLnBrk="1" hangingPunct="1"/>
            <a:endParaRPr lang="en-US" altLang="en-US" sz="2400" dirty="0">
              <a:latin typeface="Trebuchet MS" panose="020B0703020202090204" pitchFamily="34" charset="0"/>
              <a:ea typeface="ＭＳ Ｐゴシック" panose="020B0600070205080204" pitchFamily="34" charset="-128"/>
            </a:endParaRPr>
          </a:p>
          <a:p>
            <a:pPr eaLnBrk="1" hangingPunct="1"/>
            <a:r>
              <a:rPr lang="en-US" altLang="en-US" sz="2400" dirty="0">
                <a:latin typeface="Trebuchet MS" panose="020B0703020202090204" pitchFamily="34" charset="0"/>
                <a:ea typeface="ＭＳ Ｐゴシック" panose="020B0600070205080204" pitchFamily="34" charset="-128"/>
              </a:rPr>
              <a:t>Image of human weakness (male and female).</a:t>
            </a:r>
          </a:p>
          <a:p>
            <a:pPr eaLnBrk="1" hangingPunct="1"/>
            <a:r>
              <a:rPr lang="en-US" altLang="en-US" sz="2400" dirty="0">
                <a:latin typeface="Trebuchet MS" panose="020B0703020202090204" pitchFamily="34" charset="0"/>
                <a:ea typeface="ＭＳ Ｐゴシック" panose="020B0600070205080204" pitchFamily="34" charset="-128"/>
              </a:rPr>
              <a:t>The man should have remained faithful to God</a:t>
            </a:r>
            <a:r>
              <a:rPr lang="ja-JP" altLang="en-US" sz="2400">
                <a:latin typeface="Trebuchet MS" panose="020B0703020202090204" pitchFamily="34" charset="0"/>
                <a:ea typeface="ＭＳ Ｐゴシック" panose="020B0600070205080204" pitchFamily="34" charset="-128"/>
              </a:rPr>
              <a:t>’</a:t>
            </a:r>
            <a:r>
              <a:rPr lang="en-US" altLang="ja-JP" sz="2400" dirty="0">
                <a:latin typeface="Trebuchet MS" panose="020B0703020202090204" pitchFamily="34" charset="0"/>
                <a:ea typeface="ＭＳ Ｐゴシック" panose="020B0600070205080204" pitchFamily="34" charset="-128"/>
              </a:rPr>
              <a:t>s command; he succumbs to blaming the woman.</a:t>
            </a:r>
          </a:p>
          <a:p>
            <a:pPr eaLnBrk="1" hangingPunct="1"/>
            <a:r>
              <a:rPr lang="en-US" altLang="en-US" sz="2400" dirty="0">
                <a:latin typeface="Trebuchet MS" panose="020B0703020202090204" pitchFamily="34" charset="0"/>
                <a:ea typeface="ＭＳ Ｐゴシック" panose="020B0600070205080204" pitchFamily="34" charset="-128"/>
              </a:rPr>
              <a:t>Both fail to take responsibility for their deeds; the woman blames the serpent.</a:t>
            </a:r>
          </a:p>
          <a:p>
            <a:pPr eaLnBrk="1" hangingPunct="1"/>
            <a:r>
              <a:rPr lang="en-US" altLang="en-US" sz="2400" dirty="0">
                <a:latin typeface="Trebuchet MS" panose="020B0703020202090204" pitchFamily="34" charset="0"/>
                <a:ea typeface="ＭＳ Ｐゴシック" panose="020B0600070205080204" pitchFamily="34" charset="-128"/>
              </a:rPr>
              <a:t>The </a:t>
            </a:r>
            <a:r>
              <a:rPr lang="ja-JP" altLang="en-US" sz="2400">
                <a:latin typeface="Trebuchet MS" panose="020B0703020202090204" pitchFamily="34" charset="0"/>
                <a:ea typeface="ＭＳ Ｐゴシック" panose="020B0600070205080204" pitchFamily="34" charset="-128"/>
              </a:rPr>
              <a:t>‘</a:t>
            </a:r>
            <a:r>
              <a:rPr lang="en-US" altLang="ja-JP" sz="2400" dirty="0">
                <a:latin typeface="Trebuchet MS" panose="020B0703020202090204" pitchFamily="34" charset="0"/>
                <a:ea typeface="ＭＳ Ｐゴシック" panose="020B0600070205080204" pitchFamily="34" charset="-128"/>
              </a:rPr>
              <a:t>partnership</a:t>
            </a:r>
            <a:r>
              <a:rPr lang="ja-JP" altLang="en-US" sz="2400">
                <a:latin typeface="Trebuchet MS" panose="020B0703020202090204" pitchFamily="34" charset="0"/>
                <a:ea typeface="ＭＳ Ｐゴシック" panose="020B0600070205080204" pitchFamily="34" charset="-128"/>
              </a:rPr>
              <a:t>’</a:t>
            </a:r>
            <a:r>
              <a:rPr lang="en-US" altLang="ja-JP" sz="2400" dirty="0">
                <a:latin typeface="Trebuchet MS" panose="020B0703020202090204" pitchFamily="34" charset="0"/>
                <a:ea typeface="ＭＳ Ｐゴシック" panose="020B0600070205080204" pitchFamily="34" charset="-128"/>
              </a:rPr>
              <a:t> in the garden has been ruptured (</a:t>
            </a:r>
            <a:r>
              <a:rPr lang="ja-JP" altLang="en-US" sz="2400">
                <a:latin typeface="Trebuchet MS" panose="020B0703020202090204" pitchFamily="34" charset="0"/>
                <a:ea typeface="ＭＳ Ｐゴシック" panose="020B0600070205080204" pitchFamily="34" charset="-128"/>
              </a:rPr>
              <a:t>‘</a:t>
            </a:r>
            <a:r>
              <a:rPr lang="en-US" altLang="ja-JP" sz="2400" dirty="0">
                <a:latin typeface="Trebuchet MS" panose="020B0703020202090204" pitchFamily="34" charset="0"/>
                <a:ea typeface="ＭＳ Ｐゴシック" panose="020B0600070205080204" pitchFamily="34" charset="-128"/>
              </a:rPr>
              <a:t>a love story gone awry</a:t>
            </a:r>
            <a:r>
              <a:rPr lang="ja-JP" altLang="en-US" sz="2400">
                <a:latin typeface="Trebuchet MS" panose="020B0703020202090204" pitchFamily="34" charset="0"/>
                <a:ea typeface="ＭＳ Ｐゴシック" panose="020B0600070205080204" pitchFamily="34" charset="-128"/>
              </a:rPr>
              <a:t>’</a:t>
            </a:r>
            <a:r>
              <a:rPr lang="en-US" altLang="ja-JP" sz="2400" dirty="0">
                <a:latin typeface="Trebuchet MS" panose="020B0703020202090204" pitchFamily="34" charset="0"/>
                <a:ea typeface="ＭＳ Ｐゴシック" panose="020B0600070205080204" pitchFamily="34" charset="-128"/>
              </a:rPr>
              <a:t>).</a:t>
            </a:r>
            <a:endParaRPr lang="en-US" altLang="en-US" sz="2400" dirty="0">
              <a:latin typeface="Trebuchet MS" panose="020B0703020202090204" pitchFamily="34" charset="0"/>
              <a:ea typeface="ＭＳ Ｐゴシック" panose="020B0600070205080204" pitchFamily="34" charset="-128"/>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51F1C2B2-808B-4821-3CEE-67433F0CAEE3}"/>
              </a:ext>
            </a:extLst>
          </p:cNvPr>
          <p:cNvSpPr>
            <a:spLocks noGrp="1" noChangeArrowheads="1"/>
          </p:cNvSpPr>
          <p:nvPr>
            <p:ph type="title"/>
          </p:nvPr>
        </p:nvSpPr>
        <p:spPr/>
        <p:txBody>
          <a:bodyPr/>
          <a:lstStyle/>
          <a:p>
            <a:pPr eaLnBrk="1" hangingPunct="1"/>
            <a:r>
              <a:rPr lang="en-US" altLang="en-US" sz="3600" dirty="0">
                <a:latin typeface="Trebuchet MS" panose="020B0703020202090204" pitchFamily="34" charset="0"/>
                <a:ea typeface="ＭＳ Ｐゴシック" panose="020B0600070205080204" pitchFamily="34" charset="-128"/>
              </a:rPr>
              <a:t>God</a:t>
            </a:r>
            <a:r>
              <a:rPr lang="en-GB" altLang="en-US" dirty="0">
                <a:latin typeface="Trebuchet MS" panose="020B0703020202090204" pitchFamily="34" charset="0"/>
                <a:ea typeface="ＭＳ Ｐゴシック" panose="020B0600070205080204" pitchFamily="34" charset="-128"/>
              </a:rPr>
              <a:t>’</a:t>
            </a:r>
            <a:r>
              <a:rPr lang="en-US" altLang="ja-JP" sz="3600" dirty="0">
                <a:latin typeface="Trebuchet MS" panose="020B0703020202090204" pitchFamily="34" charset="0"/>
                <a:ea typeface="ＭＳ Ｐゴシック" panose="020B0600070205080204" pitchFamily="34" charset="-128"/>
              </a:rPr>
              <a:t>s Response to Disobedience</a:t>
            </a:r>
            <a:endParaRPr lang="en-US" altLang="en-US" dirty="0">
              <a:ea typeface="ＭＳ Ｐゴシック" panose="020B0600070205080204" pitchFamily="34" charset="-128"/>
            </a:endParaRPr>
          </a:p>
        </p:txBody>
      </p:sp>
      <p:sp>
        <p:nvSpPr>
          <p:cNvPr id="24579" name="Rectangle 3">
            <a:extLst>
              <a:ext uri="{FF2B5EF4-FFF2-40B4-BE49-F238E27FC236}">
                <a16:creationId xmlns:a16="http://schemas.microsoft.com/office/drawing/2014/main" id="{15F50589-1D80-76D8-611A-9859745B2D87}"/>
              </a:ext>
            </a:extLst>
          </p:cNvPr>
          <p:cNvSpPr>
            <a:spLocks noGrp="1" noChangeArrowheads="1"/>
          </p:cNvSpPr>
          <p:nvPr>
            <p:ph idx="1"/>
          </p:nvPr>
        </p:nvSpPr>
        <p:spPr>
          <a:xfrm>
            <a:off x="1475657" y="2133600"/>
            <a:ext cx="7058744" cy="3777622"/>
          </a:xfrm>
        </p:spPr>
        <p:txBody>
          <a:bodyPr>
            <a:normAutofit/>
          </a:bodyPr>
          <a:lstStyle/>
          <a:p>
            <a:pPr eaLnBrk="1" hangingPunct="1"/>
            <a:r>
              <a:rPr lang="en-US" altLang="en-US" sz="2800" dirty="0">
                <a:latin typeface="Trebuchet MS" panose="020B0703020202090204" pitchFamily="34" charset="0"/>
                <a:ea typeface="ＭＳ Ｐゴシック" panose="020B0600070205080204" pitchFamily="34" charset="-128"/>
              </a:rPr>
              <a:t>God announces his verdict on the serpent (Genesis 3:14-15), the woman (3:16), and the man (3:17-19).</a:t>
            </a:r>
          </a:p>
          <a:p>
            <a:pPr eaLnBrk="1" hangingPunct="1"/>
            <a:r>
              <a:rPr lang="en-US" altLang="en-US" sz="2800" dirty="0">
                <a:latin typeface="Trebuchet MS" panose="020B0703020202090204" pitchFamily="34" charset="0"/>
                <a:ea typeface="ＭＳ Ｐゴシック" panose="020B0600070205080204" pitchFamily="34" charset="-128"/>
              </a:rPr>
              <a:t>Are God</a:t>
            </a:r>
            <a:r>
              <a:rPr lang="ja-JP" altLang="en-US" sz="2800">
                <a:latin typeface="Trebuchet MS" panose="020B0703020202090204" pitchFamily="34" charset="0"/>
                <a:ea typeface="ＭＳ Ｐゴシック" panose="020B0600070205080204" pitchFamily="34" charset="-128"/>
              </a:rPr>
              <a:t>’</a:t>
            </a:r>
            <a:r>
              <a:rPr lang="en-US" altLang="ja-JP" sz="2800" dirty="0">
                <a:latin typeface="Trebuchet MS" panose="020B0703020202090204" pitchFamily="34" charset="0"/>
                <a:ea typeface="ＭＳ Ｐゴシック" panose="020B0600070205080204" pitchFamily="34" charset="-128"/>
              </a:rPr>
              <a:t>s words to be interpreted as a punishment or curse (see verses 14, 17)?</a:t>
            </a:r>
          </a:p>
          <a:p>
            <a:pPr eaLnBrk="1" hangingPunct="1"/>
            <a:r>
              <a:rPr lang="en-US" altLang="en-US" sz="2800" dirty="0">
                <a:latin typeface="Trebuchet MS" panose="020B0703020202090204" pitchFamily="34" charset="0"/>
                <a:ea typeface="ＭＳ Ｐゴシック" panose="020B0600070205080204" pitchFamily="34" charset="-128"/>
              </a:rPr>
              <a:t>Are all forms of life outside the walls of Eden a form of punishment?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8629DAE8-44C4-864A-5877-A0C668167360}"/>
              </a:ext>
            </a:extLst>
          </p:cNvPr>
          <p:cNvSpPr>
            <a:spLocks noGrp="1" noChangeArrowheads="1"/>
          </p:cNvSpPr>
          <p:nvPr>
            <p:ph type="title"/>
          </p:nvPr>
        </p:nvSpPr>
        <p:spPr>
          <a:xfrm>
            <a:off x="827584" y="1772816"/>
            <a:ext cx="1957875" cy="4357621"/>
          </a:xfrm>
        </p:spPr>
        <p:txBody>
          <a:bodyPr>
            <a:normAutofit/>
          </a:bodyPr>
          <a:lstStyle/>
          <a:p>
            <a:pPr eaLnBrk="1" hangingPunct="1">
              <a:lnSpc>
                <a:spcPct val="90000"/>
              </a:lnSpc>
            </a:pPr>
            <a:r>
              <a:rPr lang="en-US" altLang="en-US" sz="2000" dirty="0">
                <a:solidFill>
                  <a:schemeClr val="tx1"/>
                </a:solidFill>
                <a:latin typeface="Trebuchet MS" panose="020B0703020202090204" pitchFamily="34" charset="0"/>
                <a:ea typeface="ＭＳ Ｐゴシック" panose="020B0600070205080204" pitchFamily="34" charset="-128"/>
              </a:rPr>
              <a:t>God</a:t>
            </a:r>
            <a:r>
              <a:rPr lang="en-GB" altLang="en-US" sz="2000" dirty="0">
                <a:solidFill>
                  <a:schemeClr val="tx1"/>
                </a:solidFill>
                <a:latin typeface="Trebuchet MS" panose="020B0703020202090204" pitchFamily="34" charset="0"/>
                <a:ea typeface="ＭＳ Ｐゴシック" panose="020B0600070205080204" pitchFamily="34" charset="-128"/>
              </a:rPr>
              <a:t>’</a:t>
            </a:r>
            <a:r>
              <a:rPr lang="en-US" altLang="ja-JP" sz="2000" dirty="0">
                <a:solidFill>
                  <a:schemeClr val="tx1"/>
                </a:solidFill>
                <a:latin typeface="Trebuchet MS" panose="020B0703020202090204" pitchFamily="34" charset="0"/>
                <a:ea typeface="ＭＳ Ｐゴシック" panose="020B0600070205080204" pitchFamily="34" charset="-128"/>
              </a:rPr>
              <a:t>s Response to the </a:t>
            </a:r>
            <a:br>
              <a:rPr lang="en-US" altLang="ja-JP" sz="2000" dirty="0">
                <a:solidFill>
                  <a:schemeClr val="tx1"/>
                </a:solidFill>
                <a:latin typeface="Trebuchet MS" panose="020B0703020202090204" pitchFamily="34" charset="0"/>
                <a:ea typeface="ＭＳ Ｐゴシック" panose="020B0600070205080204" pitchFamily="34" charset="-128"/>
              </a:rPr>
            </a:br>
            <a:r>
              <a:rPr lang="en-US" altLang="ja-JP" sz="2000" dirty="0">
                <a:solidFill>
                  <a:schemeClr val="tx1"/>
                </a:solidFill>
                <a:latin typeface="Trebuchet MS" panose="020B0703020202090204" pitchFamily="34" charset="0"/>
                <a:ea typeface="ＭＳ Ｐゴシック" panose="020B0600070205080204" pitchFamily="34" charset="-128"/>
              </a:rPr>
              <a:t>Woman</a:t>
            </a:r>
            <a:r>
              <a:rPr lang="ja-JP" altLang="en-US" sz="2000">
                <a:solidFill>
                  <a:schemeClr val="tx1"/>
                </a:solidFill>
                <a:latin typeface="Trebuchet MS" panose="020B0703020202090204" pitchFamily="34" charset="0"/>
                <a:ea typeface="ＭＳ Ｐゴシック" panose="020B0600070205080204" pitchFamily="34" charset="-128"/>
              </a:rPr>
              <a:t>’</a:t>
            </a:r>
            <a:r>
              <a:rPr lang="en-US" altLang="ja-JP" sz="2000" dirty="0">
                <a:solidFill>
                  <a:schemeClr val="tx1"/>
                </a:solidFill>
                <a:latin typeface="Trebuchet MS" panose="020B0703020202090204" pitchFamily="34" charset="0"/>
                <a:ea typeface="ＭＳ Ｐゴシック" panose="020B0600070205080204" pitchFamily="34" charset="-128"/>
              </a:rPr>
              <a:t>s Disobedience - Genesis 3:16</a:t>
            </a:r>
            <a:endParaRPr lang="en-US" altLang="en-US" sz="2000" dirty="0">
              <a:solidFill>
                <a:schemeClr val="tx1"/>
              </a:solidFill>
              <a:ea typeface="ＭＳ Ｐゴシック" panose="020B0600070205080204" pitchFamily="34" charset="-128"/>
            </a:endParaRPr>
          </a:p>
        </p:txBody>
      </p:sp>
      <p:graphicFrame>
        <p:nvGraphicFramePr>
          <p:cNvPr id="25606" name="Rectangle 3">
            <a:extLst>
              <a:ext uri="{FF2B5EF4-FFF2-40B4-BE49-F238E27FC236}">
                <a16:creationId xmlns:a16="http://schemas.microsoft.com/office/drawing/2014/main" id="{EBE36215-8BCC-1E31-E29A-BD9999D82897}"/>
              </a:ext>
            </a:extLst>
          </p:cNvPr>
          <p:cNvGraphicFramePr>
            <a:graphicFrameLocks noGrp="1"/>
          </p:cNvGraphicFramePr>
          <p:nvPr>
            <p:ph idx="1"/>
            <p:extLst>
              <p:ext uri="{D42A27DB-BD31-4B8C-83A1-F6EECF244321}">
                <p14:modId xmlns:p14="http://schemas.microsoft.com/office/powerpoint/2010/main" val="32864995"/>
              </p:ext>
            </p:extLst>
          </p:nvPr>
        </p:nvGraphicFramePr>
        <p:xfrm>
          <a:off x="3534858" y="641551"/>
          <a:ext cx="5124159"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AF140E42-EA8A-7A41-5F98-AEC439EA53DF}"/>
              </a:ext>
            </a:extLst>
          </p:cNvPr>
          <p:cNvSpPr>
            <a:spLocks noGrp="1" noChangeArrowheads="1"/>
          </p:cNvSpPr>
          <p:nvPr>
            <p:ph type="title" idx="4294967295"/>
          </p:nvPr>
        </p:nvSpPr>
        <p:spPr>
          <a:xfrm>
            <a:off x="1115616" y="644525"/>
            <a:ext cx="1621234" cy="1260475"/>
          </a:xfrm>
        </p:spPr>
        <p:txBody>
          <a:bodyPr vert="horz" lIns="91440" tIns="45720" rIns="91440" bIns="45720" rtlCol="0" anchor="t">
            <a:normAutofit fontScale="90000"/>
          </a:bodyPr>
          <a:lstStyle/>
          <a:p>
            <a:pPr>
              <a:lnSpc>
                <a:spcPct val="90000"/>
              </a:lnSpc>
              <a:defRPr/>
            </a:pPr>
            <a:r>
              <a:rPr lang="en-US" sz="2800" dirty="0" err="1">
                <a:solidFill>
                  <a:srgbClr val="724437"/>
                </a:solidFill>
                <a:latin typeface="Trebuchet MS" panose="020B0703020202090204" pitchFamily="34" charset="0"/>
              </a:rPr>
              <a:t>Grandval</a:t>
            </a:r>
            <a:r>
              <a:rPr lang="en-US" sz="2800" dirty="0">
                <a:solidFill>
                  <a:srgbClr val="724437"/>
                </a:solidFill>
                <a:latin typeface="Trebuchet MS" panose="020B0703020202090204" pitchFamily="34" charset="0"/>
              </a:rPr>
              <a:t> Bible, Tours, ca. 840 CE</a:t>
            </a:r>
          </a:p>
        </p:txBody>
      </p:sp>
      <p:pic>
        <p:nvPicPr>
          <p:cNvPr id="29701" name="Picture 5" descr="2">
            <a:extLst>
              <a:ext uri="{FF2B5EF4-FFF2-40B4-BE49-F238E27FC236}">
                <a16:creationId xmlns:a16="http://schemas.microsoft.com/office/drawing/2014/main" id="{65B956C3-D083-DFE6-8354-BBABD720B0FE}"/>
              </a:ext>
            </a:extLst>
          </p:cNvPr>
          <p:cNvPicPr>
            <a:picLocks noGrp="1" noChangeAspect="1" noChangeArrowheads="1"/>
          </p:cNvPicPr>
          <p:nvPr>
            <p:ph idx="4294967295"/>
          </p:nvPr>
        </p:nvPicPr>
        <p:blipFill rotWithShape="1">
          <a:blip r:embed="rId2"/>
          <a:srcRect t="4146" b="4145"/>
          <a:stretch/>
        </p:blipFill>
        <p:spPr>
          <a:xfrm>
            <a:off x="3463925" y="0"/>
            <a:ext cx="5680075" cy="6853238"/>
          </a:xfrm>
          <a:prstGeom prst="rect">
            <a:avLst/>
          </a:prstGeom>
        </p:spPr>
      </p:pic>
    </p:spTree>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FCA82E49-B03E-A0C1-4105-825DAEF4045B}"/>
              </a:ext>
            </a:extLst>
          </p:cNvPr>
          <p:cNvSpPr>
            <a:spLocks noGrp="1" noChangeArrowheads="1"/>
          </p:cNvSpPr>
          <p:nvPr>
            <p:ph type="title"/>
          </p:nvPr>
        </p:nvSpPr>
        <p:spPr>
          <a:xfrm>
            <a:off x="1547664" y="624110"/>
            <a:ext cx="7080795" cy="1280890"/>
          </a:xfrm>
        </p:spPr>
        <p:txBody>
          <a:bodyPr>
            <a:normAutofit/>
          </a:bodyPr>
          <a:lstStyle/>
          <a:p>
            <a:pPr eaLnBrk="1" hangingPunct="1">
              <a:defRPr/>
            </a:pPr>
            <a:r>
              <a:rPr lang="en-US" dirty="0">
                <a:latin typeface="Trebuchet MS" charset="0"/>
                <a:ea typeface="ＭＳ Ｐゴシック" charset="0"/>
                <a:cs typeface="ＭＳ Ｐゴシック" charset="0"/>
              </a:rPr>
              <a:t>Genesis 3:16-17 as </a:t>
            </a:r>
            <a:r>
              <a:rPr lang="en-US" dirty="0" err="1">
                <a:latin typeface="Trebuchet MS" charset="0"/>
                <a:ea typeface="ＭＳ Ｐゴシック" charset="0"/>
                <a:cs typeface="ＭＳ Ｐゴシック" charset="0"/>
              </a:rPr>
              <a:t>Aetiological</a:t>
            </a:r>
            <a:r>
              <a:rPr lang="en-US" dirty="0">
                <a:latin typeface="Trebuchet MS" charset="0"/>
                <a:ea typeface="ＭＳ Ｐゴシック" charset="0"/>
                <a:cs typeface="ＭＳ Ｐゴシック" charset="0"/>
              </a:rPr>
              <a:t> Statements</a:t>
            </a:r>
            <a:endParaRPr lang="en-US" dirty="0">
              <a:ea typeface="ＭＳ Ｐゴシック" charset="0"/>
              <a:cs typeface="ＭＳ Ｐゴシック" charset="0"/>
            </a:endParaRPr>
          </a:p>
        </p:txBody>
      </p:sp>
      <p:sp>
        <p:nvSpPr>
          <p:cNvPr id="26627" name="Rectangle 3">
            <a:extLst>
              <a:ext uri="{FF2B5EF4-FFF2-40B4-BE49-F238E27FC236}">
                <a16:creationId xmlns:a16="http://schemas.microsoft.com/office/drawing/2014/main" id="{5083EE69-CB79-1DAB-1CEB-C6989AE1301A}"/>
              </a:ext>
            </a:extLst>
          </p:cNvPr>
          <p:cNvSpPr>
            <a:spLocks noGrp="1" noChangeArrowheads="1"/>
          </p:cNvSpPr>
          <p:nvPr>
            <p:ph idx="1"/>
          </p:nvPr>
        </p:nvSpPr>
        <p:spPr>
          <a:xfrm>
            <a:off x="1691680" y="2133600"/>
            <a:ext cx="6936779" cy="3777622"/>
          </a:xfrm>
        </p:spPr>
        <p:txBody>
          <a:bodyPr>
            <a:normAutofit/>
          </a:bodyPr>
          <a:lstStyle/>
          <a:p>
            <a:pPr marL="0" indent="0" eaLnBrk="1" hangingPunct="1">
              <a:buNone/>
            </a:pPr>
            <a:r>
              <a:rPr lang="en-US" altLang="en-US" sz="2400" dirty="0">
                <a:latin typeface="Trebuchet MS" panose="020B0703020202090204" pitchFamily="34" charset="0"/>
                <a:ea typeface="ＭＳ Ｐゴシック" panose="020B0600070205080204" pitchFamily="34" charset="-128"/>
              </a:rPr>
              <a:t>Carol Meyers (</a:t>
            </a:r>
            <a:r>
              <a:rPr lang="en-US" altLang="en-US" sz="2400" i="1" dirty="0">
                <a:latin typeface="Trebuchet MS" panose="020B0703020202090204" pitchFamily="34" charset="0"/>
                <a:ea typeface="ＭＳ Ｐゴシック" panose="020B0600070205080204" pitchFamily="34" charset="-128"/>
              </a:rPr>
              <a:t>Discovering Eve) </a:t>
            </a:r>
            <a:r>
              <a:rPr lang="en-US" altLang="en-US" sz="2400" dirty="0">
                <a:latin typeface="Trebuchet MS" panose="020B0703020202090204" pitchFamily="34" charset="0"/>
                <a:ea typeface="ＭＳ Ｐゴシック" panose="020B0600070205080204" pitchFamily="34" charset="-128"/>
              </a:rPr>
              <a:t>argues that the oracles directed at the woman and the man are an attempt to account for the </a:t>
            </a:r>
            <a:r>
              <a:rPr lang="en-US" altLang="en-US" sz="2400" i="1" dirty="0">
                <a:latin typeface="Trebuchet MS" panose="020B0703020202090204" pitchFamily="34" charset="0"/>
                <a:ea typeface="ＭＳ Ｐゴシック" panose="020B0600070205080204" pitchFamily="34" charset="-128"/>
              </a:rPr>
              <a:t>reality</a:t>
            </a:r>
            <a:r>
              <a:rPr lang="en-US" altLang="en-US" sz="2400" dirty="0">
                <a:latin typeface="Trebuchet MS" panose="020B0703020202090204" pitchFamily="34" charset="0"/>
                <a:ea typeface="ＭＳ Ｐゴシック" panose="020B0600070205080204" pitchFamily="34" charset="-128"/>
              </a:rPr>
              <a:t> of everyday life in Israel during the 10th/9th century BCE (an agrarian society in which people were forced to work on unproductive land).</a:t>
            </a:r>
          </a:p>
          <a:p>
            <a:pPr marL="0" indent="0" eaLnBrk="1" hangingPunct="1">
              <a:buNone/>
            </a:pPr>
            <a:endParaRPr lang="en-US" altLang="en-US" sz="2400" dirty="0">
              <a:latin typeface="Trebuchet MS" panose="020B0703020202090204" pitchFamily="34" charset="0"/>
              <a:ea typeface="ＭＳ Ｐゴシック" panose="020B0600070205080204" pitchFamily="34" charset="-128"/>
            </a:endParaRPr>
          </a:p>
          <a:p>
            <a:pPr marL="0" indent="0" eaLnBrk="1" hangingPunct="1">
              <a:buNone/>
            </a:pPr>
            <a:r>
              <a:rPr lang="en-US" altLang="en-US" sz="2400" dirty="0">
                <a:latin typeface="Trebuchet MS" panose="020B0703020202090204" pitchFamily="34" charset="0"/>
                <a:ea typeface="ＭＳ Ｐゴシック" panose="020B0600070205080204" pitchFamily="34" charset="-128"/>
              </a:rPr>
              <a:t>Women</a:t>
            </a:r>
            <a:r>
              <a:rPr lang="en-GB" altLang="en-US" sz="2400" dirty="0">
                <a:latin typeface="Trebuchet MS" panose="020B0703020202090204" pitchFamily="34" charset="0"/>
                <a:ea typeface="ＭＳ Ｐゴシック" panose="020B0600070205080204" pitchFamily="34" charset="-128"/>
              </a:rPr>
              <a:t>’</a:t>
            </a:r>
            <a:r>
              <a:rPr lang="en-US" altLang="ja-JP" sz="2400" dirty="0">
                <a:latin typeface="Trebuchet MS" panose="020B0703020202090204" pitchFamily="34" charset="0"/>
                <a:ea typeface="ＭＳ Ｐゴシック" panose="020B0600070205080204" pitchFamily="34" charset="-128"/>
              </a:rPr>
              <a:t>s </a:t>
            </a:r>
            <a:r>
              <a:rPr lang="ja-JP" altLang="en-US" sz="2400">
                <a:latin typeface="Trebuchet MS" panose="020B0703020202090204" pitchFamily="34" charset="0"/>
                <a:ea typeface="ＭＳ Ｐゴシック" panose="020B0600070205080204" pitchFamily="34" charset="-128"/>
              </a:rPr>
              <a:t>‘</a:t>
            </a:r>
            <a:r>
              <a:rPr lang="en-US" altLang="ja-JP" sz="2400" dirty="0">
                <a:latin typeface="Trebuchet MS" panose="020B0703020202090204" pitchFamily="34" charset="0"/>
                <a:ea typeface="ＭＳ Ｐゴシック" panose="020B0600070205080204" pitchFamily="34" charset="-128"/>
              </a:rPr>
              <a:t>lot</a:t>
            </a:r>
            <a:r>
              <a:rPr lang="ja-JP" altLang="en-US" sz="2400">
                <a:latin typeface="Trebuchet MS" panose="020B0703020202090204" pitchFamily="34" charset="0"/>
                <a:ea typeface="ＭＳ Ｐゴシック" panose="020B0600070205080204" pitchFamily="34" charset="-128"/>
              </a:rPr>
              <a:t>’</a:t>
            </a:r>
            <a:r>
              <a:rPr lang="en-US" altLang="ja-JP" sz="2400" dirty="0">
                <a:latin typeface="Trebuchet MS" panose="020B0703020202090204" pitchFamily="34" charset="0"/>
                <a:ea typeface="ＭＳ Ｐゴシック" panose="020B0600070205080204" pitchFamily="34" charset="-128"/>
              </a:rPr>
              <a:t> was to work and bear many children.</a:t>
            </a:r>
            <a:endParaRPr lang="en-US" altLang="en-US" sz="2400" dirty="0">
              <a:latin typeface="Trebuchet MS" panose="020B0703020202090204" pitchFamily="34" charset="0"/>
              <a:ea typeface="ＭＳ Ｐゴシック" panose="020B0600070205080204" pitchFamily="34" charset="-128"/>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17015FA7-C8F5-3A31-90A8-002C98CCF699}"/>
              </a:ext>
            </a:extLst>
          </p:cNvPr>
          <p:cNvSpPr>
            <a:spLocks noGrp="1" noChangeArrowheads="1"/>
          </p:cNvSpPr>
          <p:nvPr>
            <p:ph type="title"/>
          </p:nvPr>
        </p:nvSpPr>
        <p:spPr>
          <a:xfrm>
            <a:off x="1346172" y="624110"/>
            <a:ext cx="7284749" cy="1280890"/>
          </a:xfrm>
        </p:spPr>
        <p:txBody>
          <a:bodyPr>
            <a:normAutofit/>
          </a:bodyPr>
          <a:lstStyle/>
          <a:p>
            <a:pPr>
              <a:lnSpc>
                <a:spcPct val="90000"/>
              </a:lnSpc>
            </a:pPr>
            <a:r>
              <a:rPr lang="en-US" sz="2800" dirty="0">
                <a:latin typeface="Trebuchet MS" panose="020B0703020202090204" pitchFamily="34" charset="0"/>
              </a:rPr>
              <a:t>‘Yet your desire shall be for your husband, </a:t>
            </a:r>
            <a:br>
              <a:rPr lang="en-US" sz="2800" dirty="0">
                <a:latin typeface="Trebuchet MS" panose="020B0703020202090204" pitchFamily="34" charset="0"/>
              </a:rPr>
            </a:br>
            <a:r>
              <a:rPr lang="en-US" sz="2800" dirty="0">
                <a:latin typeface="Trebuchet MS" panose="020B0703020202090204" pitchFamily="34" charset="0"/>
              </a:rPr>
              <a:t>and he shall rule over you’ (Genesis 3:16cd)</a:t>
            </a:r>
            <a:br>
              <a:rPr lang="en-GB" sz="2800" dirty="0">
                <a:latin typeface="Trebuchet MS" panose="020B0703020202090204" pitchFamily="34" charset="0"/>
              </a:rPr>
            </a:br>
            <a:endParaRPr lang="en-GB" sz="2800" dirty="0">
              <a:latin typeface="Trebuchet MS" panose="020B0703020202090204" pitchFamily="34" charset="0"/>
            </a:endParaRPr>
          </a:p>
        </p:txBody>
      </p:sp>
      <p:graphicFrame>
        <p:nvGraphicFramePr>
          <p:cNvPr id="27653" name="Rectangle 3">
            <a:extLst>
              <a:ext uri="{FF2B5EF4-FFF2-40B4-BE49-F238E27FC236}">
                <a16:creationId xmlns:a16="http://schemas.microsoft.com/office/drawing/2014/main" id="{71FDE454-3AD4-CAAF-E45E-768627740CB6}"/>
              </a:ext>
            </a:extLst>
          </p:cNvPr>
          <p:cNvGraphicFramePr>
            <a:graphicFrameLocks noGrp="1"/>
          </p:cNvGraphicFramePr>
          <p:nvPr>
            <p:ph idx="1"/>
            <p:extLst>
              <p:ext uri="{D42A27DB-BD31-4B8C-83A1-F6EECF244321}">
                <p14:modId xmlns:p14="http://schemas.microsoft.com/office/powerpoint/2010/main" val="1881494715"/>
              </p:ext>
            </p:extLst>
          </p:nvPr>
        </p:nvGraphicFramePr>
        <p:xfrm>
          <a:off x="1763688" y="2060848"/>
          <a:ext cx="6867234" cy="43204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9479A8FD-EB72-74E7-9928-5F5AB0EC6A96}"/>
              </a:ext>
            </a:extLst>
          </p:cNvPr>
          <p:cNvSpPr>
            <a:spLocks noGrp="1" noChangeArrowheads="1"/>
          </p:cNvSpPr>
          <p:nvPr>
            <p:ph type="title"/>
          </p:nvPr>
        </p:nvSpPr>
        <p:spPr>
          <a:xfrm>
            <a:off x="1907704" y="624110"/>
            <a:ext cx="6720755" cy="1280890"/>
          </a:xfrm>
        </p:spPr>
        <p:txBody>
          <a:bodyPr>
            <a:normAutofit/>
          </a:bodyPr>
          <a:lstStyle/>
          <a:p>
            <a:pPr eaLnBrk="1" hangingPunct="1">
              <a:lnSpc>
                <a:spcPct val="90000"/>
              </a:lnSpc>
              <a:defRPr/>
            </a:pPr>
            <a:r>
              <a:rPr lang="en-US" sz="2800" dirty="0">
                <a:latin typeface="Trebuchet MS" charset="0"/>
                <a:ea typeface="ＭＳ Ｐゴシック" charset="0"/>
                <a:cs typeface="ＭＳ Ｐゴシック" charset="0"/>
              </a:rPr>
              <a:t>The Legacy of (Second Wave)</a:t>
            </a:r>
            <a:br>
              <a:rPr lang="en-US" sz="2800" dirty="0">
                <a:latin typeface="Trebuchet MS" charset="0"/>
                <a:ea typeface="ＭＳ Ｐゴシック" charset="0"/>
                <a:cs typeface="ＭＳ Ｐゴシック" charset="0"/>
              </a:rPr>
            </a:br>
            <a:r>
              <a:rPr lang="en-US" sz="2800" dirty="0">
                <a:latin typeface="Trebuchet MS" charset="0"/>
                <a:ea typeface="ＭＳ Ｐゴシック" charset="0"/>
                <a:cs typeface="ＭＳ Ｐゴシック" charset="0"/>
              </a:rPr>
              <a:t>Feminist Biblical Interpretation</a:t>
            </a:r>
            <a:endParaRPr lang="en-US" sz="2800" dirty="0">
              <a:ea typeface="ＭＳ Ｐゴシック" charset="0"/>
              <a:cs typeface="ＭＳ Ｐゴシック" charset="0"/>
            </a:endParaRPr>
          </a:p>
        </p:txBody>
      </p:sp>
      <p:sp>
        <p:nvSpPr>
          <p:cNvPr id="28675" name="Rectangle 3">
            <a:extLst>
              <a:ext uri="{FF2B5EF4-FFF2-40B4-BE49-F238E27FC236}">
                <a16:creationId xmlns:a16="http://schemas.microsoft.com/office/drawing/2014/main" id="{D96B2772-8A19-0EEE-FA81-835AC2F3D084}"/>
              </a:ext>
            </a:extLst>
          </p:cNvPr>
          <p:cNvSpPr>
            <a:spLocks noGrp="1" noChangeArrowheads="1"/>
          </p:cNvSpPr>
          <p:nvPr>
            <p:ph idx="1"/>
          </p:nvPr>
        </p:nvSpPr>
        <p:spPr>
          <a:xfrm>
            <a:off x="1691680" y="1700808"/>
            <a:ext cx="6936779" cy="4210414"/>
          </a:xfrm>
        </p:spPr>
        <p:txBody>
          <a:bodyPr>
            <a:noAutofit/>
          </a:bodyPr>
          <a:lstStyle/>
          <a:p>
            <a:pPr eaLnBrk="1" hangingPunct="1"/>
            <a:r>
              <a:rPr lang="en-US" altLang="en-US" sz="2200" dirty="0">
                <a:latin typeface="Trebuchet MS" panose="020B0703020202090204" pitchFamily="34" charset="0"/>
                <a:ea typeface="ＭＳ Ｐゴシック" panose="020B0600070205080204" pitchFamily="34" charset="-128"/>
              </a:rPr>
              <a:t>Attempt to recover a positive message from the creation narratives. </a:t>
            </a:r>
          </a:p>
          <a:p>
            <a:r>
              <a:rPr lang="en-US" altLang="en-US" sz="2200" dirty="0">
                <a:latin typeface="Trebuchet MS" panose="020B0703020202090204" pitchFamily="34" charset="0"/>
                <a:ea typeface="ＭＳ Ｐゴシック" panose="020B0600070205080204" pitchFamily="34" charset="-128"/>
              </a:rPr>
              <a:t>An attempt to bridge the gap between (traditionally androcentric) interpretation and the rise of feminism.</a:t>
            </a:r>
          </a:p>
          <a:p>
            <a:pPr eaLnBrk="1" hangingPunct="1"/>
            <a:r>
              <a:rPr lang="en-US" altLang="en-US" sz="2200" dirty="0">
                <a:latin typeface="Trebuchet MS" panose="020B0703020202090204" pitchFamily="34" charset="0"/>
                <a:ea typeface="ＭＳ Ｐゴシック" panose="020B0600070205080204" pitchFamily="34" charset="-128"/>
              </a:rPr>
              <a:t>Some claim that it is overly optimistic to try to </a:t>
            </a:r>
            <a:r>
              <a:rPr lang="ja-JP" altLang="en-US" sz="2200">
                <a:latin typeface="Trebuchet MS" panose="020B0703020202090204" pitchFamily="34" charset="0"/>
                <a:ea typeface="ＭＳ Ｐゴシック" panose="020B0600070205080204" pitchFamily="34" charset="-128"/>
              </a:rPr>
              <a:t>‘</a:t>
            </a:r>
            <a:r>
              <a:rPr lang="en-US" altLang="ja-JP" sz="2200" dirty="0">
                <a:latin typeface="Trebuchet MS" panose="020B0703020202090204" pitchFamily="34" charset="0"/>
                <a:ea typeface="ＭＳ Ｐゴシック" panose="020B0600070205080204" pitchFamily="34" charset="-128"/>
              </a:rPr>
              <a:t>depatriarchalize</a:t>
            </a:r>
            <a:r>
              <a:rPr lang="ja-JP" altLang="en-US" sz="2200">
                <a:latin typeface="Trebuchet MS" panose="020B0703020202090204" pitchFamily="34" charset="0"/>
                <a:ea typeface="ＭＳ Ｐゴシック" panose="020B0600070205080204" pitchFamily="34" charset="-128"/>
              </a:rPr>
              <a:t>’</a:t>
            </a:r>
            <a:r>
              <a:rPr lang="en-US" altLang="ja-JP" sz="2200" dirty="0">
                <a:latin typeface="Trebuchet MS" panose="020B0703020202090204" pitchFamily="34" charset="0"/>
                <a:ea typeface="ＭＳ Ｐゴシック" panose="020B0600070205080204" pitchFamily="34" charset="-128"/>
              </a:rPr>
              <a:t> Genesis 1-3.</a:t>
            </a:r>
          </a:p>
          <a:p>
            <a:pPr eaLnBrk="1" hangingPunct="1"/>
            <a:r>
              <a:rPr lang="ja-JP" altLang="en-US" sz="2200">
                <a:latin typeface="Trebuchet MS" panose="020B0703020202090204" pitchFamily="34" charset="0"/>
                <a:ea typeface="ＭＳ Ｐゴシック" panose="020B0600070205080204" pitchFamily="34" charset="-128"/>
              </a:rPr>
              <a:t>‘</a:t>
            </a:r>
            <a:r>
              <a:rPr lang="en-US" altLang="ja-JP" sz="2200" dirty="0">
                <a:latin typeface="Trebuchet MS" panose="020B0703020202090204" pitchFamily="34" charset="0"/>
                <a:ea typeface="ＭＳ Ｐゴシック" panose="020B0600070205080204" pitchFamily="34" charset="-128"/>
              </a:rPr>
              <a:t>Who, in a patriarchal culture, composed the feminist story which she takes the text to be; and how was it received, by a patriarchal culture, as its basic myth of origins?</a:t>
            </a:r>
            <a:r>
              <a:rPr lang="ja-JP" altLang="en-US" sz="2200">
                <a:latin typeface="Trebuchet MS" panose="020B0703020202090204" pitchFamily="34" charset="0"/>
                <a:ea typeface="ＭＳ Ｐゴシック" panose="020B0600070205080204" pitchFamily="34" charset="-128"/>
              </a:rPr>
              <a:t>’</a:t>
            </a:r>
            <a:r>
              <a:rPr lang="en-US" altLang="ja-JP" sz="2200" dirty="0">
                <a:latin typeface="Trebuchet MS" panose="020B0703020202090204" pitchFamily="34" charset="0"/>
                <a:ea typeface="ＭＳ Ｐゴシック" panose="020B0600070205080204" pitchFamily="34" charset="-128"/>
              </a:rPr>
              <a:t> (D. Jobling)</a:t>
            </a:r>
          </a:p>
        </p:txBody>
      </p:sp>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{8B2574EB-44ED-3543-B01C-DFA67769020E}tf10001069</Template>
  <TotalTime>307</TotalTime>
  <Words>1770</Words>
  <Application>Microsoft Macintosh PowerPoint</Application>
  <PresentationFormat>On-screen Show (4:3)</PresentationFormat>
  <Paragraphs>99</Paragraphs>
  <Slides>25</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25</vt:i4>
      </vt:variant>
    </vt:vector>
  </HeadingPairs>
  <TitlesOfParts>
    <vt:vector size="34" baseType="lpstr">
      <vt:lpstr>Arial</vt:lpstr>
      <vt:lpstr>Calibri</vt:lpstr>
      <vt:lpstr>Century Gothic</vt:lpstr>
      <vt:lpstr>Courier New</vt:lpstr>
      <vt:lpstr>system-ui</vt:lpstr>
      <vt:lpstr>Trebuchet MS</vt:lpstr>
      <vt:lpstr>Wingdings</vt:lpstr>
      <vt:lpstr>Wingdings 3</vt:lpstr>
      <vt:lpstr>Wisp</vt:lpstr>
      <vt:lpstr>Women and Religion(HPHI5032/6032)</vt:lpstr>
      <vt:lpstr>Genesis 3</vt:lpstr>
      <vt:lpstr>Genesis 3</vt:lpstr>
      <vt:lpstr>Genesis 3</vt:lpstr>
      <vt:lpstr>Genesis 3</vt:lpstr>
      <vt:lpstr>Genesis 3</vt:lpstr>
      <vt:lpstr>The Disobedience of the Pair  in the Garden: Is the Woman to Blame?</vt:lpstr>
      <vt:lpstr>‘Eve the Deceiver’</vt:lpstr>
      <vt:lpstr>‘Adam and Eve’, Lucas Cranach, 1472-1553 CE </vt:lpstr>
      <vt:lpstr>Eve - the Devil’s Gateway?</vt:lpstr>
      <vt:lpstr>The Serpent Converses with Eve</vt:lpstr>
      <vt:lpstr>Women and Serpents</vt:lpstr>
      <vt:lpstr>The Serpent as Feminine?</vt:lpstr>
      <vt:lpstr>   ‘Eve and the Serpent’, Hugo van der Goes, Vienna ca. 1470 CE </vt:lpstr>
      <vt:lpstr>PowerPoint Presentation</vt:lpstr>
      <vt:lpstr>The Presence of ‘the Man’</vt:lpstr>
      <vt:lpstr>PowerPoint Presentation</vt:lpstr>
      <vt:lpstr>Adam’s Apples</vt:lpstr>
      <vt:lpstr>Weakness and Disobedience</vt:lpstr>
      <vt:lpstr>God’s Response to Disobedience</vt:lpstr>
      <vt:lpstr>God’s Response to the  Woman’s Disobedience - Genesis 3:16</vt:lpstr>
      <vt:lpstr>Grandval Bible, Tours, ca. 840 CE</vt:lpstr>
      <vt:lpstr>Genesis 3:16-17 as Aetiological Statements</vt:lpstr>
      <vt:lpstr>‘Yet your desire shall be for your husband,  and he shall rule over you’ (Genesis 3:16cd) </vt:lpstr>
      <vt:lpstr>The Legacy of (Second Wave) Feminist Biblical Interpretation</vt:lpstr>
    </vt:vector>
  </TitlesOfParts>
  <Company>Keble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TXR2901 - 3901</dc:title>
  <dc:creator>Catrin Williams</dc:creator>
  <cp:lastModifiedBy>Catrin Williams</cp:lastModifiedBy>
  <cp:revision>31</cp:revision>
  <dcterms:created xsi:type="dcterms:W3CDTF">2013-10-09T18:02:44Z</dcterms:created>
  <dcterms:modified xsi:type="dcterms:W3CDTF">2023-10-18T17:05:51Z</dcterms:modified>
</cp:coreProperties>
</file>