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2" r:id="rId1"/>
    <p:sldMasterId id="2147484003" r:id="rId2"/>
  </p:sldMasterIdLst>
  <p:sldIdLst>
    <p:sldId id="258" r:id="rId3"/>
    <p:sldId id="262" r:id="rId4"/>
    <p:sldId id="260" r:id="rId5"/>
    <p:sldId id="264" r:id="rId6"/>
    <p:sldId id="265" r:id="rId7"/>
    <p:sldId id="266" r:id="rId8"/>
    <p:sldId id="267" r:id="rId9"/>
    <p:sldId id="268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CA02C6-448B-4750-86FA-165DCBF981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97691B-4D7B-47A9-895E-25B3B780E3A7}">
      <dgm:prSet/>
      <dgm:spPr/>
      <dgm:t>
        <a:bodyPr/>
        <a:lstStyle/>
        <a:p>
          <a:r>
            <a:rPr lang="en-US" dirty="0">
              <a:latin typeface="+mj-lt"/>
            </a:rPr>
            <a:t>Impact of Modern Technology on </a:t>
          </a:r>
          <a:r>
            <a:rPr lang="en-US" dirty="0" err="1">
              <a:latin typeface="+mj-lt"/>
            </a:rPr>
            <a:t>Monzo</a:t>
          </a:r>
          <a:endParaRPr lang="en-US" dirty="0">
            <a:latin typeface="+mj-lt"/>
          </a:endParaRPr>
        </a:p>
      </dgm:t>
    </dgm:pt>
    <dgm:pt modelId="{8A1874CC-2CDD-40A9-A6AC-A66DBAD19035}" type="parTrans" cxnId="{5B2CE6F6-CD27-4D73-942A-0DCA61E9ADC2}">
      <dgm:prSet/>
      <dgm:spPr/>
      <dgm:t>
        <a:bodyPr/>
        <a:lstStyle/>
        <a:p>
          <a:endParaRPr lang="en-US"/>
        </a:p>
      </dgm:t>
    </dgm:pt>
    <dgm:pt modelId="{BB558801-7700-4F97-BEB7-FCBB5033A7EC}" type="sibTrans" cxnId="{5B2CE6F6-CD27-4D73-942A-0DCA61E9ADC2}">
      <dgm:prSet/>
      <dgm:spPr/>
      <dgm:t>
        <a:bodyPr/>
        <a:lstStyle/>
        <a:p>
          <a:endParaRPr lang="en-US"/>
        </a:p>
      </dgm:t>
    </dgm:pt>
    <dgm:pt modelId="{A3CCEA0E-34E6-4C20-B69C-9B965C0DD63D}">
      <dgm:prSet/>
      <dgm:spPr/>
      <dgm:t>
        <a:bodyPr/>
        <a:lstStyle/>
        <a:p>
          <a:r>
            <a:rPr lang="en-US"/>
            <a:t>Student names: </a:t>
          </a:r>
        </a:p>
      </dgm:t>
    </dgm:pt>
    <dgm:pt modelId="{73E2CA71-B1A0-4109-95DC-2515F515FA61}" type="parTrans" cxnId="{D37279CD-2B70-4227-802B-74488C1B5490}">
      <dgm:prSet/>
      <dgm:spPr/>
      <dgm:t>
        <a:bodyPr/>
        <a:lstStyle/>
        <a:p>
          <a:endParaRPr lang="en-US"/>
        </a:p>
      </dgm:t>
    </dgm:pt>
    <dgm:pt modelId="{DFD422AB-2594-4EBC-AB15-39CC41D399D2}" type="sibTrans" cxnId="{D37279CD-2B70-4227-802B-74488C1B5490}">
      <dgm:prSet/>
      <dgm:spPr/>
      <dgm:t>
        <a:bodyPr/>
        <a:lstStyle/>
        <a:p>
          <a:endParaRPr lang="en-US"/>
        </a:p>
      </dgm:t>
    </dgm:pt>
    <dgm:pt modelId="{77C685A4-35A1-4AB6-8E7B-627351640C46}">
      <dgm:prSet/>
      <dgm:spPr/>
      <dgm:t>
        <a:bodyPr/>
        <a:lstStyle/>
        <a:p>
          <a:r>
            <a:rPr lang="en-US" dirty="0"/>
            <a:t>Leonardo Alves (2133150)</a:t>
          </a:r>
        </a:p>
      </dgm:t>
    </dgm:pt>
    <dgm:pt modelId="{2A7CBE6D-0E07-4BE6-99A4-9A436018C80A}" type="parTrans" cxnId="{14F9C6F6-583C-4465-88B9-6B004EC65288}">
      <dgm:prSet/>
      <dgm:spPr/>
      <dgm:t>
        <a:bodyPr/>
        <a:lstStyle/>
        <a:p>
          <a:endParaRPr lang="en-US"/>
        </a:p>
      </dgm:t>
    </dgm:pt>
    <dgm:pt modelId="{821F15D6-3B15-4FFD-A264-1084EE80C75B}" type="sibTrans" cxnId="{14F9C6F6-583C-4465-88B9-6B004EC65288}">
      <dgm:prSet/>
      <dgm:spPr/>
      <dgm:t>
        <a:bodyPr/>
        <a:lstStyle/>
        <a:p>
          <a:endParaRPr lang="en-US"/>
        </a:p>
      </dgm:t>
    </dgm:pt>
    <dgm:pt modelId="{3F4FF29C-6048-4266-B967-353BCBB2C484}">
      <dgm:prSet/>
      <dgm:spPr/>
      <dgm:t>
        <a:bodyPr/>
        <a:lstStyle/>
        <a:p>
          <a:r>
            <a:rPr lang="en-US" dirty="0"/>
            <a:t>Diego</a:t>
          </a:r>
        </a:p>
      </dgm:t>
    </dgm:pt>
    <dgm:pt modelId="{875CB346-E401-4A74-8262-C20DABC840CD}" type="parTrans" cxnId="{DE3E3552-4277-4FB2-A946-B4804B90D40F}">
      <dgm:prSet/>
      <dgm:spPr/>
      <dgm:t>
        <a:bodyPr/>
        <a:lstStyle/>
        <a:p>
          <a:endParaRPr lang="en-US"/>
        </a:p>
      </dgm:t>
    </dgm:pt>
    <dgm:pt modelId="{2854178B-A7C9-4455-928B-68F63B5E7D70}" type="sibTrans" cxnId="{DE3E3552-4277-4FB2-A946-B4804B90D40F}">
      <dgm:prSet/>
      <dgm:spPr/>
      <dgm:t>
        <a:bodyPr/>
        <a:lstStyle/>
        <a:p>
          <a:endParaRPr lang="en-US"/>
        </a:p>
      </dgm:t>
    </dgm:pt>
    <dgm:pt modelId="{4EDDBB46-0AE7-4EB3-BCD0-9B99415BA8D8}">
      <dgm:prSet/>
      <dgm:spPr/>
      <dgm:t>
        <a:bodyPr/>
        <a:lstStyle/>
        <a:p>
          <a:r>
            <a:rPr lang="en-US" dirty="0"/>
            <a:t>Samuel</a:t>
          </a:r>
        </a:p>
      </dgm:t>
    </dgm:pt>
    <dgm:pt modelId="{3D0E17C7-574A-471E-8AC8-5DBBC0182179}" type="parTrans" cxnId="{49FD4FE2-2853-484C-932F-0DF1176FEED7}">
      <dgm:prSet/>
      <dgm:spPr/>
      <dgm:t>
        <a:bodyPr/>
        <a:lstStyle/>
        <a:p>
          <a:endParaRPr lang="en-US"/>
        </a:p>
      </dgm:t>
    </dgm:pt>
    <dgm:pt modelId="{C7DB4F47-93D3-42C1-B9BC-82D7429E8309}" type="sibTrans" cxnId="{49FD4FE2-2853-484C-932F-0DF1176FEED7}">
      <dgm:prSet/>
      <dgm:spPr/>
      <dgm:t>
        <a:bodyPr/>
        <a:lstStyle/>
        <a:p>
          <a:endParaRPr lang="en-US"/>
        </a:p>
      </dgm:t>
    </dgm:pt>
    <dgm:pt modelId="{558E255F-90F8-4483-8FFC-58E3CB05182D}">
      <dgm:prSet/>
      <dgm:spPr/>
      <dgm:t>
        <a:bodyPr/>
        <a:lstStyle/>
        <a:p>
          <a:r>
            <a:rPr lang="en-US" dirty="0"/>
            <a:t>Mohamed M Aden</a:t>
          </a:r>
        </a:p>
      </dgm:t>
    </dgm:pt>
    <dgm:pt modelId="{A5ABD7A5-DF5C-45B0-A6D5-7DCB525A01A6}" type="parTrans" cxnId="{ECA363C9-43EF-44DC-8745-AE4769EFA1F0}">
      <dgm:prSet/>
      <dgm:spPr/>
      <dgm:t>
        <a:bodyPr/>
        <a:lstStyle/>
        <a:p>
          <a:endParaRPr lang="en-GB"/>
        </a:p>
      </dgm:t>
    </dgm:pt>
    <dgm:pt modelId="{8C1C86C7-453D-40B2-A62B-B02ABE75F2D2}" type="sibTrans" cxnId="{ECA363C9-43EF-44DC-8745-AE4769EFA1F0}">
      <dgm:prSet/>
      <dgm:spPr/>
      <dgm:t>
        <a:bodyPr/>
        <a:lstStyle/>
        <a:p>
          <a:endParaRPr lang="en-GB"/>
        </a:p>
      </dgm:t>
    </dgm:pt>
    <dgm:pt modelId="{74F0E648-89EF-4810-B221-767CB6D3DC4D}" type="pres">
      <dgm:prSet presAssocID="{20CA02C6-448B-4750-86FA-165DCBF981A5}" presName="linear" presStyleCnt="0">
        <dgm:presLayoutVars>
          <dgm:animLvl val="lvl"/>
          <dgm:resizeHandles val="exact"/>
        </dgm:presLayoutVars>
      </dgm:prSet>
      <dgm:spPr/>
    </dgm:pt>
    <dgm:pt modelId="{A949C18D-8F40-4ED3-AFF2-39F668CACF98}" type="pres">
      <dgm:prSet presAssocID="{8B97691B-4D7B-47A9-895E-25B3B780E3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1CA17EA-41F1-4CAB-9C02-03EE9C9AA616}" type="pres">
      <dgm:prSet presAssocID="{BB558801-7700-4F97-BEB7-FCBB5033A7EC}" presName="spacer" presStyleCnt="0"/>
      <dgm:spPr/>
    </dgm:pt>
    <dgm:pt modelId="{802DA138-86F6-4197-B745-CD3F623133F6}" type="pres">
      <dgm:prSet presAssocID="{A3CCEA0E-34E6-4C20-B69C-9B965C0DD63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212CB0E-A953-4C63-8169-2B784BA3B1C1}" type="pres">
      <dgm:prSet presAssocID="{A3CCEA0E-34E6-4C20-B69C-9B965C0DD63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BD5AE5F-9F1D-4A25-82BD-E89A92ABCE34}" type="presOf" srcId="{4EDDBB46-0AE7-4EB3-BCD0-9B99415BA8D8}" destId="{5212CB0E-A953-4C63-8169-2B784BA3B1C1}" srcOrd="0" destOrd="2" presId="urn:microsoft.com/office/officeart/2005/8/layout/vList2"/>
    <dgm:cxn modelId="{0A87E96F-2224-4606-AFFF-95E1680D2C6A}" type="presOf" srcId="{77C685A4-35A1-4AB6-8E7B-627351640C46}" destId="{5212CB0E-A953-4C63-8169-2B784BA3B1C1}" srcOrd="0" destOrd="0" presId="urn:microsoft.com/office/officeart/2005/8/layout/vList2"/>
    <dgm:cxn modelId="{DE3E3552-4277-4FB2-A946-B4804B90D40F}" srcId="{A3CCEA0E-34E6-4C20-B69C-9B965C0DD63D}" destId="{3F4FF29C-6048-4266-B967-353BCBB2C484}" srcOrd="1" destOrd="0" parTransId="{875CB346-E401-4A74-8262-C20DABC840CD}" sibTransId="{2854178B-A7C9-4455-928B-68F63B5E7D70}"/>
    <dgm:cxn modelId="{9FD84853-6C90-43C3-968A-A577262B70DB}" type="presOf" srcId="{8B97691B-4D7B-47A9-895E-25B3B780E3A7}" destId="{A949C18D-8F40-4ED3-AFF2-39F668CACF98}" srcOrd="0" destOrd="0" presId="urn:microsoft.com/office/officeart/2005/8/layout/vList2"/>
    <dgm:cxn modelId="{7E78B556-969E-46A7-907F-E0D3920F3D1F}" type="presOf" srcId="{A3CCEA0E-34E6-4C20-B69C-9B965C0DD63D}" destId="{802DA138-86F6-4197-B745-CD3F623133F6}" srcOrd="0" destOrd="0" presId="urn:microsoft.com/office/officeart/2005/8/layout/vList2"/>
    <dgm:cxn modelId="{655D5ABA-244E-4DFD-B47D-E2DC4D296D77}" type="presOf" srcId="{3F4FF29C-6048-4266-B967-353BCBB2C484}" destId="{5212CB0E-A953-4C63-8169-2B784BA3B1C1}" srcOrd="0" destOrd="1" presId="urn:microsoft.com/office/officeart/2005/8/layout/vList2"/>
    <dgm:cxn modelId="{ECA363C9-43EF-44DC-8745-AE4769EFA1F0}" srcId="{A3CCEA0E-34E6-4C20-B69C-9B965C0DD63D}" destId="{558E255F-90F8-4483-8FFC-58E3CB05182D}" srcOrd="3" destOrd="0" parTransId="{A5ABD7A5-DF5C-45B0-A6D5-7DCB525A01A6}" sibTransId="{8C1C86C7-453D-40B2-A62B-B02ABE75F2D2}"/>
    <dgm:cxn modelId="{D37279CD-2B70-4227-802B-74488C1B5490}" srcId="{20CA02C6-448B-4750-86FA-165DCBF981A5}" destId="{A3CCEA0E-34E6-4C20-B69C-9B965C0DD63D}" srcOrd="1" destOrd="0" parTransId="{73E2CA71-B1A0-4109-95DC-2515F515FA61}" sibTransId="{DFD422AB-2594-4EBC-AB15-39CC41D399D2}"/>
    <dgm:cxn modelId="{B896C1D6-4459-4249-A2FB-7A47538F9736}" type="presOf" srcId="{20CA02C6-448B-4750-86FA-165DCBF981A5}" destId="{74F0E648-89EF-4810-B221-767CB6D3DC4D}" srcOrd="0" destOrd="0" presId="urn:microsoft.com/office/officeart/2005/8/layout/vList2"/>
    <dgm:cxn modelId="{49FD4FE2-2853-484C-932F-0DF1176FEED7}" srcId="{A3CCEA0E-34E6-4C20-B69C-9B965C0DD63D}" destId="{4EDDBB46-0AE7-4EB3-BCD0-9B99415BA8D8}" srcOrd="2" destOrd="0" parTransId="{3D0E17C7-574A-471E-8AC8-5DBBC0182179}" sibTransId="{C7DB4F47-93D3-42C1-B9BC-82D7429E8309}"/>
    <dgm:cxn modelId="{206251E7-89A3-4672-9918-82A740A42C99}" type="presOf" srcId="{558E255F-90F8-4483-8FFC-58E3CB05182D}" destId="{5212CB0E-A953-4C63-8169-2B784BA3B1C1}" srcOrd="0" destOrd="3" presId="urn:microsoft.com/office/officeart/2005/8/layout/vList2"/>
    <dgm:cxn modelId="{14F9C6F6-583C-4465-88B9-6B004EC65288}" srcId="{A3CCEA0E-34E6-4C20-B69C-9B965C0DD63D}" destId="{77C685A4-35A1-4AB6-8E7B-627351640C46}" srcOrd="0" destOrd="0" parTransId="{2A7CBE6D-0E07-4BE6-99A4-9A436018C80A}" sibTransId="{821F15D6-3B15-4FFD-A264-1084EE80C75B}"/>
    <dgm:cxn modelId="{5B2CE6F6-CD27-4D73-942A-0DCA61E9ADC2}" srcId="{20CA02C6-448B-4750-86FA-165DCBF981A5}" destId="{8B97691B-4D7B-47A9-895E-25B3B780E3A7}" srcOrd="0" destOrd="0" parTransId="{8A1874CC-2CDD-40A9-A6AC-A66DBAD19035}" sibTransId="{BB558801-7700-4F97-BEB7-FCBB5033A7EC}"/>
    <dgm:cxn modelId="{3751E6F8-BCC2-4CD6-B5E2-E88968130B29}" type="presParOf" srcId="{74F0E648-89EF-4810-B221-767CB6D3DC4D}" destId="{A949C18D-8F40-4ED3-AFF2-39F668CACF98}" srcOrd="0" destOrd="0" presId="urn:microsoft.com/office/officeart/2005/8/layout/vList2"/>
    <dgm:cxn modelId="{B6BC44D9-8D10-4E6D-AEDB-4A3E9B20397C}" type="presParOf" srcId="{74F0E648-89EF-4810-B221-767CB6D3DC4D}" destId="{51CA17EA-41F1-4CAB-9C02-03EE9C9AA616}" srcOrd="1" destOrd="0" presId="urn:microsoft.com/office/officeart/2005/8/layout/vList2"/>
    <dgm:cxn modelId="{6842A2FE-CDF8-4E85-831E-184E47500C5A}" type="presParOf" srcId="{74F0E648-89EF-4810-B221-767CB6D3DC4D}" destId="{802DA138-86F6-4197-B745-CD3F623133F6}" srcOrd="2" destOrd="0" presId="urn:microsoft.com/office/officeart/2005/8/layout/vList2"/>
    <dgm:cxn modelId="{B98FD4B3-9FC5-420E-B6BD-D198722CCD49}" type="presParOf" srcId="{74F0E648-89EF-4810-B221-767CB6D3DC4D}" destId="{5212CB0E-A953-4C63-8169-2B784BA3B1C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CA02C6-448B-4750-86FA-165DCBF981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F0E648-89EF-4810-B221-767CB6D3DC4D}" type="pres">
      <dgm:prSet presAssocID="{20CA02C6-448B-4750-86FA-165DCBF981A5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B896C1D6-4459-4249-A2FB-7A47538F9736}" type="presOf" srcId="{20CA02C6-448B-4750-86FA-165DCBF981A5}" destId="{74F0E648-89EF-4810-B221-767CB6D3DC4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CA02C6-448B-4750-86FA-165DCBF981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DCEA9C-99B4-46E6-9511-7F5D22DE6FFE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Challenges before introducing the technology</a:t>
          </a:r>
          <a:endParaRPr lang="es-E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E07712-2BD0-4EAE-9AF7-CA5C5DB74B89}" type="parTrans" cxnId="{690CB54B-F784-493A-BCB3-F195B15BD9A3}">
      <dgm:prSet/>
      <dgm:spPr/>
      <dgm:t>
        <a:bodyPr/>
        <a:lstStyle/>
        <a:p>
          <a:endParaRPr lang="es-ES"/>
        </a:p>
      </dgm:t>
    </dgm:pt>
    <dgm:pt modelId="{78D8D9CA-C92E-4AB0-80F4-F75646632516}" type="sibTrans" cxnId="{690CB54B-F784-493A-BCB3-F195B15BD9A3}">
      <dgm:prSet/>
      <dgm:spPr/>
      <dgm:t>
        <a:bodyPr/>
        <a:lstStyle/>
        <a:p>
          <a:endParaRPr lang="es-ES"/>
        </a:p>
      </dgm:t>
    </dgm:pt>
    <dgm:pt modelId="{997A1CBC-4F5D-42C6-885E-A91C3D8A13E6}">
      <dgm:prSet custT="1"/>
      <dgm:spPr/>
      <dgm:t>
        <a:bodyPr/>
        <a:lstStyle/>
        <a:p>
          <a:pPr>
            <a:buFont typeface="Wingdings" panose="05000000000000000000" pitchFamily="2" charset="2"/>
            <a:buChar char=""/>
          </a:pPr>
          <a:r>
            <a:rPr lang="en-US" sz="1400" b="1" i="1" dirty="0">
              <a:latin typeface="Arial" panose="020B0604020202020204" pitchFamily="34" charset="0"/>
              <a:cs typeface="Arial" panose="020B0604020202020204" pitchFamily="34" charset="0"/>
            </a:rPr>
            <a:t>How the company market their products and services without the technology</a:t>
          </a:r>
        </a:p>
        <a:p>
          <a:pPr>
            <a:buFont typeface="Wingdings" panose="05000000000000000000" pitchFamily="2" charset="2"/>
            <a:buChar char=""/>
          </a:pPr>
          <a:r>
            <a:rPr lang="en-US" sz="1400" b="0" i="1" dirty="0">
              <a:latin typeface="Arial" panose="020B0604020202020204" pitchFamily="34" charset="0"/>
              <a:cs typeface="Arial" panose="020B0604020202020204" pitchFamily="34" charset="0"/>
            </a:rPr>
            <a:t>The company is obliged to return to a more primary method, such as changing online banking to banks with their branches.</a:t>
          </a:r>
        </a:p>
        <a:p>
          <a:pPr>
            <a:buFont typeface="Wingdings" panose="05000000000000000000" pitchFamily="2" charset="2"/>
            <a:buChar char=""/>
          </a:pPr>
          <a:endParaRPr lang="en-US" sz="1400" b="1" i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Wingdings" panose="05000000000000000000" pitchFamily="2" charset="2"/>
            <a:buChar char=""/>
          </a:pPr>
          <a:endParaRPr lang="es-ES" sz="1400" b="1" i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B79F8B-831C-4330-8DE5-99433FA6FDDA}" type="parTrans" cxnId="{C57B591F-47BE-4E9E-84BB-1B2C16D1DC02}">
      <dgm:prSet/>
      <dgm:spPr/>
      <dgm:t>
        <a:bodyPr/>
        <a:lstStyle/>
        <a:p>
          <a:endParaRPr lang="es-ES"/>
        </a:p>
      </dgm:t>
    </dgm:pt>
    <dgm:pt modelId="{0767693A-443F-4F6A-87BC-326723455630}" type="sibTrans" cxnId="{C57B591F-47BE-4E9E-84BB-1B2C16D1DC02}">
      <dgm:prSet/>
      <dgm:spPr/>
      <dgm:t>
        <a:bodyPr/>
        <a:lstStyle/>
        <a:p>
          <a:endParaRPr lang="es-ES"/>
        </a:p>
      </dgm:t>
    </dgm:pt>
    <dgm:pt modelId="{74F0E648-89EF-4810-B221-767CB6D3DC4D}" type="pres">
      <dgm:prSet presAssocID="{20CA02C6-448B-4750-86FA-165DCBF981A5}" presName="linear" presStyleCnt="0">
        <dgm:presLayoutVars>
          <dgm:animLvl val="lvl"/>
          <dgm:resizeHandles val="exact"/>
        </dgm:presLayoutVars>
      </dgm:prSet>
      <dgm:spPr/>
    </dgm:pt>
    <dgm:pt modelId="{43FA5D47-13D4-44CB-BEF3-B922428EB120}" type="pres">
      <dgm:prSet presAssocID="{D9DCEA9C-99B4-46E6-9511-7F5D22DE6FF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DB3914C-1303-4A64-9C68-42B74287EBF8}" type="pres">
      <dgm:prSet presAssocID="{78D8D9CA-C92E-4AB0-80F4-F75646632516}" presName="spacer" presStyleCnt="0"/>
      <dgm:spPr/>
    </dgm:pt>
    <dgm:pt modelId="{7A554FC6-64F5-4AC4-BA94-4A5291E49F49}" type="pres">
      <dgm:prSet presAssocID="{997A1CBC-4F5D-42C6-885E-A91C3D8A13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57B591F-47BE-4E9E-84BB-1B2C16D1DC02}" srcId="{20CA02C6-448B-4750-86FA-165DCBF981A5}" destId="{997A1CBC-4F5D-42C6-885E-A91C3D8A13E6}" srcOrd="1" destOrd="0" parTransId="{1AB79F8B-831C-4330-8DE5-99433FA6FDDA}" sibTransId="{0767693A-443F-4F6A-87BC-326723455630}"/>
    <dgm:cxn modelId="{F9667030-15CE-4E14-B4B5-57635503D46E}" type="presOf" srcId="{D9DCEA9C-99B4-46E6-9511-7F5D22DE6FFE}" destId="{43FA5D47-13D4-44CB-BEF3-B922428EB120}" srcOrd="0" destOrd="0" presId="urn:microsoft.com/office/officeart/2005/8/layout/vList2"/>
    <dgm:cxn modelId="{690CB54B-F784-493A-BCB3-F195B15BD9A3}" srcId="{20CA02C6-448B-4750-86FA-165DCBF981A5}" destId="{D9DCEA9C-99B4-46E6-9511-7F5D22DE6FFE}" srcOrd="0" destOrd="0" parTransId="{7AE07712-2BD0-4EAE-9AF7-CA5C5DB74B89}" sibTransId="{78D8D9CA-C92E-4AB0-80F4-F75646632516}"/>
    <dgm:cxn modelId="{B896C1D6-4459-4249-A2FB-7A47538F9736}" type="presOf" srcId="{20CA02C6-448B-4750-86FA-165DCBF981A5}" destId="{74F0E648-89EF-4810-B221-767CB6D3DC4D}" srcOrd="0" destOrd="0" presId="urn:microsoft.com/office/officeart/2005/8/layout/vList2"/>
    <dgm:cxn modelId="{ED98DFF8-AA4F-46C9-A45A-B9FBE5AB9F60}" type="presOf" srcId="{997A1CBC-4F5D-42C6-885E-A91C3D8A13E6}" destId="{7A554FC6-64F5-4AC4-BA94-4A5291E49F49}" srcOrd="0" destOrd="0" presId="urn:microsoft.com/office/officeart/2005/8/layout/vList2"/>
    <dgm:cxn modelId="{6E3748B7-C72B-4F09-94A7-554A5DA80E6E}" type="presParOf" srcId="{74F0E648-89EF-4810-B221-767CB6D3DC4D}" destId="{43FA5D47-13D4-44CB-BEF3-B922428EB120}" srcOrd="0" destOrd="0" presId="urn:microsoft.com/office/officeart/2005/8/layout/vList2"/>
    <dgm:cxn modelId="{288D96E8-A80D-4D8A-A606-70BBE749EF28}" type="presParOf" srcId="{74F0E648-89EF-4810-B221-767CB6D3DC4D}" destId="{EDB3914C-1303-4A64-9C68-42B74287EBF8}" srcOrd="1" destOrd="0" presId="urn:microsoft.com/office/officeart/2005/8/layout/vList2"/>
    <dgm:cxn modelId="{C6447431-3BE1-42FD-A745-FBCD945B2ED5}" type="presParOf" srcId="{74F0E648-89EF-4810-B221-767CB6D3DC4D}" destId="{7A554FC6-64F5-4AC4-BA94-4A5291E49F4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CA02C6-448B-4750-86FA-165DCBF981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DCEA9C-99B4-46E6-9511-7F5D22DE6FFE}">
      <dgm:prSet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Symbol" panose="05050102010706020507" pitchFamily="18" charset="2"/>
            <a:buNone/>
            <a:tabLst/>
            <a:defRPr/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How the company sell their products and services without the technology</a:t>
          </a:r>
        </a:p>
        <a:p>
          <a:pPr marL="0"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s-E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E07712-2BD0-4EAE-9AF7-CA5C5DB74B89}" type="parTrans" cxnId="{690CB54B-F784-493A-BCB3-F195B15BD9A3}">
      <dgm:prSet/>
      <dgm:spPr/>
      <dgm:t>
        <a:bodyPr/>
        <a:lstStyle/>
        <a:p>
          <a:endParaRPr lang="es-ES"/>
        </a:p>
      </dgm:t>
    </dgm:pt>
    <dgm:pt modelId="{78D8D9CA-C92E-4AB0-80F4-F75646632516}" type="sibTrans" cxnId="{690CB54B-F784-493A-BCB3-F195B15BD9A3}">
      <dgm:prSet/>
      <dgm:spPr/>
      <dgm:t>
        <a:bodyPr/>
        <a:lstStyle/>
        <a:p>
          <a:endParaRPr lang="es-ES"/>
        </a:p>
      </dgm:t>
    </dgm:pt>
    <dgm:pt modelId="{997A1CBC-4F5D-42C6-885E-A91C3D8A13E6}">
      <dgm:prSet custT="1"/>
      <dgm:spPr/>
      <dgm:t>
        <a:bodyPr/>
        <a:lstStyle/>
        <a:p>
          <a:pPr>
            <a:buFont typeface="Wingdings" panose="05000000000000000000" pitchFamily="2" charset="2"/>
            <a:buChar char=""/>
          </a:pPr>
          <a:r>
            <a:rPr lang="en-US" sz="1400" b="0" i="1" dirty="0" err="1">
              <a:latin typeface="Arial" panose="020B0604020202020204" pitchFamily="34" charset="0"/>
              <a:cs typeface="Arial" panose="020B0604020202020204" pitchFamily="34" charset="0"/>
            </a:rPr>
            <a:t>Monzo</a:t>
          </a:r>
          <a:r>
            <a:rPr lang="en-US" sz="1400" b="0" i="1" dirty="0">
              <a:latin typeface="Arial" panose="020B0604020202020204" pitchFamily="34" charset="0"/>
              <a:cs typeface="Arial" panose="020B0604020202020204" pitchFamily="34" charset="0"/>
            </a:rPr>
            <a:t> would sell its products through its employees face-to-face selling its products and services with the customer. </a:t>
          </a:r>
          <a:r>
            <a:rPr lang="en-US" sz="1400" u="none" dirty="0">
              <a:uFillTx/>
            </a:rPr>
            <a:t>The company are adapting and solving the situation, decided to reach its our suppliers and customers through word of mouth, </a:t>
          </a:r>
          <a:r>
            <a:rPr lang="en-US" sz="1400" u="none" dirty="0" err="1">
              <a:uFillTx/>
            </a:rPr>
            <a:t>brochures,etc</a:t>
          </a:r>
          <a:r>
            <a:rPr lang="en-US" sz="1400" b="0" i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buFont typeface="Wingdings" panose="05000000000000000000" pitchFamily="2" charset="2"/>
            <a:buChar char=""/>
          </a:pPr>
          <a:endParaRPr lang="en-US" sz="1400" b="1" i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Wingdings" panose="05000000000000000000" pitchFamily="2" charset="2"/>
            <a:buChar char=""/>
          </a:pPr>
          <a:endParaRPr lang="es-ES" sz="1400" b="1" i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B79F8B-831C-4330-8DE5-99433FA6FDDA}" type="parTrans" cxnId="{C57B591F-47BE-4E9E-84BB-1B2C16D1DC02}">
      <dgm:prSet/>
      <dgm:spPr/>
      <dgm:t>
        <a:bodyPr/>
        <a:lstStyle/>
        <a:p>
          <a:endParaRPr lang="es-ES"/>
        </a:p>
      </dgm:t>
    </dgm:pt>
    <dgm:pt modelId="{0767693A-443F-4F6A-87BC-326723455630}" type="sibTrans" cxnId="{C57B591F-47BE-4E9E-84BB-1B2C16D1DC02}">
      <dgm:prSet/>
      <dgm:spPr/>
      <dgm:t>
        <a:bodyPr/>
        <a:lstStyle/>
        <a:p>
          <a:endParaRPr lang="es-ES"/>
        </a:p>
      </dgm:t>
    </dgm:pt>
    <dgm:pt modelId="{74F0E648-89EF-4810-B221-767CB6D3DC4D}" type="pres">
      <dgm:prSet presAssocID="{20CA02C6-448B-4750-86FA-165DCBF981A5}" presName="linear" presStyleCnt="0">
        <dgm:presLayoutVars>
          <dgm:animLvl val="lvl"/>
          <dgm:resizeHandles val="exact"/>
        </dgm:presLayoutVars>
      </dgm:prSet>
      <dgm:spPr/>
    </dgm:pt>
    <dgm:pt modelId="{43FA5D47-13D4-44CB-BEF3-B922428EB120}" type="pres">
      <dgm:prSet presAssocID="{D9DCEA9C-99B4-46E6-9511-7F5D22DE6FF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DB3914C-1303-4A64-9C68-42B74287EBF8}" type="pres">
      <dgm:prSet presAssocID="{78D8D9CA-C92E-4AB0-80F4-F75646632516}" presName="spacer" presStyleCnt="0"/>
      <dgm:spPr/>
    </dgm:pt>
    <dgm:pt modelId="{7A554FC6-64F5-4AC4-BA94-4A5291E49F49}" type="pres">
      <dgm:prSet presAssocID="{997A1CBC-4F5D-42C6-885E-A91C3D8A13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57B591F-47BE-4E9E-84BB-1B2C16D1DC02}" srcId="{20CA02C6-448B-4750-86FA-165DCBF981A5}" destId="{997A1CBC-4F5D-42C6-885E-A91C3D8A13E6}" srcOrd="1" destOrd="0" parTransId="{1AB79F8B-831C-4330-8DE5-99433FA6FDDA}" sibTransId="{0767693A-443F-4F6A-87BC-326723455630}"/>
    <dgm:cxn modelId="{F9667030-15CE-4E14-B4B5-57635503D46E}" type="presOf" srcId="{D9DCEA9C-99B4-46E6-9511-7F5D22DE6FFE}" destId="{43FA5D47-13D4-44CB-BEF3-B922428EB120}" srcOrd="0" destOrd="0" presId="urn:microsoft.com/office/officeart/2005/8/layout/vList2"/>
    <dgm:cxn modelId="{690CB54B-F784-493A-BCB3-F195B15BD9A3}" srcId="{20CA02C6-448B-4750-86FA-165DCBF981A5}" destId="{D9DCEA9C-99B4-46E6-9511-7F5D22DE6FFE}" srcOrd="0" destOrd="0" parTransId="{7AE07712-2BD0-4EAE-9AF7-CA5C5DB74B89}" sibTransId="{78D8D9CA-C92E-4AB0-80F4-F75646632516}"/>
    <dgm:cxn modelId="{B896C1D6-4459-4249-A2FB-7A47538F9736}" type="presOf" srcId="{20CA02C6-448B-4750-86FA-165DCBF981A5}" destId="{74F0E648-89EF-4810-B221-767CB6D3DC4D}" srcOrd="0" destOrd="0" presId="urn:microsoft.com/office/officeart/2005/8/layout/vList2"/>
    <dgm:cxn modelId="{ED98DFF8-AA4F-46C9-A45A-B9FBE5AB9F60}" type="presOf" srcId="{997A1CBC-4F5D-42C6-885E-A91C3D8A13E6}" destId="{7A554FC6-64F5-4AC4-BA94-4A5291E49F49}" srcOrd="0" destOrd="0" presId="urn:microsoft.com/office/officeart/2005/8/layout/vList2"/>
    <dgm:cxn modelId="{6E3748B7-C72B-4F09-94A7-554A5DA80E6E}" type="presParOf" srcId="{74F0E648-89EF-4810-B221-767CB6D3DC4D}" destId="{43FA5D47-13D4-44CB-BEF3-B922428EB120}" srcOrd="0" destOrd="0" presId="urn:microsoft.com/office/officeart/2005/8/layout/vList2"/>
    <dgm:cxn modelId="{288D96E8-A80D-4D8A-A606-70BBE749EF28}" type="presParOf" srcId="{74F0E648-89EF-4810-B221-767CB6D3DC4D}" destId="{EDB3914C-1303-4A64-9C68-42B74287EBF8}" srcOrd="1" destOrd="0" presId="urn:microsoft.com/office/officeart/2005/8/layout/vList2"/>
    <dgm:cxn modelId="{C6447431-3BE1-42FD-A745-FBCD945B2ED5}" type="presParOf" srcId="{74F0E648-89EF-4810-B221-767CB6D3DC4D}" destId="{7A554FC6-64F5-4AC4-BA94-4A5291E49F4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CA02C6-448B-4750-86FA-165DCBF981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DCEA9C-99B4-46E6-9511-7F5D22DE6FFE}">
      <dgm:prSet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Symbol" panose="05050102010706020507" pitchFamily="18" charset="2"/>
            <a:buNone/>
            <a:tabLst/>
            <a:defRPr/>
          </a:pPr>
          <a:r>
            <a:rPr lang="en-US" sz="2400" b="1" i="1" dirty="0">
              <a:latin typeface="Arial" panose="020B0604020202020204" pitchFamily="34" charset="0"/>
              <a:cs typeface="Arial" panose="020B0604020202020204" pitchFamily="34" charset="0"/>
            </a:rPr>
            <a:t>How the company sell their products and services without the technology</a:t>
          </a:r>
        </a:p>
        <a:p>
          <a:pPr marL="0"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s-E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E07712-2BD0-4EAE-9AF7-CA5C5DB74B89}" type="parTrans" cxnId="{690CB54B-F784-493A-BCB3-F195B15BD9A3}">
      <dgm:prSet/>
      <dgm:spPr/>
      <dgm:t>
        <a:bodyPr/>
        <a:lstStyle/>
        <a:p>
          <a:endParaRPr lang="es-ES"/>
        </a:p>
      </dgm:t>
    </dgm:pt>
    <dgm:pt modelId="{78D8D9CA-C92E-4AB0-80F4-F75646632516}" type="sibTrans" cxnId="{690CB54B-F784-493A-BCB3-F195B15BD9A3}">
      <dgm:prSet/>
      <dgm:spPr/>
      <dgm:t>
        <a:bodyPr/>
        <a:lstStyle/>
        <a:p>
          <a:endParaRPr lang="es-ES"/>
        </a:p>
      </dgm:t>
    </dgm:pt>
    <dgm:pt modelId="{D1CDD0D9-CBE0-4FC1-A732-4C2E1E433D59}">
      <dgm:prSet custT="1"/>
      <dgm:spPr/>
      <dgm:t>
        <a:bodyPr/>
        <a:lstStyle/>
        <a:p>
          <a:pPr>
            <a:buClr>
              <a:srgbClr val="000000"/>
            </a:buClr>
            <a:buSzPts val="2400"/>
            <a:buFont typeface="Arial" panose="020B0604020202020204" pitchFamily="34" charset="0"/>
            <a:buChar char="•"/>
          </a:pPr>
          <a:r>
            <a:rPr lang="en-US" sz="1400" u="none" dirty="0">
              <a:uFillTx/>
            </a:rPr>
            <a:t>The fight has been very hard without technology; but the management and organization helped in the success.</a:t>
          </a:r>
        </a:p>
        <a:p>
          <a:pPr>
            <a:buClr>
              <a:srgbClr val="000000"/>
            </a:buClr>
            <a:buSzPts val="2400"/>
            <a:buFont typeface="Arial" panose="020B0604020202020204" pitchFamily="34" charset="0"/>
            <a:buChar char="•"/>
          </a:pPr>
          <a:r>
            <a:rPr lang="en-US" sz="500" u="none" dirty="0">
              <a:uFillTx/>
            </a:rPr>
            <a:t>.</a:t>
          </a:r>
          <a:endParaRPr lang="es-ES" sz="500" u="none" dirty="0">
            <a:uFillTx/>
          </a:endParaRPr>
        </a:p>
      </dgm:t>
    </dgm:pt>
    <dgm:pt modelId="{D6840766-1B0F-456E-9564-ACD7004C2260}" type="parTrans" cxnId="{45774800-D0A3-4BDF-A0D0-24C196CF0C91}">
      <dgm:prSet/>
      <dgm:spPr/>
      <dgm:t>
        <a:bodyPr/>
        <a:lstStyle/>
        <a:p>
          <a:endParaRPr lang="es-ES"/>
        </a:p>
      </dgm:t>
    </dgm:pt>
    <dgm:pt modelId="{2B0767A3-CEDE-4E56-9ADF-F2CCA903258E}" type="sibTrans" cxnId="{45774800-D0A3-4BDF-A0D0-24C196CF0C91}">
      <dgm:prSet/>
      <dgm:spPr/>
      <dgm:t>
        <a:bodyPr/>
        <a:lstStyle/>
        <a:p>
          <a:endParaRPr lang="es-ES"/>
        </a:p>
      </dgm:t>
    </dgm:pt>
    <dgm:pt modelId="{74F0E648-89EF-4810-B221-767CB6D3DC4D}" type="pres">
      <dgm:prSet presAssocID="{20CA02C6-448B-4750-86FA-165DCBF981A5}" presName="linear" presStyleCnt="0">
        <dgm:presLayoutVars>
          <dgm:animLvl val="lvl"/>
          <dgm:resizeHandles val="exact"/>
        </dgm:presLayoutVars>
      </dgm:prSet>
      <dgm:spPr/>
    </dgm:pt>
    <dgm:pt modelId="{43FA5D47-13D4-44CB-BEF3-B922428EB120}" type="pres">
      <dgm:prSet presAssocID="{D9DCEA9C-99B4-46E6-9511-7F5D22DE6FF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DB3914C-1303-4A64-9C68-42B74287EBF8}" type="pres">
      <dgm:prSet presAssocID="{78D8D9CA-C92E-4AB0-80F4-F75646632516}" presName="spacer" presStyleCnt="0"/>
      <dgm:spPr/>
    </dgm:pt>
    <dgm:pt modelId="{C705BE1A-80A0-4CDC-B9ED-332435256A52}" type="pres">
      <dgm:prSet presAssocID="{D1CDD0D9-CBE0-4FC1-A732-4C2E1E433D59}" presName="parentText" presStyleLbl="node1" presStyleIdx="1" presStyleCnt="2" custScaleY="103989">
        <dgm:presLayoutVars>
          <dgm:chMax val="0"/>
          <dgm:bulletEnabled val="1"/>
        </dgm:presLayoutVars>
      </dgm:prSet>
      <dgm:spPr/>
    </dgm:pt>
  </dgm:ptLst>
  <dgm:cxnLst>
    <dgm:cxn modelId="{45774800-D0A3-4BDF-A0D0-24C196CF0C91}" srcId="{20CA02C6-448B-4750-86FA-165DCBF981A5}" destId="{D1CDD0D9-CBE0-4FC1-A732-4C2E1E433D59}" srcOrd="1" destOrd="0" parTransId="{D6840766-1B0F-456E-9564-ACD7004C2260}" sibTransId="{2B0767A3-CEDE-4E56-9ADF-F2CCA903258E}"/>
    <dgm:cxn modelId="{F9667030-15CE-4E14-B4B5-57635503D46E}" type="presOf" srcId="{D9DCEA9C-99B4-46E6-9511-7F5D22DE6FFE}" destId="{43FA5D47-13D4-44CB-BEF3-B922428EB120}" srcOrd="0" destOrd="0" presId="urn:microsoft.com/office/officeart/2005/8/layout/vList2"/>
    <dgm:cxn modelId="{CACBE038-5878-4817-A565-841EEB93088F}" type="presOf" srcId="{D1CDD0D9-CBE0-4FC1-A732-4C2E1E433D59}" destId="{C705BE1A-80A0-4CDC-B9ED-332435256A52}" srcOrd="0" destOrd="0" presId="urn:microsoft.com/office/officeart/2005/8/layout/vList2"/>
    <dgm:cxn modelId="{690CB54B-F784-493A-BCB3-F195B15BD9A3}" srcId="{20CA02C6-448B-4750-86FA-165DCBF981A5}" destId="{D9DCEA9C-99B4-46E6-9511-7F5D22DE6FFE}" srcOrd="0" destOrd="0" parTransId="{7AE07712-2BD0-4EAE-9AF7-CA5C5DB74B89}" sibTransId="{78D8D9CA-C92E-4AB0-80F4-F75646632516}"/>
    <dgm:cxn modelId="{B896C1D6-4459-4249-A2FB-7A47538F9736}" type="presOf" srcId="{20CA02C6-448B-4750-86FA-165DCBF981A5}" destId="{74F0E648-89EF-4810-B221-767CB6D3DC4D}" srcOrd="0" destOrd="0" presId="urn:microsoft.com/office/officeart/2005/8/layout/vList2"/>
    <dgm:cxn modelId="{6E3748B7-C72B-4F09-94A7-554A5DA80E6E}" type="presParOf" srcId="{74F0E648-89EF-4810-B221-767CB6D3DC4D}" destId="{43FA5D47-13D4-44CB-BEF3-B922428EB120}" srcOrd="0" destOrd="0" presId="urn:microsoft.com/office/officeart/2005/8/layout/vList2"/>
    <dgm:cxn modelId="{288D96E8-A80D-4D8A-A606-70BBE749EF28}" type="presParOf" srcId="{74F0E648-89EF-4810-B221-767CB6D3DC4D}" destId="{EDB3914C-1303-4A64-9C68-42B74287EBF8}" srcOrd="1" destOrd="0" presId="urn:microsoft.com/office/officeart/2005/8/layout/vList2"/>
    <dgm:cxn modelId="{633ADB1A-2D1E-4093-893F-F56375B57EA9}" type="presParOf" srcId="{74F0E648-89EF-4810-B221-767CB6D3DC4D}" destId="{C705BE1A-80A0-4CDC-B9ED-332435256A5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9C18D-8F40-4ED3-AFF2-39F668CACF98}">
      <dsp:nvSpPr>
        <dsp:cNvPr id="0" name=""/>
        <dsp:cNvSpPr/>
      </dsp:nvSpPr>
      <dsp:spPr>
        <a:xfrm>
          <a:off x="0" y="160891"/>
          <a:ext cx="612648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+mj-lt"/>
            </a:rPr>
            <a:t>Impact of Modern Technology on </a:t>
          </a:r>
          <a:r>
            <a:rPr lang="en-US" sz="2600" kern="1200" dirty="0" err="1">
              <a:latin typeface="+mj-lt"/>
            </a:rPr>
            <a:t>Monzo</a:t>
          </a:r>
          <a:endParaRPr lang="en-US" sz="2600" kern="1200" dirty="0">
            <a:latin typeface="+mj-lt"/>
          </a:endParaRPr>
        </a:p>
      </dsp:txBody>
      <dsp:txXfrm>
        <a:off x="30442" y="191333"/>
        <a:ext cx="6065596" cy="562726"/>
      </dsp:txXfrm>
    </dsp:sp>
    <dsp:sp modelId="{802DA138-86F6-4197-B745-CD3F623133F6}">
      <dsp:nvSpPr>
        <dsp:cNvPr id="0" name=""/>
        <dsp:cNvSpPr/>
      </dsp:nvSpPr>
      <dsp:spPr>
        <a:xfrm>
          <a:off x="0" y="859382"/>
          <a:ext cx="612648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Student names: </a:t>
          </a:r>
        </a:p>
      </dsp:txBody>
      <dsp:txXfrm>
        <a:off x="30442" y="889824"/>
        <a:ext cx="6065596" cy="562726"/>
      </dsp:txXfrm>
    </dsp:sp>
    <dsp:sp modelId="{5212CB0E-A953-4C63-8169-2B784BA3B1C1}">
      <dsp:nvSpPr>
        <dsp:cNvPr id="0" name=""/>
        <dsp:cNvSpPr/>
      </dsp:nvSpPr>
      <dsp:spPr>
        <a:xfrm>
          <a:off x="0" y="1482992"/>
          <a:ext cx="6126480" cy="1372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1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Leonardo Alves (2133150)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Diego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Samuel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Mohamed M Aden</a:t>
          </a:r>
        </a:p>
      </dsp:txBody>
      <dsp:txXfrm>
        <a:off x="0" y="1482992"/>
        <a:ext cx="6126480" cy="1372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A5D47-13D4-44CB-BEF3-B922428EB120}">
      <dsp:nvSpPr>
        <dsp:cNvPr id="0" name=""/>
        <dsp:cNvSpPr/>
      </dsp:nvSpPr>
      <dsp:spPr>
        <a:xfrm>
          <a:off x="0" y="80733"/>
          <a:ext cx="6433189" cy="1597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Challenges before introducing the technology</a:t>
          </a:r>
          <a:endParaRPr lang="es-E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962" y="158695"/>
        <a:ext cx="6277265" cy="1441126"/>
      </dsp:txXfrm>
    </dsp:sp>
    <dsp:sp modelId="{7A554FC6-64F5-4AC4-BA94-4A5291E49F49}">
      <dsp:nvSpPr>
        <dsp:cNvPr id="0" name=""/>
        <dsp:cNvSpPr/>
      </dsp:nvSpPr>
      <dsp:spPr>
        <a:xfrm>
          <a:off x="0" y="1864984"/>
          <a:ext cx="6433189" cy="1597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400" b="1" i="1" kern="1200" dirty="0">
              <a:latin typeface="Arial" panose="020B0604020202020204" pitchFamily="34" charset="0"/>
              <a:cs typeface="Arial" panose="020B0604020202020204" pitchFamily="34" charset="0"/>
            </a:rPr>
            <a:t>How the company market their products and services without the technology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400" b="0" i="1" kern="1200" dirty="0">
              <a:latin typeface="Arial" panose="020B0604020202020204" pitchFamily="34" charset="0"/>
              <a:cs typeface="Arial" panose="020B0604020202020204" pitchFamily="34" charset="0"/>
            </a:rPr>
            <a:t>The company is obliged to return to a more primary method, such as changing online banking to banks with their branches.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US" sz="1400" b="1" i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s-ES" sz="1400" b="1" i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962" y="1942946"/>
        <a:ext cx="6277265" cy="14411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A5D47-13D4-44CB-BEF3-B922428EB120}">
      <dsp:nvSpPr>
        <dsp:cNvPr id="0" name=""/>
        <dsp:cNvSpPr/>
      </dsp:nvSpPr>
      <dsp:spPr>
        <a:xfrm>
          <a:off x="0" y="145458"/>
          <a:ext cx="6433189" cy="1532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Symbol" panose="05050102010706020507" pitchFamily="18" charset="2"/>
            <a:buNone/>
            <a:tabLst/>
            <a:defRPr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How the company sell their products and services without the technology</a:t>
          </a:r>
        </a:p>
        <a:p>
          <a:pPr marL="0"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s-E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802" y="220260"/>
        <a:ext cx="6283585" cy="1382721"/>
      </dsp:txXfrm>
    </dsp:sp>
    <dsp:sp modelId="{7A554FC6-64F5-4AC4-BA94-4A5291E49F49}">
      <dsp:nvSpPr>
        <dsp:cNvPr id="0" name=""/>
        <dsp:cNvSpPr/>
      </dsp:nvSpPr>
      <dsp:spPr>
        <a:xfrm>
          <a:off x="0" y="1864984"/>
          <a:ext cx="6433189" cy="1532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400" b="0" i="1" kern="1200" dirty="0" err="1">
              <a:latin typeface="Arial" panose="020B0604020202020204" pitchFamily="34" charset="0"/>
              <a:cs typeface="Arial" panose="020B0604020202020204" pitchFamily="34" charset="0"/>
            </a:rPr>
            <a:t>Monzo</a:t>
          </a:r>
          <a:r>
            <a:rPr lang="en-US" sz="1400" b="0" i="1" kern="1200" dirty="0">
              <a:latin typeface="Arial" panose="020B0604020202020204" pitchFamily="34" charset="0"/>
              <a:cs typeface="Arial" panose="020B0604020202020204" pitchFamily="34" charset="0"/>
            </a:rPr>
            <a:t> would sell its products through its employees face-to-face selling its products and services with the customer. </a:t>
          </a:r>
          <a:r>
            <a:rPr lang="en-US" sz="1400" u="none" kern="1200" dirty="0">
              <a:uFillTx/>
            </a:rPr>
            <a:t>The company are adapting and solving the situation, decided to reach its our suppliers and customers through word of mouth, </a:t>
          </a:r>
          <a:r>
            <a:rPr lang="en-US" sz="1400" u="none" kern="1200" dirty="0" err="1">
              <a:uFillTx/>
            </a:rPr>
            <a:t>brochures,etc</a:t>
          </a:r>
          <a:r>
            <a:rPr lang="en-US" sz="1400" b="0" i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US" sz="1400" b="1" i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s-ES" sz="1400" b="1" i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802" y="1939786"/>
        <a:ext cx="6283585" cy="13827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A5D47-13D4-44CB-BEF3-B922428EB120}">
      <dsp:nvSpPr>
        <dsp:cNvPr id="0" name=""/>
        <dsp:cNvSpPr/>
      </dsp:nvSpPr>
      <dsp:spPr>
        <a:xfrm>
          <a:off x="0" y="320364"/>
          <a:ext cx="6433189" cy="133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Symbol" panose="05050102010706020507" pitchFamily="18" charset="2"/>
            <a:buNone/>
            <a:tabLst/>
            <a:defRPr/>
          </a:pPr>
          <a:r>
            <a:rPr lang="en-US" sz="2400" b="1" i="1" kern="1200" dirty="0">
              <a:latin typeface="Arial" panose="020B0604020202020204" pitchFamily="34" charset="0"/>
              <a:cs typeface="Arial" panose="020B0604020202020204" pitchFamily="34" charset="0"/>
            </a:rPr>
            <a:t>How the company sell their products and services without the technology</a:t>
          </a:r>
        </a:p>
        <a:p>
          <a:pPr marL="0"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s-E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968" y="385332"/>
        <a:ext cx="6303253" cy="1200939"/>
      </dsp:txXfrm>
    </dsp:sp>
    <dsp:sp modelId="{C705BE1A-80A0-4CDC-B9ED-332435256A52}">
      <dsp:nvSpPr>
        <dsp:cNvPr id="0" name=""/>
        <dsp:cNvSpPr/>
      </dsp:nvSpPr>
      <dsp:spPr>
        <a:xfrm>
          <a:off x="0" y="1838439"/>
          <a:ext cx="6433189" cy="1383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rgbClr val="000000"/>
            </a:buClr>
            <a:buSzPts val="2400"/>
            <a:buFont typeface="Arial" panose="020B0604020202020204" pitchFamily="34" charset="0"/>
            <a:buNone/>
          </a:pPr>
          <a:r>
            <a:rPr lang="en-US" sz="1400" u="none" kern="1200" dirty="0">
              <a:uFillTx/>
            </a:rPr>
            <a:t>The fight has been very hard without technology; but the management and organization helped in the success.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rgbClr val="000000"/>
            </a:buClr>
            <a:buSzPts val="2400"/>
            <a:buFont typeface="Arial" panose="020B0604020202020204" pitchFamily="34" charset="0"/>
            <a:buNone/>
          </a:pPr>
          <a:r>
            <a:rPr lang="en-US" sz="500" u="none" kern="1200" dirty="0">
              <a:uFillTx/>
            </a:rPr>
            <a:t>.</a:t>
          </a:r>
          <a:endParaRPr lang="es-ES" sz="500" u="none" kern="1200" dirty="0">
            <a:uFillTx/>
          </a:endParaRPr>
        </a:p>
      </dsp:txBody>
      <dsp:txXfrm>
        <a:off x="67560" y="1905999"/>
        <a:ext cx="6298069" cy="1248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69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157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843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662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8/18/2022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232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8/18/2022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029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8/18/2022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30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67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1351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167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8797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ADD91-A967-4288-A0FB-2B65AF514C0B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695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BF6C0-24CC-483B-A211-802E02B7CFAD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157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8F7B7-65D8-48CC-9CC2-41B422232DC3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8436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1C4A1-E68C-4904-ADDF-D95E196C88F1}" type="datetime1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6626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63B2A81E-2500-4B99-A18E-BBC82EDBDA59}" type="datetime1">
              <a:rPr lang="en-US" smtClean="0"/>
              <a:t>8/18/2022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232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B41C-1213-46BB-B05A-7E1EAAACED6F}" type="datetime1">
              <a:rPr lang="en-US" smtClean="0"/>
              <a:t>8/18/2022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0297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0EB65-1CF0-4763-A8D5-F3382C8EB768}" type="datetime1">
              <a:rPr lang="en-US" smtClean="0"/>
              <a:t>8/18/2022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304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F0239-5E0B-4333-9710-E835B9220603}" type="datetime1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679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B58A0-24FD-41E6-BFE5-029A872DCBDB}" type="datetime1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13518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3AE62-3F3B-430F-870B-EC7CFE16C124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1676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B62B9-A05C-499A-97B8-CBFAA2F2CF1E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879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31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3995" r:id="rId6"/>
    <p:sldLayoutId id="2147483991" r:id="rId7"/>
    <p:sldLayoutId id="2147483992" r:id="rId8"/>
    <p:sldLayoutId id="2147483993" r:id="rId9"/>
    <p:sldLayoutId id="2147483994" r:id="rId10"/>
    <p:sldLayoutId id="214748399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14D35974-41AB-4876-B870-95120CC2C439}" type="datetime1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31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4" r:id="rId1"/>
    <p:sldLayoutId id="2147484005" r:id="rId2"/>
    <p:sldLayoutId id="2147484006" r:id="rId3"/>
    <p:sldLayoutId id="2147484007" r:id="rId4"/>
    <p:sldLayoutId id="2147484008" r:id="rId5"/>
    <p:sldLayoutId id="2147484009" r:id="rId6"/>
    <p:sldLayoutId id="2147484010" r:id="rId7"/>
    <p:sldLayoutId id="2147484011" r:id="rId8"/>
    <p:sldLayoutId id="2147484012" r:id="rId9"/>
    <p:sldLayoutId id="2147484013" r:id="rId10"/>
    <p:sldLayoutId id="2147484014" r:id="rId11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wdcube.com/explore/raising/success-stories/monzo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s://www.crowdcube.com/explore/raising/success-stories/monzo.Access" TargetMode="External"/><Relationship Id="rId4" Type="http://schemas.openxmlformats.org/officeDocument/2006/relationships/hyperlink" Target="https://stripe.com/gb/atlas/guides/ama-tom-blomfie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/>
              <a:t>Digital Skills and Research Methods (BMSW4003)</a:t>
            </a: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Logo&#10;&#10;Description automatically generated with medium confidence">
            <a:extLst>
              <a:ext uri="{FF2B5EF4-FFF2-40B4-BE49-F238E27FC236}">
                <a16:creationId xmlns:a16="http://schemas.microsoft.com/office/drawing/2014/main" id="{286DCBA6-A353-8A33-38B2-276195FF72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0" r="21895" b="-2"/>
          <a:stretch/>
        </p:blipFill>
        <p:spPr>
          <a:xfrm>
            <a:off x="7581888" y="1190625"/>
            <a:ext cx="4092242" cy="5012383"/>
          </a:xfrm>
          <a:prstGeom prst="rect">
            <a:avLst/>
          </a:prstGeom>
        </p:spPr>
      </p:pic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4C0E8509-ED48-4EA0-E75F-DD768D417D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3816348"/>
              </p:ext>
            </p:extLst>
          </p:nvPr>
        </p:nvGraphicFramePr>
        <p:xfrm>
          <a:off x="517869" y="3172570"/>
          <a:ext cx="6126480" cy="3016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4586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History</a:t>
            </a:r>
            <a:r>
              <a:rPr lang="en-US" sz="3800" dirty="0"/>
              <a:t> of the Company</a:t>
            </a: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Logo&#10;&#10;Description automatically generated with medium confidence">
            <a:extLst>
              <a:ext uri="{FF2B5EF4-FFF2-40B4-BE49-F238E27FC236}">
                <a16:creationId xmlns:a16="http://schemas.microsoft.com/office/drawing/2014/main" id="{286DCBA6-A353-8A33-38B2-276195FF72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0" r="21895" b="-2"/>
          <a:stretch/>
        </p:blipFill>
        <p:spPr>
          <a:xfrm>
            <a:off x="7581888" y="1190625"/>
            <a:ext cx="4092242" cy="5012383"/>
          </a:xfrm>
          <a:prstGeom prst="rect">
            <a:avLst/>
          </a:prstGeom>
        </p:spPr>
      </p:pic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4C0E8509-ED48-4EA0-E75F-DD768D417D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3103904"/>
              </p:ext>
            </p:extLst>
          </p:nvPr>
        </p:nvGraphicFramePr>
        <p:xfrm>
          <a:off x="517869" y="2024109"/>
          <a:ext cx="6126480" cy="4164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D404237-A246-B171-3E63-B82DFCCD679E}"/>
              </a:ext>
            </a:extLst>
          </p:cNvPr>
          <p:cNvSpPr txBox="1"/>
          <p:nvPr/>
        </p:nvSpPr>
        <p:spPr>
          <a:xfrm>
            <a:off x="656948" y="2148396"/>
            <a:ext cx="54390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cs typeface="Times New Roman" panose="02020603050405020304" pitchFamily="18" charset="0"/>
              </a:rPr>
              <a:t>Monzo</a:t>
            </a:r>
            <a:r>
              <a:rPr lang="en-US" sz="2000" dirty="0">
                <a:cs typeface="Times New Roman" panose="02020603050405020304" pitchFamily="18" charset="0"/>
              </a:rPr>
              <a:t> is a mobile banking based in the United Kingdom.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cs typeface="Times New Roman" panose="02020603050405020304" pitchFamily="18" charset="0"/>
              </a:rPr>
              <a:t>It was one of the earliest of a number of new app-based challenger banks in the UK.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cs typeface="Times New Roman" panose="02020603050405020304" pitchFamily="18" charset="0"/>
              </a:rPr>
              <a:t>Founded in 2015 by Tom </a:t>
            </a:r>
            <a:r>
              <a:rPr lang="en-US" sz="2000" dirty="0" err="1">
                <a:cs typeface="Times New Roman" panose="02020603050405020304" pitchFamily="18" charset="0"/>
              </a:rPr>
              <a:t>Blomfield</a:t>
            </a:r>
            <a:r>
              <a:rPr lang="en-US" sz="2000" dirty="0">
                <a:cs typeface="Times New Roman" panose="02020603050405020304" pitchFamily="18" charset="0"/>
              </a:rPr>
              <a:t>, Jonas </a:t>
            </a:r>
            <a:r>
              <a:rPr lang="en-US" sz="2000" dirty="0" err="1">
                <a:cs typeface="Times New Roman" panose="02020603050405020304" pitchFamily="18" charset="0"/>
              </a:rPr>
              <a:t>Huckestein</a:t>
            </a:r>
            <a:r>
              <a:rPr lang="en-US" sz="2000" dirty="0">
                <a:cs typeface="Times New Roman" panose="02020603050405020304" pitchFamily="18" charset="0"/>
              </a:rPr>
              <a:t>, Jason Bates, Paul Rippon</a:t>
            </a:r>
          </a:p>
          <a:p>
            <a:r>
              <a:rPr lang="en-US" sz="2000" dirty="0">
                <a:cs typeface="Times New Roman" panose="02020603050405020304" pitchFamily="18" charset="0"/>
              </a:rPr>
              <a:t>and Gary Dolman when they met each other working at Starling Bank.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cs typeface="Times New Roman" panose="02020603050405020304" pitchFamily="18" charset="0"/>
              </a:rPr>
              <a:t>In June of 2018, started a team up with TransferWise to provide international money transfers.</a:t>
            </a:r>
          </a:p>
          <a:p>
            <a:endParaRPr lang="en-US" sz="2000" dirty="0">
              <a:latin typeface="Georgia" panose="02040502050405020303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214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669137"/>
            <a:ext cx="6144230" cy="72465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800" dirty="0"/>
            </a:br>
            <a:r>
              <a:rPr lang="en-US" sz="4400" dirty="0"/>
              <a:t>What technologies were used during the early ages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D0C242-7641-C491-13B0-8945539EF531}"/>
              </a:ext>
            </a:extLst>
          </p:cNvPr>
          <p:cNvSpPr txBox="1"/>
          <p:nvPr/>
        </p:nvSpPr>
        <p:spPr>
          <a:xfrm>
            <a:off x="674703" y="3524435"/>
            <a:ext cx="584150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Started out as a prepaid card based on another bank's license and card processor.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They do not had cards at first.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 A App to show your </a:t>
            </a:r>
            <a:r>
              <a:rPr lang="en-US" sz="2400" dirty="0" err="1"/>
              <a:t>spents</a:t>
            </a:r>
            <a:r>
              <a:rPr lang="en-US" sz="2400" dirty="0"/>
              <a:t> and income was launched in September 2016.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App also could make bank transfers.</a:t>
            </a:r>
            <a:endParaRPr lang="en-GB" sz="2400" dirty="0"/>
          </a:p>
        </p:txBody>
      </p:sp>
      <p:pic>
        <p:nvPicPr>
          <p:cNvPr id="12" name="Content Placeholder 11" descr="Text&#10;&#10;Description automatically generated">
            <a:extLst>
              <a:ext uri="{FF2B5EF4-FFF2-40B4-BE49-F238E27FC236}">
                <a16:creationId xmlns:a16="http://schemas.microsoft.com/office/drawing/2014/main" id="{BF63ACE1-3E8A-04EE-75E7-664F5725B5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099" y="1913781"/>
            <a:ext cx="5021262" cy="3221308"/>
          </a:xfrm>
        </p:spPr>
      </p:pic>
    </p:spTree>
    <p:extLst>
      <p:ext uri="{BB962C8B-B14F-4D97-AF65-F5344CB8AC3E}">
        <p14:creationId xmlns:p14="http://schemas.microsoft.com/office/powerpoint/2010/main" val="348887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/>
              <a:t>Digital Skills and Research Methods (BMSW4003)</a:t>
            </a: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Logo&#10;&#10;Description automatically generated with medium confidence">
            <a:extLst>
              <a:ext uri="{FF2B5EF4-FFF2-40B4-BE49-F238E27FC236}">
                <a16:creationId xmlns:a16="http://schemas.microsoft.com/office/drawing/2014/main" id="{286DCBA6-A353-8A33-38B2-276195FF72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0" r="21895" b="-2"/>
          <a:stretch/>
        </p:blipFill>
        <p:spPr>
          <a:xfrm>
            <a:off x="7581888" y="1190625"/>
            <a:ext cx="4092242" cy="5012383"/>
          </a:xfrm>
          <a:prstGeom prst="rect">
            <a:avLst/>
          </a:prstGeom>
        </p:spPr>
      </p:pic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4C0E8509-ED48-4EA0-E75F-DD768D417DE4}"/>
              </a:ext>
            </a:extLst>
          </p:cNvPr>
          <p:cNvGraphicFramePr/>
          <p:nvPr/>
        </p:nvGraphicFramePr>
        <p:xfrm>
          <a:off x="517868" y="2646096"/>
          <a:ext cx="6433189" cy="3542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7030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/>
              <a:t>Digital Skills and Research Methods (BMSW4003)</a:t>
            </a: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Logo&#10;&#10;Description automatically generated with medium confidence">
            <a:extLst>
              <a:ext uri="{FF2B5EF4-FFF2-40B4-BE49-F238E27FC236}">
                <a16:creationId xmlns:a16="http://schemas.microsoft.com/office/drawing/2014/main" id="{286DCBA6-A353-8A33-38B2-276195FF72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0" r="21895" b="-2"/>
          <a:stretch/>
        </p:blipFill>
        <p:spPr>
          <a:xfrm>
            <a:off x="7581888" y="1190625"/>
            <a:ext cx="4092242" cy="5012383"/>
          </a:xfrm>
          <a:prstGeom prst="rect">
            <a:avLst/>
          </a:prstGeom>
        </p:spPr>
      </p:pic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4C0E8509-ED48-4EA0-E75F-DD768D417DE4}"/>
              </a:ext>
            </a:extLst>
          </p:cNvPr>
          <p:cNvGraphicFramePr/>
          <p:nvPr/>
        </p:nvGraphicFramePr>
        <p:xfrm>
          <a:off x="517868" y="2646096"/>
          <a:ext cx="6433189" cy="3542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16498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/>
              <a:t>Digital Skills and Research Methods (BMSW4003)</a:t>
            </a: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Logo&#10;&#10;Description automatically generated with medium confidence">
            <a:extLst>
              <a:ext uri="{FF2B5EF4-FFF2-40B4-BE49-F238E27FC236}">
                <a16:creationId xmlns:a16="http://schemas.microsoft.com/office/drawing/2014/main" id="{286DCBA6-A353-8A33-38B2-276195FF72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0" r="21895" b="-2"/>
          <a:stretch/>
        </p:blipFill>
        <p:spPr>
          <a:xfrm>
            <a:off x="7581888" y="1190625"/>
            <a:ext cx="4092242" cy="5012383"/>
          </a:xfrm>
          <a:prstGeom prst="rect">
            <a:avLst/>
          </a:prstGeom>
        </p:spPr>
      </p:pic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4C0E8509-ED48-4EA0-E75F-DD768D417DE4}"/>
              </a:ext>
            </a:extLst>
          </p:cNvPr>
          <p:cNvGraphicFramePr/>
          <p:nvPr/>
        </p:nvGraphicFramePr>
        <p:xfrm>
          <a:off x="517868" y="2646096"/>
          <a:ext cx="6433189" cy="3542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1226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CD350-AA2A-E6BD-D104-84DAE3BA3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698269"/>
            <a:ext cx="12192001" cy="7331826"/>
          </a:xfrm>
        </p:spPr>
        <p:txBody>
          <a:bodyPr>
            <a:normAutofit/>
          </a:bodyPr>
          <a:lstStyle/>
          <a:p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j-ea"/>
                <a:cs typeface="+mj-cs"/>
              </a:rPr>
              <a:t>                                                                    Insights of the modern technology of (MONZO)</a:t>
            </a:r>
            <a:b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j-ea"/>
                <a:cs typeface="+mj-cs"/>
              </a:rPr>
            </a:br>
            <a:b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j-ea"/>
                <a:cs typeface="+mj-cs"/>
              </a:rPr>
            </a:b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j-ea"/>
                <a:cs typeface="+mj-cs"/>
              </a:rPr>
              <a:t>                     1.The mobile app</a:t>
            </a:r>
            <a:endParaRPr lang="en-GB" sz="1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8E527-3FCD-DC00-3D67-2BA9453F3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644" y="2040835"/>
            <a:ext cx="5021182" cy="4719452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i="1"/>
              <a:t>Easy access of your account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i="1"/>
              <a:t>Send money and receive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i="1"/>
              <a:t>Schedule for payment of the bills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i="1"/>
              <a:t>see the balance of the account</a:t>
            </a:r>
          </a:p>
          <a:p>
            <a:r>
              <a:rPr lang="en-GB" sz="1600" b="1" i="1"/>
              <a:t>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100"/>
              <a:t>  </a:t>
            </a:r>
            <a:r>
              <a:rPr lang="en-GB" sz="1600"/>
              <a:t>2</a:t>
            </a:r>
            <a:r>
              <a:rPr lang="en-GB" sz="1600" b="1"/>
              <a:t>.</a:t>
            </a:r>
            <a:r>
              <a:rPr lang="en-GB" sz="1100" b="1"/>
              <a:t> </a:t>
            </a:r>
            <a:r>
              <a:rPr lang="en-GB" b="1"/>
              <a:t>online shopping </a:t>
            </a:r>
          </a:p>
          <a:p>
            <a:r>
              <a:rPr lang="en-GB" b="1"/>
              <a:t> 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100"/>
              <a:t>   </a:t>
            </a:r>
            <a:r>
              <a:rPr lang="en-GB" sz="1600" b="1"/>
              <a:t>Buying things around the world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600" b="1"/>
              <a:t>Selling unneeded belongs</a:t>
            </a:r>
          </a:p>
          <a:p>
            <a:endParaRPr lang="en-GB" sz="1100" b="1"/>
          </a:p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C19292-2A18-DE0B-9087-61A41BF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12FFE3-07DD-1058-ADB5-98E329A60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082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CD350-AA2A-E6BD-D104-84DAE3BA3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74" y="698269"/>
            <a:ext cx="11992451" cy="6087270"/>
          </a:xfrm>
        </p:spPr>
        <p:txBody>
          <a:bodyPr/>
          <a:lstStyle/>
          <a:p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j-ea"/>
                <a:cs typeface="+mj-cs"/>
              </a:rPr>
              <a:t> Insights of the modern technology of (MONZO)</a:t>
            </a:r>
            <a:b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j-ea"/>
                <a:cs typeface="+mj-cs"/>
              </a:rPr>
            </a:br>
            <a:b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j-ea"/>
                <a:cs typeface="+mj-cs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8E527-3FCD-DC00-3D67-2BA9453F3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633" y="1163782"/>
            <a:ext cx="5256419" cy="56942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buFont typeface="Wingdings" panose="05000000000000000000" pitchFamily="2" charset="2"/>
              <a:buChar char="Ø"/>
              <a:defRPr/>
            </a:pPr>
            <a:r>
              <a:rPr lang="en-GB" sz="1100" b="1">
                <a:solidFill>
                  <a:srgbClr val="000000"/>
                </a:solidFill>
                <a:latin typeface="Bierstadt"/>
              </a:rPr>
              <a:t> 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3.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ATM</a:t>
            </a:r>
            <a:r>
              <a:rPr lang="en-GB" sz="1100" b="1">
                <a:solidFill>
                  <a:srgbClr val="000000"/>
                </a:solidFill>
                <a:latin typeface="Bierstadt"/>
              </a:rPr>
              <a:t> </a:t>
            </a:r>
            <a:endParaRPr lang="nb-NO"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Check the balance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Cash out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    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4.</a:t>
            </a: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 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Contactless</a:t>
            </a: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 </a:t>
            </a:r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Travel around the world </a:t>
            </a: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ierstadt"/>
                <a:ea typeface="+mn-ea"/>
                <a:cs typeface="+mn-cs"/>
              </a:rPr>
              <a:t>Buy from the shops by not touching anything  </a:t>
            </a: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2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100" b="1">
                <a:solidFill>
                  <a:srgbClr val="000000"/>
                </a:solidFill>
                <a:latin typeface="Bierstadt"/>
              </a:rPr>
              <a:t>    </a:t>
            </a:r>
            <a:r>
              <a:rPr lang="en-GB" b="1">
                <a:solidFill>
                  <a:srgbClr val="000000"/>
                </a:solidFill>
                <a:latin typeface="Bierstadt"/>
              </a:rPr>
              <a:t>5.</a:t>
            </a:r>
            <a:r>
              <a:rPr lang="en-GB" sz="1100" b="1">
                <a:solidFill>
                  <a:srgbClr val="000000"/>
                </a:solidFill>
                <a:latin typeface="Bierstadt"/>
              </a:rPr>
              <a:t>  </a:t>
            </a:r>
            <a:r>
              <a:rPr lang="en-GB" b="1">
                <a:solidFill>
                  <a:srgbClr val="000000"/>
                </a:solidFill>
                <a:latin typeface="Bierstadt"/>
              </a:rPr>
              <a:t>Savings</a:t>
            </a:r>
            <a:endParaRPr lang="en-GB" sz="1600" b="1">
              <a:solidFill>
                <a:srgbClr val="000000"/>
              </a:solidFill>
              <a:latin typeface="Bierstadt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600" b="1">
                <a:solidFill>
                  <a:srgbClr val="000000"/>
                </a:solidFill>
                <a:latin typeface="Bierstadt"/>
              </a:rPr>
              <a:t> </a:t>
            </a:r>
            <a:r>
              <a:rPr lang="en-GB" sz="1200" b="1">
                <a:solidFill>
                  <a:srgbClr val="000000"/>
                </a:solidFill>
                <a:latin typeface="Bierstadt"/>
              </a:rPr>
              <a:t>save into your pot</a:t>
            </a:r>
          </a:p>
          <a:p>
            <a:pPr marR="0" lvl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b="1">
                <a:solidFill>
                  <a:srgbClr val="000000"/>
                </a:solidFill>
                <a:latin typeface="Bierstadt"/>
              </a:rPr>
              <a:t> </a:t>
            </a:r>
          </a:p>
          <a:p>
            <a:pPr marL="171450" marR="0" lvl="0" indent="-1714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sz="16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C19292-2A18-DE0B-9087-61A41BF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12FFE3-07DD-1058-ADB5-98E329A60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741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975118-17FF-563D-8128-C58CA0EDB3F0}"/>
              </a:ext>
            </a:extLst>
          </p:cNvPr>
          <p:cNvSpPr txBox="1"/>
          <p:nvPr/>
        </p:nvSpPr>
        <p:spPr>
          <a:xfrm>
            <a:off x="672187" y="976160"/>
            <a:ext cx="61264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+mj-lt"/>
              </a:rPr>
              <a:t>Lessons learned and how will it help?</a:t>
            </a:r>
            <a:endParaRPr lang="en-GB" sz="4000" b="1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FD90F9-D379-FAC4-3CF3-049EBE52F8F9}"/>
              </a:ext>
            </a:extLst>
          </p:cNvPr>
          <p:cNvSpPr txBox="1"/>
          <p:nvPr/>
        </p:nvSpPr>
        <p:spPr>
          <a:xfrm>
            <a:off x="517870" y="2910332"/>
            <a:ext cx="602793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 our ability of using the Power Point and to research things about a theme, as well as working as a team.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 all in our group are not use to work with power point, we found some  </a:t>
            </a:r>
            <a:r>
              <a:rPr lang="en-US" dirty="0" err="1"/>
              <a:t>difficults</a:t>
            </a:r>
            <a:r>
              <a:rPr lang="en-US" dirty="0"/>
              <a:t> in the </a:t>
            </a:r>
            <a:r>
              <a:rPr lang="en-US" dirty="0" err="1"/>
              <a:t>begining</a:t>
            </a:r>
            <a:r>
              <a:rPr lang="en-US" dirty="0"/>
              <a:t> to use the software.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and team-work was very important for this task, as it needs the cooperation of the member to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Researching and the ability to present an assignment were very important skills that we develop with this task.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07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EDBAD4-CA8E-4A37-A91C-CF0FBC51C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D2C3D-16B9-5C4E-3800-6BAC564ED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6144230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3800" dirty="0"/>
            </a:br>
            <a:endParaRPr lang="en-US" sz="38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975118-17FF-563D-8128-C58CA0EDB3F0}"/>
              </a:ext>
            </a:extLst>
          </p:cNvPr>
          <p:cNvSpPr txBox="1"/>
          <p:nvPr/>
        </p:nvSpPr>
        <p:spPr>
          <a:xfrm>
            <a:off x="672188" y="976160"/>
            <a:ext cx="59302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+mj-lt"/>
              </a:rPr>
              <a:t>Referencing</a:t>
            </a:r>
            <a:endParaRPr lang="en-GB" sz="4000" b="1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348B7E-07BF-7758-EADA-A62C5BA48EF3}"/>
              </a:ext>
            </a:extLst>
          </p:cNvPr>
          <p:cNvSpPr txBox="1"/>
          <p:nvPr/>
        </p:nvSpPr>
        <p:spPr>
          <a:xfrm>
            <a:off x="781235" y="2210576"/>
            <a:ext cx="586311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 err="1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Blomfield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Tom. The Story of </a:t>
            </a:r>
            <a:r>
              <a:rPr lang="en-GB" dirty="0" err="1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Monzo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</a:t>
            </a:r>
            <a:r>
              <a:rPr lang="en-GB" dirty="0" err="1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Crowdcube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Available at: </a:t>
            </a:r>
            <a:r>
              <a:rPr lang="en-GB" dirty="0">
                <a:solidFill>
                  <a:schemeClr val="bg1"/>
                </a:solidFill>
                <a:hlinkClick r:id="rId5"/>
              </a:rPr>
              <a:t>https://www.crowdcube.com/explore/raising/success-stories/monzo.Access</a:t>
            </a:r>
            <a:r>
              <a:rPr lang="en-GB" dirty="0">
                <a:solidFill>
                  <a:schemeClr val="bg1"/>
                </a:solidFill>
              </a:rPr>
              <a:t>: 25/07/2022</a:t>
            </a:r>
            <a:endParaRPr lang="en-GB" dirty="0">
              <a:solidFill>
                <a:schemeClr val="bg1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/>
          </a:p>
          <a:p>
            <a:r>
              <a:rPr lang="en-GB" dirty="0" err="1">
                <a:solidFill>
                  <a:schemeClr val="bg1"/>
                </a:solidFill>
              </a:rPr>
              <a:t>Blomfield</a:t>
            </a:r>
            <a:r>
              <a:rPr lang="en-GB" dirty="0">
                <a:solidFill>
                  <a:schemeClr val="bg1"/>
                </a:solidFill>
              </a:rPr>
              <a:t>, Tom. </a:t>
            </a:r>
            <a:r>
              <a:rPr lang="en-US" b="0" i="0" dirty="0" err="1">
                <a:solidFill>
                  <a:schemeClr val="bg1"/>
                </a:solidFill>
                <a:effectLst/>
                <a:latin typeface="Camphor"/>
              </a:rPr>
              <a:t>Monzo's</a:t>
            </a:r>
            <a:r>
              <a:rPr lang="en-US" b="0" i="0" dirty="0">
                <a:solidFill>
                  <a:schemeClr val="bg1"/>
                </a:solidFill>
                <a:effectLst/>
                <a:latin typeface="Camphor"/>
              </a:rPr>
              <a:t> CEO explains how he built a modern-day bank. </a:t>
            </a:r>
            <a:r>
              <a:rPr lang="en-GB" dirty="0">
                <a:solidFill>
                  <a:schemeClr val="bg1"/>
                </a:solidFill>
              </a:rPr>
              <a:t>Stripe. Available at: </a:t>
            </a:r>
            <a:r>
              <a:rPr lang="en-GB" dirty="0">
                <a:hlinkClick r:id="rId4"/>
              </a:rPr>
              <a:t>https://stripe.com/gb/atlas/guides/ama-tom-blomfield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5" name="Content Placeholder 14" descr="Text&#10;&#10;Description automatically generated">
            <a:extLst>
              <a:ext uri="{FF2B5EF4-FFF2-40B4-BE49-F238E27FC236}">
                <a16:creationId xmlns:a16="http://schemas.microsoft.com/office/drawing/2014/main" id="{77385611-DE19-2F03-3C57-12814A22C1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738" y="1522215"/>
            <a:ext cx="5021262" cy="3765946"/>
          </a:xfrm>
        </p:spPr>
      </p:pic>
    </p:spTree>
    <p:extLst>
      <p:ext uri="{BB962C8B-B14F-4D97-AF65-F5344CB8AC3E}">
        <p14:creationId xmlns:p14="http://schemas.microsoft.com/office/powerpoint/2010/main" val="116168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583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Bierstadt</vt:lpstr>
      <vt:lpstr>Camphor</vt:lpstr>
      <vt:lpstr>Georgia</vt:lpstr>
      <vt:lpstr>Symbol</vt:lpstr>
      <vt:lpstr>Wingdings</vt:lpstr>
      <vt:lpstr>GestaltVTI</vt:lpstr>
      <vt:lpstr>GestaltVTI</vt:lpstr>
      <vt:lpstr>Digital Skills and Research Methods (BMSW4003) </vt:lpstr>
      <vt:lpstr>History of the Company </vt:lpstr>
      <vt:lpstr> What technologies were used during the early ages</vt:lpstr>
      <vt:lpstr>Digital Skills and Research Methods (BMSW4003) </vt:lpstr>
      <vt:lpstr>Digital Skills and Research Methods (BMSW4003) </vt:lpstr>
      <vt:lpstr>Digital Skills and Research Methods (BMSW4003) </vt:lpstr>
      <vt:lpstr>                                                                    Insights of the modern technology of (MONZO)                       1.The mobile app</vt:lpstr>
      <vt:lpstr> Insights of the modern technology of (MONZO)  </vt:lpstr>
      <vt:lpstr>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MODERN TECHNOLOGY ON: Monzo Bank</dc:title>
  <dc:creator>Leonardo Alves De Souza (2133150)</dc:creator>
  <cp:lastModifiedBy>Suneth Fernando</cp:lastModifiedBy>
  <cp:revision>9</cp:revision>
  <dcterms:created xsi:type="dcterms:W3CDTF">2022-07-21T12:24:08Z</dcterms:created>
  <dcterms:modified xsi:type="dcterms:W3CDTF">2022-08-18T09:27:20Z</dcterms:modified>
</cp:coreProperties>
</file>