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281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6" r:id="rId6"/>
    <p:sldId id="261" r:id="rId7"/>
    <p:sldId id="262" r:id="rId8"/>
    <p:sldId id="263" r:id="rId9"/>
    <p:sldId id="264" r:id="rId10"/>
    <p:sldId id="267" r:id="rId11"/>
    <p:sldId id="265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296E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756"/>
    <p:restoredTop sz="94637"/>
  </p:normalViewPr>
  <p:slideViewPr>
    <p:cSldViewPr snapToGrid="0" snapToObjects="1">
      <p:cViewPr varScale="1">
        <p:scale>
          <a:sx n="93" d="100"/>
          <a:sy n="93" d="100"/>
        </p:scale>
        <p:origin x="224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EA7FE1C-3FA2-844B-8564-40DB78E107B5}" type="doc">
      <dgm:prSet loTypeId="urn:microsoft.com/office/officeart/2008/layout/VerticalCurvedList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436331A-6BB8-834C-9F08-FD3803092E67}">
      <dgm:prSet phldrT="[Text]"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PESTEL Framework is a tool designed to determine the Political, Economic, Social, Technology and Legal issues that are impacting the companies external environment (</a:t>
          </a:r>
          <a:r>
            <a:rPr lang="en-GB" sz="2000" b="0" i="0" dirty="0" err="1">
              <a:latin typeface="Arial" panose="020B0604020202020204" pitchFamily="34" charset="0"/>
              <a:cs typeface="Arial" panose="020B0604020202020204" pitchFamily="34" charset="0"/>
            </a:rPr>
            <a:t>Karadzhov</a:t>
          </a:r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 and </a:t>
          </a:r>
          <a:r>
            <a:rPr lang="en-GB" sz="2000" b="0" i="0" dirty="0" err="1">
              <a:latin typeface="Arial" panose="020B0604020202020204" pitchFamily="34" charset="0"/>
              <a:cs typeface="Arial" panose="020B0604020202020204" pitchFamily="34" charset="0"/>
            </a:rPr>
            <a:t>Patarchanova</a:t>
          </a:r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, 2025).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D56C16E-F8B2-C64D-A9C8-DA9872F45D53}" type="parTrans" cxnId="{9CDD972F-C895-BC48-9C61-733700880A3C}">
      <dgm:prSet/>
      <dgm:spPr/>
      <dgm:t>
        <a:bodyPr/>
        <a:lstStyle/>
        <a:p>
          <a:endParaRPr lang="en-US"/>
        </a:p>
      </dgm:t>
    </dgm:pt>
    <dgm:pt modelId="{7D281B7D-B6AF-3B4A-BCAB-48F32449B28A}" type="sibTrans" cxnId="{9CDD972F-C895-BC48-9C61-733700880A3C}">
      <dgm:prSet/>
      <dgm:spPr/>
      <dgm:t>
        <a:bodyPr/>
        <a:lstStyle/>
        <a:p>
          <a:endParaRPr lang="en-US"/>
        </a:p>
      </dgm:t>
    </dgm:pt>
    <dgm:pt modelId="{A4DB3C74-316A-CC42-BE90-13CED4C003C1}">
      <dgm:prSet phldrT="[Text]"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The framework assist in finding threats which can help planning strategies, managing threats and marketing entries (</a:t>
          </a:r>
          <a:r>
            <a:rPr lang="en-GB" sz="2000" dirty="0" err="1">
              <a:latin typeface="Arial" panose="020B0604020202020204" pitchFamily="34" charset="0"/>
              <a:cs typeface="Arial" panose="020B0604020202020204" pitchFamily="34" charset="0"/>
            </a:rPr>
            <a:t>Qadri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and Tariq, 2025).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4A60EC5-32A1-C841-A5FC-4331D6635589}" type="parTrans" cxnId="{D3048BF6-78DA-1741-9346-C8C6D8444C4D}">
      <dgm:prSet/>
      <dgm:spPr/>
      <dgm:t>
        <a:bodyPr/>
        <a:lstStyle/>
        <a:p>
          <a:endParaRPr lang="en-US"/>
        </a:p>
      </dgm:t>
    </dgm:pt>
    <dgm:pt modelId="{D3876AE1-954F-EA45-9767-2E68ECFF0468}" type="sibTrans" cxnId="{D3048BF6-78DA-1741-9346-C8C6D8444C4D}">
      <dgm:prSet/>
      <dgm:spPr/>
      <dgm:t>
        <a:bodyPr/>
        <a:lstStyle/>
        <a:p>
          <a:endParaRPr lang="en-US"/>
        </a:p>
      </dgm:t>
    </dgm:pt>
    <dgm:pt modelId="{3B0CB17B-336A-194E-8E5C-0F645556CC5F}">
      <dgm:prSet phldrT="[Text]"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It is used in Businesses when carrying out market research planning changes that could work effectively (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Utama </a:t>
          </a:r>
          <a:r>
            <a:rPr lang="en-GB" sz="2000" i="1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2026).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CDC3D4C-1282-BA40-90F4-4E3C21B404F3}" type="parTrans" cxnId="{F3FACBC3-1A4D-C044-A133-1298A2DE2DCE}">
      <dgm:prSet/>
      <dgm:spPr/>
      <dgm:t>
        <a:bodyPr/>
        <a:lstStyle/>
        <a:p>
          <a:endParaRPr lang="en-US"/>
        </a:p>
      </dgm:t>
    </dgm:pt>
    <dgm:pt modelId="{97403A02-E29A-604F-9E97-06B16780DCA9}" type="sibTrans" cxnId="{F3FACBC3-1A4D-C044-A133-1298A2DE2DCE}">
      <dgm:prSet/>
      <dgm:spPr/>
      <dgm:t>
        <a:bodyPr/>
        <a:lstStyle/>
        <a:p>
          <a:endParaRPr lang="en-US"/>
        </a:p>
      </dgm:t>
    </dgm:pt>
    <dgm:pt modelId="{3AA1ECEF-A7D2-314B-AB41-FEE54E4D1CB8}">
      <dgm:prSet phldrT="[Text]"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It does take a lot of time and information can be old. It can provide too much information and make it confusing (</a:t>
          </a:r>
          <a:r>
            <a:rPr lang="en-GB" sz="2000" b="0" i="0" dirty="0" err="1">
              <a:latin typeface="Arial" panose="020B0604020202020204" pitchFamily="34" charset="0"/>
              <a:cs typeface="Arial" panose="020B0604020202020204" pitchFamily="34" charset="0"/>
            </a:rPr>
            <a:t>Pınar</a:t>
          </a:r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, 2023).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75854A5-B2BB-B84C-9BDB-9DD991C458D4}" type="parTrans" cxnId="{D5237E40-7A37-DB40-BA46-5BA701EEB7F0}">
      <dgm:prSet/>
      <dgm:spPr/>
      <dgm:t>
        <a:bodyPr/>
        <a:lstStyle/>
        <a:p>
          <a:endParaRPr lang="en-US"/>
        </a:p>
      </dgm:t>
    </dgm:pt>
    <dgm:pt modelId="{4CF2F766-1683-7144-99B1-1616FB1C9F72}" type="sibTrans" cxnId="{D5237E40-7A37-DB40-BA46-5BA701EEB7F0}">
      <dgm:prSet/>
      <dgm:spPr/>
      <dgm:t>
        <a:bodyPr/>
        <a:lstStyle/>
        <a:p>
          <a:endParaRPr lang="en-US"/>
        </a:p>
      </dgm:t>
    </dgm:pt>
    <dgm:pt modelId="{E79BD951-FFF0-244F-A80C-87E3F9370324}">
      <dgm:prSet phldrT="[Text]"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Gives a better insight to the external issues, helps to plan long-term ideas and organisations to makes changes (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Naz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, 2023).</a:t>
          </a:r>
        </a:p>
      </dgm:t>
    </dgm:pt>
    <dgm:pt modelId="{4D48FE6C-BCE6-1540-AB66-79000E2CE80A}" type="parTrans" cxnId="{3FDAC2BA-1F02-6D49-9EE8-85081803002B}">
      <dgm:prSet/>
      <dgm:spPr/>
      <dgm:t>
        <a:bodyPr/>
        <a:lstStyle/>
        <a:p>
          <a:endParaRPr lang="en-US"/>
        </a:p>
      </dgm:t>
    </dgm:pt>
    <dgm:pt modelId="{553EAD78-F8DD-0B4C-8976-CFC98B349D87}" type="sibTrans" cxnId="{3FDAC2BA-1F02-6D49-9EE8-85081803002B}">
      <dgm:prSet/>
      <dgm:spPr/>
      <dgm:t>
        <a:bodyPr/>
        <a:lstStyle/>
        <a:p>
          <a:endParaRPr lang="en-US"/>
        </a:p>
      </dgm:t>
    </dgm:pt>
    <dgm:pt modelId="{C2ECA7BF-0CE8-0E4A-AD0D-18FD3C95D830}" type="pres">
      <dgm:prSet presAssocID="{BEA7FE1C-3FA2-844B-8564-40DB78E107B5}" presName="Name0" presStyleCnt="0">
        <dgm:presLayoutVars>
          <dgm:chMax val="7"/>
          <dgm:chPref val="7"/>
          <dgm:dir/>
        </dgm:presLayoutVars>
      </dgm:prSet>
      <dgm:spPr/>
    </dgm:pt>
    <dgm:pt modelId="{FDF9EAE0-B8DF-D445-B7C1-6B8A5938D49E}" type="pres">
      <dgm:prSet presAssocID="{BEA7FE1C-3FA2-844B-8564-40DB78E107B5}" presName="Name1" presStyleCnt="0"/>
      <dgm:spPr/>
    </dgm:pt>
    <dgm:pt modelId="{F8258F8A-FF11-874F-910E-2E29E5C50910}" type="pres">
      <dgm:prSet presAssocID="{BEA7FE1C-3FA2-844B-8564-40DB78E107B5}" presName="cycle" presStyleCnt="0"/>
      <dgm:spPr/>
    </dgm:pt>
    <dgm:pt modelId="{1EC2C004-51D5-3442-9BC8-080550A8F3AE}" type="pres">
      <dgm:prSet presAssocID="{BEA7FE1C-3FA2-844B-8564-40DB78E107B5}" presName="srcNode" presStyleLbl="node1" presStyleIdx="0" presStyleCnt="5"/>
      <dgm:spPr/>
    </dgm:pt>
    <dgm:pt modelId="{6AE791C0-1AB3-A547-88EC-0784B68E7B9D}" type="pres">
      <dgm:prSet presAssocID="{BEA7FE1C-3FA2-844B-8564-40DB78E107B5}" presName="conn" presStyleLbl="parChTrans1D2" presStyleIdx="0" presStyleCnt="1"/>
      <dgm:spPr/>
    </dgm:pt>
    <dgm:pt modelId="{2A2AA752-DEDE-BF4A-95EC-A9396F7301AE}" type="pres">
      <dgm:prSet presAssocID="{BEA7FE1C-3FA2-844B-8564-40DB78E107B5}" presName="extraNode" presStyleLbl="node1" presStyleIdx="0" presStyleCnt="5"/>
      <dgm:spPr/>
    </dgm:pt>
    <dgm:pt modelId="{06FB5003-FD75-CE43-A1B2-97664FBBC1E3}" type="pres">
      <dgm:prSet presAssocID="{BEA7FE1C-3FA2-844B-8564-40DB78E107B5}" presName="dstNode" presStyleLbl="node1" presStyleIdx="0" presStyleCnt="5"/>
      <dgm:spPr/>
    </dgm:pt>
    <dgm:pt modelId="{277EE85A-575E-AE46-80EA-E8E705125067}" type="pres">
      <dgm:prSet presAssocID="{C436331A-6BB8-834C-9F08-FD3803092E67}" presName="text_1" presStyleLbl="node1" presStyleIdx="0" presStyleCnt="5" custScaleX="95003" custScaleY="150097">
        <dgm:presLayoutVars>
          <dgm:bulletEnabled val="1"/>
        </dgm:presLayoutVars>
      </dgm:prSet>
      <dgm:spPr/>
    </dgm:pt>
    <dgm:pt modelId="{430736BB-F0F0-354F-950E-B1F0001EA76F}" type="pres">
      <dgm:prSet presAssocID="{C436331A-6BB8-834C-9F08-FD3803092E67}" presName="accent_1" presStyleCnt="0"/>
      <dgm:spPr/>
    </dgm:pt>
    <dgm:pt modelId="{A6A1FF57-2AD9-5646-B548-8104C5724EEB}" type="pres">
      <dgm:prSet presAssocID="{C436331A-6BB8-834C-9F08-FD3803092E67}" presName="accentRepeatNode" presStyleLbl="solidFgAcc1" presStyleIdx="0" presStyleCnt="5" custScaleX="145465" custScaleY="134823" custLinFactNeighborX="-28379" custLinFactNeighborY="-4596"/>
      <dgm:spPr/>
    </dgm:pt>
    <dgm:pt modelId="{E231035C-0497-6B41-94E2-12F044127575}" type="pres">
      <dgm:prSet presAssocID="{A4DB3C74-316A-CC42-BE90-13CED4C003C1}" presName="text_2" presStyleLbl="node1" presStyleIdx="1" presStyleCnt="5" custScaleX="94071" custLinFactNeighborX="547" custLinFactNeighborY="2228">
        <dgm:presLayoutVars>
          <dgm:bulletEnabled val="1"/>
        </dgm:presLayoutVars>
      </dgm:prSet>
      <dgm:spPr/>
    </dgm:pt>
    <dgm:pt modelId="{A7AA3C52-18D4-D54A-8CE9-CA09A0EB4602}" type="pres">
      <dgm:prSet presAssocID="{A4DB3C74-316A-CC42-BE90-13CED4C003C1}" presName="accent_2" presStyleCnt="0"/>
      <dgm:spPr/>
    </dgm:pt>
    <dgm:pt modelId="{BD5B5F2B-5C27-664A-8111-8C838142F743}" type="pres">
      <dgm:prSet presAssocID="{A4DB3C74-316A-CC42-BE90-13CED4C003C1}" presName="accentRepeatNode" presStyleLbl="solidFgAcc1" presStyleIdx="1" presStyleCnt="5" custScaleX="151764" custScaleY="140555" custLinFactNeighborX="-5445" custLinFactNeighborY="-846"/>
      <dgm:spPr/>
    </dgm:pt>
    <dgm:pt modelId="{397CEAAA-8998-464A-9D3B-DD114CF87846}" type="pres">
      <dgm:prSet presAssocID="{3B0CB17B-336A-194E-8E5C-0F645556CC5F}" presName="text_3" presStyleLbl="node1" presStyleIdx="2" presStyleCnt="5" custScaleX="98008" custLinFactNeighborX="-1114" custLinFactNeighborY="-927">
        <dgm:presLayoutVars>
          <dgm:bulletEnabled val="1"/>
        </dgm:presLayoutVars>
      </dgm:prSet>
      <dgm:spPr/>
    </dgm:pt>
    <dgm:pt modelId="{45DF9BB7-3B2F-8C4B-8FF7-0358FBAA900F}" type="pres">
      <dgm:prSet presAssocID="{3B0CB17B-336A-194E-8E5C-0F645556CC5F}" presName="accent_3" presStyleCnt="0"/>
      <dgm:spPr/>
    </dgm:pt>
    <dgm:pt modelId="{D86AE3AB-89AE-C94A-ACA0-B36D9A5FAB1D}" type="pres">
      <dgm:prSet presAssocID="{3B0CB17B-336A-194E-8E5C-0F645556CC5F}" presName="accentRepeatNode" presStyleLbl="solidFgAcc1" presStyleIdx="2" presStyleCnt="5" custScaleX="116510" custScaleY="113344"/>
      <dgm:spPr/>
    </dgm:pt>
    <dgm:pt modelId="{3E21B0F9-6D02-4847-8B6C-FD0A15283725}" type="pres">
      <dgm:prSet presAssocID="{E79BD951-FFF0-244F-A80C-87E3F9370324}" presName="text_4" presStyleLbl="node1" presStyleIdx="3" presStyleCnt="5" custScaleX="96655" custLinFactNeighborX="-564">
        <dgm:presLayoutVars>
          <dgm:bulletEnabled val="1"/>
        </dgm:presLayoutVars>
      </dgm:prSet>
      <dgm:spPr/>
    </dgm:pt>
    <dgm:pt modelId="{B4AE2924-5157-4F4B-88C0-7FF714402C47}" type="pres">
      <dgm:prSet presAssocID="{E79BD951-FFF0-244F-A80C-87E3F9370324}" presName="accent_4" presStyleCnt="0"/>
      <dgm:spPr/>
    </dgm:pt>
    <dgm:pt modelId="{5BD8469A-F54F-C848-84FA-FFCBAEB4DF7C}" type="pres">
      <dgm:prSet presAssocID="{E79BD951-FFF0-244F-A80C-87E3F9370324}" presName="accentRepeatNode" presStyleLbl="solidFgAcc1" presStyleIdx="3" presStyleCnt="5" custScaleX="138295" custScaleY="136830"/>
      <dgm:spPr/>
    </dgm:pt>
    <dgm:pt modelId="{1E3CC5F4-78AA-4340-B4E8-F2EDAE1C1A18}" type="pres">
      <dgm:prSet presAssocID="{3AA1ECEF-A7D2-314B-AB41-FEE54E4D1CB8}" presName="text_5" presStyleLbl="node1" presStyleIdx="4" presStyleCnt="5" custScaleX="94462" custLinFactNeighborX="135">
        <dgm:presLayoutVars>
          <dgm:bulletEnabled val="1"/>
        </dgm:presLayoutVars>
      </dgm:prSet>
      <dgm:spPr/>
    </dgm:pt>
    <dgm:pt modelId="{C229140B-A8C8-034C-B903-66F8217C7F03}" type="pres">
      <dgm:prSet presAssocID="{3AA1ECEF-A7D2-314B-AB41-FEE54E4D1CB8}" presName="accent_5" presStyleCnt="0"/>
      <dgm:spPr/>
    </dgm:pt>
    <dgm:pt modelId="{4E608EE6-A81C-004B-98D9-A9D3528C565A}" type="pres">
      <dgm:prSet presAssocID="{3AA1ECEF-A7D2-314B-AB41-FEE54E4D1CB8}" presName="accentRepeatNode" presStyleLbl="solidFgAcc1" presStyleIdx="4" presStyleCnt="5" custScaleX="141958" custScaleY="137017"/>
      <dgm:spPr/>
    </dgm:pt>
  </dgm:ptLst>
  <dgm:cxnLst>
    <dgm:cxn modelId="{302BB900-7FB3-D741-93D0-18111970C936}" type="presOf" srcId="{E79BD951-FFF0-244F-A80C-87E3F9370324}" destId="{3E21B0F9-6D02-4847-8B6C-FD0A15283725}" srcOrd="0" destOrd="0" presId="urn:microsoft.com/office/officeart/2008/layout/VerticalCurvedList"/>
    <dgm:cxn modelId="{47B87402-A6DB-9B46-A3DE-085218EF6ABB}" type="presOf" srcId="{BEA7FE1C-3FA2-844B-8564-40DB78E107B5}" destId="{C2ECA7BF-0CE8-0E4A-AD0D-18FD3C95D830}" srcOrd="0" destOrd="0" presId="urn:microsoft.com/office/officeart/2008/layout/VerticalCurvedList"/>
    <dgm:cxn modelId="{901D2013-D389-064A-BF15-A4C2C2BA546B}" type="presOf" srcId="{C436331A-6BB8-834C-9F08-FD3803092E67}" destId="{277EE85A-575E-AE46-80EA-E8E705125067}" srcOrd="0" destOrd="0" presId="urn:microsoft.com/office/officeart/2008/layout/VerticalCurvedList"/>
    <dgm:cxn modelId="{A3EB172A-AB57-0246-B603-2AD65641B7DD}" type="presOf" srcId="{A4DB3C74-316A-CC42-BE90-13CED4C003C1}" destId="{E231035C-0497-6B41-94E2-12F044127575}" srcOrd="0" destOrd="0" presId="urn:microsoft.com/office/officeart/2008/layout/VerticalCurvedList"/>
    <dgm:cxn modelId="{9CDD972F-C895-BC48-9C61-733700880A3C}" srcId="{BEA7FE1C-3FA2-844B-8564-40DB78E107B5}" destId="{C436331A-6BB8-834C-9F08-FD3803092E67}" srcOrd="0" destOrd="0" parTransId="{4D56C16E-F8B2-C64D-A9C8-DA9872F45D53}" sibTransId="{7D281B7D-B6AF-3B4A-BCAB-48F32449B28A}"/>
    <dgm:cxn modelId="{D5237E40-7A37-DB40-BA46-5BA701EEB7F0}" srcId="{BEA7FE1C-3FA2-844B-8564-40DB78E107B5}" destId="{3AA1ECEF-A7D2-314B-AB41-FEE54E4D1CB8}" srcOrd="4" destOrd="0" parTransId="{B75854A5-B2BB-B84C-9BDB-9DD991C458D4}" sibTransId="{4CF2F766-1683-7144-99B1-1616FB1C9F72}"/>
    <dgm:cxn modelId="{C1972C5C-4564-114D-826D-9B877664EC6D}" type="presOf" srcId="{3AA1ECEF-A7D2-314B-AB41-FEE54E4D1CB8}" destId="{1E3CC5F4-78AA-4340-B4E8-F2EDAE1C1A18}" srcOrd="0" destOrd="0" presId="urn:microsoft.com/office/officeart/2008/layout/VerticalCurvedList"/>
    <dgm:cxn modelId="{23AF4CAA-7C22-C345-8BE4-6AE50F48A300}" type="presOf" srcId="{7D281B7D-B6AF-3B4A-BCAB-48F32449B28A}" destId="{6AE791C0-1AB3-A547-88EC-0784B68E7B9D}" srcOrd="0" destOrd="0" presId="urn:microsoft.com/office/officeart/2008/layout/VerticalCurvedList"/>
    <dgm:cxn modelId="{3FDAC2BA-1F02-6D49-9EE8-85081803002B}" srcId="{BEA7FE1C-3FA2-844B-8564-40DB78E107B5}" destId="{E79BD951-FFF0-244F-A80C-87E3F9370324}" srcOrd="3" destOrd="0" parTransId="{4D48FE6C-BCE6-1540-AB66-79000E2CE80A}" sibTransId="{553EAD78-F8DD-0B4C-8976-CFC98B349D87}"/>
    <dgm:cxn modelId="{F3FACBC3-1A4D-C044-A133-1298A2DE2DCE}" srcId="{BEA7FE1C-3FA2-844B-8564-40DB78E107B5}" destId="{3B0CB17B-336A-194E-8E5C-0F645556CC5F}" srcOrd="2" destOrd="0" parTransId="{5CDC3D4C-1282-BA40-90F4-4E3C21B404F3}" sibTransId="{97403A02-E29A-604F-9E97-06B16780DCA9}"/>
    <dgm:cxn modelId="{09B229C7-3601-FB4B-B351-D4EE4A205077}" type="presOf" srcId="{3B0CB17B-336A-194E-8E5C-0F645556CC5F}" destId="{397CEAAA-8998-464A-9D3B-DD114CF87846}" srcOrd="0" destOrd="0" presId="urn:microsoft.com/office/officeart/2008/layout/VerticalCurvedList"/>
    <dgm:cxn modelId="{D3048BF6-78DA-1741-9346-C8C6D8444C4D}" srcId="{BEA7FE1C-3FA2-844B-8564-40DB78E107B5}" destId="{A4DB3C74-316A-CC42-BE90-13CED4C003C1}" srcOrd="1" destOrd="0" parTransId="{B4A60EC5-32A1-C841-A5FC-4331D6635589}" sibTransId="{D3876AE1-954F-EA45-9767-2E68ECFF0468}"/>
    <dgm:cxn modelId="{FAF7D664-3684-3142-82BE-98BFD2D3DC06}" type="presParOf" srcId="{C2ECA7BF-0CE8-0E4A-AD0D-18FD3C95D830}" destId="{FDF9EAE0-B8DF-D445-B7C1-6B8A5938D49E}" srcOrd="0" destOrd="0" presId="urn:microsoft.com/office/officeart/2008/layout/VerticalCurvedList"/>
    <dgm:cxn modelId="{5C6A1C38-1BEC-4B42-B5FB-5E9026067B04}" type="presParOf" srcId="{FDF9EAE0-B8DF-D445-B7C1-6B8A5938D49E}" destId="{F8258F8A-FF11-874F-910E-2E29E5C50910}" srcOrd="0" destOrd="0" presId="urn:microsoft.com/office/officeart/2008/layout/VerticalCurvedList"/>
    <dgm:cxn modelId="{0DD8F3EE-A591-3342-84C6-0F0B1F565631}" type="presParOf" srcId="{F8258F8A-FF11-874F-910E-2E29E5C50910}" destId="{1EC2C004-51D5-3442-9BC8-080550A8F3AE}" srcOrd="0" destOrd="0" presId="urn:microsoft.com/office/officeart/2008/layout/VerticalCurvedList"/>
    <dgm:cxn modelId="{93C0CDF1-662F-E14A-B579-D324D299926F}" type="presParOf" srcId="{F8258F8A-FF11-874F-910E-2E29E5C50910}" destId="{6AE791C0-1AB3-A547-88EC-0784B68E7B9D}" srcOrd="1" destOrd="0" presId="urn:microsoft.com/office/officeart/2008/layout/VerticalCurvedList"/>
    <dgm:cxn modelId="{9B0A139A-F7EC-034F-9130-878EBFF9D9D3}" type="presParOf" srcId="{F8258F8A-FF11-874F-910E-2E29E5C50910}" destId="{2A2AA752-DEDE-BF4A-95EC-A9396F7301AE}" srcOrd="2" destOrd="0" presId="urn:microsoft.com/office/officeart/2008/layout/VerticalCurvedList"/>
    <dgm:cxn modelId="{E02FDD7A-C103-D247-A27F-BF1FE6D7735C}" type="presParOf" srcId="{F8258F8A-FF11-874F-910E-2E29E5C50910}" destId="{06FB5003-FD75-CE43-A1B2-97664FBBC1E3}" srcOrd="3" destOrd="0" presId="urn:microsoft.com/office/officeart/2008/layout/VerticalCurvedList"/>
    <dgm:cxn modelId="{B2B5D784-D4C1-C748-A959-368DBB0554C9}" type="presParOf" srcId="{FDF9EAE0-B8DF-D445-B7C1-6B8A5938D49E}" destId="{277EE85A-575E-AE46-80EA-E8E705125067}" srcOrd="1" destOrd="0" presId="urn:microsoft.com/office/officeart/2008/layout/VerticalCurvedList"/>
    <dgm:cxn modelId="{54EDF058-B202-3243-ADC5-96D7FA8DE209}" type="presParOf" srcId="{FDF9EAE0-B8DF-D445-B7C1-6B8A5938D49E}" destId="{430736BB-F0F0-354F-950E-B1F0001EA76F}" srcOrd="2" destOrd="0" presId="urn:microsoft.com/office/officeart/2008/layout/VerticalCurvedList"/>
    <dgm:cxn modelId="{5491800D-5990-AA43-B9F1-8AD024069B86}" type="presParOf" srcId="{430736BB-F0F0-354F-950E-B1F0001EA76F}" destId="{A6A1FF57-2AD9-5646-B548-8104C5724EEB}" srcOrd="0" destOrd="0" presId="urn:microsoft.com/office/officeart/2008/layout/VerticalCurvedList"/>
    <dgm:cxn modelId="{97A7AF6A-459A-FA45-BDFF-9497AC9D1827}" type="presParOf" srcId="{FDF9EAE0-B8DF-D445-B7C1-6B8A5938D49E}" destId="{E231035C-0497-6B41-94E2-12F044127575}" srcOrd="3" destOrd="0" presId="urn:microsoft.com/office/officeart/2008/layout/VerticalCurvedList"/>
    <dgm:cxn modelId="{0DBC4928-06A7-684C-AB9C-9F2E3100853A}" type="presParOf" srcId="{FDF9EAE0-B8DF-D445-B7C1-6B8A5938D49E}" destId="{A7AA3C52-18D4-D54A-8CE9-CA09A0EB4602}" srcOrd="4" destOrd="0" presId="urn:microsoft.com/office/officeart/2008/layout/VerticalCurvedList"/>
    <dgm:cxn modelId="{C148D410-E31C-BF48-B5B4-5227BCED905A}" type="presParOf" srcId="{A7AA3C52-18D4-D54A-8CE9-CA09A0EB4602}" destId="{BD5B5F2B-5C27-664A-8111-8C838142F743}" srcOrd="0" destOrd="0" presId="urn:microsoft.com/office/officeart/2008/layout/VerticalCurvedList"/>
    <dgm:cxn modelId="{B4DBA235-1469-EB43-91BE-21469068F29A}" type="presParOf" srcId="{FDF9EAE0-B8DF-D445-B7C1-6B8A5938D49E}" destId="{397CEAAA-8998-464A-9D3B-DD114CF87846}" srcOrd="5" destOrd="0" presId="urn:microsoft.com/office/officeart/2008/layout/VerticalCurvedList"/>
    <dgm:cxn modelId="{564DD4B6-FC91-B343-8FAB-51E7AE81A699}" type="presParOf" srcId="{FDF9EAE0-B8DF-D445-B7C1-6B8A5938D49E}" destId="{45DF9BB7-3B2F-8C4B-8FF7-0358FBAA900F}" srcOrd="6" destOrd="0" presId="urn:microsoft.com/office/officeart/2008/layout/VerticalCurvedList"/>
    <dgm:cxn modelId="{EDFE8614-ADA7-D643-AB18-04C02CDAD91C}" type="presParOf" srcId="{45DF9BB7-3B2F-8C4B-8FF7-0358FBAA900F}" destId="{D86AE3AB-89AE-C94A-ACA0-B36D9A5FAB1D}" srcOrd="0" destOrd="0" presId="urn:microsoft.com/office/officeart/2008/layout/VerticalCurvedList"/>
    <dgm:cxn modelId="{8511A56F-5BDF-1D47-97E4-3F4A3C61FF1B}" type="presParOf" srcId="{FDF9EAE0-B8DF-D445-B7C1-6B8A5938D49E}" destId="{3E21B0F9-6D02-4847-8B6C-FD0A15283725}" srcOrd="7" destOrd="0" presId="urn:microsoft.com/office/officeart/2008/layout/VerticalCurvedList"/>
    <dgm:cxn modelId="{30C8204F-20D7-1743-A93E-660ADEEB950E}" type="presParOf" srcId="{FDF9EAE0-B8DF-D445-B7C1-6B8A5938D49E}" destId="{B4AE2924-5157-4F4B-88C0-7FF714402C47}" srcOrd="8" destOrd="0" presId="urn:microsoft.com/office/officeart/2008/layout/VerticalCurvedList"/>
    <dgm:cxn modelId="{9DEC33E4-4939-F543-9DB3-D648D2F8C334}" type="presParOf" srcId="{B4AE2924-5157-4F4B-88C0-7FF714402C47}" destId="{5BD8469A-F54F-C848-84FA-FFCBAEB4DF7C}" srcOrd="0" destOrd="0" presId="urn:microsoft.com/office/officeart/2008/layout/VerticalCurvedList"/>
    <dgm:cxn modelId="{5D9D0188-432D-9E4E-99E7-3FE320DD1E1E}" type="presParOf" srcId="{FDF9EAE0-B8DF-D445-B7C1-6B8A5938D49E}" destId="{1E3CC5F4-78AA-4340-B4E8-F2EDAE1C1A18}" srcOrd="9" destOrd="0" presId="urn:microsoft.com/office/officeart/2008/layout/VerticalCurvedList"/>
    <dgm:cxn modelId="{E92C67B5-84B0-FE40-BDC7-8D1B09585C8A}" type="presParOf" srcId="{FDF9EAE0-B8DF-D445-B7C1-6B8A5938D49E}" destId="{C229140B-A8C8-034C-B903-66F8217C7F03}" srcOrd="10" destOrd="0" presId="urn:microsoft.com/office/officeart/2008/layout/VerticalCurvedList"/>
    <dgm:cxn modelId="{5FB7EFD9-19E2-744F-B4D3-12689E0C031E}" type="presParOf" srcId="{C229140B-A8C8-034C-B903-66F8217C7F03}" destId="{4E608EE6-A81C-004B-98D9-A9D3528C565A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EA7FE1C-3FA2-844B-8564-40DB78E107B5}" type="doc">
      <dgm:prSet loTypeId="urn:microsoft.com/office/officeart/2008/layout/VerticalCurvedList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436331A-6BB8-834C-9F08-FD3803092E67}">
      <dgm:prSet phldrT="[Text]"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Also </a:t>
          </a:r>
          <a:r>
            <a: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known as Fishbone diagram or Ishikawa, a tool that helps analyse root problems (</a:t>
          </a:r>
          <a:r>
            <a:rPr lang="en-GB" sz="2000" dirty="0" err="1">
              <a:solidFill>
                <a:schemeClr val="bg1"/>
              </a:solidFill>
              <a:latin typeface="Arial" panose="020B0604020202020204" pitchFamily="34" charset="0"/>
            </a:rPr>
            <a:t>Harinta</a:t>
          </a:r>
          <a:r>
            <a:rPr lang="en-GB" sz="2000" dirty="0">
              <a:solidFill>
                <a:schemeClr val="bg1"/>
              </a:solidFill>
              <a:latin typeface="Arial" panose="020B0604020202020204" pitchFamily="34" charset="0"/>
            </a:rPr>
            <a:t> and </a:t>
          </a:r>
          <a:r>
            <a:rPr lang="en-GB" sz="2000" dirty="0" err="1">
              <a:solidFill>
                <a:schemeClr val="bg1"/>
              </a:solidFill>
              <a:latin typeface="Arial" panose="020B0604020202020204" pitchFamily="34" charset="0"/>
            </a:rPr>
            <a:t>Arianti</a:t>
          </a:r>
          <a:r>
            <a:rPr lang="en-GB" sz="2000" dirty="0">
              <a:solidFill>
                <a:schemeClr val="bg1"/>
              </a:solidFill>
              <a:latin typeface="Arial" panose="020B0604020202020204" pitchFamily="34" charset="0"/>
            </a:rPr>
            <a:t>, 2023). </a:t>
          </a:r>
          <a:endParaRPr lang="en-US" sz="20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D56C16E-F8B2-C64D-A9C8-DA9872F45D53}" type="parTrans" cxnId="{9CDD972F-C895-BC48-9C61-733700880A3C}">
      <dgm:prSet/>
      <dgm:spPr/>
      <dgm:t>
        <a:bodyPr/>
        <a:lstStyle/>
        <a:p>
          <a:endParaRPr lang="en-US"/>
        </a:p>
      </dgm:t>
    </dgm:pt>
    <dgm:pt modelId="{7D281B7D-B6AF-3B4A-BCAB-48F32449B28A}" type="sibTrans" cxnId="{9CDD972F-C895-BC48-9C61-733700880A3C}">
      <dgm:prSet/>
      <dgm:spPr/>
      <dgm:t>
        <a:bodyPr/>
        <a:lstStyle/>
        <a:p>
          <a:endParaRPr lang="en-US"/>
        </a:p>
      </dgm:t>
    </dgm:pt>
    <dgm:pt modelId="{A4DB3C74-316A-CC42-BE90-13CED4C003C1}">
      <dgm:prSet phldrT="[Text]"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It finds many issues that are causing the main problem (</a:t>
          </a:r>
          <a:r>
            <a:rPr lang="en-GB" sz="2000" dirty="0" err="1">
              <a:latin typeface="Arial" panose="020B0604020202020204" pitchFamily="34" charset="0"/>
              <a:cs typeface="Arial" panose="020B0604020202020204" pitchFamily="34" charset="0"/>
            </a:rPr>
            <a:t>Mikolo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2000" i="1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2024).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4A60EC5-32A1-C841-A5FC-4331D6635589}" type="parTrans" cxnId="{D3048BF6-78DA-1741-9346-C8C6D8444C4D}">
      <dgm:prSet/>
      <dgm:spPr/>
      <dgm:t>
        <a:bodyPr/>
        <a:lstStyle/>
        <a:p>
          <a:endParaRPr lang="en-US"/>
        </a:p>
      </dgm:t>
    </dgm:pt>
    <dgm:pt modelId="{D3876AE1-954F-EA45-9767-2E68ECFF0468}" type="sibTrans" cxnId="{D3048BF6-78DA-1741-9346-C8C6D8444C4D}">
      <dgm:prSet/>
      <dgm:spPr/>
      <dgm:t>
        <a:bodyPr/>
        <a:lstStyle/>
        <a:p>
          <a:endParaRPr lang="en-US"/>
        </a:p>
      </dgm:t>
    </dgm:pt>
    <dgm:pt modelId="{3B0CB17B-336A-194E-8E5C-0F645556CC5F}">
      <dgm:prSet phldrT="[Text]"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Many businesses use this tool, it shows all issues that need to be considered when identifying the root problem (</a:t>
          </a:r>
          <a:r>
            <a:rPr lang="en-US" sz="2000" dirty="0" err="1">
              <a:latin typeface="Arial"/>
              <a:ea typeface="+mn-lt"/>
              <a:cs typeface="Arial"/>
            </a:rPr>
            <a:t>Sproull</a:t>
          </a:r>
          <a:r>
            <a:rPr lang="en-US" sz="2000" dirty="0">
              <a:latin typeface="Arial"/>
              <a:ea typeface="+mn-lt"/>
              <a:cs typeface="Arial"/>
            </a:rPr>
            <a:t>, 2018).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CDC3D4C-1282-BA40-90F4-4E3C21B404F3}" type="parTrans" cxnId="{F3FACBC3-1A4D-C044-A133-1298A2DE2DCE}">
      <dgm:prSet/>
      <dgm:spPr/>
      <dgm:t>
        <a:bodyPr/>
        <a:lstStyle/>
        <a:p>
          <a:endParaRPr lang="en-US"/>
        </a:p>
      </dgm:t>
    </dgm:pt>
    <dgm:pt modelId="{97403A02-E29A-604F-9E97-06B16780DCA9}" type="sibTrans" cxnId="{F3FACBC3-1A4D-C044-A133-1298A2DE2DCE}">
      <dgm:prSet/>
      <dgm:spPr/>
      <dgm:t>
        <a:bodyPr/>
        <a:lstStyle/>
        <a:p>
          <a:endParaRPr lang="en-US"/>
        </a:p>
      </dgm:t>
    </dgm:pt>
    <dgm:pt modelId="{3AA1ECEF-A7D2-314B-AB41-FEE54E4D1CB8}">
      <dgm:prSet phldrT="[Text]"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Can get confusing with too much information and take you off the topic (</a:t>
          </a:r>
          <a:r>
            <a:rPr lang="en-GB" sz="2000" dirty="0" err="1">
              <a:latin typeface="Arial" panose="020B0604020202020204" pitchFamily="34" charset="0"/>
              <a:cs typeface="Arial" panose="020B0604020202020204" pitchFamily="34" charset="0"/>
            </a:rPr>
            <a:t>Kumah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2000" i="1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2024)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B75854A5-B2BB-B84C-9BDB-9DD991C458D4}" type="parTrans" cxnId="{D5237E40-7A37-DB40-BA46-5BA701EEB7F0}">
      <dgm:prSet/>
      <dgm:spPr/>
      <dgm:t>
        <a:bodyPr/>
        <a:lstStyle/>
        <a:p>
          <a:endParaRPr lang="en-US"/>
        </a:p>
      </dgm:t>
    </dgm:pt>
    <dgm:pt modelId="{4CF2F766-1683-7144-99B1-1616FB1C9F72}" type="sibTrans" cxnId="{D5237E40-7A37-DB40-BA46-5BA701EEB7F0}">
      <dgm:prSet/>
      <dgm:spPr/>
      <dgm:t>
        <a:bodyPr/>
        <a:lstStyle/>
        <a:p>
          <a:endParaRPr lang="en-US"/>
        </a:p>
      </dgm:t>
    </dgm:pt>
    <dgm:pt modelId="{E79BD951-FFF0-244F-A80C-87E3F9370324}">
      <dgm:prSet phldrT="[Text]"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Provides a diagram with all findings and allows teams to work together in the process (</a:t>
          </a:r>
          <a:r>
            <a:rPr lang="en-GB" sz="2000" dirty="0" err="1">
              <a:latin typeface="Arial" panose="020B0604020202020204" pitchFamily="34" charset="0"/>
              <a:cs typeface="Arial" panose="020B0604020202020204" pitchFamily="34" charset="0"/>
            </a:rPr>
            <a:t>Fleiner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2000" i="1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2025).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D48FE6C-BCE6-1540-AB66-79000E2CE80A}" type="parTrans" cxnId="{3FDAC2BA-1F02-6D49-9EE8-85081803002B}">
      <dgm:prSet/>
      <dgm:spPr/>
      <dgm:t>
        <a:bodyPr/>
        <a:lstStyle/>
        <a:p>
          <a:endParaRPr lang="en-US"/>
        </a:p>
      </dgm:t>
    </dgm:pt>
    <dgm:pt modelId="{553EAD78-F8DD-0B4C-8976-CFC98B349D87}" type="sibTrans" cxnId="{3FDAC2BA-1F02-6D49-9EE8-85081803002B}">
      <dgm:prSet/>
      <dgm:spPr/>
      <dgm:t>
        <a:bodyPr/>
        <a:lstStyle/>
        <a:p>
          <a:endParaRPr lang="en-US"/>
        </a:p>
      </dgm:t>
    </dgm:pt>
    <dgm:pt modelId="{C2ECA7BF-0CE8-0E4A-AD0D-18FD3C95D830}" type="pres">
      <dgm:prSet presAssocID="{BEA7FE1C-3FA2-844B-8564-40DB78E107B5}" presName="Name0" presStyleCnt="0">
        <dgm:presLayoutVars>
          <dgm:chMax val="7"/>
          <dgm:chPref val="7"/>
          <dgm:dir/>
        </dgm:presLayoutVars>
      </dgm:prSet>
      <dgm:spPr/>
    </dgm:pt>
    <dgm:pt modelId="{FDF9EAE0-B8DF-D445-B7C1-6B8A5938D49E}" type="pres">
      <dgm:prSet presAssocID="{BEA7FE1C-3FA2-844B-8564-40DB78E107B5}" presName="Name1" presStyleCnt="0"/>
      <dgm:spPr/>
    </dgm:pt>
    <dgm:pt modelId="{F8258F8A-FF11-874F-910E-2E29E5C50910}" type="pres">
      <dgm:prSet presAssocID="{BEA7FE1C-3FA2-844B-8564-40DB78E107B5}" presName="cycle" presStyleCnt="0"/>
      <dgm:spPr/>
    </dgm:pt>
    <dgm:pt modelId="{1EC2C004-51D5-3442-9BC8-080550A8F3AE}" type="pres">
      <dgm:prSet presAssocID="{BEA7FE1C-3FA2-844B-8564-40DB78E107B5}" presName="srcNode" presStyleLbl="node1" presStyleIdx="0" presStyleCnt="5"/>
      <dgm:spPr/>
    </dgm:pt>
    <dgm:pt modelId="{6AE791C0-1AB3-A547-88EC-0784B68E7B9D}" type="pres">
      <dgm:prSet presAssocID="{BEA7FE1C-3FA2-844B-8564-40DB78E107B5}" presName="conn" presStyleLbl="parChTrans1D2" presStyleIdx="0" presStyleCnt="1"/>
      <dgm:spPr/>
    </dgm:pt>
    <dgm:pt modelId="{2A2AA752-DEDE-BF4A-95EC-A9396F7301AE}" type="pres">
      <dgm:prSet presAssocID="{BEA7FE1C-3FA2-844B-8564-40DB78E107B5}" presName="extraNode" presStyleLbl="node1" presStyleIdx="0" presStyleCnt="5"/>
      <dgm:spPr/>
    </dgm:pt>
    <dgm:pt modelId="{06FB5003-FD75-CE43-A1B2-97664FBBC1E3}" type="pres">
      <dgm:prSet presAssocID="{BEA7FE1C-3FA2-844B-8564-40DB78E107B5}" presName="dstNode" presStyleLbl="node1" presStyleIdx="0" presStyleCnt="5"/>
      <dgm:spPr/>
    </dgm:pt>
    <dgm:pt modelId="{277EE85A-575E-AE46-80EA-E8E705125067}" type="pres">
      <dgm:prSet presAssocID="{C436331A-6BB8-834C-9F08-FD3803092E67}" presName="text_1" presStyleLbl="node1" presStyleIdx="0" presStyleCnt="5" custScaleX="97462">
        <dgm:presLayoutVars>
          <dgm:bulletEnabled val="1"/>
        </dgm:presLayoutVars>
      </dgm:prSet>
      <dgm:spPr/>
    </dgm:pt>
    <dgm:pt modelId="{430736BB-F0F0-354F-950E-B1F0001EA76F}" type="pres">
      <dgm:prSet presAssocID="{C436331A-6BB8-834C-9F08-FD3803092E67}" presName="accent_1" presStyleCnt="0"/>
      <dgm:spPr/>
    </dgm:pt>
    <dgm:pt modelId="{A6A1FF57-2AD9-5646-B548-8104C5724EEB}" type="pres">
      <dgm:prSet presAssocID="{C436331A-6BB8-834C-9F08-FD3803092E67}" presName="accentRepeatNode" presStyleLbl="solidFgAcc1" presStyleIdx="0" presStyleCnt="5" custScaleX="134530" custScaleY="116371"/>
      <dgm:spPr/>
    </dgm:pt>
    <dgm:pt modelId="{E231035C-0497-6B41-94E2-12F044127575}" type="pres">
      <dgm:prSet presAssocID="{A4DB3C74-316A-CC42-BE90-13CED4C003C1}" presName="text_2" presStyleLbl="node1" presStyleIdx="1" presStyleCnt="5" custScaleX="97106">
        <dgm:presLayoutVars>
          <dgm:bulletEnabled val="1"/>
        </dgm:presLayoutVars>
      </dgm:prSet>
      <dgm:spPr/>
    </dgm:pt>
    <dgm:pt modelId="{A7AA3C52-18D4-D54A-8CE9-CA09A0EB4602}" type="pres">
      <dgm:prSet presAssocID="{A4DB3C74-316A-CC42-BE90-13CED4C003C1}" presName="accent_2" presStyleCnt="0"/>
      <dgm:spPr/>
    </dgm:pt>
    <dgm:pt modelId="{BD5B5F2B-5C27-664A-8111-8C838142F743}" type="pres">
      <dgm:prSet presAssocID="{A4DB3C74-316A-CC42-BE90-13CED4C003C1}" presName="accentRepeatNode" presStyleLbl="solidFgAcc1" presStyleIdx="1" presStyleCnt="5" custScaleX="115871" custScaleY="120117"/>
      <dgm:spPr/>
    </dgm:pt>
    <dgm:pt modelId="{397CEAAA-8998-464A-9D3B-DD114CF87846}" type="pres">
      <dgm:prSet presAssocID="{3B0CB17B-336A-194E-8E5C-0F645556CC5F}" presName="text_3" presStyleLbl="node1" presStyleIdx="2" presStyleCnt="5" custScaleX="96431">
        <dgm:presLayoutVars>
          <dgm:bulletEnabled val="1"/>
        </dgm:presLayoutVars>
      </dgm:prSet>
      <dgm:spPr/>
    </dgm:pt>
    <dgm:pt modelId="{45DF9BB7-3B2F-8C4B-8FF7-0358FBAA900F}" type="pres">
      <dgm:prSet presAssocID="{3B0CB17B-336A-194E-8E5C-0F645556CC5F}" presName="accent_3" presStyleCnt="0"/>
      <dgm:spPr/>
    </dgm:pt>
    <dgm:pt modelId="{D86AE3AB-89AE-C94A-ACA0-B36D9A5FAB1D}" type="pres">
      <dgm:prSet presAssocID="{3B0CB17B-336A-194E-8E5C-0F645556CC5F}" presName="accentRepeatNode" presStyleLbl="solidFgAcc1" presStyleIdx="2" presStyleCnt="5" custScaleX="116510" custScaleY="113344"/>
      <dgm:spPr/>
    </dgm:pt>
    <dgm:pt modelId="{3E21B0F9-6D02-4847-8B6C-FD0A15283725}" type="pres">
      <dgm:prSet presAssocID="{E79BD951-FFF0-244F-A80C-87E3F9370324}" presName="text_4" presStyleLbl="node1" presStyleIdx="3" presStyleCnt="5" custScaleX="97106">
        <dgm:presLayoutVars>
          <dgm:bulletEnabled val="1"/>
        </dgm:presLayoutVars>
      </dgm:prSet>
      <dgm:spPr/>
    </dgm:pt>
    <dgm:pt modelId="{B4AE2924-5157-4F4B-88C0-7FF714402C47}" type="pres">
      <dgm:prSet presAssocID="{E79BD951-FFF0-244F-A80C-87E3F9370324}" presName="accent_4" presStyleCnt="0"/>
      <dgm:spPr/>
    </dgm:pt>
    <dgm:pt modelId="{5BD8469A-F54F-C848-84FA-FFCBAEB4DF7C}" type="pres">
      <dgm:prSet presAssocID="{E79BD951-FFF0-244F-A80C-87E3F9370324}" presName="accentRepeatNode" presStyleLbl="solidFgAcc1" presStyleIdx="3" presStyleCnt="5" custScaleX="115871" custScaleY="117010"/>
      <dgm:spPr/>
    </dgm:pt>
    <dgm:pt modelId="{1E3CC5F4-78AA-4340-B4E8-F2EDAE1C1A18}" type="pres">
      <dgm:prSet presAssocID="{3AA1ECEF-A7D2-314B-AB41-FEE54E4D1CB8}" presName="text_5" presStyleLbl="node1" presStyleIdx="4" presStyleCnt="5" custScaleX="96628">
        <dgm:presLayoutVars>
          <dgm:bulletEnabled val="1"/>
        </dgm:presLayoutVars>
      </dgm:prSet>
      <dgm:spPr/>
    </dgm:pt>
    <dgm:pt modelId="{C229140B-A8C8-034C-B903-66F8217C7F03}" type="pres">
      <dgm:prSet presAssocID="{3AA1ECEF-A7D2-314B-AB41-FEE54E4D1CB8}" presName="accent_5" presStyleCnt="0"/>
      <dgm:spPr/>
    </dgm:pt>
    <dgm:pt modelId="{4E608EE6-A81C-004B-98D9-A9D3528C565A}" type="pres">
      <dgm:prSet presAssocID="{3AA1ECEF-A7D2-314B-AB41-FEE54E4D1CB8}" presName="accentRepeatNode" presStyleLbl="solidFgAcc1" presStyleIdx="4" presStyleCnt="5" custScaleX="122766" custScaleY="110237"/>
      <dgm:spPr/>
    </dgm:pt>
  </dgm:ptLst>
  <dgm:cxnLst>
    <dgm:cxn modelId="{302BB900-7FB3-D741-93D0-18111970C936}" type="presOf" srcId="{E79BD951-FFF0-244F-A80C-87E3F9370324}" destId="{3E21B0F9-6D02-4847-8B6C-FD0A15283725}" srcOrd="0" destOrd="0" presId="urn:microsoft.com/office/officeart/2008/layout/VerticalCurvedList"/>
    <dgm:cxn modelId="{47B87402-A6DB-9B46-A3DE-085218EF6ABB}" type="presOf" srcId="{BEA7FE1C-3FA2-844B-8564-40DB78E107B5}" destId="{C2ECA7BF-0CE8-0E4A-AD0D-18FD3C95D830}" srcOrd="0" destOrd="0" presId="urn:microsoft.com/office/officeart/2008/layout/VerticalCurvedList"/>
    <dgm:cxn modelId="{901D2013-D389-064A-BF15-A4C2C2BA546B}" type="presOf" srcId="{C436331A-6BB8-834C-9F08-FD3803092E67}" destId="{277EE85A-575E-AE46-80EA-E8E705125067}" srcOrd="0" destOrd="0" presId="urn:microsoft.com/office/officeart/2008/layout/VerticalCurvedList"/>
    <dgm:cxn modelId="{A3EB172A-AB57-0246-B603-2AD65641B7DD}" type="presOf" srcId="{A4DB3C74-316A-CC42-BE90-13CED4C003C1}" destId="{E231035C-0497-6B41-94E2-12F044127575}" srcOrd="0" destOrd="0" presId="urn:microsoft.com/office/officeart/2008/layout/VerticalCurvedList"/>
    <dgm:cxn modelId="{9CDD972F-C895-BC48-9C61-733700880A3C}" srcId="{BEA7FE1C-3FA2-844B-8564-40DB78E107B5}" destId="{C436331A-6BB8-834C-9F08-FD3803092E67}" srcOrd="0" destOrd="0" parTransId="{4D56C16E-F8B2-C64D-A9C8-DA9872F45D53}" sibTransId="{7D281B7D-B6AF-3B4A-BCAB-48F32449B28A}"/>
    <dgm:cxn modelId="{D5237E40-7A37-DB40-BA46-5BA701EEB7F0}" srcId="{BEA7FE1C-3FA2-844B-8564-40DB78E107B5}" destId="{3AA1ECEF-A7D2-314B-AB41-FEE54E4D1CB8}" srcOrd="4" destOrd="0" parTransId="{B75854A5-B2BB-B84C-9BDB-9DD991C458D4}" sibTransId="{4CF2F766-1683-7144-99B1-1616FB1C9F72}"/>
    <dgm:cxn modelId="{C1972C5C-4564-114D-826D-9B877664EC6D}" type="presOf" srcId="{3AA1ECEF-A7D2-314B-AB41-FEE54E4D1CB8}" destId="{1E3CC5F4-78AA-4340-B4E8-F2EDAE1C1A18}" srcOrd="0" destOrd="0" presId="urn:microsoft.com/office/officeart/2008/layout/VerticalCurvedList"/>
    <dgm:cxn modelId="{23AF4CAA-7C22-C345-8BE4-6AE50F48A300}" type="presOf" srcId="{7D281B7D-B6AF-3B4A-BCAB-48F32449B28A}" destId="{6AE791C0-1AB3-A547-88EC-0784B68E7B9D}" srcOrd="0" destOrd="0" presId="urn:microsoft.com/office/officeart/2008/layout/VerticalCurvedList"/>
    <dgm:cxn modelId="{3FDAC2BA-1F02-6D49-9EE8-85081803002B}" srcId="{BEA7FE1C-3FA2-844B-8564-40DB78E107B5}" destId="{E79BD951-FFF0-244F-A80C-87E3F9370324}" srcOrd="3" destOrd="0" parTransId="{4D48FE6C-BCE6-1540-AB66-79000E2CE80A}" sibTransId="{553EAD78-F8DD-0B4C-8976-CFC98B349D87}"/>
    <dgm:cxn modelId="{F3FACBC3-1A4D-C044-A133-1298A2DE2DCE}" srcId="{BEA7FE1C-3FA2-844B-8564-40DB78E107B5}" destId="{3B0CB17B-336A-194E-8E5C-0F645556CC5F}" srcOrd="2" destOrd="0" parTransId="{5CDC3D4C-1282-BA40-90F4-4E3C21B404F3}" sibTransId="{97403A02-E29A-604F-9E97-06B16780DCA9}"/>
    <dgm:cxn modelId="{09B229C7-3601-FB4B-B351-D4EE4A205077}" type="presOf" srcId="{3B0CB17B-336A-194E-8E5C-0F645556CC5F}" destId="{397CEAAA-8998-464A-9D3B-DD114CF87846}" srcOrd="0" destOrd="0" presId="urn:microsoft.com/office/officeart/2008/layout/VerticalCurvedList"/>
    <dgm:cxn modelId="{D3048BF6-78DA-1741-9346-C8C6D8444C4D}" srcId="{BEA7FE1C-3FA2-844B-8564-40DB78E107B5}" destId="{A4DB3C74-316A-CC42-BE90-13CED4C003C1}" srcOrd="1" destOrd="0" parTransId="{B4A60EC5-32A1-C841-A5FC-4331D6635589}" sibTransId="{D3876AE1-954F-EA45-9767-2E68ECFF0468}"/>
    <dgm:cxn modelId="{FAF7D664-3684-3142-82BE-98BFD2D3DC06}" type="presParOf" srcId="{C2ECA7BF-0CE8-0E4A-AD0D-18FD3C95D830}" destId="{FDF9EAE0-B8DF-D445-B7C1-6B8A5938D49E}" srcOrd="0" destOrd="0" presId="urn:microsoft.com/office/officeart/2008/layout/VerticalCurvedList"/>
    <dgm:cxn modelId="{5C6A1C38-1BEC-4B42-B5FB-5E9026067B04}" type="presParOf" srcId="{FDF9EAE0-B8DF-D445-B7C1-6B8A5938D49E}" destId="{F8258F8A-FF11-874F-910E-2E29E5C50910}" srcOrd="0" destOrd="0" presId="urn:microsoft.com/office/officeart/2008/layout/VerticalCurvedList"/>
    <dgm:cxn modelId="{0DD8F3EE-A591-3342-84C6-0F0B1F565631}" type="presParOf" srcId="{F8258F8A-FF11-874F-910E-2E29E5C50910}" destId="{1EC2C004-51D5-3442-9BC8-080550A8F3AE}" srcOrd="0" destOrd="0" presId="urn:microsoft.com/office/officeart/2008/layout/VerticalCurvedList"/>
    <dgm:cxn modelId="{93C0CDF1-662F-E14A-B579-D324D299926F}" type="presParOf" srcId="{F8258F8A-FF11-874F-910E-2E29E5C50910}" destId="{6AE791C0-1AB3-A547-88EC-0784B68E7B9D}" srcOrd="1" destOrd="0" presId="urn:microsoft.com/office/officeart/2008/layout/VerticalCurvedList"/>
    <dgm:cxn modelId="{9B0A139A-F7EC-034F-9130-878EBFF9D9D3}" type="presParOf" srcId="{F8258F8A-FF11-874F-910E-2E29E5C50910}" destId="{2A2AA752-DEDE-BF4A-95EC-A9396F7301AE}" srcOrd="2" destOrd="0" presId="urn:microsoft.com/office/officeart/2008/layout/VerticalCurvedList"/>
    <dgm:cxn modelId="{E02FDD7A-C103-D247-A27F-BF1FE6D7735C}" type="presParOf" srcId="{F8258F8A-FF11-874F-910E-2E29E5C50910}" destId="{06FB5003-FD75-CE43-A1B2-97664FBBC1E3}" srcOrd="3" destOrd="0" presId="urn:microsoft.com/office/officeart/2008/layout/VerticalCurvedList"/>
    <dgm:cxn modelId="{B2B5D784-D4C1-C748-A959-368DBB0554C9}" type="presParOf" srcId="{FDF9EAE0-B8DF-D445-B7C1-6B8A5938D49E}" destId="{277EE85A-575E-AE46-80EA-E8E705125067}" srcOrd="1" destOrd="0" presId="urn:microsoft.com/office/officeart/2008/layout/VerticalCurvedList"/>
    <dgm:cxn modelId="{54EDF058-B202-3243-ADC5-96D7FA8DE209}" type="presParOf" srcId="{FDF9EAE0-B8DF-D445-B7C1-6B8A5938D49E}" destId="{430736BB-F0F0-354F-950E-B1F0001EA76F}" srcOrd="2" destOrd="0" presId="urn:microsoft.com/office/officeart/2008/layout/VerticalCurvedList"/>
    <dgm:cxn modelId="{5491800D-5990-AA43-B9F1-8AD024069B86}" type="presParOf" srcId="{430736BB-F0F0-354F-950E-B1F0001EA76F}" destId="{A6A1FF57-2AD9-5646-B548-8104C5724EEB}" srcOrd="0" destOrd="0" presId="urn:microsoft.com/office/officeart/2008/layout/VerticalCurvedList"/>
    <dgm:cxn modelId="{97A7AF6A-459A-FA45-BDFF-9497AC9D1827}" type="presParOf" srcId="{FDF9EAE0-B8DF-D445-B7C1-6B8A5938D49E}" destId="{E231035C-0497-6B41-94E2-12F044127575}" srcOrd="3" destOrd="0" presId="urn:microsoft.com/office/officeart/2008/layout/VerticalCurvedList"/>
    <dgm:cxn modelId="{0DBC4928-06A7-684C-AB9C-9F2E3100853A}" type="presParOf" srcId="{FDF9EAE0-B8DF-D445-B7C1-6B8A5938D49E}" destId="{A7AA3C52-18D4-D54A-8CE9-CA09A0EB4602}" srcOrd="4" destOrd="0" presId="urn:microsoft.com/office/officeart/2008/layout/VerticalCurvedList"/>
    <dgm:cxn modelId="{C148D410-E31C-BF48-B5B4-5227BCED905A}" type="presParOf" srcId="{A7AA3C52-18D4-D54A-8CE9-CA09A0EB4602}" destId="{BD5B5F2B-5C27-664A-8111-8C838142F743}" srcOrd="0" destOrd="0" presId="urn:microsoft.com/office/officeart/2008/layout/VerticalCurvedList"/>
    <dgm:cxn modelId="{B4DBA235-1469-EB43-91BE-21469068F29A}" type="presParOf" srcId="{FDF9EAE0-B8DF-D445-B7C1-6B8A5938D49E}" destId="{397CEAAA-8998-464A-9D3B-DD114CF87846}" srcOrd="5" destOrd="0" presId="urn:microsoft.com/office/officeart/2008/layout/VerticalCurvedList"/>
    <dgm:cxn modelId="{564DD4B6-FC91-B343-8FAB-51E7AE81A699}" type="presParOf" srcId="{FDF9EAE0-B8DF-D445-B7C1-6B8A5938D49E}" destId="{45DF9BB7-3B2F-8C4B-8FF7-0358FBAA900F}" srcOrd="6" destOrd="0" presId="urn:microsoft.com/office/officeart/2008/layout/VerticalCurvedList"/>
    <dgm:cxn modelId="{EDFE8614-ADA7-D643-AB18-04C02CDAD91C}" type="presParOf" srcId="{45DF9BB7-3B2F-8C4B-8FF7-0358FBAA900F}" destId="{D86AE3AB-89AE-C94A-ACA0-B36D9A5FAB1D}" srcOrd="0" destOrd="0" presId="urn:microsoft.com/office/officeart/2008/layout/VerticalCurvedList"/>
    <dgm:cxn modelId="{8511A56F-5BDF-1D47-97E4-3F4A3C61FF1B}" type="presParOf" srcId="{FDF9EAE0-B8DF-D445-B7C1-6B8A5938D49E}" destId="{3E21B0F9-6D02-4847-8B6C-FD0A15283725}" srcOrd="7" destOrd="0" presId="urn:microsoft.com/office/officeart/2008/layout/VerticalCurvedList"/>
    <dgm:cxn modelId="{30C8204F-20D7-1743-A93E-660ADEEB950E}" type="presParOf" srcId="{FDF9EAE0-B8DF-D445-B7C1-6B8A5938D49E}" destId="{B4AE2924-5157-4F4B-88C0-7FF714402C47}" srcOrd="8" destOrd="0" presId="urn:microsoft.com/office/officeart/2008/layout/VerticalCurvedList"/>
    <dgm:cxn modelId="{9DEC33E4-4939-F543-9DB3-D648D2F8C334}" type="presParOf" srcId="{B4AE2924-5157-4F4B-88C0-7FF714402C47}" destId="{5BD8469A-F54F-C848-84FA-FFCBAEB4DF7C}" srcOrd="0" destOrd="0" presId="urn:microsoft.com/office/officeart/2008/layout/VerticalCurvedList"/>
    <dgm:cxn modelId="{5D9D0188-432D-9E4E-99E7-3FE320DD1E1E}" type="presParOf" srcId="{FDF9EAE0-B8DF-D445-B7C1-6B8A5938D49E}" destId="{1E3CC5F4-78AA-4340-B4E8-F2EDAE1C1A18}" srcOrd="9" destOrd="0" presId="urn:microsoft.com/office/officeart/2008/layout/VerticalCurvedList"/>
    <dgm:cxn modelId="{E92C67B5-84B0-FE40-BDC7-8D1B09585C8A}" type="presParOf" srcId="{FDF9EAE0-B8DF-D445-B7C1-6B8A5938D49E}" destId="{C229140B-A8C8-034C-B903-66F8217C7F03}" srcOrd="10" destOrd="0" presId="urn:microsoft.com/office/officeart/2008/layout/VerticalCurvedList"/>
    <dgm:cxn modelId="{5FB7EFD9-19E2-744F-B4D3-12689E0C031E}" type="presParOf" srcId="{C229140B-A8C8-034C-B903-66F8217C7F03}" destId="{4E608EE6-A81C-004B-98D9-A9D3528C565A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E791C0-1AB3-A547-88EC-0784B68E7B9D}">
      <dsp:nvSpPr>
        <dsp:cNvPr id="0" name=""/>
        <dsp:cNvSpPr/>
      </dsp:nvSpPr>
      <dsp:spPr>
        <a:xfrm>
          <a:off x="-5626716" y="-886023"/>
          <a:ext cx="6857826" cy="6857826"/>
        </a:xfrm>
        <a:prstGeom prst="blockArc">
          <a:avLst>
            <a:gd name="adj1" fmla="val 18900000"/>
            <a:gd name="adj2" fmla="val 2700000"/>
            <a:gd name="adj3" fmla="val 315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7EE85A-575E-AE46-80EA-E8E705125067}">
      <dsp:nvSpPr>
        <dsp:cNvPr id="0" name=""/>
        <dsp:cNvSpPr/>
      </dsp:nvSpPr>
      <dsp:spPr>
        <a:xfrm>
          <a:off x="869517" y="154374"/>
          <a:ext cx="9742859" cy="9561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5633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PESTEL Framework is a tool designed to determine the Political, Economic, Social, Technology and Legal issues that are impacting the companies external environment (</a:t>
          </a:r>
          <a:r>
            <a:rPr lang="en-GB" sz="2000" b="0" i="0" kern="1200" dirty="0" err="1">
              <a:latin typeface="Arial" panose="020B0604020202020204" pitchFamily="34" charset="0"/>
              <a:cs typeface="Arial" panose="020B0604020202020204" pitchFamily="34" charset="0"/>
            </a:rPr>
            <a:t>Karadzhov</a:t>
          </a: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 and </a:t>
          </a:r>
          <a:r>
            <a:rPr lang="en-GB" sz="2000" b="0" i="0" kern="1200" dirty="0" err="1">
              <a:latin typeface="Arial" panose="020B0604020202020204" pitchFamily="34" charset="0"/>
              <a:cs typeface="Arial" panose="020B0604020202020204" pitchFamily="34" charset="0"/>
            </a:rPr>
            <a:t>Patarchanova</a:t>
          </a: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, 2025).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69517" y="154374"/>
        <a:ext cx="9742859" cy="956144"/>
      </dsp:txXfrm>
    </dsp:sp>
    <dsp:sp modelId="{A6A1FF57-2AD9-5646-B548-8104C5724EEB}">
      <dsp:nvSpPr>
        <dsp:cNvPr id="0" name=""/>
        <dsp:cNvSpPr/>
      </dsp:nvSpPr>
      <dsp:spPr>
        <a:xfrm>
          <a:off x="0" y="59070"/>
          <a:ext cx="1158297" cy="107355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31035C-0497-6B41-94E2-12F044127575}">
      <dsp:nvSpPr>
        <dsp:cNvPr id="0" name=""/>
        <dsp:cNvSpPr/>
      </dsp:nvSpPr>
      <dsp:spPr>
        <a:xfrm>
          <a:off x="1413843" y="1283351"/>
          <a:ext cx="9217875" cy="6370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5633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The framework assist in finding threats which can help planning strategies, managing threats and marketing entries (</a:t>
          </a:r>
          <a:r>
            <a:rPr lang="en-GB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Qadri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and Tariq, 2025).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413843" y="1283351"/>
        <a:ext cx="9217875" cy="637018"/>
      </dsp:txXfrm>
    </dsp:sp>
    <dsp:sp modelId="{BD5B5F2B-5C27-664A-8111-8C838142F743}">
      <dsp:nvSpPr>
        <dsp:cNvPr id="0" name=""/>
        <dsp:cNvSpPr/>
      </dsp:nvSpPr>
      <dsp:spPr>
        <a:xfrm>
          <a:off x="422172" y="1021331"/>
          <a:ext cx="1208455" cy="111920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7CEAAA-8998-464A-9D3B-DD114CF87846}">
      <dsp:nvSpPr>
        <dsp:cNvPr id="0" name=""/>
        <dsp:cNvSpPr/>
      </dsp:nvSpPr>
      <dsp:spPr>
        <a:xfrm>
          <a:off x="1198458" y="2218475"/>
          <a:ext cx="9466347" cy="6370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5633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It is used in Businesses when carrying out market research planning changes that could work effectively (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Utama </a:t>
          </a:r>
          <a:r>
            <a:rPr lang="en-GB" sz="2000" i="1" kern="1200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2026).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98458" y="2218475"/>
        <a:ext cx="9466347" cy="637018"/>
      </dsp:txXfrm>
    </dsp:sp>
    <dsp:sp modelId="{D86AE3AB-89AE-C94A-ACA0-B36D9A5FAB1D}">
      <dsp:nvSpPr>
        <dsp:cNvPr id="0" name=""/>
        <dsp:cNvSpPr/>
      </dsp:nvSpPr>
      <dsp:spPr>
        <a:xfrm>
          <a:off x="745987" y="2091625"/>
          <a:ext cx="927737" cy="90252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21B0F9-6D02-4847-8B6C-FD0A15283725}">
      <dsp:nvSpPr>
        <dsp:cNvPr id="0" name=""/>
        <dsp:cNvSpPr/>
      </dsp:nvSpPr>
      <dsp:spPr>
        <a:xfrm>
          <a:off x="1178376" y="3179601"/>
          <a:ext cx="9471077" cy="6370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5633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Gives a better insight to the external issues, helps to plan long-term ideas and organisations to makes changes (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Naz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, 2023).</a:t>
          </a:r>
        </a:p>
      </dsp:txBody>
      <dsp:txXfrm>
        <a:off x="1178376" y="3179601"/>
        <a:ext cx="9471077" cy="637018"/>
      </dsp:txXfrm>
    </dsp:sp>
    <dsp:sp modelId="{5BD8469A-F54F-C848-84FA-FFCBAEB4DF7C}">
      <dsp:nvSpPr>
        <dsp:cNvPr id="0" name=""/>
        <dsp:cNvSpPr/>
      </dsp:nvSpPr>
      <dsp:spPr>
        <a:xfrm>
          <a:off x="519154" y="2953340"/>
          <a:ext cx="1101205" cy="108953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3CC5F4-78AA-4340-B4E8-F2EDAE1C1A18}">
      <dsp:nvSpPr>
        <dsp:cNvPr id="0" name=""/>
        <dsp:cNvSpPr/>
      </dsp:nvSpPr>
      <dsp:spPr>
        <a:xfrm>
          <a:off x="911102" y="4134823"/>
          <a:ext cx="9687378" cy="6370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5633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It does take a lot of time and information can be old. It can provide too much information and make it confusing (</a:t>
          </a:r>
          <a:r>
            <a:rPr lang="en-GB" sz="2000" b="0" i="0" kern="1200" dirty="0" err="1">
              <a:latin typeface="Arial" panose="020B0604020202020204" pitchFamily="34" charset="0"/>
              <a:cs typeface="Arial" panose="020B0604020202020204" pitchFamily="34" charset="0"/>
            </a:rPr>
            <a:t>Pınar</a:t>
          </a: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, 2023).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11102" y="4134823"/>
        <a:ext cx="9687378" cy="637018"/>
      </dsp:txXfrm>
    </dsp:sp>
    <dsp:sp modelId="{4E608EE6-A81C-004B-98D9-A9D3528C565A}">
      <dsp:nvSpPr>
        <dsp:cNvPr id="0" name=""/>
        <dsp:cNvSpPr/>
      </dsp:nvSpPr>
      <dsp:spPr>
        <a:xfrm>
          <a:off x="48101" y="3907817"/>
          <a:ext cx="1130372" cy="109102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E791C0-1AB3-A547-88EC-0784B68E7B9D}">
      <dsp:nvSpPr>
        <dsp:cNvPr id="0" name=""/>
        <dsp:cNvSpPr/>
      </dsp:nvSpPr>
      <dsp:spPr>
        <a:xfrm>
          <a:off x="-5633323" y="-881656"/>
          <a:ext cx="6857826" cy="6857826"/>
        </a:xfrm>
        <a:prstGeom prst="blockArc">
          <a:avLst>
            <a:gd name="adj1" fmla="val 18900000"/>
            <a:gd name="adj2" fmla="val 2700000"/>
            <a:gd name="adj3" fmla="val 315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7EE85A-575E-AE46-80EA-E8E705125067}">
      <dsp:nvSpPr>
        <dsp:cNvPr id="0" name=""/>
        <dsp:cNvSpPr/>
      </dsp:nvSpPr>
      <dsp:spPr>
        <a:xfrm>
          <a:off x="733204" y="318305"/>
          <a:ext cx="9717265" cy="6370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5633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Also </a:t>
          </a:r>
          <a:r>
            <a:rPr lang="en-US" sz="20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known as Fishbone diagram or Ishikawa, a tool that helps analyse root problems (</a:t>
          </a:r>
          <a:r>
            <a:rPr lang="en-GB" sz="2000" kern="1200" dirty="0" err="1">
              <a:solidFill>
                <a:schemeClr val="bg1"/>
              </a:solidFill>
              <a:latin typeface="Arial" panose="020B0604020202020204" pitchFamily="34" charset="0"/>
            </a:rPr>
            <a:t>Harinta</a:t>
          </a:r>
          <a:r>
            <a:rPr lang="en-GB" sz="2000" kern="1200" dirty="0">
              <a:solidFill>
                <a:schemeClr val="bg1"/>
              </a:solidFill>
              <a:latin typeface="Arial" panose="020B0604020202020204" pitchFamily="34" charset="0"/>
            </a:rPr>
            <a:t> and </a:t>
          </a:r>
          <a:r>
            <a:rPr lang="en-GB" sz="2000" kern="1200" dirty="0" err="1">
              <a:solidFill>
                <a:schemeClr val="bg1"/>
              </a:solidFill>
              <a:latin typeface="Arial" panose="020B0604020202020204" pitchFamily="34" charset="0"/>
            </a:rPr>
            <a:t>Arianti</a:t>
          </a:r>
          <a:r>
            <a:rPr lang="en-GB" sz="2000" kern="1200" dirty="0">
              <a:solidFill>
                <a:schemeClr val="bg1"/>
              </a:solidFill>
              <a:latin typeface="Arial" panose="020B0604020202020204" pitchFamily="34" charset="0"/>
            </a:rPr>
            <a:t>, 2023). </a:t>
          </a:r>
          <a:endParaRPr lang="en-US" sz="20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33204" y="318305"/>
        <a:ext cx="9717265" cy="637018"/>
      </dsp:txXfrm>
    </dsp:sp>
    <dsp:sp modelId="{A6A1FF57-2AD9-5646-B548-8104C5724EEB}">
      <dsp:nvSpPr>
        <dsp:cNvPr id="0" name=""/>
        <dsp:cNvSpPr/>
      </dsp:nvSpPr>
      <dsp:spPr>
        <a:xfrm>
          <a:off x="71068" y="173499"/>
          <a:ext cx="1071225" cy="92663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31035C-0497-6B41-94E2-12F044127575}">
      <dsp:nvSpPr>
        <dsp:cNvPr id="0" name=""/>
        <dsp:cNvSpPr/>
      </dsp:nvSpPr>
      <dsp:spPr>
        <a:xfrm>
          <a:off x="1200814" y="1273526"/>
          <a:ext cx="9238512" cy="6370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5633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It finds many issues that are causing the main problem (</a:t>
          </a:r>
          <a:r>
            <a:rPr lang="en-GB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Mikolo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2000" i="1" kern="1200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2024).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00814" y="1273526"/>
        <a:ext cx="9238512" cy="637018"/>
      </dsp:txXfrm>
    </dsp:sp>
    <dsp:sp modelId="{BD5B5F2B-5C27-664A-8111-8C838142F743}">
      <dsp:nvSpPr>
        <dsp:cNvPr id="0" name=""/>
        <dsp:cNvSpPr/>
      </dsp:nvSpPr>
      <dsp:spPr>
        <a:xfrm>
          <a:off x="601825" y="1113806"/>
          <a:ext cx="922648" cy="95645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7CEAAA-8998-464A-9D3B-DD114CF87846}">
      <dsp:nvSpPr>
        <dsp:cNvPr id="0" name=""/>
        <dsp:cNvSpPr/>
      </dsp:nvSpPr>
      <dsp:spPr>
        <a:xfrm>
          <a:off x="1370523" y="2228747"/>
          <a:ext cx="9039195" cy="6370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5633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Many businesses use this tool, it shows all issues that need to be considered when identifying the root problem (</a:t>
          </a:r>
          <a:r>
            <a:rPr lang="en-US" sz="2000" kern="1200" dirty="0" err="1">
              <a:latin typeface="Arial"/>
              <a:ea typeface="+mn-lt"/>
              <a:cs typeface="Arial"/>
            </a:rPr>
            <a:t>Sproull</a:t>
          </a:r>
          <a:r>
            <a:rPr lang="en-US" sz="2000" kern="1200" dirty="0">
              <a:latin typeface="Arial"/>
              <a:ea typeface="+mn-lt"/>
              <a:cs typeface="Arial"/>
            </a:rPr>
            <a:t>, 2018).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70523" y="2228747"/>
        <a:ext cx="9039195" cy="637018"/>
      </dsp:txXfrm>
    </dsp:sp>
    <dsp:sp modelId="{D86AE3AB-89AE-C94A-ACA0-B36D9A5FAB1D}">
      <dsp:nvSpPr>
        <dsp:cNvPr id="0" name=""/>
        <dsp:cNvSpPr/>
      </dsp:nvSpPr>
      <dsp:spPr>
        <a:xfrm>
          <a:off x="739380" y="2095993"/>
          <a:ext cx="927737" cy="90252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21B0F9-6D02-4847-8B6C-FD0A15283725}">
      <dsp:nvSpPr>
        <dsp:cNvPr id="0" name=""/>
        <dsp:cNvSpPr/>
      </dsp:nvSpPr>
      <dsp:spPr>
        <a:xfrm>
          <a:off x="1200814" y="3183969"/>
          <a:ext cx="9238512" cy="6370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5633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Provides a diagram with all findings and allows teams to work together in the process (</a:t>
          </a:r>
          <a:r>
            <a:rPr lang="en-GB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Fleiner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2000" i="1" kern="1200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2025).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00814" y="3183969"/>
        <a:ext cx="9238512" cy="637018"/>
      </dsp:txXfrm>
    </dsp:sp>
    <dsp:sp modelId="{5BD8469A-F54F-C848-84FA-FFCBAEB4DF7C}">
      <dsp:nvSpPr>
        <dsp:cNvPr id="0" name=""/>
        <dsp:cNvSpPr/>
      </dsp:nvSpPr>
      <dsp:spPr>
        <a:xfrm>
          <a:off x="601825" y="3036619"/>
          <a:ext cx="922648" cy="93171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3CC5F4-78AA-4340-B4E8-F2EDAE1C1A18}">
      <dsp:nvSpPr>
        <dsp:cNvPr id="0" name=""/>
        <dsp:cNvSpPr/>
      </dsp:nvSpPr>
      <dsp:spPr>
        <a:xfrm>
          <a:off x="774780" y="4139190"/>
          <a:ext cx="9634112" cy="6370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5633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Can get confusing with too much information and take you off the topic (</a:t>
          </a:r>
          <a:r>
            <a:rPr lang="en-GB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Kumah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2000" i="1" kern="1200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2024)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774780" y="4139190"/>
        <a:ext cx="9634112" cy="637018"/>
      </dsp:txXfrm>
    </dsp:sp>
    <dsp:sp modelId="{4E608EE6-A81C-004B-98D9-A9D3528C565A}">
      <dsp:nvSpPr>
        <dsp:cNvPr id="0" name=""/>
        <dsp:cNvSpPr/>
      </dsp:nvSpPr>
      <dsp:spPr>
        <a:xfrm>
          <a:off x="117905" y="4018806"/>
          <a:ext cx="977551" cy="87778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28CD9B-5013-6048-B170-7431D081E2C8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3CF981-338E-7846-927F-9AE564AF2C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29116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3CF981-338E-7846-927F-9AE564AF2CA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79022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0EEEE-9475-4E48-B0D2-AC30FC1DF73F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622DA-02F7-5149-AC3F-713C3BF854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9024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0EEEE-9475-4E48-B0D2-AC30FC1DF73F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622DA-02F7-5149-AC3F-713C3BF854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4911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0EEEE-9475-4E48-B0D2-AC30FC1DF73F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622DA-02F7-5149-AC3F-713C3BF854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7455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0EEEE-9475-4E48-B0D2-AC30FC1DF73F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622DA-02F7-5149-AC3F-713C3BF854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1110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0EEEE-9475-4E48-B0D2-AC30FC1DF73F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622DA-02F7-5149-AC3F-713C3BF854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2735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0EEEE-9475-4E48-B0D2-AC30FC1DF73F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622DA-02F7-5149-AC3F-713C3BF854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9633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0EEEE-9475-4E48-B0D2-AC30FC1DF73F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622DA-02F7-5149-AC3F-713C3BF854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87827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0EEEE-9475-4E48-B0D2-AC30FC1DF73F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622DA-02F7-5149-AC3F-713C3BF854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8008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0EEEE-9475-4E48-B0D2-AC30FC1DF73F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622DA-02F7-5149-AC3F-713C3BF854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40589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0EEEE-9475-4E48-B0D2-AC30FC1DF73F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622DA-02F7-5149-AC3F-713C3BF854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6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0EEEE-9475-4E48-B0D2-AC30FC1DF73F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622DA-02F7-5149-AC3F-713C3BF854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09283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0EEEE-9475-4E48-B0D2-AC30FC1DF73F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622DA-02F7-5149-AC3F-713C3BF854B5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03020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0EEEE-9475-4E48-B0D2-AC30FC1DF73F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622DA-02F7-5149-AC3F-713C3BF854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06794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0EEEE-9475-4E48-B0D2-AC30FC1DF73F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622DA-02F7-5149-AC3F-713C3BF854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71456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0EEEE-9475-4E48-B0D2-AC30FC1DF73F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622DA-02F7-5149-AC3F-713C3BF854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9844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0EEEE-9475-4E48-B0D2-AC30FC1DF73F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622DA-02F7-5149-AC3F-713C3BF854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47044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0EEEE-9475-4E48-B0D2-AC30FC1DF73F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622DA-02F7-5149-AC3F-713C3BF854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346708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9"/>
            <a:ext cx="8825659" cy="706964"/>
          </a:xfrm>
          <a:prstGeom prst="rect">
            <a:avLst/>
          </a:prstGeo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0EEEE-9475-4E48-B0D2-AC30FC1DF73F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 b="1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622DA-02F7-5149-AC3F-713C3BF854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65139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00A0EEEE-9475-4E48-B0D2-AC30FC1DF73F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A83622DA-02F7-5149-AC3F-713C3BF854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649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82" r:id="rId1"/>
    <p:sldLayoutId id="2147484283" r:id="rId2"/>
    <p:sldLayoutId id="2147484284" r:id="rId3"/>
    <p:sldLayoutId id="2147484285" r:id="rId4"/>
    <p:sldLayoutId id="2147484286" r:id="rId5"/>
    <p:sldLayoutId id="2147484287" r:id="rId6"/>
    <p:sldLayoutId id="2147484288" r:id="rId7"/>
    <p:sldLayoutId id="2147484289" r:id="rId8"/>
    <p:sldLayoutId id="2147484290" r:id="rId9"/>
    <p:sldLayoutId id="2147484291" r:id="rId10"/>
    <p:sldLayoutId id="2147484292" r:id="rId11"/>
    <p:sldLayoutId id="2147484293" r:id="rId12"/>
    <p:sldLayoutId id="2147484294" r:id="rId13"/>
    <p:sldLayoutId id="2147484295" r:id="rId14"/>
    <p:sldLayoutId id="2147484296" r:id="rId15"/>
    <p:sldLayoutId id="2147484297" r:id="rId16"/>
    <p:sldLayoutId id="2147484298" r:id="rId17"/>
    <p:sldLayoutId id="2147484299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journalijar.com/uploads/2025/02/67c95d18228b5_IJAR-50378.pdf" TargetMode="Externa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blog.oxfordcollegeofmarketing.com/2016/06/30/pestel-analysis/" TargetMode="Externa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E7704F0-0B8E-824A-9F92-56695E02D4D7}"/>
              </a:ext>
            </a:extLst>
          </p:cNvPr>
          <p:cNvSpPr/>
          <p:nvPr/>
        </p:nvSpPr>
        <p:spPr>
          <a:xfrm>
            <a:off x="1012773" y="1506808"/>
            <a:ext cx="8754682" cy="3890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28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 name: </a:t>
            </a: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Wishaakh Ali 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28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 Id: </a:t>
            </a: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2526546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28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Module name: </a:t>
            </a: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Problem-Solving and Decision-Making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28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Module code: </a:t>
            </a: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LCLM4004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28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Lecturer:</a:t>
            </a: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Annamarie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Dufficy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28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Title: </a:t>
            </a: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Basil’s Bakery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15882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84000"/>
                <a:shade val="100000"/>
                <a:hueMod val="92000"/>
                <a:satMod val="180000"/>
                <a:lumMod val="96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839175-7C2C-D14E-90B4-3A3AB2F15A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7463" y="558032"/>
            <a:ext cx="8825659" cy="706964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Introduction​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054C7D4-50C4-164C-BCA8-4E4A2B7DC0F5}"/>
              </a:ext>
            </a:extLst>
          </p:cNvPr>
          <p:cNvSpPr/>
          <p:nvPr/>
        </p:nvSpPr>
        <p:spPr>
          <a:xfrm>
            <a:off x="983504" y="2149435"/>
            <a:ext cx="10217896" cy="4132612"/>
          </a:xfrm>
          <a:prstGeom prst="rect">
            <a:avLst/>
          </a:prstGeom>
          <a:solidFill>
            <a:schemeClr val="accent2">
              <a:lumMod val="75000"/>
              <a:alpha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Background of Basil’s Bakery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Insight of the problem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Critique and Applying of PESTEL Framework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Critique and Applying of the Cause and Effect model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Key Findings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1518173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  <a:alpha val="7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F59B6-0306-E84B-A9E4-1D9AEC1F66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8087" y="617409"/>
            <a:ext cx="8825659" cy="706964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Background of Basil’s Bakery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585CF6A-642C-C44A-B550-1D080DC75DD0}"/>
              </a:ext>
            </a:extLst>
          </p:cNvPr>
          <p:cNvSpPr/>
          <p:nvPr/>
        </p:nvSpPr>
        <p:spPr>
          <a:xfrm>
            <a:off x="718536" y="2243609"/>
            <a:ext cx="5964303" cy="3962401"/>
          </a:xfrm>
          <a:prstGeom prst="rect">
            <a:avLst/>
          </a:prstGeom>
          <a:solidFill>
            <a:schemeClr val="accent1">
              <a:alpha val="2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Owned by Basil an artisan baker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Opened bakery since 2015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Situated in a retail park in Coventry UK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Products made from organic ingredients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Good sales before lockdown restrictions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533EA97-1ED8-3D49-8634-929C3052D3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8925" y="1745672"/>
            <a:ext cx="5294145" cy="4039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74250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E40FB-F27B-A147-A4E6-A7DA2E741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819" y="498656"/>
            <a:ext cx="9307678" cy="706964"/>
          </a:xfrm>
        </p:spPr>
        <p:txBody>
          <a:bodyPr>
            <a:no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Insight and nature of the problem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C44F0BA-07D3-A046-9296-38459F33517D}"/>
              </a:ext>
            </a:extLst>
          </p:cNvPr>
          <p:cNvSpPr/>
          <p:nvPr/>
        </p:nvSpPr>
        <p:spPr>
          <a:xfrm>
            <a:off x="326571" y="2023719"/>
            <a:ext cx="6382987" cy="4246452"/>
          </a:xfrm>
          <a:prstGeom prst="rect">
            <a:avLst/>
          </a:prstGeom>
          <a:solidFill>
            <a:schemeClr val="accent1">
              <a:alpha val="6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Basil’s cannot provide pre-orders as not available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Empty units in retail park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Loyal customers from local shops were made redundant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Sales stayed 25% lower than 2019 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Higher prices for ingredients 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Business rates have increased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690E31F-F551-C448-9B0F-5A068E2A6A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5381" y="2241945"/>
            <a:ext cx="5529447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53129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31401-F044-0040-AE1A-39DB63419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1016" y="439240"/>
            <a:ext cx="9745086" cy="869472"/>
          </a:xfrm>
        </p:spPr>
        <p:txBody>
          <a:bodyPr>
            <a:no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Critique of PESTEL Framework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D500B9E-219F-414F-972D-0DDD57A10E1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93717995"/>
              </p:ext>
            </p:extLst>
          </p:nvPr>
        </p:nvGraphicFramePr>
        <p:xfrm>
          <a:off x="346365" y="1531917"/>
          <a:ext cx="10806544" cy="50945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3ED99228-B5C2-624A-A5D3-FADA689C071B}"/>
              </a:ext>
            </a:extLst>
          </p:cNvPr>
          <p:cNvSpPr txBox="1"/>
          <p:nvPr/>
        </p:nvSpPr>
        <p:spPr>
          <a:xfrm>
            <a:off x="346364" y="1937365"/>
            <a:ext cx="11914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425A8E-61A5-B043-8AAB-A1299F970900}"/>
              </a:ext>
            </a:extLst>
          </p:cNvPr>
          <p:cNvSpPr txBox="1"/>
          <p:nvPr/>
        </p:nvSpPr>
        <p:spPr>
          <a:xfrm>
            <a:off x="938152" y="2792101"/>
            <a:ext cx="9678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Why it used?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AE79CC6-098D-834A-9A16-F94DD92D0B23}"/>
              </a:ext>
            </a:extLst>
          </p:cNvPr>
          <p:cNvSpPr txBox="1"/>
          <p:nvPr/>
        </p:nvSpPr>
        <p:spPr>
          <a:xfrm>
            <a:off x="1005443" y="3739171"/>
            <a:ext cx="10786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Who uses it?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D6952D7-2875-1843-953A-9762199D5EE9}"/>
              </a:ext>
            </a:extLst>
          </p:cNvPr>
          <p:cNvSpPr txBox="1"/>
          <p:nvPr/>
        </p:nvSpPr>
        <p:spPr>
          <a:xfrm>
            <a:off x="832261" y="4865631"/>
            <a:ext cx="1073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23BE5DB-3D2A-DA4F-90C2-9F47508EFAE4}"/>
              </a:ext>
            </a:extLst>
          </p:cNvPr>
          <p:cNvSpPr txBox="1"/>
          <p:nvPr/>
        </p:nvSpPr>
        <p:spPr>
          <a:xfrm>
            <a:off x="346364" y="5812701"/>
            <a:ext cx="10925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Criticism</a:t>
            </a:r>
          </a:p>
        </p:txBody>
      </p:sp>
    </p:spTree>
    <p:extLst>
      <p:ext uri="{BB962C8B-B14F-4D97-AF65-F5344CB8AC3E}">
        <p14:creationId xmlns:p14="http://schemas.microsoft.com/office/powerpoint/2010/main" val="35906232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1BD572-9748-964A-98BB-A3C6EBC53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7463" y="463029"/>
            <a:ext cx="8825659" cy="706964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PESTEL Application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ECEA03-B066-6849-818D-880924F9F1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873" y="1211620"/>
            <a:ext cx="11028218" cy="535809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DB0C2CFA-B24B-4744-B587-FF90B71959F6}"/>
              </a:ext>
            </a:extLst>
          </p:cNvPr>
          <p:cNvSpPr/>
          <p:nvPr/>
        </p:nvSpPr>
        <p:spPr>
          <a:xfrm>
            <a:off x="1773381" y="5812698"/>
            <a:ext cx="921861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PESTLE analysis aids in the development of adaptive systems to handle possible business hazards, it protects organisations from oncoming external risks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Belsare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</a:p>
        </p:txBody>
      </p:sp>
    </p:spTree>
    <p:extLst>
      <p:ext uri="{BB962C8B-B14F-4D97-AF65-F5344CB8AC3E}">
        <p14:creationId xmlns:p14="http://schemas.microsoft.com/office/powerpoint/2010/main" val="18189522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31401-F044-0040-AE1A-39DB63419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1016" y="439240"/>
            <a:ext cx="9745086" cy="869472"/>
          </a:xfrm>
        </p:spPr>
        <p:txBody>
          <a:bodyPr>
            <a:no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Critique of cause-and-effect model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D500B9E-219F-414F-972D-0DDD57A10E1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94073050"/>
              </p:ext>
            </p:extLst>
          </p:nvPr>
        </p:nvGraphicFramePr>
        <p:xfrm>
          <a:off x="951016" y="1489755"/>
          <a:ext cx="10521538" cy="50945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3ED99228-B5C2-624A-A5D3-FADA689C071B}"/>
              </a:ext>
            </a:extLst>
          </p:cNvPr>
          <p:cNvSpPr txBox="1"/>
          <p:nvPr/>
        </p:nvSpPr>
        <p:spPr>
          <a:xfrm>
            <a:off x="919846" y="1940461"/>
            <a:ext cx="1238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425A8E-61A5-B043-8AAB-A1299F970900}"/>
              </a:ext>
            </a:extLst>
          </p:cNvPr>
          <p:cNvSpPr txBox="1"/>
          <p:nvPr/>
        </p:nvSpPr>
        <p:spPr>
          <a:xfrm>
            <a:off x="1559626" y="2760499"/>
            <a:ext cx="9678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Why it used?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AE79CC6-098D-834A-9A16-F94DD92D0B23}"/>
              </a:ext>
            </a:extLst>
          </p:cNvPr>
          <p:cNvSpPr txBox="1"/>
          <p:nvPr/>
        </p:nvSpPr>
        <p:spPr>
          <a:xfrm>
            <a:off x="1670463" y="3713846"/>
            <a:ext cx="10786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Who uses it?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D6952D7-2875-1843-953A-9762199D5EE9}"/>
              </a:ext>
            </a:extLst>
          </p:cNvPr>
          <p:cNvSpPr txBox="1"/>
          <p:nvPr/>
        </p:nvSpPr>
        <p:spPr>
          <a:xfrm>
            <a:off x="1469571" y="4837992"/>
            <a:ext cx="9678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Benefit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23BE5DB-3D2A-DA4F-90C2-9F47508EFAE4}"/>
              </a:ext>
            </a:extLst>
          </p:cNvPr>
          <p:cNvSpPr txBox="1"/>
          <p:nvPr/>
        </p:nvSpPr>
        <p:spPr>
          <a:xfrm>
            <a:off x="1013361" y="5752695"/>
            <a:ext cx="10925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Criticism</a:t>
            </a:r>
          </a:p>
        </p:txBody>
      </p:sp>
    </p:spTree>
    <p:extLst>
      <p:ext uri="{BB962C8B-B14F-4D97-AF65-F5344CB8AC3E}">
        <p14:creationId xmlns:p14="http://schemas.microsoft.com/office/powerpoint/2010/main" val="23310269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EA76F-FC42-014D-A0A4-8A51DD760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3" y="199863"/>
            <a:ext cx="10571018" cy="1018721"/>
          </a:xfrm>
        </p:spPr>
        <p:txBody>
          <a:bodyPr>
            <a:no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Application of cause-and effect model</a:t>
            </a:r>
          </a:p>
        </p:txBody>
      </p:sp>
      <p:sp>
        <p:nvSpPr>
          <p:cNvPr id="3" name="Triangle 2">
            <a:extLst>
              <a:ext uri="{FF2B5EF4-FFF2-40B4-BE49-F238E27FC236}">
                <a16:creationId xmlns:a16="http://schemas.microsoft.com/office/drawing/2014/main" id="{C62CFAA4-11AA-7E4F-98BA-1767DDEF16E4}"/>
              </a:ext>
            </a:extLst>
          </p:cNvPr>
          <p:cNvSpPr/>
          <p:nvPr/>
        </p:nvSpPr>
        <p:spPr>
          <a:xfrm rot="5400000">
            <a:off x="9604834" y="2712724"/>
            <a:ext cx="3251948" cy="1996371"/>
          </a:xfrm>
          <a:prstGeom prst="triangle">
            <a:avLst>
              <a:gd name="adj" fmla="val 50689"/>
            </a:avLst>
          </a:prstGeom>
          <a:solidFill>
            <a:srgbClr val="0070C0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4C9CEB9F-24A1-D648-B8C5-56F3D588B563}"/>
              </a:ext>
            </a:extLst>
          </p:cNvPr>
          <p:cNvCxnSpPr>
            <a:cxnSpLocks/>
          </p:cNvCxnSpPr>
          <p:nvPr/>
        </p:nvCxnSpPr>
        <p:spPr>
          <a:xfrm flipH="1">
            <a:off x="1309256" y="3769660"/>
            <a:ext cx="8954200" cy="20011"/>
          </a:xfrm>
          <a:prstGeom prst="line">
            <a:avLst/>
          </a:prstGeom>
          <a:ln w="635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00DD15-0273-F44B-A1A9-69E407957FE7}"/>
              </a:ext>
            </a:extLst>
          </p:cNvPr>
          <p:cNvCxnSpPr>
            <a:cxnSpLocks/>
          </p:cNvCxnSpPr>
          <p:nvPr/>
        </p:nvCxnSpPr>
        <p:spPr>
          <a:xfrm flipH="1">
            <a:off x="9365815" y="3748101"/>
            <a:ext cx="859247" cy="2285042"/>
          </a:xfrm>
          <a:prstGeom prst="line">
            <a:avLst/>
          </a:prstGeom>
          <a:ln w="635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FB58F6C-9698-4942-80BA-BF689438AC58}"/>
              </a:ext>
            </a:extLst>
          </p:cNvPr>
          <p:cNvCxnSpPr>
            <a:cxnSpLocks/>
          </p:cNvCxnSpPr>
          <p:nvPr/>
        </p:nvCxnSpPr>
        <p:spPr>
          <a:xfrm flipH="1">
            <a:off x="2757033" y="3936893"/>
            <a:ext cx="1363270" cy="2169366"/>
          </a:xfrm>
          <a:prstGeom prst="line">
            <a:avLst/>
          </a:prstGeom>
          <a:ln w="635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F40ED42-2BF1-594F-B126-E20C06D40DE0}"/>
              </a:ext>
            </a:extLst>
          </p:cNvPr>
          <p:cNvCxnSpPr>
            <a:cxnSpLocks/>
            <a:stCxn id="3" idx="3"/>
          </p:cNvCxnSpPr>
          <p:nvPr/>
        </p:nvCxnSpPr>
        <p:spPr>
          <a:xfrm flipH="1" flipV="1">
            <a:off x="9141275" y="1642784"/>
            <a:ext cx="1091348" cy="2090532"/>
          </a:xfrm>
          <a:prstGeom prst="line">
            <a:avLst/>
          </a:prstGeom>
          <a:ln w="635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E1F6ADC-DBB6-6046-8026-F2D9A9C3E7F5}"/>
              </a:ext>
            </a:extLst>
          </p:cNvPr>
          <p:cNvCxnSpPr>
            <a:cxnSpLocks/>
          </p:cNvCxnSpPr>
          <p:nvPr/>
        </p:nvCxnSpPr>
        <p:spPr>
          <a:xfrm flipH="1" flipV="1">
            <a:off x="2849985" y="1906962"/>
            <a:ext cx="1337071" cy="1924584"/>
          </a:xfrm>
          <a:prstGeom prst="line">
            <a:avLst/>
          </a:prstGeom>
          <a:ln w="635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7FD4FDC7-D3F6-6843-9E3E-84784ABA5696}"/>
              </a:ext>
            </a:extLst>
          </p:cNvPr>
          <p:cNvSpPr txBox="1"/>
          <p:nvPr/>
        </p:nvSpPr>
        <p:spPr>
          <a:xfrm>
            <a:off x="8785260" y="1242674"/>
            <a:ext cx="1641763" cy="40011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People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9542910-120F-AB4A-A02A-F8E9EAB3A3BF}"/>
              </a:ext>
            </a:extLst>
          </p:cNvPr>
          <p:cNvSpPr txBox="1"/>
          <p:nvPr/>
        </p:nvSpPr>
        <p:spPr>
          <a:xfrm>
            <a:off x="8725097" y="6078989"/>
            <a:ext cx="1991360" cy="40011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Technology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4896B2E-038E-8645-84F9-9CAF726E162D}"/>
              </a:ext>
            </a:extLst>
          </p:cNvPr>
          <p:cNvSpPr txBox="1"/>
          <p:nvPr/>
        </p:nvSpPr>
        <p:spPr>
          <a:xfrm>
            <a:off x="2085310" y="1456085"/>
            <a:ext cx="1641763" cy="40011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Location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2DE56CA-D37A-E14F-B3BB-23825DC01DCD}"/>
              </a:ext>
            </a:extLst>
          </p:cNvPr>
          <p:cNvSpPr txBox="1"/>
          <p:nvPr/>
        </p:nvSpPr>
        <p:spPr>
          <a:xfrm>
            <a:off x="1787852" y="6108368"/>
            <a:ext cx="1821891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7B97ED6-CE60-8E40-9A8A-68995E1204F8}"/>
              </a:ext>
            </a:extLst>
          </p:cNvPr>
          <p:cNvCxnSpPr>
            <a:cxnSpLocks/>
          </p:cNvCxnSpPr>
          <p:nvPr/>
        </p:nvCxnSpPr>
        <p:spPr>
          <a:xfrm>
            <a:off x="9441229" y="4412531"/>
            <a:ext cx="473558" cy="1"/>
          </a:xfrm>
          <a:prstGeom prst="line">
            <a:avLst/>
          </a:prstGeom>
          <a:ln w="63500">
            <a:headEnd type="diamond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F65AC04A-A4FC-304B-B769-167DDDE026A4}"/>
              </a:ext>
            </a:extLst>
          </p:cNvPr>
          <p:cNvCxnSpPr>
            <a:cxnSpLocks/>
          </p:cNvCxnSpPr>
          <p:nvPr/>
        </p:nvCxnSpPr>
        <p:spPr>
          <a:xfrm>
            <a:off x="9141108" y="5215908"/>
            <a:ext cx="473558" cy="1"/>
          </a:xfrm>
          <a:prstGeom prst="line">
            <a:avLst/>
          </a:prstGeom>
          <a:ln w="63500">
            <a:headEnd type="diamond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4F2080A2-B832-7F40-8FB8-FAA7FA0DD4C5}"/>
              </a:ext>
            </a:extLst>
          </p:cNvPr>
          <p:cNvCxnSpPr>
            <a:cxnSpLocks/>
          </p:cNvCxnSpPr>
          <p:nvPr/>
        </p:nvCxnSpPr>
        <p:spPr>
          <a:xfrm>
            <a:off x="9484168" y="3235166"/>
            <a:ext cx="525211" cy="0"/>
          </a:xfrm>
          <a:prstGeom prst="line">
            <a:avLst/>
          </a:prstGeom>
          <a:ln w="63500">
            <a:headEnd type="diamond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8487826D-1498-8042-A15D-15A267A5B568}"/>
              </a:ext>
            </a:extLst>
          </p:cNvPr>
          <p:cNvCxnSpPr>
            <a:cxnSpLocks/>
          </p:cNvCxnSpPr>
          <p:nvPr/>
        </p:nvCxnSpPr>
        <p:spPr>
          <a:xfrm>
            <a:off x="8760030" y="1960688"/>
            <a:ext cx="520914" cy="1"/>
          </a:xfrm>
          <a:prstGeom prst="line">
            <a:avLst/>
          </a:prstGeom>
          <a:ln w="63500">
            <a:headEnd type="diamond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207CD3CC-F3E9-E04F-A525-03E837B15C9D}"/>
              </a:ext>
            </a:extLst>
          </p:cNvPr>
          <p:cNvCxnSpPr>
            <a:cxnSpLocks/>
          </p:cNvCxnSpPr>
          <p:nvPr/>
        </p:nvCxnSpPr>
        <p:spPr>
          <a:xfrm>
            <a:off x="2974227" y="5244318"/>
            <a:ext cx="290409" cy="3653"/>
          </a:xfrm>
          <a:prstGeom prst="line">
            <a:avLst/>
          </a:prstGeom>
          <a:ln w="63500">
            <a:headEnd type="diamond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EFEBC615-51A5-1943-8062-398E068C2E7F}"/>
              </a:ext>
            </a:extLst>
          </p:cNvPr>
          <p:cNvCxnSpPr>
            <a:cxnSpLocks/>
          </p:cNvCxnSpPr>
          <p:nvPr/>
        </p:nvCxnSpPr>
        <p:spPr>
          <a:xfrm>
            <a:off x="3318662" y="3305309"/>
            <a:ext cx="520914" cy="1"/>
          </a:xfrm>
          <a:prstGeom prst="line">
            <a:avLst/>
          </a:prstGeom>
          <a:ln w="63500">
            <a:headEnd type="diamond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19F0712A-6223-F446-849E-1B5B943E7C04}"/>
              </a:ext>
            </a:extLst>
          </p:cNvPr>
          <p:cNvCxnSpPr>
            <a:cxnSpLocks/>
          </p:cNvCxnSpPr>
          <p:nvPr/>
        </p:nvCxnSpPr>
        <p:spPr>
          <a:xfrm flipV="1">
            <a:off x="3416545" y="4368682"/>
            <a:ext cx="363964" cy="11424"/>
          </a:xfrm>
          <a:prstGeom prst="line">
            <a:avLst/>
          </a:prstGeom>
          <a:ln w="63500">
            <a:headEnd type="diamond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EB1B64B1-3CA4-1C4C-A0F6-D59DD2290DB0}"/>
              </a:ext>
            </a:extLst>
          </p:cNvPr>
          <p:cNvCxnSpPr>
            <a:cxnSpLocks/>
          </p:cNvCxnSpPr>
          <p:nvPr/>
        </p:nvCxnSpPr>
        <p:spPr>
          <a:xfrm>
            <a:off x="2686000" y="2355586"/>
            <a:ext cx="520914" cy="1"/>
          </a:xfrm>
          <a:prstGeom prst="line">
            <a:avLst/>
          </a:prstGeom>
          <a:ln w="63500">
            <a:headEnd type="diamond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50" name="TextBox 49">
            <a:extLst>
              <a:ext uri="{FF2B5EF4-FFF2-40B4-BE49-F238E27FC236}">
                <a16:creationId xmlns:a16="http://schemas.microsoft.com/office/drawing/2014/main" id="{C60617CC-6394-7C40-822C-D43FF2157A3A}"/>
              </a:ext>
            </a:extLst>
          </p:cNvPr>
          <p:cNvSpPr txBox="1"/>
          <p:nvPr/>
        </p:nvSpPr>
        <p:spPr>
          <a:xfrm>
            <a:off x="8297494" y="5043509"/>
            <a:ext cx="769987" cy="430887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No sales online 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384C8C6B-ECD8-024D-9BF9-D907698CA0A9}"/>
              </a:ext>
            </a:extLst>
          </p:cNvPr>
          <p:cNvSpPr txBox="1"/>
          <p:nvPr/>
        </p:nvSpPr>
        <p:spPr>
          <a:xfrm>
            <a:off x="8448573" y="4097819"/>
            <a:ext cx="922539" cy="600164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No pre-delivery service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B7A29BFB-956E-DF4D-9125-44757EE0517D}"/>
              </a:ext>
            </a:extLst>
          </p:cNvPr>
          <p:cNvSpPr txBox="1"/>
          <p:nvPr/>
        </p:nvSpPr>
        <p:spPr>
          <a:xfrm>
            <a:off x="7719995" y="1815463"/>
            <a:ext cx="978302" cy="430887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Decreased customers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AC980876-7C30-6A48-B4F5-73B460B0D12E}"/>
              </a:ext>
            </a:extLst>
          </p:cNvPr>
          <p:cNvSpPr txBox="1"/>
          <p:nvPr/>
        </p:nvSpPr>
        <p:spPr>
          <a:xfrm>
            <a:off x="8423589" y="2910980"/>
            <a:ext cx="1004465" cy="600164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People working from home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AA2F8F15-CBC5-7841-ADB2-0A1A92C540F0}"/>
              </a:ext>
            </a:extLst>
          </p:cNvPr>
          <p:cNvSpPr txBox="1"/>
          <p:nvPr/>
        </p:nvSpPr>
        <p:spPr>
          <a:xfrm>
            <a:off x="1822638" y="2080808"/>
            <a:ext cx="804381" cy="600164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Retail units empty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85613036-A2CD-714E-9033-9721F92C50B9}"/>
              </a:ext>
            </a:extLst>
          </p:cNvPr>
          <p:cNvSpPr txBox="1"/>
          <p:nvPr/>
        </p:nvSpPr>
        <p:spPr>
          <a:xfrm>
            <a:off x="2155061" y="3089867"/>
            <a:ext cx="941157" cy="430887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No new shops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27C02EB0-CF2A-E248-8888-CBF6C89173C3}"/>
              </a:ext>
            </a:extLst>
          </p:cNvPr>
          <p:cNvSpPr txBox="1"/>
          <p:nvPr/>
        </p:nvSpPr>
        <p:spPr>
          <a:xfrm>
            <a:off x="2146747" y="4183148"/>
            <a:ext cx="1185440" cy="430887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Business rates changes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B1C72D38-4117-BF4D-AFFC-05ABFA9CDCC7}"/>
              </a:ext>
            </a:extLst>
          </p:cNvPr>
          <p:cNvSpPr txBox="1"/>
          <p:nvPr/>
        </p:nvSpPr>
        <p:spPr>
          <a:xfrm>
            <a:off x="1939781" y="4996812"/>
            <a:ext cx="1006676" cy="430887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Inflation of goods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51E533BD-A0DC-664B-B037-16E79759EEFD}"/>
              </a:ext>
            </a:extLst>
          </p:cNvPr>
          <p:cNvSpPr txBox="1"/>
          <p:nvPr/>
        </p:nvSpPr>
        <p:spPr>
          <a:xfrm>
            <a:off x="10333035" y="3262093"/>
            <a:ext cx="1725594" cy="707886"/>
          </a:xfrm>
          <a:prstGeom prst="rect">
            <a:avLst/>
          </a:prstGeom>
          <a:noFill/>
          <a:ln w="0">
            <a:solidFill>
              <a:schemeClr val="tx1">
                <a:alpha val="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Sales Reduction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710B2702-2E14-BD44-97A7-F589E5193A69}"/>
              </a:ext>
            </a:extLst>
          </p:cNvPr>
          <p:cNvSpPr txBox="1"/>
          <p:nvPr/>
        </p:nvSpPr>
        <p:spPr>
          <a:xfrm>
            <a:off x="899601" y="4048595"/>
            <a:ext cx="773257" cy="6001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Rent prices high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09355E01-4BC7-D14A-BECA-E649F28C72F4}"/>
              </a:ext>
            </a:extLst>
          </p:cNvPr>
          <p:cNvCxnSpPr>
            <a:cxnSpLocks/>
          </p:cNvCxnSpPr>
          <p:nvPr/>
        </p:nvCxnSpPr>
        <p:spPr>
          <a:xfrm>
            <a:off x="1770820" y="4312490"/>
            <a:ext cx="386535" cy="3653"/>
          </a:xfrm>
          <a:prstGeom prst="line">
            <a:avLst/>
          </a:prstGeom>
          <a:ln w="63500">
            <a:headEnd type="diamond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88FE8247-E298-544A-8F6A-9718D22A1EE1}"/>
              </a:ext>
            </a:extLst>
          </p:cNvPr>
          <p:cNvCxnSpPr>
            <a:cxnSpLocks/>
          </p:cNvCxnSpPr>
          <p:nvPr/>
        </p:nvCxnSpPr>
        <p:spPr>
          <a:xfrm flipV="1">
            <a:off x="1548454" y="5263189"/>
            <a:ext cx="397977" cy="147390"/>
          </a:xfrm>
          <a:prstGeom prst="line">
            <a:avLst/>
          </a:prstGeom>
          <a:ln w="63500">
            <a:headEnd type="diamond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84B20521-D67E-264C-876E-11B8EAF0ECA4}"/>
              </a:ext>
            </a:extLst>
          </p:cNvPr>
          <p:cNvCxnSpPr>
            <a:cxnSpLocks/>
          </p:cNvCxnSpPr>
          <p:nvPr/>
        </p:nvCxnSpPr>
        <p:spPr>
          <a:xfrm>
            <a:off x="1481821" y="2084935"/>
            <a:ext cx="330065" cy="297693"/>
          </a:xfrm>
          <a:prstGeom prst="line">
            <a:avLst/>
          </a:prstGeom>
          <a:ln w="63500">
            <a:headEnd type="diamond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58FEF585-CC78-874D-A9B1-5F9348888998}"/>
              </a:ext>
            </a:extLst>
          </p:cNvPr>
          <p:cNvCxnSpPr>
            <a:cxnSpLocks/>
          </p:cNvCxnSpPr>
          <p:nvPr/>
        </p:nvCxnSpPr>
        <p:spPr>
          <a:xfrm>
            <a:off x="1742355" y="3305310"/>
            <a:ext cx="425189" cy="3653"/>
          </a:xfrm>
          <a:prstGeom prst="line">
            <a:avLst/>
          </a:prstGeom>
          <a:ln w="63500">
            <a:headEnd type="diamond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24BB5BF8-EE19-4348-8484-8D838C674399}"/>
              </a:ext>
            </a:extLst>
          </p:cNvPr>
          <p:cNvCxnSpPr>
            <a:cxnSpLocks/>
          </p:cNvCxnSpPr>
          <p:nvPr/>
        </p:nvCxnSpPr>
        <p:spPr>
          <a:xfrm>
            <a:off x="7419599" y="2143671"/>
            <a:ext cx="264008" cy="3653"/>
          </a:xfrm>
          <a:prstGeom prst="line">
            <a:avLst/>
          </a:prstGeom>
          <a:ln w="63500">
            <a:headEnd type="diamond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E667365D-FC3B-714E-B03F-2A0252B08C89}"/>
              </a:ext>
            </a:extLst>
          </p:cNvPr>
          <p:cNvCxnSpPr>
            <a:cxnSpLocks/>
          </p:cNvCxnSpPr>
          <p:nvPr/>
        </p:nvCxnSpPr>
        <p:spPr>
          <a:xfrm>
            <a:off x="8091118" y="3322312"/>
            <a:ext cx="319450" cy="3653"/>
          </a:xfrm>
          <a:prstGeom prst="line">
            <a:avLst/>
          </a:prstGeom>
          <a:ln w="63500">
            <a:headEnd type="diamond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F578FCCB-2E0B-9E48-98EC-368F5CB35165}"/>
              </a:ext>
            </a:extLst>
          </p:cNvPr>
          <p:cNvCxnSpPr>
            <a:cxnSpLocks/>
          </p:cNvCxnSpPr>
          <p:nvPr/>
        </p:nvCxnSpPr>
        <p:spPr>
          <a:xfrm>
            <a:off x="7995990" y="4395534"/>
            <a:ext cx="425189" cy="3653"/>
          </a:xfrm>
          <a:prstGeom prst="line">
            <a:avLst/>
          </a:prstGeom>
          <a:ln w="63500">
            <a:headEnd type="diamond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6CF6563D-2C3E-1647-9528-058C7464ACE4}"/>
              </a:ext>
            </a:extLst>
          </p:cNvPr>
          <p:cNvCxnSpPr>
            <a:cxnSpLocks/>
          </p:cNvCxnSpPr>
          <p:nvPr/>
        </p:nvCxnSpPr>
        <p:spPr>
          <a:xfrm>
            <a:off x="7857006" y="5227798"/>
            <a:ext cx="386535" cy="3653"/>
          </a:xfrm>
          <a:prstGeom prst="line">
            <a:avLst/>
          </a:prstGeom>
          <a:ln w="63500">
            <a:headEnd type="diamond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0" name="TextBox 59">
            <a:extLst>
              <a:ext uri="{FF2B5EF4-FFF2-40B4-BE49-F238E27FC236}">
                <a16:creationId xmlns:a16="http://schemas.microsoft.com/office/drawing/2014/main" id="{35AD37AC-F143-5246-8281-F26A986D7512}"/>
              </a:ext>
            </a:extLst>
          </p:cNvPr>
          <p:cNvSpPr txBox="1"/>
          <p:nvPr/>
        </p:nvSpPr>
        <p:spPr>
          <a:xfrm>
            <a:off x="269896" y="5474396"/>
            <a:ext cx="1270070" cy="43088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Product prices increased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FA3BC600-843D-734A-9A6D-184354F52CF2}"/>
              </a:ext>
            </a:extLst>
          </p:cNvPr>
          <p:cNvSpPr txBox="1"/>
          <p:nvPr/>
        </p:nvSpPr>
        <p:spPr>
          <a:xfrm>
            <a:off x="238321" y="1566534"/>
            <a:ext cx="1264779" cy="43088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Loss of loyal customers 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E58DB5C6-80D5-A741-840D-08931BB84FAA}"/>
              </a:ext>
            </a:extLst>
          </p:cNvPr>
          <p:cNvSpPr txBox="1"/>
          <p:nvPr/>
        </p:nvSpPr>
        <p:spPr>
          <a:xfrm>
            <a:off x="581886" y="3031397"/>
            <a:ext cx="1044443" cy="43088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Less businesses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24158D2B-01C2-244B-8DF7-8C67C125221B}"/>
              </a:ext>
            </a:extLst>
          </p:cNvPr>
          <p:cNvSpPr txBox="1"/>
          <p:nvPr/>
        </p:nvSpPr>
        <p:spPr>
          <a:xfrm>
            <a:off x="6408524" y="1853732"/>
            <a:ext cx="949342" cy="43088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Retail unit closures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BF3FCB90-667E-614A-AA85-379CCA14AB8A}"/>
              </a:ext>
            </a:extLst>
          </p:cNvPr>
          <p:cNvSpPr txBox="1"/>
          <p:nvPr/>
        </p:nvSpPr>
        <p:spPr>
          <a:xfrm>
            <a:off x="6904003" y="3126982"/>
            <a:ext cx="1129642" cy="43088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No system to buy online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AD43998C-04A1-8C47-9EB1-2876DF5C718D}"/>
              </a:ext>
            </a:extLst>
          </p:cNvPr>
          <p:cNvSpPr txBox="1"/>
          <p:nvPr/>
        </p:nvSpPr>
        <p:spPr>
          <a:xfrm>
            <a:off x="6976627" y="4107710"/>
            <a:ext cx="943719" cy="43088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No technology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71EFD258-FD5F-5B4A-94CD-E6B280B65547}"/>
              </a:ext>
            </a:extLst>
          </p:cNvPr>
          <p:cNvSpPr txBox="1"/>
          <p:nvPr/>
        </p:nvSpPr>
        <p:spPr>
          <a:xfrm>
            <a:off x="6957250" y="4890622"/>
            <a:ext cx="845803" cy="6001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Cannot provide service</a:t>
            </a:r>
          </a:p>
        </p:txBody>
      </p: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9EF1FA70-47BB-3746-92DE-06395A67A9E4}"/>
              </a:ext>
            </a:extLst>
          </p:cNvPr>
          <p:cNvCxnSpPr>
            <a:cxnSpLocks/>
          </p:cNvCxnSpPr>
          <p:nvPr/>
        </p:nvCxnSpPr>
        <p:spPr>
          <a:xfrm flipH="1" flipV="1">
            <a:off x="5923727" y="1748518"/>
            <a:ext cx="1062295" cy="2021142"/>
          </a:xfrm>
          <a:prstGeom prst="line">
            <a:avLst/>
          </a:prstGeom>
          <a:ln w="635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8" name="TextBox 67">
            <a:extLst>
              <a:ext uri="{FF2B5EF4-FFF2-40B4-BE49-F238E27FC236}">
                <a16:creationId xmlns:a16="http://schemas.microsoft.com/office/drawing/2014/main" id="{FEEBCA9B-CEE8-8A4C-87B8-70FDF373718D}"/>
              </a:ext>
            </a:extLst>
          </p:cNvPr>
          <p:cNvSpPr txBox="1"/>
          <p:nvPr/>
        </p:nvSpPr>
        <p:spPr>
          <a:xfrm>
            <a:off x="4922464" y="1331015"/>
            <a:ext cx="1641763" cy="40011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Suppliers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5FC89D06-59F1-474C-BA0F-70F407D8D684}"/>
              </a:ext>
            </a:extLst>
          </p:cNvPr>
          <p:cNvSpPr txBox="1"/>
          <p:nvPr/>
        </p:nvSpPr>
        <p:spPr>
          <a:xfrm>
            <a:off x="5909488" y="6106259"/>
            <a:ext cx="1641763" cy="40011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Method </a:t>
            </a:r>
          </a:p>
        </p:txBody>
      </p: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8A78B08F-F607-624D-9408-32C5732077EB}"/>
              </a:ext>
            </a:extLst>
          </p:cNvPr>
          <p:cNvCxnSpPr>
            <a:cxnSpLocks/>
          </p:cNvCxnSpPr>
          <p:nvPr/>
        </p:nvCxnSpPr>
        <p:spPr>
          <a:xfrm flipV="1">
            <a:off x="6496051" y="3797890"/>
            <a:ext cx="463010" cy="2299827"/>
          </a:xfrm>
          <a:prstGeom prst="line">
            <a:avLst/>
          </a:prstGeom>
          <a:ln w="635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3704231E-3ADC-DE4F-ACD2-0D90935F437E}"/>
              </a:ext>
            </a:extLst>
          </p:cNvPr>
          <p:cNvCxnSpPr>
            <a:cxnSpLocks/>
          </p:cNvCxnSpPr>
          <p:nvPr/>
        </p:nvCxnSpPr>
        <p:spPr>
          <a:xfrm flipV="1">
            <a:off x="4754438" y="4865800"/>
            <a:ext cx="450040" cy="177709"/>
          </a:xfrm>
          <a:prstGeom prst="line">
            <a:avLst/>
          </a:prstGeom>
          <a:ln w="63500">
            <a:headEnd type="diamond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D61A7B00-4817-4347-BDDF-9453F357A9BD}"/>
              </a:ext>
            </a:extLst>
          </p:cNvPr>
          <p:cNvCxnSpPr>
            <a:cxnSpLocks/>
          </p:cNvCxnSpPr>
          <p:nvPr/>
        </p:nvCxnSpPr>
        <p:spPr>
          <a:xfrm>
            <a:off x="6266600" y="4834027"/>
            <a:ext cx="520914" cy="1"/>
          </a:xfrm>
          <a:prstGeom prst="line">
            <a:avLst/>
          </a:prstGeom>
          <a:ln w="63500">
            <a:headEnd type="diamond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99341E25-0DCC-8D4E-9474-435D8E42EF5C}"/>
              </a:ext>
            </a:extLst>
          </p:cNvPr>
          <p:cNvCxnSpPr>
            <a:cxnSpLocks/>
          </p:cNvCxnSpPr>
          <p:nvPr/>
        </p:nvCxnSpPr>
        <p:spPr>
          <a:xfrm>
            <a:off x="6116122" y="3148689"/>
            <a:ext cx="520914" cy="1"/>
          </a:xfrm>
          <a:prstGeom prst="line">
            <a:avLst/>
          </a:prstGeom>
          <a:ln w="63500">
            <a:headEnd type="diamond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E056336D-0CE8-4340-BC13-F620276DADB7}"/>
              </a:ext>
            </a:extLst>
          </p:cNvPr>
          <p:cNvCxnSpPr>
            <a:cxnSpLocks/>
          </p:cNvCxnSpPr>
          <p:nvPr/>
        </p:nvCxnSpPr>
        <p:spPr>
          <a:xfrm>
            <a:off x="5618195" y="2168031"/>
            <a:ext cx="520914" cy="1"/>
          </a:xfrm>
          <a:prstGeom prst="line">
            <a:avLst/>
          </a:prstGeom>
          <a:ln w="63500">
            <a:headEnd type="diamond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5" name="TextBox 74">
            <a:extLst>
              <a:ext uri="{FF2B5EF4-FFF2-40B4-BE49-F238E27FC236}">
                <a16:creationId xmlns:a16="http://schemas.microsoft.com/office/drawing/2014/main" id="{7B8A7D50-6EA5-F341-8303-723A6CE4A739}"/>
              </a:ext>
            </a:extLst>
          </p:cNvPr>
          <p:cNvSpPr txBox="1"/>
          <p:nvPr/>
        </p:nvSpPr>
        <p:spPr>
          <a:xfrm>
            <a:off x="4568301" y="1938664"/>
            <a:ext cx="941157" cy="26161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inflation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CF177D52-A172-404F-B9E4-DF22420474AC}"/>
              </a:ext>
            </a:extLst>
          </p:cNvPr>
          <p:cNvSpPr txBox="1"/>
          <p:nvPr/>
        </p:nvSpPr>
        <p:spPr>
          <a:xfrm>
            <a:off x="5139218" y="3133765"/>
            <a:ext cx="941157" cy="430887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Failure of crops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901127E4-0803-A54A-AB21-720876F59EA4}"/>
              </a:ext>
            </a:extLst>
          </p:cNvPr>
          <p:cNvSpPr txBox="1"/>
          <p:nvPr/>
        </p:nvSpPr>
        <p:spPr>
          <a:xfrm>
            <a:off x="4206929" y="5121440"/>
            <a:ext cx="941157" cy="6001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No modern facilities available</a:t>
            </a: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CC53E49E-046D-D042-AD27-1A67DAA03E12}"/>
              </a:ext>
            </a:extLst>
          </p:cNvPr>
          <p:cNvSpPr txBox="1"/>
          <p:nvPr/>
        </p:nvSpPr>
        <p:spPr>
          <a:xfrm>
            <a:off x="5234712" y="4631015"/>
            <a:ext cx="941157" cy="430887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Old selling style</a:t>
            </a: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7625B3B5-1A1A-2A42-A229-342F564C816D}"/>
              </a:ext>
            </a:extLst>
          </p:cNvPr>
          <p:cNvSpPr txBox="1"/>
          <p:nvPr/>
        </p:nvSpPr>
        <p:spPr>
          <a:xfrm>
            <a:off x="3934947" y="2795494"/>
            <a:ext cx="941157" cy="43088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Lack of greens</a:t>
            </a:r>
          </a:p>
        </p:txBody>
      </p: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E4D14A82-6EAD-4A4F-865D-28429B996AEE}"/>
              </a:ext>
            </a:extLst>
          </p:cNvPr>
          <p:cNvCxnSpPr>
            <a:cxnSpLocks/>
            <a:endCxn id="76" idx="0"/>
          </p:cNvCxnSpPr>
          <p:nvPr/>
        </p:nvCxnSpPr>
        <p:spPr>
          <a:xfrm>
            <a:off x="4979948" y="2947577"/>
            <a:ext cx="629849" cy="186188"/>
          </a:xfrm>
          <a:prstGeom prst="line">
            <a:avLst/>
          </a:prstGeom>
          <a:ln w="63500">
            <a:headEnd type="diamond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81" name="TextBox 80">
            <a:extLst>
              <a:ext uri="{FF2B5EF4-FFF2-40B4-BE49-F238E27FC236}">
                <a16:creationId xmlns:a16="http://schemas.microsoft.com/office/drawing/2014/main" id="{0C8059CD-4860-534D-8843-353D481C2178}"/>
              </a:ext>
            </a:extLst>
          </p:cNvPr>
          <p:cNvSpPr txBox="1"/>
          <p:nvPr/>
        </p:nvSpPr>
        <p:spPr>
          <a:xfrm>
            <a:off x="3403295" y="1998197"/>
            <a:ext cx="941157" cy="43088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Costly goods</a:t>
            </a:r>
          </a:p>
        </p:txBody>
      </p:sp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FF410D76-2133-CE42-A8D3-282E279A50A9}"/>
              </a:ext>
            </a:extLst>
          </p:cNvPr>
          <p:cNvCxnSpPr>
            <a:cxnSpLocks/>
            <a:endCxn id="75" idx="1"/>
          </p:cNvCxnSpPr>
          <p:nvPr/>
        </p:nvCxnSpPr>
        <p:spPr>
          <a:xfrm flipV="1">
            <a:off x="4404885" y="2069469"/>
            <a:ext cx="163416" cy="49552"/>
          </a:xfrm>
          <a:prstGeom prst="line">
            <a:avLst/>
          </a:prstGeom>
          <a:ln w="63500">
            <a:headEnd type="diamond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" name="Rectangle 3">
            <a:extLst>
              <a:ext uri="{FF2B5EF4-FFF2-40B4-BE49-F238E27FC236}">
                <a16:creationId xmlns:a16="http://schemas.microsoft.com/office/drawing/2014/main" id="{27B0755E-5E46-9E44-A9FC-DED1E3D78FDF}"/>
              </a:ext>
            </a:extLst>
          </p:cNvPr>
          <p:cNvSpPr/>
          <p:nvPr/>
        </p:nvSpPr>
        <p:spPr>
          <a:xfrm>
            <a:off x="10009379" y="6456310"/>
            <a:ext cx="17620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dirty="0" err="1">
                <a:latin typeface="Arial"/>
                <a:ea typeface="+mn-lt"/>
                <a:cs typeface="Arial"/>
              </a:rPr>
              <a:t>Sproull</a:t>
            </a:r>
            <a:r>
              <a:rPr lang="en-US" dirty="0">
                <a:latin typeface="Arial"/>
                <a:ea typeface="+mn-lt"/>
                <a:cs typeface="Arial"/>
              </a:rPr>
              <a:t>, 2018)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37275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342EA-2B4D-A04C-992A-C7172E68FA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A375DF-90E0-4B42-8B6A-FB354E8E90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1274" y="2140527"/>
            <a:ext cx="9149340" cy="3879273"/>
          </a:xfrm>
        </p:spPr>
        <p:txBody>
          <a:bodyPr/>
          <a:lstStyle/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Sales in bakery stayed low since Covid-19</a:t>
            </a: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No Delivery or Online access for Services available </a:t>
            </a: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Poor management – Basil Cannot provide more services</a:t>
            </a: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Most customers from the retail park work from home - Impacting Sales</a:t>
            </a: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Empty units - leading to less footfall</a:t>
            </a: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en-US" cap="none" dirty="0">
                <a:latin typeface="Arial" panose="020B0604020202020204" pitchFamily="34" charset="0"/>
                <a:cs typeface="Arial" panose="020B0604020202020204" pitchFamily="34" charset="0"/>
              </a:rPr>
              <a:t>Rising Costs - Impacting the business</a:t>
            </a: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54209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3B39EE0-00FE-2748-BC5B-89406D630E86}"/>
              </a:ext>
            </a:extLst>
          </p:cNvPr>
          <p:cNvSpPr/>
          <p:nvPr/>
        </p:nvSpPr>
        <p:spPr>
          <a:xfrm>
            <a:off x="374073" y="1533466"/>
            <a:ext cx="11540836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16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Belsare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V.H. (2025) Pestel Analysis.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https://www.journalijar.com/uploads/2025/02/67c95d18228b5_IJAR-50378.pdf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11 June 2026).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Fleiner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C., Yang, D.,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Vandevelde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S. and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Vennekens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J. (2025) ‘A domain ontology for Ishikawa diagrams to enhance root cause analysis’,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In International Semantic Web Conference,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pp. 258-275.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Harinta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Y.W. and </a:t>
            </a:r>
            <a:r>
              <a:rPr lang="en-GB" sz="1600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Arianti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Y.S. (2023) ‘The fishbone diagram analysis to know the factors that influence the decreasing interest of farmers in the cultivation of soybean’, </a:t>
            </a:r>
            <a:r>
              <a:rPr lang="en-GB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AMCA Journal of Community Development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3(2), pp.100-102.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Karadzhov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V. and </a:t>
            </a:r>
            <a:r>
              <a:rPr lang="en-GB" sz="1600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Patarchanova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E. (2025) ‘How to create the best PESTEL analysis’, </a:t>
            </a:r>
            <a:r>
              <a:rPr lang="en-GB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Journal of Digital Research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1(3), pp.8-20.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Kumah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Nwogu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C.N.,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Issah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A.R.,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Obot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E.,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Kanamitie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D.T.,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Sifa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J.S. and Aidoo, L.A. (2024)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‘Cause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-and-effect (fishbone) diagram: a tool for generating and organizing quality improvement ideas’,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Global Journal on Quality and Safety in Healthcare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 7(2), pp.85-87.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Mikolo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B.,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Elenga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M. and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Tsoumou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K. (2024) ‘Causes of quality defects in cassava-based food production: An Ishikawa diagram analysis’,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World J. Adv. Res. Rev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 24, pp.750-758.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55BA83E-D496-8147-B88D-99436A6D3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9"/>
            <a:ext cx="8825659" cy="706964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6735912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A5355776-E81D-2A48-83DC-AF31F6744443}"/>
              </a:ext>
            </a:extLst>
          </p:cNvPr>
          <p:cNvSpPr/>
          <p:nvPr/>
        </p:nvSpPr>
        <p:spPr>
          <a:xfrm>
            <a:off x="277091" y="932488"/>
            <a:ext cx="11804073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dirty="0"/>
          </a:p>
          <a:p>
            <a:endParaRPr lang="en-US" dirty="0"/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Naz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F. (2023) ‘Strategic Management: Planning For Long-term Success’,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Social And Management Sciences Research Journal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 1(1), pp.20-37.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Oxford College of Marketing (2023)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What is a PESTEL </a:t>
            </a:r>
            <a:r>
              <a:rPr lang="en-US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anaylsis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?.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https://blog.oxfordcollegeofmarketing.com/2016/06/30/pestel-analysis/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(Accessed: 8 June 2026).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Pınar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A. (2023) ‘A PESTEL Analysis of The Impacts of COVID-19 Crisis on Air Transportation Sector's Future’,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Aviation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 7(2), pp.215-225.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Qadri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A.U. and Tariq, M. (2025) ‘SWOT and PESTLE Analyses in Strategic Business Planning’,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Modern Research in Management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 2(01), pp.34-44.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Sproull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B. (2018)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The Problem-Solving, Problem-Prevention, and Decision-Making Guide: Organized and Systematic Roadmaps for Managers(1</a:t>
            </a:r>
            <a:r>
              <a:rPr lang="en-US" sz="1600" i="1" baseline="30000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 ed.).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Productivity Press.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Utama, S.P.,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Sedarmiatin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Praktikto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H. and Sari, R.K. (2026) ‘Integration Of Pestel And Swot Frameworks As A Foundation For Product Transformation In The Small And Medium Enterprise Sector’,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Indonesian Journal of Islamic Jurisprudence, Economic and Legal Theory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 4(2), pp.1432-1446.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81505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DEB9E-E7B5-A345-B071-2E9268554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2045" y="2844033"/>
            <a:ext cx="8825659" cy="706964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Thank you </a:t>
            </a:r>
          </a:p>
        </p:txBody>
      </p:sp>
    </p:spTree>
    <p:extLst>
      <p:ext uri="{BB962C8B-B14F-4D97-AF65-F5344CB8AC3E}">
        <p14:creationId xmlns:p14="http://schemas.microsoft.com/office/powerpoint/2010/main" val="2847943191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1C647B"/>
      </a:dk2>
      <a:lt2>
        <a:srgbClr val="98B7D3"/>
      </a:lt2>
      <a:accent1>
        <a:srgbClr val="274FA4"/>
      </a:accent1>
      <a:accent2>
        <a:srgbClr val="48A8D0"/>
      </a:accent2>
      <a:accent3>
        <a:srgbClr val="53B18F"/>
      </a:accent3>
      <a:accent4>
        <a:srgbClr val="D78D38"/>
      </a:accent4>
      <a:accent5>
        <a:srgbClr val="BA3F51"/>
      </a:accent5>
      <a:accent6>
        <a:srgbClr val="AE52D9"/>
      </a:accent6>
      <a:hlink>
        <a:srgbClr val="2AA2DA"/>
      </a:hlink>
      <a:folHlink>
        <a:srgbClr val="76A3B8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DEB094D4-7FD8-4F86-93D5-B0F1341EF58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{C7C88039-ED00-364E-924D-9AF0DF0B66E2}tf10001073</Template>
  <TotalTime>684</TotalTime>
  <Words>1089</Words>
  <Application>Microsoft Office PowerPoint</Application>
  <PresentationFormat>Widescreen</PresentationFormat>
  <Paragraphs>116</Paragraphs>
  <Slides>12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Droplet</vt:lpstr>
      <vt:lpstr>PowerPoint Presentation</vt:lpstr>
      <vt:lpstr>Introduction​</vt:lpstr>
      <vt:lpstr>Background of Basil’s Bakery</vt:lpstr>
      <vt:lpstr>Insight and nature of the problem</vt:lpstr>
      <vt:lpstr>Critique of PESTEL Framework</vt:lpstr>
      <vt:lpstr>PESTEL Application</vt:lpstr>
      <vt:lpstr>Critique of cause-and-effect model</vt:lpstr>
      <vt:lpstr>Application of cause-and effect model</vt:lpstr>
      <vt:lpstr>Key Findings</vt:lpstr>
      <vt:lpstr>References</vt:lpstr>
      <vt:lpstr>PowerPoint Presentation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Samina Mumtaz (2119016)</dc:creator>
  <cp:lastModifiedBy>Samina Mumtaz (2119016)</cp:lastModifiedBy>
  <cp:revision>41</cp:revision>
  <dcterms:created xsi:type="dcterms:W3CDTF">2026-05-23T07:11:13Z</dcterms:created>
  <dcterms:modified xsi:type="dcterms:W3CDTF">2026-06-15T06:22:57Z</dcterms:modified>
</cp:coreProperties>
</file>