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60A8C9-CB71-447F-9CD0-243825C1AD9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4D37613-0AF9-4995-85A5-F68A22E8EB78}">
      <dgm:prSet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Green Bean Cafe, located at the heart of the city, serves high-quality organic coffee and wholesome food in a comfortable environment for students, office workers, and tourists.</a:t>
          </a:r>
        </a:p>
      </dgm:t>
    </dgm:pt>
    <dgm:pt modelId="{128BA481-5AA1-41FD-AE36-89AA4A008E66}" type="parTrans" cxnId="{EB0CD1DE-96E0-41F6-B65E-D688F19E98CF}">
      <dgm:prSet/>
      <dgm:spPr/>
      <dgm:t>
        <a:bodyPr/>
        <a:lstStyle/>
        <a:p>
          <a:endParaRPr lang="en-US"/>
        </a:p>
      </dgm:t>
    </dgm:pt>
    <dgm:pt modelId="{678F5955-E8FE-4F63-B7F8-B4530BB9756D}" type="sibTrans" cxnId="{EB0CD1DE-96E0-41F6-B65E-D688F19E98CF}">
      <dgm:prSet/>
      <dgm:spPr/>
      <dgm:t>
        <a:bodyPr/>
        <a:lstStyle/>
        <a:p>
          <a:endParaRPr lang="en-US"/>
        </a:p>
      </dgm:t>
    </dgm:pt>
    <dgm:pt modelId="{55F34770-154D-41A0-810A-AAA59FDA50A6}">
      <dgm:prSet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Our target market consists of environmentally conscious consumers who appreciate the convenience of an environmentally conscious cafe with a relaxed environment for social interaction, studying, or working.</a:t>
          </a:r>
        </a:p>
      </dgm:t>
    </dgm:pt>
    <dgm:pt modelId="{9E79FB64-227F-4D9B-B250-217A42821D3A}" type="parTrans" cxnId="{429391DA-B0FC-4D2E-9522-C3DE08CFC483}">
      <dgm:prSet/>
      <dgm:spPr/>
      <dgm:t>
        <a:bodyPr/>
        <a:lstStyle/>
        <a:p>
          <a:endParaRPr lang="en-US"/>
        </a:p>
      </dgm:t>
    </dgm:pt>
    <dgm:pt modelId="{BC3B5CF8-45F3-4D7B-BF97-AAF63C5D372D}" type="sibTrans" cxnId="{429391DA-B0FC-4D2E-9522-C3DE08CFC483}">
      <dgm:prSet/>
      <dgm:spPr/>
      <dgm:t>
        <a:bodyPr/>
        <a:lstStyle/>
        <a:p>
          <a:endParaRPr lang="en-US"/>
        </a:p>
      </dgm:t>
    </dgm:pt>
    <dgm:pt modelId="{D8289A43-86E2-4CC8-82B0-379EE6B8079A}" type="pres">
      <dgm:prSet presAssocID="{3D60A8C9-CB71-447F-9CD0-243825C1AD9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CF6AFC2-3FE7-44F2-970F-97D1DDBEF61D}" type="pres">
      <dgm:prSet presAssocID="{C4D37613-0AF9-4995-85A5-F68A22E8EB78}" presName="hierRoot1" presStyleCnt="0"/>
      <dgm:spPr/>
    </dgm:pt>
    <dgm:pt modelId="{2287AF5E-662C-4FC6-928A-6B21ADD25B7E}" type="pres">
      <dgm:prSet presAssocID="{C4D37613-0AF9-4995-85A5-F68A22E8EB78}" presName="composite" presStyleCnt="0"/>
      <dgm:spPr/>
    </dgm:pt>
    <dgm:pt modelId="{06108154-9180-40A8-BE21-D2810B150280}" type="pres">
      <dgm:prSet presAssocID="{C4D37613-0AF9-4995-85A5-F68A22E8EB78}" presName="background" presStyleLbl="node0" presStyleIdx="0" presStyleCnt="2"/>
      <dgm:spPr/>
    </dgm:pt>
    <dgm:pt modelId="{42E14841-9354-479B-8DDB-B6C3CB501E9A}" type="pres">
      <dgm:prSet presAssocID="{C4D37613-0AF9-4995-85A5-F68A22E8EB78}" presName="text" presStyleLbl="fgAcc0" presStyleIdx="0" presStyleCnt="2">
        <dgm:presLayoutVars>
          <dgm:chPref val="3"/>
        </dgm:presLayoutVars>
      </dgm:prSet>
      <dgm:spPr/>
    </dgm:pt>
    <dgm:pt modelId="{9E5FAF58-A72D-4B88-AEEC-DFBA875E0166}" type="pres">
      <dgm:prSet presAssocID="{C4D37613-0AF9-4995-85A5-F68A22E8EB78}" presName="hierChild2" presStyleCnt="0"/>
      <dgm:spPr/>
    </dgm:pt>
    <dgm:pt modelId="{61D20EBA-6856-4C8C-B758-37F2DFE30DCF}" type="pres">
      <dgm:prSet presAssocID="{55F34770-154D-41A0-810A-AAA59FDA50A6}" presName="hierRoot1" presStyleCnt="0"/>
      <dgm:spPr/>
    </dgm:pt>
    <dgm:pt modelId="{6FDE1DE9-28F6-4C7D-B545-A4813732E9B1}" type="pres">
      <dgm:prSet presAssocID="{55F34770-154D-41A0-810A-AAA59FDA50A6}" presName="composite" presStyleCnt="0"/>
      <dgm:spPr/>
    </dgm:pt>
    <dgm:pt modelId="{38C32313-D45A-460D-82F8-B9E04EDD962F}" type="pres">
      <dgm:prSet presAssocID="{55F34770-154D-41A0-810A-AAA59FDA50A6}" presName="background" presStyleLbl="node0" presStyleIdx="1" presStyleCnt="2"/>
      <dgm:spPr/>
    </dgm:pt>
    <dgm:pt modelId="{DB34A496-62F3-4A48-82A5-00C82C092964}" type="pres">
      <dgm:prSet presAssocID="{55F34770-154D-41A0-810A-AAA59FDA50A6}" presName="text" presStyleLbl="fgAcc0" presStyleIdx="1" presStyleCnt="2">
        <dgm:presLayoutVars>
          <dgm:chPref val="3"/>
        </dgm:presLayoutVars>
      </dgm:prSet>
      <dgm:spPr/>
    </dgm:pt>
    <dgm:pt modelId="{C4ADE0F3-C2FC-42CE-AE1E-BBF93DDC6E52}" type="pres">
      <dgm:prSet presAssocID="{55F34770-154D-41A0-810A-AAA59FDA50A6}" presName="hierChild2" presStyleCnt="0"/>
      <dgm:spPr/>
    </dgm:pt>
  </dgm:ptLst>
  <dgm:cxnLst>
    <dgm:cxn modelId="{4DA2E224-D4E0-487C-BF1F-790E1FB18F6D}" type="presOf" srcId="{C4D37613-0AF9-4995-85A5-F68A22E8EB78}" destId="{42E14841-9354-479B-8DDB-B6C3CB501E9A}" srcOrd="0" destOrd="0" presId="urn:microsoft.com/office/officeart/2005/8/layout/hierarchy1"/>
    <dgm:cxn modelId="{B3F7BA54-BBEF-4030-A960-A0C6089DE98B}" type="presOf" srcId="{55F34770-154D-41A0-810A-AAA59FDA50A6}" destId="{DB34A496-62F3-4A48-82A5-00C82C092964}" srcOrd="0" destOrd="0" presId="urn:microsoft.com/office/officeart/2005/8/layout/hierarchy1"/>
    <dgm:cxn modelId="{28E24A58-D975-4628-9FC9-44C18E63DF1D}" type="presOf" srcId="{3D60A8C9-CB71-447F-9CD0-243825C1AD9C}" destId="{D8289A43-86E2-4CC8-82B0-379EE6B8079A}" srcOrd="0" destOrd="0" presId="urn:microsoft.com/office/officeart/2005/8/layout/hierarchy1"/>
    <dgm:cxn modelId="{429391DA-B0FC-4D2E-9522-C3DE08CFC483}" srcId="{3D60A8C9-CB71-447F-9CD0-243825C1AD9C}" destId="{55F34770-154D-41A0-810A-AAA59FDA50A6}" srcOrd="1" destOrd="0" parTransId="{9E79FB64-227F-4D9B-B250-217A42821D3A}" sibTransId="{BC3B5CF8-45F3-4D7B-BF97-AAF63C5D372D}"/>
    <dgm:cxn modelId="{EB0CD1DE-96E0-41F6-B65E-D688F19E98CF}" srcId="{3D60A8C9-CB71-447F-9CD0-243825C1AD9C}" destId="{C4D37613-0AF9-4995-85A5-F68A22E8EB78}" srcOrd="0" destOrd="0" parTransId="{128BA481-5AA1-41FD-AE36-89AA4A008E66}" sibTransId="{678F5955-E8FE-4F63-B7F8-B4530BB9756D}"/>
    <dgm:cxn modelId="{9B0CF1CC-DC03-4E21-ABC2-C9D71775533E}" type="presParOf" srcId="{D8289A43-86E2-4CC8-82B0-379EE6B8079A}" destId="{8CF6AFC2-3FE7-44F2-970F-97D1DDBEF61D}" srcOrd="0" destOrd="0" presId="urn:microsoft.com/office/officeart/2005/8/layout/hierarchy1"/>
    <dgm:cxn modelId="{7C4DBF59-90EF-4069-9ACC-87E9F23818F6}" type="presParOf" srcId="{8CF6AFC2-3FE7-44F2-970F-97D1DDBEF61D}" destId="{2287AF5E-662C-4FC6-928A-6B21ADD25B7E}" srcOrd="0" destOrd="0" presId="urn:microsoft.com/office/officeart/2005/8/layout/hierarchy1"/>
    <dgm:cxn modelId="{405CB353-F122-4770-85F7-2ED468D9F89D}" type="presParOf" srcId="{2287AF5E-662C-4FC6-928A-6B21ADD25B7E}" destId="{06108154-9180-40A8-BE21-D2810B150280}" srcOrd="0" destOrd="0" presId="urn:microsoft.com/office/officeart/2005/8/layout/hierarchy1"/>
    <dgm:cxn modelId="{42FD56A8-A996-4164-B920-2EBFB48E5F30}" type="presParOf" srcId="{2287AF5E-662C-4FC6-928A-6B21ADD25B7E}" destId="{42E14841-9354-479B-8DDB-B6C3CB501E9A}" srcOrd="1" destOrd="0" presId="urn:microsoft.com/office/officeart/2005/8/layout/hierarchy1"/>
    <dgm:cxn modelId="{3F2515EB-63DB-41B3-A4DF-59345D2894EA}" type="presParOf" srcId="{8CF6AFC2-3FE7-44F2-970F-97D1DDBEF61D}" destId="{9E5FAF58-A72D-4B88-AEEC-DFBA875E0166}" srcOrd="1" destOrd="0" presId="urn:microsoft.com/office/officeart/2005/8/layout/hierarchy1"/>
    <dgm:cxn modelId="{0246759E-0E21-40B6-B40C-10A057466226}" type="presParOf" srcId="{D8289A43-86E2-4CC8-82B0-379EE6B8079A}" destId="{61D20EBA-6856-4C8C-B758-37F2DFE30DCF}" srcOrd="1" destOrd="0" presId="urn:microsoft.com/office/officeart/2005/8/layout/hierarchy1"/>
    <dgm:cxn modelId="{4264FECD-C7E9-46D1-9367-C22D04FA9EEA}" type="presParOf" srcId="{61D20EBA-6856-4C8C-B758-37F2DFE30DCF}" destId="{6FDE1DE9-28F6-4C7D-B545-A4813732E9B1}" srcOrd="0" destOrd="0" presId="urn:microsoft.com/office/officeart/2005/8/layout/hierarchy1"/>
    <dgm:cxn modelId="{01AFF593-6009-4739-BE8E-41CA0B6073B3}" type="presParOf" srcId="{6FDE1DE9-28F6-4C7D-B545-A4813732E9B1}" destId="{38C32313-D45A-460D-82F8-B9E04EDD962F}" srcOrd="0" destOrd="0" presId="urn:microsoft.com/office/officeart/2005/8/layout/hierarchy1"/>
    <dgm:cxn modelId="{2BC70D76-6BFF-4948-9510-CDBE1193E9C1}" type="presParOf" srcId="{6FDE1DE9-28F6-4C7D-B545-A4813732E9B1}" destId="{DB34A496-62F3-4A48-82A5-00C82C092964}" srcOrd="1" destOrd="0" presId="urn:microsoft.com/office/officeart/2005/8/layout/hierarchy1"/>
    <dgm:cxn modelId="{02E9AF34-F708-4E46-9784-28E684DE0166}" type="presParOf" srcId="{61D20EBA-6856-4C8C-B758-37F2DFE30DCF}" destId="{C4ADE0F3-C2FC-42CE-AE1E-BBF93DDC6E5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CD8AE0-0E87-4CD4-82BF-3B587476D573}" type="doc">
      <dgm:prSet loTypeId="urn:microsoft.com/office/officeart/2005/8/layout/hierarchy1" loCatId="hierarchy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59090C-4DBA-4021-A7F9-47998B8D60C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Competitive pricing, student discounts, and loyalty rewards will help the business attract and keep customers through its promotional efforts. </a:t>
          </a:r>
        </a:p>
      </dgm:t>
    </dgm:pt>
    <dgm:pt modelId="{A0267546-2341-45CE-A995-0C616212E34E}" type="parTrans" cxnId="{F7BD2E4F-EAEB-4FE2-947B-5874D2DDBCD0}">
      <dgm:prSet/>
      <dgm:spPr/>
      <dgm:t>
        <a:bodyPr/>
        <a:lstStyle/>
        <a:p>
          <a:endParaRPr lang="en-US"/>
        </a:p>
      </dgm:t>
    </dgm:pt>
    <dgm:pt modelId="{3EC9B637-78B0-4919-BF6B-32D6D8511414}" type="sibTrans" cxnId="{F7BD2E4F-EAEB-4FE2-947B-5874D2DDBCD0}">
      <dgm:prSet/>
      <dgm:spPr/>
      <dgm:t>
        <a:bodyPr/>
        <a:lstStyle/>
        <a:p>
          <a:endParaRPr lang="en-US"/>
        </a:p>
      </dgm:t>
    </dgm:pt>
    <dgm:pt modelId="{C92E2805-B7E6-4A31-849D-84FD9C0BD6A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cafe is in an area with high pedestrian traffic, so it can target a range of potential customers, such as office workers, students and domestic/international travellers. </a:t>
          </a:r>
        </a:p>
      </dgm:t>
    </dgm:pt>
    <dgm:pt modelId="{2EF6DA0D-20BB-4DB0-AF45-3ADA6C8E2D75}" type="parTrans" cxnId="{7B16EE83-C1C5-4919-B72C-ADDA13CD3E03}">
      <dgm:prSet/>
      <dgm:spPr/>
      <dgm:t>
        <a:bodyPr/>
        <a:lstStyle/>
        <a:p>
          <a:endParaRPr lang="en-US"/>
        </a:p>
      </dgm:t>
    </dgm:pt>
    <dgm:pt modelId="{36DB92C3-E5C2-47DC-B54F-255B96192CE3}" type="sibTrans" cxnId="{7B16EE83-C1C5-4919-B72C-ADDA13CD3E03}">
      <dgm:prSet/>
      <dgm:spPr/>
      <dgm:t>
        <a:bodyPr/>
        <a:lstStyle/>
        <a:p>
          <a:endParaRPr lang="en-US"/>
        </a:p>
      </dgm:t>
    </dgm:pt>
    <dgm:pt modelId="{E1738D67-28B0-42CF-8DC3-F389E37C6F6E}" type="pres">
      <dgm:prSet presAssocID="{63CD8AE0-0E87-4CD4-82BF-3B587476D5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5BC790F-42F3-45A9-919B-A78A70DECC3F}" type="pres">
      <dgm:prSet presAssocID="{4759090C-4DBA-4021-A7F9-47998B8D60C3}" presName="hierRoot1" presStyleCnt="0"/>
      <dgm:spPr/>
    </dgm:pt>
    <dgm:pt modelId="{EE374240-F6E7-43A4-B9A1-AEA42EC6E98C}" type="pres">
      <dgm:prSet presAssocID="{4759090C-4DBA-4021-A7F9-47998B8D60C3}" presName="composite" presStyleCnt="0"/>
      <dgm:spPr/>
    </dgm:pt>
    <dgm:pt modelId="{C18B9036-7292-430C-88EF-AE92E9520403}" type="pres">
      <dgm:prSet presAssocID="{4759090C-4DBA-4021-A7F9-47998B8D60C3}" presName="background" presStyleLbl="node0" presStyleIdx="0" presStyleCnt="2"/>
      <dgm:spPr/>
    </dgm:pt>
    <dgm:pt modelId="{812735C1-5CDB-4B4D-83E2-A526B705EF35}" type="pres">
      <dgm:prSet presAssocID="{4759090C-4DBA-4021-A7F9-47998B8D60C3}" presName="text" presStyleLbl="fgAcc0" presStyleIdx="0" presStyleCnt="2">
        <dgm:presLayoutVars>
          <dgm:chPref val="3"/>
        </dgm:presLayoutVars>
      </dgm:prSet>
      <dgm:spPr/>
    </dgm:pt>
    <dgm:pt modelId="{1E237BC2-F118-4B04-B82F-51D907D8E73D}" type="pres">
      <dgm:prSet presAssocID="{4759090C-4DBA-4021-A7F9-47998B8D60C3}" presName="hierChild2" presStyleCnt="0"/>
      <dgm:spPr/>
    </dgm:pt>
    <dgm:pt modelId="{CEC07286-FB15-4F4B-9D5B-E390B5B83641}" type="pres">
      <dgm:prSet presAssocID="{C92E2805-B7E6-4A31-849D-84FD9C0BD6A3}" presName="hierRoot1" presStyleCnt="0"/>
      <dgm:spPr/>
    </dgm:pt>
    <dgm:pt modelId="{F702A29E-3915-47DE-950F-D0335F34A52E}" type="pres">
      <dgm:prSet presAssocID="{C92E2805-B7E6-4A31-849D-84FD9C0BD6A3}" presName="composite" presStyleCnt="0"/>
      <dgm:spPr/>
    </dgm:pt>
    <dgm:pt modelId="{536E6D36-4552-4432-BE24-70EDA3DE2C9B}" type="pres">
      <dgm:prSet presAssocID="{C92E2805-B7E6-4A31-849D-84FD9C0BD6A3}" presName="background" presStyleLbl="node0" presStyleIdx="1" presStyleCnt="2"/>
      <dgm:spPr/>
    </dgm:pt>
    <dgm:pt modelId="{E9365DD8-4376-4A56-83B5-F7B3E1AF77ED}" type="pres">
      <dgm:prSet presAssocID="{C92E2805-B7E6-4A31-849D-84FD9C0BD6A3}" presName="text" presStyleLbl="fgAcc0" presStyleIdx="1" presStyleCnt="2">
        <dgm:presLayoutVars>
          <dgm:chPref val="3"/>
        </dgm:presLayoutVars>
      </dgm:prSet>
      <dgm:spPr/>
    </dgm:pt>
    <dgm:pt modelId="{4ADD68E0-EF69-461C-83A8-E549EECD2151}" type="pres">
      <dgm:prSet presAssocID="{C92E2805-B7E6-4A31-849D-84FD9C0BD6A3}" presName="hierChild2" presStyleCnt="0"/>
      <dgm:spPr/>
    </dgm:pt>
  </dgm:ptLst>
  <dgm:cxnLst>
    <dgm:cxn modelId="{B7E83704-3EE7-49A9-A092-85ACFE897C65}" type="presOf" srcId="{4759090C-4DBA-4021-A7F9-47998B8D60C3}" destId="{812735C1-5CDB-4B4D-83E2-A526B705EF35}" srcOrd="0" destOrd="0" presId="urn:microsoft.com/office/officeart/2005/8/layout/hierarchy1"/>
    <dgm:cxn modelId="{40F01D28-089D-4F6C-B1AE-5BD837E321D1}" type="presOf" srcId="{C92E2805-B7E6-4A31-849D-84FD9C0BD6A3}" destId="{E9365DD8-4376-4A56-83B5-F7B3E1AF77ED}" srcOrd="0" destOrd="0" presId="urn:microsoft.com/office/officeart/2005/8/layout/hierarchy1"/>
    <dgm:cxn modelId="{F7BD2E4F-EAEB-4FE2-947B-5874D2DDBCD0}" srcId="{63CD8AE0-0E87-4CD4-82BF-3B587476D573}" destId="{4759090C-4DBA-4021-A7F9-47998B8D60C3}" srcOrd="0" destOrd="0" parTransId="{A0267546-2341-45CE-A995-0C616212E34E}" sibTransId="{3EC9B637-78B0-4919-BF6B-32D6D8511414}"/>
    <dgm:cxn modelId="{7B16EE83-C1C5-4919-B72C-ADDA13CD3E03}" srcId="{63CD8AE0-0E87-4CD4-82BF-3B587476D573}" destId="{C92E2805-B7E6-4A31-849D-84FD9C0BD6A3}" srcOrd="1" destOrd="0" parTransId="{2EF6DA0D-20BB-4DB0-AF45-3ADA6C8E2D75}" sibTransId="{36DB92C3-E5C2-47DC-B54F-255B96192CE3}"/>
    <dgm:cxn modelId="{2CD6F1A7-9BC0-48F1-8F68-46F2134A2CA1}" type="presOf" srcId="{63CD8AE0-0E87-4CD4-82BF-3B587476D573}" destId="{E1738D67-28B0-42CF-8DC3-F389E37C6F6E}" srcOrd="0" destOrd="0" presId="urn:microsoft.com/office/officeart/2005/8/layout/hierarchy1"/>
    <dgm:cxn modelId="{92A685DA-FDDF-427D-91BC-C3E540C7A2FA}" type="presParOf" srcId="{E1738D67-28B0-42CF-8DC3-F389E37C6F6E}" destId="{45BC790F-42F3-45A9-919B-A78A70DECC3F}" srcOrd="0" destOrd="0" presId="urn:microsoft.com/office/officeart/2005/8/layout/hierarchy1"/>
    <dgm:cxn modelId="{01C58BDC-D4D0-4B74-9E01-35B7452D8987}" type="presParOf" srcId="{45BC790F-42F3-45A9-919B-A78A70DECC3F}" destId="{EE374240-F6E7-43A4-B9A1-AEA42EC6E98C}" srcOrd="0" destOrd="0" presId="urn:microsoft.com/office/officeart/2005/8/layout/hierarchy1"/>
    <dgm:cxn modelId="{66630582-1990-405A-BE3E-A32A5681F415}" type="presParOf" srcId="{EE374240-F6E7-43A4-B9A1-AEA42EC6E98C}" destId="{C18B9036-7292-430C-88EF-AE92E9520403}" srcOrd="0" destOrd="0" presId="urn:microsoft.com/office/officeart/2005/8/layout/hierarchy1"/>
    <dgm:cxn modelId="{496BC48C-8DE9-4B40-946D-ACAE09711AB5}" type="presParOf" srcId="{EE374240-F6E7-43A4-B9A1-AEA42EC6E98C}" destId="{812735C1-5CDB-4B4D-83E2-A526B705EF35}" srcOrd="1" destOrd="0" presId="urn:microsoft.com/office/officeart/2005/8/layout/hierarchy1"/>
    <dgm:cxn modelId="{D5FEF896-5FCF-44FC-A9F2-7A9901094542}" type="presParOf" srcId="{45BC790F-42F3-45A9-919B-A78A70DECC3F}" destId="{1E237BC2-F118-4B04-B82F-51D907D8E73D}" srcOrd="1" destOrd="0" presId="urn:microsoft.com/office/officeart/2005/8/layout/hierarchy1"/>
    <dgm:cxn modelId="{A14D68A3-DEBD-4797-92D4-FFF350CD3A95}" type="presParOf" srcId="{E1738D67-28B0-42CF-8DC3-F389E37C6F6E}" destId="{CEC07286-FB15-4F4B-9D5B-E390B5B83641}" srcOrd="1" destOrd="0" presId="urn:microsoft.com/office/officeart/2005/8/layout/hierarchy1"/>
    <dgm:cxn modelId="{60B14314-BC6C-4F44-B844-77B04F2D976B}" type="presParOf" srcId="{CEC07286-FB15-4F4B-9D5B-E390B5B83641}" destId="{F702A29E-3915-47DE-950F-D0335F34A52E}" srcOrd="0" destOrd="0" presId="urn:microsoft.com/office/officeart/2005/8/layout/hierarchy1"/>
    <dgm:cxn modelId="{0138DF99-86DD-408E-BDF5-C4FAF11767BF}" type="presParOf" srcId="{F702A29E-3915-47DE-950F-D0335F34A52E}" destId="{536E6D36-4552-4432-BE24-70EDA3DE2C9B}" srcOrd="0" destOrd="0" presId="urn:microsoft.com/office/officeart/2005/8/layout/hierarchy1"/>
    <dgm:cxn modelId="{6C897B58-0B3C-42A1-979F-1FB709797EC9}" type="presParOf" srcId="{F702A29E-3915-47DE-950F-D0335F34A52E}" destId="{E9365DD8-4376-4A56-83B5-F7B3E1AF77ED}" srcOrd="1" destOrd="0" presId="urn:microsoft.com/office/officeart/2005/8/layout/hierarchy1"/>
    <dgm:cxn modelId="{26A1C716-2BAB-4A6B-92F7-C820B0869D04}" type="presParOf" srcId="{CEC07286-FB15-4F4B-9D5B-E390B5B83641}" destId="{4ADD68E0-EF69-461C-83A8-E549EECD215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108154-9180-40A8-BE21-D2810B150280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14841-9354-479B-8DDB-B6C3CB501E9A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The Green Bean Cafe, located at the heart of the city, serves high-quality organic coffee and wholesome food in a comfortable environment for students, office workers, and tourists.</a:t>
          </a:r>
        </a:p>
      </dsp:txBody>
      <dsp:txXfrm>
        <a:off x="696297" y="538547"/>
        <a:ext cx="4171627" cy="2590157"/>
      </dsp:txXfrm>
    </dsp:sp>
    <dsp:sp modelId="{38C32313-D45A-460D-82F8-B9E04EDD962F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4A496-62F3-4A48-82A5-00C82C092964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Our target market consists of environmentally conscious consumers who appreciate the convenience of an environmentally conscious cafe with a relaxed environment for social interaction, studying, or working.</a:t>
          </a:r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B9036-7292-430C-88EF-AE92E9520403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2735C1-5CDB-4B4D-83E2-A526B705EF35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Competitive pricing, student discounts, and loyalty rewards will help the business attract and keep customers through its promotional efforts. </a:t>
          </a:r>
        </a:p>
      </dsp:txBody>
      <dsp:txXfrm>
        <a:off x="585701" y="1066737"/>
        <a:ext cx="4337991" cy="2693452"/>
      </dsp:txXfrm>
    </dsp:sp>
    <dsp:sp modelId="{536E6D36-4552-4432-BE24-70EDA3DE2C9B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9365DD8-4376-4A56-83B5-F7B3E1AF77ED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The cafe is in an area with high pedestrian traffic, so it can target a range of potential customers, such as office workers, students and domestic/international travellers. </a:t>
          </a:r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265F-3867-A090-E997-F8EBE55B54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CBD91F-3A38-92BC-475F-824F0A3D6D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AD746-48A2-E409-9325-7AE8A823F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297E0-1E93-116E-7911-73FA4A72D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D9CEE-733A-90AE-D258-B12D66AC2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2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85550-4B20-539F-8C0F-80971F344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7F903-7960-CD5D-D87D-ABB5889E7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5BFE6-3A0E-DECD-74FB-20E6FF791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1AE0D-DB91-7516-C897-E0F769F37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07A5C-3FEE-EC97-F96D-5EE6EA86C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538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14F40-C105-54B3-B02B-ABE749B91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19BEE-A5AB-2C61-3859-EE3345B7B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982AF-D319-CF57-374B-F764331C0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77892-7C16-4B9F-C715-AA123070A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9CCC2-FF1D-78FB-D139-EA7BCC09F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194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519C5-CC9C-AF34-BF04-081E3B3AA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E8627-B7C5-FCCE-3FC0-7CBDE24164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2AB0E-94CE-1665-26AE-E69F229058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25A57-9EC5-629C-BF35-2AFDC7C89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EA6FE0-FBC8-95E6-F095-219CC3B02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DBF7C9-5D9B-7CD4-AC10-2289D4FB3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57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D8827-E48D-3E06-3808-CE610D446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A1121C-3A97-2ADA-9881-DA70C8ABE8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4CC44F-3831-3728-05BD-83FC900EC4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77DD9A-57FB-DA14-12C2-49C68E8ED7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B218D0-4CA2-FFEE-E653-42E791EE88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8A2DC3-82DC-5AB7-504C-A28252A60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02330C-F3F9-E6A4-47A3-619258011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23C361-0710-BF8F-DF1E-8F301B6CD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30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31F89-B87D-E554-B4BC-0636E51CF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310B1-C4DE-51BB-63FF-EC5F6E090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897D5D-E9EB-4F4E-0C31-AE174613D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C4C8C-BC61-B912-4613-7793A116A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58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71429B-FF93-094F-EC27-5B1E5365E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023477-D981-AA76-A7B8-3DCDC88CF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94611-8B18-7FA1-0F75-012E24492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8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58B73-0D8F-0DC9-6F43-B9F060835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6B297-5B85-5445-85EF-DB4EB4D36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103A9-55FD-1D4B-0A73-311CDA8F27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6C049-F2CE-1CB0-ADE9-AD59CD572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47563B-CDB4-DCCB-DD35-3E3A503E2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62ADF-664D-B305-49D7-BC4785C6F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47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C1395-0711-71F7-17DE-7953854DB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D8480B-B8DB-B8D2-DAF3-215F17068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8B0E51-A6C5-B858-EA17-C30493B07C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82660D-C192-55BA-426A-835683F4B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CA350F-C720-EFE7-B960-F24BEEA85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B65DE4-DA6D-1BFB-D1C5-3F9F887A0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568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95AEB-5B63-F807-B7B8-198FBB569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3BBB88-293D-7E4C-7B3E-8B963F590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0BF1E-1E48-3D11-4C9A-9ACA3C586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71704E-73B0-86C4-2374-497EA3BBA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212E5-E9B8-D4A2-A259-0A2B385D3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535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DC249-1D3C-3F74-E180-511A03313F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9C8491-3EEC-F7E8-7678-777B782105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E493D-C644-6A45-1F1C-4B6AD289A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BDE46-7F8F-DACA-7593-D3F9EBE8A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601E3-B2B5-C6EF-8873-8CF0C37B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786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5EC16C-E034-FA43-AD77-4446784CF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BB80C-BC1F-E31F-0883-92BECAC71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52F9DD-1397-D01B-B565-5C3F060348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726DA4-7BD8-4CC8-BB28-409132244221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A5BA5-A674-DF2E-4C09-8905F959C8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1FB1E-882E-1A1F-4828-646547163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C947E2-5BD8-4F45-AEA0-ED242A9C2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3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3.png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11" Type="http://schemas.openxmlformats.org/officeDocument/2006/relationships/image" Target="../media/image3.png"/><Relationship Id="rId5" Type="http://schemas.openxmlformats.org/officeDocument/2006/relationships/diagramData" Target="../diagrams/data2.xml"/><Relationship Id="rId10" Type="http://schemas.openxmlformats.org/officeDocument/2006/relationships/image" Target="../media/image7.png"/><Relationship Id="rId4" Type="http://schemas.openxmlformats.org/officeDocument/2006/relationships/image" Target="../media/image6.jpe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9EEAF-F458-D4EA-235F-1B3F85ED7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5116529"/>
            <a:ext cx="10592174" cy="1000655"/>
          </a:xfrm>
        </p:spPr>
        <p:txBody>
          <a:bodyPr anchor="t">
            <a:noAutofit/>
          </a:bodyPr>
          <a:lstStyle/>
          <a:p>
            <a:pPr algn="l"/>
            <a:r>
              <a:rPr lang="en-GB" sz="8000" i="1" dirty="0">
                <a:solidFill>
                  <a:srgbClr val="C00000"/>
                </a:solidFill>
                <a:latin typeface="Arial Black" panose="020B0A04020102020204" pitchFamily="34" charset="0"/>
              </a:rPr>
              <a:t>Green Bean Cafe</a:t>
            </a:r>
          </a:p>
        </p:txBody>
      </p:sp>
      <p:pic>
        <p:nvPicPr>
          <p:cNvPr id="5" name="Picture 4" descr="Hot chocolate in a cafe facing window">
            <a:extLst>
              <a:ext uri="{FF2B5EF4-FFF2-40B4-BE49-F238E27FC236}">
                <a16:creationId xmlns:a16="http://schemas.microsoft.com/office/drawing/2014/main" id="{35D231B1-1B7D-5449-3286-1355C47A20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300" b="16073"/>
          <a:stretch>
            <a:fillRect/>
          </a:stretch>
        </p:blipFill>
        <p:spPr>
          <a:xfrm>
            <a:off x="-1" y="10"/>
            <a:ext cx="12192001" cy="4596704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2" name="Freeform: Shape 11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59450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0E056-7264-65E1-5E6A-6C541F13A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8482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Green Bean Cafe Introduction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03E787-33A0-75F4-BF5F-AE2C362E5F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0927704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0DCC4A5-D5D2-D100-CC1F-C673866E39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00091" y="0"/>
            <a:ext cx="3460530" cy="295603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Slide 1 (7)">
            <a:hlinkClick r:id="" action="ppaction://media"/>
            <a:extLst>
              <a:ext uri="{FF2B5EF4-FFF2-40B4-BE49-F238E27FC236}">
                <a16:creationId xmlns:a16="http://schemas.microsoft.com/office/drawing/2014/main" id="{DAF856C4-3B68-A5B9-70D9-B4DF8BBBBA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055494" y="51615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17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6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D0817-97D2-F389-EE51-5240EA9A9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1"/>
            <a:ext cx="5099200" cy="1561927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Sustainability Features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A189C3-9570-C5F1-E594-9CE22DBA37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6762" y="539762"/>
            <a:ext cx="3268306" cy="2386235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9ECD-B9CB-B1CE-A399-79713709D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cafe uses eco-sustainable packaging, purchases Fair Trade Coffee to help ensure that the farmers get paid fairly and to limit the negative effects the cafe has on our environment.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cafe has a recycling program, and they also give away the spent coffee grounds to help reduce waste and promote a zero-waste way of life.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ADC8C2-6E20-5FEC-8331-229F3F5043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3" b="-3"/>
          <a:stretch>
            <a:fillRect/>
          </a:stretch>
        </p:blipFill>
        <p:spPr>
          <a:xfrm>
            <a:off x="957650" y="3835113"/>
            <a:ext cx="3762632" cy="2468573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2 (6)">
            <a:hlinkClick r:id="" action="ppaction://media"/>
            <a:extLst>
              <a:ext uri="{FF2B5EF4-FFF2-40B4-BE49-F238E27FC236}">
                <a16:creationId xmlns:a16="http://schemas.microsoft.com/office/drawing/2014/main" id="{8C9102AD-8413-EA89-8719-23161D13DF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79762" y="2151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37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8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57761F9-565B-59C2-51A3-9EC09857F2E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4311" b="1142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D64E1-A461-2113-FAB9-4C5CFCB4D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72" y="79761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Business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2D94B7-974E-1E68-D95E-D93F20DAE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95321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FFB418DF-CA08-A19B-6675-48F1B222080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47441" y="0"/>
            <a:ext cx="6424449" cy="2364828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3" name="Slide 3 (6)">
            <a:hlinkClick r:id="" action="ppaction://media"/>
            <a:extLst>
              <a:ext uri="{FF2B5EF4-FFF2-40B4-BE49-F238E27FC236}">
                <a16:creationId xmlns:a16="http://schemas.microsoft.com/office/drawing/2014/main" id="{35532EDB-D908-0AB2-3E91-357C97E87C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416469" y="27463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6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A84004-8C2B-229D-4207-CC076FFBA8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279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66F-455D-4298-97E9-89785ADA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4E0B5-A165-063D-DD3F-0475D2D58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085" y="2524343"/>
            <a:ext cx="4775161" cy="3132654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Consumer market needs for sustainable companies are steadily increasing. Green Bean Cafe can meet customer preferences for ethical and environmentally conscious products.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latest forecast demonstrates increasing sales revenues over the next several years, and the café's focus on sustainability creates an identity that distinguishes it from other successful competitors.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69FAD-0C58-01D3-CEAF-A4984105A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28" y="1071350"/>
            <a:ext cx="4775162" cy="1242924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ial Black" panose="020B0A04020102020204" pitchFamily="34" charset="0"/>
              </a:rPr>
              <a:t>Why It Will Be Successful?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6434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de 4 (6)">
            <a:hlinkClick r:id="" action="ppaction://media"/>
            <a:extLst>
              <a:ext uri="{FF2B5EF4-FFF2-40B4-BE49-F238E27FC236}">
                <a16:creationId xmlns:a16="http://schemas.microsoft.com/office/drawing/2014/main" id="{E76245F9-B611-5135-A7CA-B6354E7FBF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21765" y="53802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71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7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C26FE-99EB-5730-95DD-8058E17B5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093A0-8077-4981-D0DF-7E1EE6D1B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8800"/>
            <a:ext cx="11383362" cy="4979773"/>
          </a:xfrm>
        </p:spPr>
        <p:txBody>
          <a:bodyPr anchor="ctr"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Agarwal,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Kweh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Q. L., Goh, K. W., &amp; Wider, W. (2025). Redefining marketing strategies through sustainability: Influencing consumer behaviour in the circular economy: A systematic review and future research roadmap.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Cleaner and Responsible Consumption, 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100298.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Baca, G., &amp; Reshidi, N. (2025). Green branding and consumer behaviour: Unveiling the impact of environmental marketing strategies on purchase decisions.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34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3701–3713.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Chitez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 F., Mustafa, S., Sergio, R., Boateng, B.,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Mataruna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-Dos-Santos, L., Iqbal, N., &amp; Shah, A. (2025). The factors influencing customer loyalty in UK-based coffee businesses. In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Business and Technology (pp. 557–570).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Springer Nature Switzerland.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Kotler, P., &amp; Armstrong, G. (2019).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(17th ed.). Pearson.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Li, D. (2025). Impact of green advertisement and environmental knowledge on the intention of consumers to buy green products.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Psychology, 13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220.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Nazwa,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Setiyorini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Gitasiswhara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 (2025). Circular economy practices by upcycling waste product creation at a local coffee shop.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Bisnis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Management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Akuntansi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(E-BISMA)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487–508.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Pereira dos Santos, S. (2025).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“Above the cup”: Examining the relationship between brand equity in millennial coffee shop preference in Ireland (Doctoral dissertation, National College of Ireland).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Santiago, B. D. S., Scavarda, L. F., Gusmao Caiado, R. G., Santos, R. S., &amp; Mattos Nascimento, D. L. D. (2025). Corporate social responsibility and circular economy integration framework within sustainable supply chain management: Building blocks for industry 5.0.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Environmental Management, 32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269–290.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Voinea, C. L., Logger, M., Rauf, F., &amp; Roijakkers, N. (2019). Drivers for sustainable business models in start-ups: Multiple case studies.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(24), 6884.</a:t>
            </a:r>
          </a:p>
        </p:txBody>
      </p:sp>
    </p:spTree>
    <p:extLst>
      <p:ext uri="{BB962C8B-B14F-4D97-AF65-F5344CB8AC3E}">
        <p14:creationId xmlns:p14="http://schemas.microsoft.com/office/powerpoint/2010/main" val="4118898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32</TotalTime>
  <Words>667</Words>
  <Application>Microsoft Office PowerPoint</Application>
  <PresentationFormat>Widescreen</PresentationFormat>
  <Paragraphs>26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Green Bean Cafe</vt:lpstr>
      <vt:lpstr>Green Bean Cafe Introduction </vt:lpstr>
      <vt:lpstr>Sustainability Features</vt:lpstr>
      <vt:lpstr>Business Strategy</vt:lpstr>
      <vt:lpstr>Why It Will Be Successful?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2026-04-18T11:50:39Z</dcterms:created>
  <dcterms:modified xsi:type="dcterms:W3CDTF">2026-04-20T18:10:36Z</dcterms:modified>
</cp:coreProperties>
</file>