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723" r:id="rId1"/>
  </p:sldMasterIdLst>
  <p:notesMasterIdLst>
    <p:notesMasterId r:id="rId15"/>
  </p:notesMasterIdLst>
  <p:sldIdLst>
    <p:sldId id="256" r:id="rId2"/>
    <p:sldId id="257" r:id="rId3"/>
    <p:sldId id="295" r:id="rId4"/>
    <p:sldId id="261" r:id="rId5"/>
    <p:sldId id="263" r:id="rId6"/>
    <p:sldId id="258" r:id="rId7"/>
    <p:sldId id="264" r:id="rId8"/>
    <p:sldId id="265" r:id="rId9"/>
    <p:sldId id="271" r:id="rId10"/>
    <p:sldId id="273" r:id="rId11"/>
    <p:sldId id="298" r:id="rId12"/>
    <p:sldId id="297" r:id="rId13"/>
    <p:sldId id="278" r:id="rId14"/>
  </p:sldIdLst>
  <p:sldSz cx="9144000" cy="5143500" type="screen16x9"/>
  <p:notesSz cx="6858000" cy="9144000"/>
  <p:embeddedFontLst>
    <p:embeddedFont>
      <p:font typeface="Bahnschrift" panose="020B0502040204020203" pitchFamily="34" charset="0"/>
      <p:regular r:id="rId16"/>
      <p:bold r:id="rId17"/>
    </p:embeddedFont>
    <p:embeddedFont>
      <p:font typeface="Century Schoolbook" panose="02040604050505020304" pitchFamily="18" charset="0"/>
      <p:regular r:id="rId18"/>
      <p:bold r:id="rId19"/>
      <p:italic r:id="rId20"/>
      <p:boldItalic r:id="rId21"/>
    </p:embeddedFont>
    <p:embeddedFont>
      <p:font typeface="Poppins" panose="00000500000000000000" pitchFamily="2" charset="0"/>
      <p:regular r:id="rId22"/>
      <p:bold r:id="rId23"/>
      <p:italic r:id="rId24"/>
      <p:boldItalic r:id="rId25"/>
    </p:embeddedFont>
    <p:embeddedFont>
      <p:font typeface="Wingdings 2" panose="05020102010507070707" pitchFamily="18" charset="2"/>
      <p:regular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84DA76C-795A-495A-BEFA-B778C0396278}">
  <a:tblStyle styleId="{F84DA76C-795A-495A-BEFA-B778C0396278}"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1611BF4-621E-4B3C-804F-145F23E6AE47}"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91" autoAdjust="0"/>
  </p:normalViewPr>
  <p:slideViewPr>
    <p:cSldViewPr snapToGrid="0">
      <p:cViewPr varScale="1">
        <p:scale>
          <a:sx n="90" d="100"/>
          <a:sy n="90" d="100"/>
        </p:scale>
        <p:origin x="81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Services encompass a wide range of activities, ranging from manual labour to the provision of knowledge and assistance to individuals. The provision of assistance by staff in the hospitality industry to clients with the aim of facilitating their purchases is commonly referred to as "service"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Shamim et al., 2017)</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instance, the duties may include the verification of visitor credentials, the maintenance of guest rooms' cleanliness, the retrieval of food and beverage requests within the restaurant, and the execution of various customer service responsibilities.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Hotels provide guests with a variety of services in exchange for payment. The cost of acquiring a new customer is far higher than the cost of keeping an existing one, making customer retention a top priority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Wantara</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Tambrin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 improvement in a company's bottom line is a common consequence of improved customer satisfaction. The Shangri-La Hotels, for instance, are renowned for the quality of their suites and rooms, the variety of restaurants they offer, and the attentiveness of their staff.</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indent="0">
              <a:buNone/>
            </a:pPr>
            <a:endParaRPr lang="en-US" dirty="0"/>
          </a:p>
        </p:txBody>
      </p:sp>
    </p:spTree>
    <p:extLst>
      <p:ext uri="{BB962C8B-B14F-4D97-AF65-F5344CB8AC3E}">
        <p14:creationId xmlns:p14="http://schemas.microsoft.com/office/powerpoint/2010/main" val="1234595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Guest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Guest services relate to the assistance, facilities, and direction offered to hotel visitors. Free services for guests include orange juice and newspapers in the morning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Chapman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Dilmperi</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As an illustration, The Eat &amp; Meet provides two Butlers for every four guests.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Role of Guest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hospitality industry relies on its guest service staff. In order to provide easy access to information and excellent service, many hotels place their front desks in this area. Some hotels offer concierge services, which include planning excursions, making dinner reservations, and even checking on the cleanliness and comfort of customers' rooms.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Stringam</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Gerdes, 2021).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Importance of Guest Service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Importance of Guest Service in the Hospitality Industry. Services for guests are crucial because,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Seventy percent of all business impacts consumer choice.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They are twice as likely to spread the word about a negative encounter.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That's significant since many customers today trust online evaluations as much as personal recommendations when choosing a business. Having a large number of negative evaluations on your website can put off potential guests or customers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Lee et al., 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3. Exceptional customer service is a key differentiator for firms.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way for a hotel to distinguish out is by consistently exceeding guest expectations. The likelihood of a customer making another purchase after a positive encounter rises.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Functions of Guest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Services for guests may consist of the following tasks: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Giving guests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favourable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first impression.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 Overseeing the check-in and -out procedure.</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3. Helping people at the front desk.</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4. Room assignments and other administrative duties.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5. The process of delivering mail and other forms of written communication.</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Handling the money from guests.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7. Working in tandem with the reception desk and human resources.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8. Providing guidance on a variety of topics, such as transportation and meals.</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9. Fulfilling beverage and food orders</a:t>
            </a:r>
          </a:p>
          <a:p>
            <a:r>
              <a:rPr lang="en-US" sz="1800" kern="0" dirty="0">
                <a:effectLst/>
                <a:latin typeface="Times New Roman" panose="02020603050405020304" pitchFamily="18" charset="0"/>
                <a:ea typeface="Calibri" panose="020F0502020204030204" pitchFamily="34" charset="0"/>
              </a:rPr>
              <a:t>10. Meeting the regular and the unexpected demands.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Hospitality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term "hospitality" describes a certain way of relating to one another. It's the disposition of openness and friendliness shown towards strangers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Guilherme and Cardozo, 2023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Those who work in the hospitality sector supply visitors with a variety of amenities, including housing, food &amp; drink, and entertainment.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Importance of Hospitality</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Customer loyalty is increased through hospitality. client retention is just as important as client acquisition (</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Bhandari and Sin, 2023</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When people are treated well, they tend to think highly of the host. Consumers now consult online reviews prior to making major purchases. Customers may post unfavourable evaluations online if they experience subpar service at a hotel. Corporate cultures often differ greatly in terms of their hospitality. Some businesses may stand out from the competition thanks to their customer service. Customers who can't make up their minds rarely go with the better service provider.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35ed75ccf_0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35ed75ccf_0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Types of Guest Services provided</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Business </a:t>
            </a:r>
            <a:r>
              <a:rPr lang="en-US" sz="1200" b="1" dirty="0" err="1">
                <a:effectLst/>
                <a:latin typeface="Times New Roman" panose="02020603050405020304" pitchFamily="18" charset="0"/>
                <a:ea typeface="Calibri" panose="020F0502020204030204" pitchFamily="34" charset="0"/>
                <a:cs typeface="Times New Roman" panose="02020603050405020304" pitchFamily="18" charset="0"/>
              </a:rPr>
              <a:t>Traveller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Prioritize efficiency and convenience.</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Offer fast Wi-Fi, charging stations, laundry services, and dining recommendations.</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Example: The Resident Covent Garden offers central location and luxury amenities.</a:t>
            </a:r>
          </a:p>
          <a:p>
            <a:pPr marL="342900" marR="0" lvl="0" indent="-342900" algn="just">
              <a:lnSpc>
                <a:spcPct val="150000"/>
              </a:lnSpc>
              <a:spcBef>
                <a:spcPts val="0"/>
              </a:spcBef>
              <a:spcAft>
                <a:spcPts val="800"/>
              </a:spcAft>
              <a:buFont typeface="+mj-lt"/>
              <a:buAutoNum type="arabicPeriod"/>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Boomers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Retirees with higher travel budgets.</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Provide maps, guides, and leisurely activities.</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Use hotel loyalty programs for booking.</a:t>
            </a:r>
          </a:p>
          <a:p>
            <a:pPr marL="342900" marR="0" lvl="0" indent="-342900" algn="just">
              <a:lnSpc>
                <a:spcPct val="150000"/>
              </a:lnSpc>
              <a:spcBef>
                <a:spcPts val="0"/>
              </a:spcBef>
              <a:spcAft>
                <a:spcPts val="800"/>
              </a:spcAft>
              <a:buFont typeface="+mj-lt"/>
              <a:buAutoNum type="arabicPeriod"/>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Gen Z</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Value comfort on a budget.</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Focus on local and organic offerings.</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Offer cultural events and educational resources.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2"/>
        <p:cNvGrpSpPr/>
        <p:nvPr/>
      </p:nvGrpSpPr>
      <p:grpSpPr>
        <a:xfrm>
          <a:off x="0" y="0"/>
          <a:ext cx="0" cy="0"/>
          <a:chOff x="0" y="0"/>
          <a:chExt cx="0" cy="0"/>
        </a:xfrm>
      </p:grpSpPr>
      <p:sp>
        <p:nvSpPr>
          <p:cNvPr id="353" name="Google Shape;353;g35ed75ccf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 name="Google Shape;354;g35ed75ccf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a:lnSpc>
                <a:spcPct val="150000"/>
              </a:lnSpc>
              <a:spcBef>
                <a:spcPts val="0"/>
              </a:spcBef>
              <a:spcAft>
                <a:spcPts val="800"/>
              </a:spcAft>
              <a:buFont typeface="+mj-lt"/>
              <a:buNone/>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Families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Come with a planned itinerary and budget.</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Provide kid-friendly activity information and babysitting services.</a:t>
            </a:r>
          </a:p>
          <a:p>
            <a:pPr marL="0" marR="0" lvl="0" indent="0" algn="just">
              <a:lnSpc>
                <a:spcPct val="150000"/>
              </a:lnSpc>
              <a:spcBef>
                <a:spcPts val="0"/>
              </a:spcBef>
              <a:spcAft>
                <a:spcPts val="800"/>
              </a:spcAft>
              <a:buFont typeface="+mj-lt"/>
              <a:buNone/>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Affluent Travelers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Seek luxury, service, and unique experiences.</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Offer five-star care and personalized activities.</a:t>
            </a:r>
          </a:p>
          <a:p>
            <a:pPr marL="0" marR="0" lvl="0" indent="0" algn="just">
              <a:lnSpc>
                <a:spcPct val="150000"/>
              </a:lnSpc>
              <a:spcBef>
                <a:spcPts val="0"/>
              </a:spcBef>
              <a:spcAft>
                <a:spcPts val="800"/>
              </a:spcAft>
              <a:buFont typeface="+mj-lt"/>
              <a:buNone/>
              <a:tabLst>
                <a:tab pos="457200" algn="l"/>
              </a:tabLs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Wellness Seekers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Prioritize health, good meals, and exercise.</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Provide access to a gym and tranquil spaces for reflection.</a:t>
            </a:r>
          </a:p>
          <a:p>
            <a:pPr marL="742950" marR="0" lvl="1" indent="-285750" algn="just">
              <a:lnSpc>
                <a:spcPct val="150000"/>
              </a:lnSpc>
              <a:spcBef>
                <a:spcPts val="0"/>
              </a:spcBef>
              <a:spcAft>
                <a:spcPts val="800"/>
              </a:spcAft>
              <a:buSzPts val="1000"/>
              <a:buFont typeface="Symbol" panose="05050102010706020507" pitchFamily="18" charset="2"/>
              <a:buChar char=""/>
              <a:tabLst>
                <a:tab pos="914400"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Offer health advice during their stay.</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g35ed75ccf_0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9" name="Google Shape;439;g35ed75ccf_0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569214"/>
            <a:ext cx="7063740" cy="3031236"/>
          </a:xfrm>
        </p:spPr>
        <p:txBody>
          <a:bodyPr anchor="b">
            <a:normAutofit/>
          </a:bodyPr>
          <a:lstStyle>
            <a:lvl1pPr algn="l">
              <a:lnSpc>
                <a:spcPct val="85000"/>
              </a:lnSpc>
              <a:defRPr sz="54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946404" y="3600450"/>
            <a:ext cx="7063740" cy="1268730"/>
          </a:xfrm>
        </p:spPr>
        <p:txBody>
          <a:bodyPr>
            <a:normAutofit/>
          </a:bodyPr>
          <a:lstStyle>
            <a:lvl1pPr marL="0" indent="0" algn="l">
              <a:buNone/>
              <a:defRPr sz="1650" baseline="0">
                <a:solidFill>
                  <a:schemeClr val="tx1">
                    <a:lumMod val="75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8B9EBBA-996F-894A-B54A-D6246ED52CEA}" type="datetimeFigureOut">
              <a:rPr lang="en-US" smtClean="0"/>
              <a:pPr/>
              <a:t>10/10/2023</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pPr marL="0" lvl="0" indent="0" algn="ctr" rtl="0">
              <a:spcBef>
                <a:spcPts val="0"/>
              </a:spcBef>
              <a:spcAft>
                <a:spcPts val="0"/>
              </a:spcAft>
              <a:buNone/>
            </a:pPr>
            <a:fld id="{00000000-1234-1234-1234-123412341234}" type="slidenum">
              <a:rPr lang="en" smtClean="0"/>
              <a:t>‹#›</a:t>
            </a:fld>
            <a:endParaRPr lang="en"/>
          </a:p>
        </p:txBody>
      </p:sp>
      <p:sp>
        <p:nvSpPr>
          <p:cNvPr id="7" name="Rectangle 6"/>
          <p:cNvSpPr/>
          <p:nvPr/>
        </p:nvSpPr>
        <p:spPr>
          <a:xfrm>
            <a:off x="0" y="0"/>
            <a:ext cx="3429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3281690"/>
      </p:ext>
    </p:extLst>
  </p:cSld>
  <p:clrMapOvr>
    <a:overrideClrMapping bg1="dk1" tx1="lt1" bg2="dk2" tx2="lt2" accent1="accent1" accent2="accent2" accent3="accent3" accent4="accent4" accent5="accent5" accent6="accent6" hlink="hlink" folHlink="folHlink"/>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10/10/2023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5050404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569214"/>
            <a:ext cx="7063740" cy="3031236"/>
          </a:xfrm>
        </p:spPr>
        <p:txBody>
          <a:bodyPr anchor="b">
            <a:normAutofit/>
          </a:bodyPr>
          <a:lstStyle>
            <a:lvl1pPr>
              <a:lnSpc>
                <a:spcPct val="85000"/>
              </a:lnSpc>
              <a:defRPr sz="5400" b="0"/>
            </a:lvl1pPr>
          </a:lstStyle>
          <a:p>
            <a:r>
              <a:rPr lang="en-GB"/>
              <a:t>Click to edit Master title style</a:t>
            </a:r>
            <a:endParaRPr lang="en-US" dirty="0"/>
          </a:p>
        </p:txBody>
      </p:sp>
      <p:sp>
        <p:nvSpPr>
          <p:cNvPr id="3" name="Text Placeholder 2"/>
          <p:cNvSpPr>
            <a:spLocks noGrp="1"/>
          </p:cNvSpPr>
          <p:nvPr>
            <p:ph type="body" idx="1"/>
          </p:nvPr>
        </p:nvSpPr>
        <p:spPr>
          <a:xfrm>
            <a:off x="946404" y="3600450"/>
            <a:ext cx="7063740" cy="1268730"/>
          </a:xfrm>
        </p:spPr>
        <p:txBody>
          <a:bodyPr anchor="t">
            <a:normAutofit/>
          </a:bodyPr>
          <a:lstStyle>
            <a:lvl1pPr marL="0" indent="0">
              <a:buNone/>
              <a:defRPr sz="16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10/10/2023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
        <p:nvSpPr>
          <p:cNvPr id="7" name="Rectangle 6"/>
          <p:cNvSpPr/>
          <p:nvPr/>
        </p:nvSpPr>
        <p:spPr>
          <a:xfrm>
            <a:off x="0" y="0"/>
            <a:ext cx="3429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036691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46404" y="1371600"/>
            <a:ext cx="3360420" cy="326350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594860" y="1371600"/>
            <a:ext cx="3360420" cy="3263503"/>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10/10/2023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0410503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946404" y="1285241"/>
            <a:ext cx="3360420" cy="548640"/>
          </a:xfrm>
        </p:spPr>
        <p:txBody>
          <a:bodyPr anchor="b">
            <a:normAutofit/>
          </a:bodyPr>
          <a:lstStyle>
            <a:lvl1pPr marL="0" indent="0">
              <a:spcBef>
                <a:spcPts val="0"/>
              </a:spcBef>
              <a:buNone/>
              <a:defRPr sz="15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946404" y="1880662"/>
            <a:ext cx="3360420" cy="2748488"/>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594860" y="1285241"/>
            <a:ext cx="3360420" cy="548640"/>
          </a:xfrm>
        </p:spPr>
        <p:txBody>
          <a:bodyPr anchor="b">
            <a:normAutofit/>
          </a:bodyPr>
          <a:lstStyle>
            <a:lvl1pPr marL="0" indent="0">
              <a:lnSpc>
                <a:spcPct val="95000"/>
              </a:lnSpc>
              <a:spcBef>
                <a:spcPts val="0"/>
              </a:spcBef>
              <a:buNone/>
              <a:defRPr lang="en-US" sz="1500" b="0" kern="1200" dirty="0">
                <a:solidFill>
                  <a:schemeClr val="tx2"/>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90000"/>
              </a:lnSpc>
              <a:spcBef>
                <a:spcPts val="1500"/>
              </a:spcBef>
              <a:buFontTx/>
              <a:buNone/>
            </a:pPr>
            <a:r>
              <a:rPr lang="en-GB"/>
              <a:t>Click to edit Master text styles</a:t>
            </a:r>
          </a:p>
        </p:txBody>
      </p:sp>
      <p:sp>
        <p:nvSpPr>
          <p:cNvPr id="6" name="Content Placeholder 5"/>
          <p:cNvSpPr>
            <a:spLocks noGrp="1"/>
          </p:cNvSpPr>
          <p:nvPr>
            <p:ph sz="quarter" idx="4"/>
          </p:nvPr>
        </p:nvSpPr>
        <p:spPr>
          <a:xfrm>
            <a:off x="4594860" y="1880662"/>
            <a:ext cx="3360420" cy="2748488"/>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10/10/2023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9688448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10/10/2023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8354913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10/10/2023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3666341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342900"/>
            <a:ext cx="2400300" cy="1200148"/>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3378200" y="514350"/>
            <a:ext cx="4559300" cy="411480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30936" y="1574801"/>
            <a:ext cx="2400300" cy="2857501"/>
          </a:xfrm>
        </p:spPr>
        <p:txBody>
          <a:bodyPr>
            <a:normAutofit/>
          </a:bodyPr>
          <a:lstStyle>
            <a:lvl1pPr marL="0" indent="0">
              <a:lnSpc>
                <a:spcPct val="114000"/>
              </a:lnSpc>
              <a:spcBef>
                <a:spcPts val="600"/>
              </a:spcBef>
              <a:buNone/>
              <a:defRPr sz="9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10/10/2023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4551801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29050"/>
            <a:ext cx="8469630" cy="131445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3943350"/>
            <a:ext cx="7486650" cy="685800"/>
          </a:xfrm>
        </p:spPr>
        <p:txBody>
          <a:bodyPr anchor="b">
            <a:normAutofit/>
          </a:bodyPr>
          <a:lstStyle>
            <a:lvl1pPr>
              <a:defRPr sz="21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8469630" cy="3846692"/>
          </a:xfrm>
          <a:solidFill>
            <a:schemeClr val="accent1"/>
          </a:solidFill>
        </p:spPr>
        <p:txBody>
          <a:bodyPr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4581442"/>
            <a:ext cx="7486650" cy="447758"/>
          </a:xfrm>
        </p:spPr>
        <p:txBody>
          <a:bodyPr>
            <a:normAutofit/>
          </a:bodyPr>
          <a:lstStyle>
            <a:lvl1pPr marL="0" indent="0">
              <a:lnSpc>
                <a:spcPct val="100000"/>
              </a:lnSpc>
              <a:spcBef>
                <a:spcPts val="600"/>
              </a:spcBef>
              <a:buNone/>
              <a:defRPr sz="975">
                <a:solidFill>
                  <a:schemeClr val="bg1">
                    <a:lumMod val="85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10/10/2023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241603973"/>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10/10/2023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43770605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285750"/>
            <a:ext cx="1857375" cy="442317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71500" y="285750"/>
            <a:ext cx="5800725" cy="442317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10/10/2023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4415071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20" name="Google Shape;20;p2"/>
          <p:cNvSpPr txBox="1">
            <a:spLocks noGrp="1"/>
          </p:cNvSpPr>
          <p:nvPr>
            <p:ph type="ctrTitle"/>
          </p:nvPr>
        </p:nvSpPr>
        <p:spPr>
          <a:xfrm>
            <a:off x="2211600" y="1991850"/>
            <a:ext cx="4720800" cy="1159800"/>
          </a:xfrm>
          <a:prstGeom prst="rect">
            <a:avLst/>
          </a:prstGeom>
          <a:effectLst>
            <a:outerShdw blurRad="85725" dist="19050" dir="5400000" algn="bl" rotWithShape="0">
              <a:srgbClr val="000000">
                <a:alpha val="10000"/>
              </a:srgbClr>
            </a:outerShdw>
          </a:effectLst>
        </p:spPr>
        <p:txBody>
          <a:bodyPr spcFirstLastPara="1" wrap="square" lIns="91425" tIns="91425" rIns="91425" bIns="91425" anchor="ctr" anchorCtr="0">
            <a:noAutofit/>
          </a:bodyPr>
          <a:lstStyle>
            <a:lvl1pPr lvl="0" algn="ctr">
              <a:spcBef>
                <a:spcPts val="0"/>
              </a:spcBef>
              <a:spcAft>
                <a:spcPts val="0"/>
              </a:spcAft>
              <a:buClr>
                <a:srgbClr val="FFFFFF"/>
              </a:buClr>
              <a:buSzPts val="5200"/>
              <a:buNone/>
              <a:defRPr sz="5200">
                <a:solidFill>
                  <a:srgbClr val="FFFFFF"/>
                </a:solidFill>
              </a:defRPr>
            </a:lvl1pPr>
            <a:lvl2pPr lvl="1" algn="ctr">
              <a:spcBef>
                <a:spcPts val="0"/>
              </a:spcBef>
              <a:spcAft>
                <a:spcPts val="0"/>
              </a:spcAft>
              <a:buClr>
                <a:srgbClr val="FFFFFF"/>
              </a:buClr>
              <a:buSzPts val="5200"/>
              <a:buNone/>
              <a:defRPr sz="5200">
                <a:solidFill>
                  <a:srgbClr val="FFFFFF"/>
                </a:solidFill>
              </a:defRPr>
            </a:lvl2pPr>
            <a:lvl3pPr lvl="2" algn="ctr">
              <a:spcBef>
                <a:spcPts val="0"/>
              </a:spcBef>
              <a:spcAft>
                <a:spcPts val="0"/>
              </a:spcAft>
              <a:buClr>
                <a:srgbClr val="FFFFFF"/>
              </a:buClr>
              <a:buSzPts val="5200"/>
              <a:buNone/>
              <a:defRPr sz="5200">
                <a:solidFill>
                  <a:srgbClr val="FFFFFF"/>
                </a:solidFill>
              </a:defRPr>
            </a:lvl3pPr>
            <a:lvl4pPr lvl="3" algn="ctr">
              <a:spcBef>
                <a:spcPts val="0"/>
              </a:spcBef>
              <a:spcAft>
                <a:spcPts val="0"/>
              </a:spcAft>
              <a:buClr>
                <a:srgbClr val="FFFFFF"/>
              </a:buClr>
              <a:buSzPts val="5200"/>
              <a:buNone/>
              <a:defRPr sz="5200">
                <a:solidFill>
                  <a:srgbClr val="FFFFFF"/>
                </a:solidFill>
              </a:defRPr>
            </a:lvl4pPr>
            <a:lvl5pPr lvl="4" algn="ctr">
              <a:spcBef>
                <a:spcPts val="0"/>
              </a:spcBef>
              <a:spcAft>
                <a:spcPts val="0"/>
              </a:spcAft>
              <a:buClr>
                <a:srgbClr val="FFFFFF"/>
              </a:buClr>
              <a:buSzPts val="5200"/>
              <a:buNone/>
              <a:defRPr sz="5200">
                <a:solidFill>
                  <a:srgbClr val="FFFFFF"/>
                </a:solidFill>
              </a:defRPr>
            </a:lvl5pPr>
            <a:lvl6pPr lvl="5" algn="ctr">
              <a:spcBef>
                <a:spcPts val="0"/>
              </a:spcBef>
              <a:spcAft>
                <a:spcPts val="0"/>
              </a:spcAft>
              <a:buClr>
                <a:srgbClr val="FFFFFF"/>
              </a:buClr>
              <a:buSzPts val="5200"/>
              <a:buNone/>
              <a:defRPr sz="5200">
                <a:solidFill>
                  <a:srgbClr val="FFFFFF"/>
                </a:solidFill>
              </a:defRPr>
            </a:lvl6pPr>
            <a:lvl7pPr lvl="6" algn="ctr">
              <a:spcBef>
                <a:spcPts val="0"/>
              </a:spcBef>
              <a:spcAft>
                <a:spcPts val="0"/>
              </a:spcAft>
              <a:buClr>
                <a:srgbClr val="FFFFFF"/>
              </a:buClr>
              <a:buSzPts val="5200"/>
              <a:buNone/>
              <a:defRPr sz="5200">
                <a:solidFill>
                  <a:srgbClr val="FFFFFF"/>
                </a:solidFill>
              </a:defRPr>
            </a:lvl7pPr>
            <a:lvl8pPr lvl="7" algn="ctr">
              <a:spcBef>
                <a:spcPts val="0"/>
              </a:spcBef>
              <a:spcAft>
                <a:spcPts val="0"/>
              </a:spcAft>
              <a:buClr>
                <a:srgbClr val="FFFFFF"/>
              </a:buClr>
              <a:buSzPts val="5200"/>
              <a:buNone/>
              <a:defRPr sz="5200">
                <a:solidFill>
                  <a:srgbClr val="FFFFFF"/>
                </a:solidFill>
              </a:defRPr>
            </a:lvl8pPr>
            <a:lvl9pPr lvl="8" algn="ctr">
              <a:spcBef>
                <a:spcPts val="0"/>
              </a:spcBef>
              <a:spcAft>
                <a:spcPts val="0"/>
              </a:spcAft>
              <a:buClr>
                <a:srgbClr val="FFFFFF"/>
              </a:buClr>
              <a:buSzPts val="5200"/>
              <a:buNone/>
              <a:defRPr sz="5200">
                <a:solidFill>
                  <a:srgbClr val="FFFFFF"/>
                </a:solidFill>
              </a:defRPr>
            </a:lvl9pPr>
          </a:lstStyle>
          <a:p>
            <a:endParaRPr/>
          </a:p>
        </p:txBody>
      </p:sp>
    </p:spTree>
    <p:extLst>
      <p:ext uri="{BB962C8B-B14F-4D97-AF65-F5344CB8AC3E}">
        <p14:creationId xmlns:p14="http://schemas.microsoft.com/office/powerpoint/2010/main" val="10174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9"/>
        <p:cNvGrpSpPr/>
        <p:nvPr/>
      </p:nvGrpSpPr>
      <p:grpSpPr>
        <a:xfrm>
          <a:off x="0" y="0"/>
          <a:ext cx="0" cy="0"/>
          <a:chOff x="0" y="0"/>
          <a:chExt cx="0" cy="0"/>
        </a:xfrm>
      </p:grpSpPr>
      <p:sp>
        <p:nvSpPr>
          <p:cNvPr id="76" name="Google Shape;76;p7"/>
          <p:cNvSpPr txBox="1">
            <a:spLocks noGrp="1"/>
          </p:cNvSpPr>
          <p:nvPr>
            <p:ph type="title"/>
          </p:nvPr>
        </p:nvSpPr>
        <p:spPr>
          <a:xfrm>
            <a:off x="457200" y="1166125"/>
            <a:ext cx="5220300" cy="6831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77" name="Google Shape;77;p7"/>
          <p:cNvSpPr txBox="1">
            <a:spLocks noGrp="1"/>
          </p:cNvSpPr>
          <p:nvPr>
            <p:ph type="body" idx="1"/>
          </p:nvPr>
        </p:nvSpPr>
        <p:spPr>
          <a:xfrm>
            <a:off x="1069625" y="1958050"/>
            <a:ext cx="2236800" cy="2618400"/>
          </a:xfrm>
          <a:prstGeom prst="rect">
            <a:avLst/>
          </a:prstGeom>
        </p:spPr>
        <p:txBody>
          <a:bodyPr spcFirstLastPara="1" wrap="square" lIns="91425" tIns="91425" rIns="91425" bIns="91425" anchor="t" anchorCtr="0">
            <a:noAutofit/>
          </a:bodyPr>
          <a:lstStyle>
            <a:lvl1pPr marL="457200" lvl="0" indent="-317500">
              <a:spcBef>
                <a:spcPts val="600"/>
              </a:spcBef>
              <a:spcAft>
                <a:spcPts val="0"/>
              </a:spcAft>
              <a:buSzPts val="1400"/>
              <a:buChar char="￮"/>
              <a:defRPr sz="1400"/>
            </a:lvl1pPr>
            <a:lvl2pPr marL="914400" lvl="1" indent="-317500">
              <a:spcBef>
                <a:spcPts val="0"/>
              </a:spcBef>
              <a:spcAft>
                <a:spcPts val="0"/>
              </a:spcAft>
              <a:buSzPts val="1400"/>
              <a:buChar char="￮"/>
              <a:defRPr sz="1400"/>
            </a:lvl2pPr>
            <a:lvl3pPr marL="1371600" lvl="2" indent="-317500">
              <a:spcBef>
                <a:spcPts val="0"/>
              </a:spcBef>
              <a:spcAft>
                <a:spcPts val="0"/>
              </a:spcAft>
              <a:buSzPts val="1400"/>
              <a:buChar char="￮"/>
              <a:defRPr sz="1400"/>
            </a:lvl3pPr>
            <a:lvl4pPr marL="1828800" lvl="3" indent="-317500">
              <a:spcBef>
                <a:spcPts val="0"/>
              </a:spcBef>
              <a:spcAft>
                <a:spcPts val="0"/>
              </a:spcAft>
              <a:buSzPts val="1400"/>
              <a:buChar char="●"/>
              <a:defRPr sz="1400"/>
            </a:lvl4pPr>
            <a:lvl5pPr marL="2286000" lvl="4" indent="-317500">
              <a:spcBef>
                <a:spcPts val="0"/>
              </a:spcBef>
              <a:spcAft>
                <a:spcPts val="0"/>
              </a:spcAft>
              <a:buSzPts val="1400"/>
              <a:buChar char="○"/>
              <a:defRPr sz="1400"/>
            </a:lvl5pPr>
            <a:lvl6pPr marL="2743200" lvl="5" indent="-317500">
              <a:spcBef>
                <a:spcPts val="0"/>
              </a:spcBef>
              <a:spcAft>
                <a:spcPts val="0"/>
              </a:spcAft>
              <a:buSzPts val="1400"/>
              <a:buChar char="■"/>
              <a:defRPr sz="1400"/>
            </a:lvl6pPr>
            <a:lvl7pPr marL="3200400" lvl="6" indent="-317500">
              <a:spcBef>
                <a:spcPts val="0"/>
              </a:spcBef>
              <a:spcAft>
                <a:spcPts val="0"/>
              </a:spcAft>
              <a:buSzPts val="1400"/>
              <a:buChar char="●"/>
              <a:defRPr sz="1400"/>
            </a:lvl7pPr>
            <a:lvl8pPr marL="3657600" lvl="7" indent="-317500">
              <a:spcBef>
                <a:spcPts val="0"/>
              </a:spcBef>
              <a:spcAft>
                <a:spcPts val="0"/>
              </a:spcAft>
              <a:buSzPts val="1400"/>
              <a:buChar char="○"/>
              <a:defRPr sz="1400"/>
            </a:lvl8pPr>
            <a:lvl9pPr marL="4114800" lvl="8" indent="-317500">
              <a:spcBef>
                <a:spcPts val="0"/>
              </a:spcBef>
              <a:spcAft>
                <a:spcPts val="0"/>
              </a:spcAft>
              <a:buSzPts val="1400"/>
              <a:buChar char="■"/>
              <a:defRPr sz="1400"/>
            </a:lvl9pPr>
          </a:lstStyle>
          <a:p>
            <a:endParaRPr/>
          </a:p>
        </p:txBody>
      </p:sp>
      <p:sp>
        <p:nvSpPr>
          <p:cNvPr id="78" name="Google Shape;78;p7"/>
          <p:cNvSpPr txBox="1">
            <a:spLocks noGrp="1"/>
          </p:cNvSpPr>
          <p:nvPr>
            <p:ph type="body" idx="2"/>
          </p:nvPr>
        </p:nvSpPr>
        <p:spPr>
          <a:xfrm>
            <a:off x="3440857" y="1958050"/>
            <a:ext cx="2236800" cy="2618400"/>
          </a:xfrm>
          <a:prstGeom prst="rect">
            <a:avLst/>
          </a:prstGeom>
        </p:spPr>
        <p:txBody>
          <a:bodyPr spcFirstLastPara="1" wrap="square" lIns="91425" tIns="91425" rIns="91425" bIns="91425" anchor="t" anchorCtr="0">
            <a:noAutofit/>
          </a:bodyPr>
          <a:lstStyle>
            <a:lvl1pPr marL="457200" lvl="0" indent="-317500">
              <a:spcBef>
                <a:spcPts val="600"/>
              </a:spcBef>
              <a:spcAft>
                <a:spcPts val="0"/>
              </a:spcAft>
              <a:buSzPts val="1400"/>
              <a:buChar char="￮"/>
              <a:defRPr sz="1400"/>
            </a:lvl1pPr>
            <a:lvl2pPr marL="914400" lvl="1" indent="-317500">
              <a:spcBef>
                <a:spcPts val="0"/>
              </a:spcBef>
              <a:spcAft>
                <a:spcPts val="0"/>
              </a:spcAft>
              <a:buSzPts val="1400"/>
              <a:buChar char="￮"/>
              <a:defRPr sz="1400"/>
            </a:lvl2pPr>
            <a:lvl3pPr marL="1371600" lvl="2" indent="-317500">
              <a:spcBef>
                <a:spcPts val="0"/>
              </a:spcBef>
              <a:spcAft>
                <a:spcPts val="0"/>
              </a:spcAft>
              <a:buSzPts val="1400"/>
              <a:buChar char="￮"/>
              <a:defRPr sz="1400"/>
            </a:lvl3pPr>
            <a:lvl4pPr marL="1828800" lvl="3" indent="-317500">
              <a:spcBef>
                <a:spcPts val="0"/>
              </a:spcBef>
              <a:spcAft>
                <a:spcPts val="0"/>
              </a:spcAft>
              <a:buSzPts val="1400"/>
              <a:buChar char="●"/>
              <a:defRPr sz="1400"/>
            </a:lvl4pPr>
            <a:lvl5pPr marL="2286000" lvl="4" indent="-317500">
              <a:spcBef>
                <a:spcPts val="0"/>
              </a:spcBef>
              <a:spcAft>
                <a:spcPts val="0"/>
              </a:spcAft>
              <a:buSzPts val="1400"/>
              <a:buChar char="○"/>
              <a:defRPr sz="1400"/>
            </a:lvl5pPr>
            <a:lvl6pPr marL="2743200" lvl="5" indent="-317500">
              <a:spcBef>
                <a:spcPts val="0"/>
              </a:spcBef>
              <a:spcAft>
                <a:spcPts val="0"/>
              </a:spcAft>
              <a:buSzPts val="1400"/>
              <a:buChar char="■"/>
              <a:defRPr sz="1400"/>
            </a:lvl6pPr>
            <a:lvl7pPr marL="3200400" lvl="6" indent="-317500">
              <a:spcBef>
                <a:spcPts val="0"/>
              </a:spcBef>
              <a:spcAft>
                <a:spcPts val="0"/>
              </a:spcAft>
              <a:buSzPts val="1400"/>
              <a:buChar char="●"/>
              <a:defRPr sz="1400"/>
            </a:lvl7pPr>
            <a:lvl8pPr marL="3657600" lvl="7" indent="-317500">
              <a:spcBef>
                <a:spcPts val="0"/>
              </a:spcBef>
              <a:spcAft>
                <a:spcPts val="0"/>
              </a:spcAft>
              <a:buSzPts val="1400"/>
              <a:buChar char="○"/>
              <a:defRPr sz="1400"/>
            </a:lvl8pPr>
            <a:lvl9pPr marL="4114800" lvl="8" indent="-317500">
              <a:spcBef>
                <a:spcPts val="0"/>
              </a:spcBef>
              <a:spcAft>
                <a:spcPts val="0"/>
              </a:spcAft>
              <a:buSzPts val="1400"/>
              <a:buChar char="■"/>
              <a:defRPr sz="1400"/>
            </a:lvl9pPr>
          </a:lstStyle>
          <a:p>
            <a:endParaRPr/>
          </a:p>
        </p:txBody>
      </p:sp>
      <p:sp>
        <p:nvSpPr>
          <p:cNvPr id="79" name="Google Shape;79;p7"/>
          <p:cNvSpPr txBox="1">
            <a:spLocks noGrp="1"/>
          </p:cNvSpPr>
          <p:nvPr>
            <p:ph type="sldNum" idx="12"/>
          </p:nvPr>
        </p:nvSpPr>
        <p:spPr>
          <a:xfrm>
            <a:off x="8555875" y="4576450"/>
            <a:ext cx="435600" cy="43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897807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5"/>
        <p:cNvGrpSpPr/>
        <p:nvPr/>
      </p:nvGrpSpPr>
      <p:grpSpPr>
        <a:xfrm>
          <a:off x="0" y="0"/>
          <a:ext cx="0" cy="0"/>
          <a:chOff x="0" y="0"/>
          <a:chExt cx="0" cy="0"/>
        </a:xfrm>
      </p:grpSpPr>
      <p:sp>
        <p:nvSpPr>
          <p:cNvPr id="53" name="Google Shape;53;p5"/>
          <p:cNvSpPr txBox="1">
            <a:spLocks noGrp="1"/>
          </p:cNvSpPr>
          <p:nvPr>
            <p:ph type="title"/>
          </p:nvPr>
        </p:nvSpPr>
        <p:spPr>
          <a:xfrm>
            <a:off x="457200" y="1166125"/>
            <a:ext cx="5220300" cy="6831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54" name="Google Shape;54;p5"/>
          <p:cNvSpPr txBox="1">
            <a:spLocks noGrp="1"/>
          </p:cNvSpPr>
          <p:nvPr>
            <p:ph type="body" idx="1"/>
          </p:nvPr>
        </p:nvSpPr>
        <p:spPr>
          <a:xfrm>
            <a:off x="1069625" y="1958050"/>
            <a:ext cx="4608000" cy="2618400"/>
          </a:xfrm>
          <a:prstGeom prst="rect">
            <a:avLst/>
          </a:prstGeom>
        </p:spPr>
        <p:txBody>
          <a:bodyPr spcFirstLastPara="1" wrap="square" lIns="91425" tIns="91425" rIns="91425" bIns="91425" anchor="t" anchorCtr="0">
            <a:noAutofit/>
          </a:bodyPr>
          <a:lstStyle>
            <a:lvl1pPr marL="457200" lvl="0" indent="-330200">
              <a:spcBef>
                <a:spcPts val="600"/>
              </a:spcBef>
              <a:spcAft>
                <a:spcPts val="0"/>
              </a:spcAft>
              <a:buSzPts val="1600"/>
              <a:buChar char="￮"/>
              <a:defRPr/>
            </a:lvl1pPr>
            <a:lvl2pPr marL="914400" lvl="1" indent="-330200">
              <a:spcBef>
                <a:spcPts val="0"/>
              </a:spcBef>
              <a:spcAft>
                <a:spcPts val="0"/>
              </a:spcAft>
              <a:buSzPts val="1600"/>
              <a:buChar char="￮"/>
              <a:defRPr/>
            </a:lvl2pPr>
            <a:lvl3pPr marL="1371600" lvl="2" indent="-330200">
              <a:spcBef>
                <a:spcPts val="0"/>
              </a:spcBef>
              <a:spcAft>
                <a:spcPts val="0"/>
              </a:spcAft>
              <a:buSzPts val="1600"/>
              <a:buChar char="￮"/>
              <a:defRPr/>
            </a:lvl3pPr>
            <a:lvl4pPr marL="1828800" lvl="3" indent="-330200">
              <a:spcBef>
                <a:spcPts val="0"/>
              </a:spcBef>
              <a:spcAft>
                <a:spcPts val="0"/>
              </a:spcAft>
              <a:buSzPts val="1600"/>
              <a:buChar char="●"/>
              <a:defRPr/>
            </a:lvl4pPr>
            <a:lvl5pPr marL="2286000" lvl="4" indent="-330200">
              <a:spcBef>
                <a:spcPts val="0"/>
              </a:spcBef>
              <a:spcAft>
                <a:spcPts val="0"/>
              </a:spcAft>
              <a:buSzPts val="1600"/>
              <a:buChar char="○"/>
              <a:defRPr/>
            </a:lvl5pPr>
            <a:lvl6pPr marL="2743200" lvl="5" indent="-330200">
              <a:spcBef>
                <a:spcPts val="0"/>
              </a:spcBef>
              <a:spcAft>
                <a:spcPts val="0"/>
              </a:spcAft>
              <a:buSzPts val="1600"/>
              <a:buChar char="■"/>
              <a:defRPr/>
            </a:lvl6pPr>
            <a:lvl7pPr marL="3200400" lvl="6" indent="-330200">
              <a:spcBef>
                <a:spcPts val="0"/>
              </a:spcBef>
              <a:spcAft>
                <a:spcPts val="0"/>
              </a:spcAft>
              <a:buSzPts val="1600"/>
              <a:buChar char="●"/>
              <a:defRPr/>
            </a:lvl7pPr>
            <a:lvl8pPr marL="3657600" lvl="7" indent="-330200">
              <a:spcBef>
                <a:spcPts val="0"/>
              </a:spcBef>
              <a:spcAft>
                <a:spcPts val="0"/>
              </a:spcAft>
              <a:buSzPts val="1600"/>
              <a:buChar char="○"/>
              <a:defRPr/>
            </a:lvl8pPr>
            <a:lvl9pPr marL="4114800" lvl="8" indent="-330200">
              <a:spcBef>
                <a:spcPts val="0"/>
              </a:spcBef>
              <a:spcAft>
                <a:spcPts val="0"/>
              </a:spcAft>
              <a:buSzPts val="1600"/>
              <a:buChar char="■"/>
              <a:defRPr/>
            </a:lvl9pPr>
          </a:lstStyle>
          <a:p>
            <a:endParaRPr/>
          </a:p>
        </p:txBody>
      </p:sp>
      <p:sp>
        <p:nvSpPr>
          <p:cNvPr id="55" name="Google Shape;55;p5"/>
          <p:cNvSpPr txBox="1">
            <a:spLocks noGrp="1"/>
          </p:cNvSpPr>
          <p:nvPr>
            <p:ph type="sldNum" idx="12"/>
          </p:nvPr>
        </p:nvSpPr>
        <p:spPr>
          <a:xfrm>
            <a:off x="8555875" y="4576450"/>
            <a:ext cx="435600" cy="43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075979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 type B">
  <p:cSld name="Blank type B">
    <p:spTree>
      <p:nvGrpSpPr>
        <p:cNvPr id="1" name="Shape 121"/>
        <p:cNvGrpSpPr/>
        <p:nvPr/>
      </p:nvGrpSpPr>
      <p:grpSpPr>
        <a:xfrm>
          <a:off x="0" y="0"/>
          <a:ext cx="0" cy="0"/>
          <a:chOff x="0" y="0"/>
          <a:chExt cx="0" cy="0"/>
        </a:xfrm>
      </p:grpSpPr>
      <p:sp>
        <p:nvSpPr>
          <p:cNvPr id="123" name="Google Shape;123;p12"/>
          <p:cNvSpPr txBox="1">
            <a:spLocks noGrp="1"/>
          </p:cNvSpPr>
          <p:nvPr>
            <p:ph type="sldNum" idx="12"/>
          </p:nvPr>
        </p:nvSpPr>
        <p:spPr>
          <a:xfrm>
            <a:off x="8555875" y="4576450"/>
            <a:ext cx="435600" cy="435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142810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82"/>
        <p:cNvGrpSpPr/>
        <p:nvPr/>
      </p:nvGrpSpPr>
      <p:grpSpPr>
        <a:xfrm>
          <a:off x="0" y="0"/>
          <a:ext cx="0" cy="0"/>
          <a:chOff x="0" y="0"/>
          <a:chExt cx="0" cy="0"/>
        </a:xfrm>
      </p:grpSpPr>
      <p:sp>
        <p:nvSpPr>
          <p:cNvPr id="89" name="Google Shape;89;p8"/>
          <p:cNvSpPr txBox="1">
            <a:spLocks noGrp="1"/>
          </p:cNvSpPr>
          <p:nvPr>
            <p:ph type="title"/>
          </p:nvPr>
        </p:nvSpPr>
        <p:spPr>
          <a:xfrm>
            <a:off x="457200" y="1166125"/>
            <a:ext cx="5220300" cy="6831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90" name="Google Shape;90;p8"/>
          <p:cNvSpPr txBox="1">
            <a:spLocks noGrp="1"/>
          </p:cNvSpPr>
          <p:nvPr>
            <p:ph type="body" idx="1"/>
          </p:nvPr>
        </p:nvSpPr>
        <p:spPr>
          <a:xfrm>
            <a:off x="1069625" y="1958050"/>
            <a:ext cx="1485300" cy="2618400"/>
          </a:xfrm>
          <a:prstGeom prst="rect">
            <a:avLst/>
          </a:prstGeom>
        </p:spPr>
        <p:txBody>
          <a:bodyPr spcFirstLastPara="1" wrap="square" lIns="91425" tIns="91425" rIns="91425" bIns="91425" anchor="t" anchorCtr="0">
            <a:noAutofit/>
          </a:bodyPr>
          <a:lstStyle>
            <a:lvl1pPr marL="457200" lvl="0" indent="-298450" rtl="0">
              <a:spcBef>
                <a:spcPts val="600"/>
              </a:spcBef>
              <a:spcAft>
                <a:spcPts val="0"/>
              </a:spcAft>
              <a:buSzPts val="1100"/>
              <a:buChar char="￮"/>
              <a:defRPr sz="1100"/>
            </a:lvl1pPr>
            <a:lvl2pPr marL="914400" lvl="1" indent="-298450" rtl="0">
              <a:spcBef>
                <a:spcPts val="0"/>
              </a:spcBef>
              <a:spcAft>
                <a:spcPts val="0"/>
              </a:spcAft>
              <a:buSzPts val="1100"/>
              <a:buChar char="￮"/>
              <a:defRPr sz="1100"/>
            </a:lvl2pPr>
            <a:lvl3pPr marL="1371600" lvl="2" indent="-298450" rtl="0">
              <a:spcBef>
                <a:spcPts val="0"/>
              </a:spcBef>
              <a:spcAft>
                <a:spcPts val="0"/>
              </a:spcAft>
              <a:buSzPts val="1100"/>
              <a:buChar char="￮"/>
              <a:defRPr sz="1100"/>
            </a:lvl3pPr>
            <a:lvl4pPr marL="1828800" lvl="3" indent="-298450" rtl="0">
              <a:spcBef>
                <a:spcPts val="0"/>
              </a:spcBef>
              <a:spcAft>
                <a:spcPts val="0"/>
              </a:spcAft>
              <a:buSzPts val="1100"/>
              <a:buChar char="●"/>
              <a:defRPr sz="1100"/>
            </a:lvl4pPr>
            <a:lvl5pPr marL="2286000" lvl="4" indent="-298450" rtl="0">
              <a:spcBef>
                <a:spcPts val="0"/>
              </a:spcBef>
              <a:spcAft>
                <a:spcPts val="0"/>
              </a:spcAft>
              <a:buSzPts val="1100"/>
              <a:buChar char="○"/>
              <a:defRPr sz="1100"/>
            </a:lvl5pPr>
            <a:lvl6pPr marL="2743200" lvl="5" indent="-298450" rtl="0">
              <a:spcBef>
                <a:spcPts val="0"/>
              </a:spcBef>
              <a:spcAft>
                <a:spcPts val="0"/>
              </a:spcAft>
              <a:buSzPts val="1100"/>
              <a:buChar char="■"/>
              <a:defRPr sz="1100"/>
            </a:lvl6pPr>
            <a:lvl7pPr marL="3200400" lvl="6" indent="-298450" rtl="0">
              <a:spcBef>
                <a:spcPts val="0"/>
              </a:spcBef>
              <a:spcAft>
                <a:spcPts val="0"/>
              </a:spcAft>
              <a:buSzPts val="1100"/>
              <a:buChar char="●"/>
              <a:defRPr sz="1100"/>
            </a:lvl7pPr>
            <a:lvl8pPr marL="3657600" lvl="7" indent="-298450" rtl="0">
              <a:spcBef>
                <a:spcPts val="0"/>
              </a:spcBef>
              <a:spcAft>
                <a:spcPts val="0"/>
              </a:spcAft>
              <a:buSzPts val="1100"/>
              <a:buChar char="○"/>
              <a:defRPr sz="1100"/>
            </a:lvl8pPr>
            <a:lvl9pPr marL="4114800" lvl="8" indent="-298450" rtl="0">
              <a:spcBef>
                <a:spcPts val="0"/>
              </a:spcBef>
              <a:spcAft>
                <a:spcPts val="0"/>
              </a:spcAft>
              <a:buSzPts val="1100"/>
              <a:buChar char="■"/>
              <a:defRPr sz="1100"/>
            </a:lvl9pPr>
          </a:lstStyle>
          <a:p>
            <a:endParaRPr/>
          </a:p>
        </p:txBody>
      </p:sp>
      <p:sp>
        <p:nvSpPr>
          <p:cNvPr id="91" name="Google Shape;91;p8"/>
          <p:cNvSpPr txBox="1">
            <a:spLocks noGrp="1"/>
          </p:cNvSpPr>
          <p:nvPr>
            <p:ph type="body" idx="2"/>
          </p:nvPr>
        </p:nvSpPr>
        <p:spPr>
          <a:xfrm>
            <a:off x="2630936" y="1958050"/>
            <a:ext cx="1485300" cy="2618400"/>
          </a:xfrm>
          <a:prstGeom prst="rect">
            <a:avLst/>
          </a:prstGeom>
        </p:spPr>
        <p:txBody>
          <a:bodyPr spcFirstLastPara="1" wrap="square" lIns="91425" tIns="91425" rIns="91425" bIns="91425" anchor="t" anchorCtr="0">
            <a:noAutofit/>
          </a:bodyPr>
          <a:lstStyle>
            <a:lvl1pPr marL="457200" lvl="0" indent="-298450" rtl="0">
              <a:spcBef>
                <a:spcPts val="600"/>
              </a:spcBef>
              <a:spcAft>
                <a:spcPts val="0"/>
              </a:spcAft>
              <a:buSzPts val="1100"/>
              <a:buChar char="￮"/>
              <a:defRPr sz="1100"/>
            </a:lvl1pPr>
            <a:lvl2pPr marL="914400" lvl="1" indent="-298450" rtl="0">
              <a:spcBef>
                <a:spcPts val="0"/>
              </a:spcBef>
              <a:spcAft>
                <a:spcPts val="0"/>
              </a:spcAft>
              <a:buSzPts val="1100"/>
              <a:buChar char="￮"/>
              <a:defRPr sz="1100"/>
            </a:lvl2pPr>
            <a:lvl3pPr marL="1371600" lvl="2" indent="-298450" rtl="0">
              <a:spcBef>
                <a:spcPts val="0"/>
              </a:spcBef>
              <a:spcAft>
                <a:spcPts val="0"/>
              </a:spcAft>
              <a:buSzPts val="1100"/>
              <a:buChar char="￮"/>
              <a:defRPr sz="1100"/>
            </a:lvl3pPr>
            <a:lvl4pPr marL="1828800" lvl="3" indent="-298450" rtl="0">
              <a:spcBef>
                <a:spcPts val="0"/>
              </a:spcBef>
              <a:spcAft>
                <a:spcPts val="0"/>
              </a:spcAft>
              <a:buSzPts val="1100"/>
              <a:buChar char="●"/>
              <a:defRPr sz="1100"/>
            </a:lvl4pPr>
            <a:lvl5pPr marL="2286000" lvl="4" indent="-298450" rtl="0">
              <a:spcBef>
                <a:spcPts val="0"/>
              </a:spcBef>
              <a:spcAft>
                <a:spcPts val="0"/>
              </a:spcAft>
              <a:buSzPts val="1100"/>
              <a:buChar char="○"/>
              <a:defRPr sz="1100"/>
            </a:lvl5pPr>
            <a:lvl6pPr marL="2743200" lvl="5" indent="-298450" rtl="0">
              <a:spcBef>
                <a:spcPts val="0"/>
              </a:spcBef>
              <a:spcAft>
                <a:spcPts val="0"/>
              </a:spcAft>
              <a:buSzPts val="1100"/>
              <a:buChar char="■"/>
              <a:defRPr sz="1100"/>
            </a:lvl6pPr>
            <a:lvl7pPr marL="3200400" lvl="6" indent="-298450" rtl="0">
              <a:spcBef>
                <a:spcPts val="0"/>
              </a:spcBef>
              <a:spcAft>
                <a:spcPts val="0"/>
              </a:spcAft>
              <a:buSzPts val="1100"/>
              <a:buChar char="●"/>
              <a:defRPr sz="1100"/>
            </a:lvl7pPr>
            <a:lvl8pPr marL="3657600" lvl="7" indent="-298450" rtl="0">
              <a:spcBef>
                <a:spcPts val="0"/>
              </a:spcBef>
              <a:spcAft>
                <a:spcPts val="0"/>
              </a:spcAft>
              <a:buSzPts val="1100"/>
              <a:buChar char="○"/>
              <a:defRPr sz="1100"/>
            </a:lvl8pPr>
            <a:lvl9pPr marL="4114800" lvl="8" indent="-298450" rtl="0">
              <a:spcBef>
                <a:spcPts val="0"/>
              </a:spcBef>
              <a:spcAft>
                <a:spcPts val="0"/>
              </a:spcAft>
              <a:buSzPts val="1100"/>
              <a:buChar char="■"/>
              <a:defRPr sz="1100"/>
            </a:lvl9pPr>
          </a:lstStyle>
          <a:p>
            <a:endParaRPr/>
          </a:p>
        </p:txBody>
      </p:sp>
      <p:sp>
        <p:nvSpPr>
          <p:cNvPr id="92" name="Google Shape;92;p8"/>
          <p:cNvSpPr txBox="1">
            <a:spLocks noGrp="1"/>
          </p:cNvSpPr>
          <p:nvPr>
            <p:ph type="body" idx="3"/>
          </p:nvPr>
        </p:nvSpPr>
        <p:spPr>
          <a:xfrm>
            <a:off x="4192246" y="1958050"/>
            <a:ext cx="1485300" cy="2618400"/>
          </a:xfrm>
          <a:prstGeom prst="rect">
            <a:avLst/>
          </a:prstGeom>
        </p:spPr>
        <p:txBody>
          <a:bodyPr spcFirstLastPara="1" wrap="square" lIns="91425" tIns="91425" rIns="91425" bIns="91425" anchor="t" anchorCtr="0">
            <a:noAutofit/>
          </a:bodyPr>
          <a:lstStyle>
            <a:lvl1pPr marL="457200" lvl="0" indent="-298450" rtl="0">
              <a:spcBef>
                <a:spcPts val="600"/>
              </a:spcBef>
              <a:spcAft>
                <a:spcPts val="0"/>
              </a:spcAft>
              <a:buSzPts val="1100"/>
              <a:buChar char="￮"/>
              <a:defRPr sz="1100"/>
            </a:lvl1pPr>
            <a:lvl2pPr marL="914400" lvl="1" indent="-298450" rtl="0">
              <a:spcBef>
                <a:spcPts val="0"/>
              </a:spcBef>
              <a:spcAft>
                <a:spcPts val="0"/>
              </a:spcAft>
              <a:buSzPts val="1100"/>
              <a:buChar char="￮"/>
              <a:defRPr sz="1100"/>
            </a:lvl2pPr>
            <a:lvl3pPr marL="1371600" lvl="2" indent="-298450" rtl="0">
              <a:spcBef>
                <a:spcPts val="0"/>
              </a:spcBef>
              <a:spcAft>
                <a:spcPts val="0"/>
              </a:spcAft>
              <a:buSzPts val="1100"/>
              <a:buChar char="￮"/>
              <a:defRPr sz="1100"/>
            </a:lvl3pPr>
            <a:lvl4pPr marL="1828800" lvl="3" indent="-298450" rtl="0">
              <a:spcBef>
                <a:spcPts val="0"/>
              </a:spcBef>
              <a:spcAft>
                <a:spcPts val="0"/>
              </a:spcAft>
              <a:buSzPts val="1100"/>
              <a:buChar char="●"/>
              <a:defRPr sz="1100"/>
            </a:lvl4pPr>
            <a:lvl5pPr marL="2286000" lvl="4" indent="-298450" rtl="0">
              <a:spcBef>
                <a:spcPts val="0"/>
              </a:spcBef>
              <a:spcAft>
                <a:spcPts val="0"/>
              </a:spcAft>
              <a:buSzPts val="1100"/>
              <a:buChar char="○"/>
              <a:defRPr sz="1100"/>
            </a:lvl5pPr>
            <a:lvl6pPr marL="2743200" lvl="5" indent="-298450" rtl="0">
              <a:spcBef>
                <a:spcPts val="0"/>
              </a:spcBef>
              <a:spcAft>
                <a:spcPts val="0"/>
              </a:spcAft>
              <a:buSzPts val="1100"/>
              <a:buChar char="■"/>
              <a:defRPr sz="1100"/>
            </a:lvl6pPr>
            <a:lvl7pPr marL="3200400" lvl="6" indent="-298450" rtl="0">
              <a:spcBef>
                <a:spcPts val="0"/>
              </a:spcBef>
              <a:spcAft>
                <a:spcPts val="0"/>
              </a:spcAft>
              <a:buSzPts val="1100"/>
              <a:buChar char="●"/>
              <a:defRPr sz="1100"/>
            </a:lvl7pPr>
            <a:lvl8pPr marL="3657600" lvl="7" indent="-298450" rtl="0">
              <a:spcBef>
                <a:spcPts val="0"/>
              </a:spcBef>
              <a:spcAft>
                <a:spcPts val="0"/>
              </a:spcAft>
              <a:buSzPts val="1100"/>
              <a:buChar char="○"/>
              <a:defRPr sz="1100"/>
            </a:lvl8pPr>
            <a:lvl9pPr marL="4114800" lvl="8" indent="-298450" rtl="0">
              <a:spcBef>
                <a:spcPts val="0"/>
              </a:spcBef>
              <a:spcAft>
                <a:spcPts val="0"/>
              </a:spcAft>
              <a:buSzPts val="1100"/>
              <a:buChar char="■"/>
              <a:defRPr sz="1100"/>
            </a:lvl9pPr>
          </a:lstStyle>
          <a:p>
            <a:endParaRPr/>
          </a:p>
        </p:txBody>
      </p:sp>
      <p:sp>
        <p:nvSpPr>
          <p:cNvPr id="93" name="Google Shape;93;p8"/>
          <p:cNvSpPr txBox="1">
            <a:spLocks noGrp="1"/>
          </p:cNvSpPr>
          <p:nvPr>
            <p:ph type="sldNum" idx="12"/>
          </p:nvPr>
        </p:nvSpPr>
        <p:spPr>
          <a:xfrm>
            <a:off x="8555875" y="4576450"/>
            <a:ext cx="435600" cy="435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1101049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1 column + big image">
  <p:cSld name="Title + 1 column + big image">
    <p:spTree>
      <p:nvGrpSpPr>
        <p:cNvPr id="1" name="Shape 57"/>
        <p:cNvGrpSpPr/>
        <p:nvPr/>
      </p:nvGrpSpPr>
      <p:grpSpPr>
        <a:xfrm>
          <a:off x="0" y="0"/>
          <a:ext cx="0" cy="0"/>
          <a:chOff x="0" y="0"/>
          <a:chExt cx="0" cy="0"/>
        </a:xfrm>
      </p:grpSpPr>
      <p:sp>
        <p:nvSpPr>
          <p:cNvPr id="66" name="Google Shape;66;p6"/>
          <p:cNvSpPr txBox="1">
            <a:spLocks noGrp="1"/>
          </p:cNvSpPr>
          <p:nvPr>
            <p:ph type="title"/>
          </p:nvPr>
        </p:nvSpPr>
        <p:spPr>
          <a:xfrm>
            <a:off x="457200" y="1166125"/>
            <a:ext cx="4504800" cy="6831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67" name="Google Shape;67;p6"/>
          <p:cNvSpPr txBox="1">
            <a:spLocks noGrp="1"/>
          </p:cNvSpPr>
          <p:nvPr>
            <p:ph type="body" idx="1"/>
          </p:nvPr>
        </p:nvSpPr>
        <p:spPr>
          <a:xfrm>
            <a:off x="985679" y="1958050"/>
            <a:ext cx="3976500" cy="2618400"/>
          </a:xfrm>
          <a:prstGeom prst="rect">
            <a:avLst/>
          </a:prstGeom>
        </p:spPr>
        <p:txBody>
          <a:bodyPr spcFirstLastPara="1" wrap="square" lIns="91425" tIns="91425" rIns="91425" bIns="91425" anchor="t" anchorCtr="0">
            <a:noAutofit/>
          </a:bodyPr>
          <a:lstStyle>
            <a:lvl1pPr marL="457200" lvl="0" indent="-330200" rtl="0">
              <a:spcBef>
                <a:spcPts val="600"/>
              </a:spcBef>
              <a:spcAft>
                <a:spcPts val="0"/>
              </a:spcAft>
              <a:buSzPts val="1600"/>
              <a:buChar char="￮"/>
              <a:defRPr/>
            </a:lvl1pPr>
            <a:lvl2pPr marL="914400" lvl="1" indent="-330200" rtl="0">
              <a:spcBef>
                <a:spcPts val="0"/>
              </a:spcBef>
              <a:spcAft>
                <a:spcPts val="0"/>
              </a:spcAft>
              <a:buSzPts val="1600"/>
              <a:buChar char="￮"/>
              <a:defRPr/>
            </a:lvl2pPr>
            <a:lvl3pPr marL="1371600" lvl="2" indent="-330200" rtl="0">
              <a:spcBef>
                <a:spcPts val="0"/>
              </a:spcBef>
              <a:spcAft>
                <a:spcPts val="0"/>
              </a:spcAft>
              <a:buSzPts val="1600"/>
              <a:buChar char="￮"/>
              <a:defRPr/>
            </a:lvl3pPr>
            <a:lvl4pPr marL="1828800" lvl="3" indent="-330200" rtl="0">
              <a:spcBef>
                <a:spcPts val="0"/>
              </a:spcBef>
              <a:spcAft>
                <a:spcPts val="0"/>
              </a:spcAft>
              <a:buSzPts val="1600"/>
              <a:buChar char="●"/>
              <a:defRPr/>
            </a:lvl4pPr>
            <a:lvl5pPr marL="2286000" lvl="4" indent="-330200" rtl="0">
              <a:spcBef>
                <a:spcPts val="0"/>
              </a:spcBef>
              <a:spcAft>
                <a:spcPts val="0"/>
              </a:spcAft>
              <a:buSzPts val="1600"/>
              <a:buChar char="○"/>
              <a:defRPr/>
            </a:lvl5pPr>
            <a:lvl6pPr marL="2743200" lvl="5" indent="-330200" rtl="0">
              <a:spcBef>
                <a:spcPts val="0"/>
              </a:spcBef>
              <a:spcAft>
                <a:spcPts val="0"/>
              </a:spcAft>
              <a:buSzPts val="1600"/>
              <a:buChar char="■"/>
              <a:defRPr/>
            </a:lvl6pPr>
            <a:lvl7pPr marL="3200400" lvl="6" indent="-330200" rtl="0">
              <a:spcBef>
                <a:spcPts val="0"/>
              </a:spcBef>
              <a:spcAft>
                <a:spcPts val="0"/>
              </a:spcAft>
              <a:buSzPts val="1600"/>
              <a:buChar char="●"/>
              <a:defRPr/>
            </a:lvl7pPr>
            <a:lvl8pPr marL="3657600" lvl="7" indent="-330200" rtl="0">
              <a:spcBef>
                <a:spcPts val="0"/>
              </a:spcBef>
              <a:spcAft>
                <a:spcPts val="0"/>
              </a:spcAft>
              <a:buSzPts val="1600"/>
              <a:buChar char="○"/>
              <a:defRPr/>
            </a:lvl8pPr>
            <a:lvl9pPr marL="4114800" lvl="8" indent="-330200" rtl="0">
              <a:spcBef>
                <a:spcPts val="0"/>
              </a:spcBef>
              <a:spcAft>
                <a:spcPts val="0"/>
              </a:spcAft>
              <a:buSzPts val="1600"/>
              <a:buChar char="■"/>
              <a:defRPr/>
            </a:lvl9pPr>
          </a:lstStyle>
          <a:p>
            <a:endParaRPr/>
          </a:p>
        </p:txBody>
      </p:sp>
      <p:sp>
        <p:nvSpPr>
          <p:cNvPr id="68" name="Google Shape;68;p6"/>
          <p:cNvSpPr txBox="1">
            <a:spLocks noGrp="1"/>
          </p:cNvSpPr>
          <p:nvPr>
            <p:ph type="sldNum" idx="12"/>
          </p:nvPr>
        </p:nvSpPr>
        <p:spPr>
          <a:xfrm>
            <a:off x="8555875" y="4576450"/>
            <a:ext cx="435600" cy="435600"/>
          </a:xfrm>
          <a:prstGeom prst="rect">
            <a:avLst/>
          </a:prstGeom>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390765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69630" y="0"/>
            <a:ext cx="685800" cy="51435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274320"/>
            <a:ext cx="7269480" cy="99417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946404" y="1371600"/>
            <a:ext cx="6446520" cy="326350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8098157" y="748903"/>
            <a:ext cx="1428749" cy="273844"/>
          </a:xfrm>
          <a:prstGeom prst="rect">
            <a:avLst/>
          </a:prstGeom>
        </p:spPr>
        <p:txBody>
          <a:bodyPr vert="horz" lIns="91440" tIns="45720" rIns="91440" bIns="45720" rtlCol="0" anchor="ctr"/>
          <a:lstStyle>
            <a:lvl1pPr algn="r">
              <a:defRPr sz="788" b="0">
                <a:solidFill>
                  <a:schemeClr val="tx2">
                    <a:lumMod val="20000"/>
                    <a:lumOff val="80000"/>
                  </a:schemeClr>
                </a:solidFill>
              </a:defRPr>
            </a:lvl1pPr>
          </a:lstStyle>
          <a:p>
            <a:fld id="{09B482E8-6E0E-1B4F-B1FD-C69DB9E858D9}" type="datetimeFigureOut">
              <a:rPr lang="en-US" smtClean="0"/>
              <a:pPr/>
              <a:t>10/10/2023</a:t>
            </a:fld>
            <a:endParaRPr lang="en-US" dirty="0"/>
          </a:p>
        </p:txBody>
      </p:sp>
      <p:sp>
        <p:nvSpPr>
          <p:cNvPr id="5" name="Footer Placeholder 4"/>
          <p:cNvSpPr>
            <a:spLocks noGrp="1"/>
          </p:cNvSpPr>
          <p:nvPr>
            <p:ph type="ftr" sz="quarter" idx="3"/>
          </p:nvPr>
        </p:nvSpPr>
        <p:spPr>
          <a:xfrm rot="16200000">
            <a:off x="7469506" y="3034903"/>
            <a:ext cx="2686050" cy="273844"/>
          </a:xfrm>
          <a:prstGeom prst="rect">
            <a:avLst/>
          </a:prstGeom>
        </p:spPr>
        <p:txBody>
          <a:bodyPr vert="horz" lIns="91440" tIns="45720" rIns="91440" bIns="45720" rtlCol="0" anchor="ctr"/>
          <a:lstStyle>
            <a:lvl1pPr algn="l">
              <a:defRPr sz="788">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8469630" y="4629150"/>
            <a:ext cx="685800" cy="445294"/>
          </a:xfrm>
          <a:prstGeom prst="rect">
            <a:avLst/>
          </a:prstGeom>
        </p:spPr>
        <p:txBody>
          <a:bodyPr vert="horz" lIns="45720" tIns="45720" rIns="45720" bIns="45720" rtlCol="0" anchor="ctr">
            <a:normAutofit/>
          </a:bodyPr>
          <a:lstStyle>
            <a:lvl1pPr algn="ctr">
              <a:defRPr sz="2700">
                <a:solidFill>
                  <a:schemeClr val="tx2">
                    <a:lumMod val="60000"/>
                    <a:lumOff val="40000"/>
                  </a:schemeClr>
                </a:solidFill>
              </a:defRPr>
            </a:lvl1pPr>
          </a:lstStyle>
          <a:p>
            <a:pPr marL="0" lvl="0" indent="0" algn="ct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4277263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ransition>
    <p:fade thruBlk="1"/>
  </p:transition>
  <p:hf hdr="0" ftr="0" dt="0"/>
  <p:txStyles>
    <p:titleStyle>
      <a:lvl1pPr algn="l" defTabSz="685800" rtl="0" eaLnBrk="1" latinLnBrk="0" hangingPunct="1">
        <a:lnSpc>
          <a:spcPct val="90000"/>
        </a:lnSpc>
        <a:spcBef>
          <a:spcPct val="0"/>
        </a:spcBef>
        <a:buNone/>
        <a:defRPr sz="3300" kern="1200" spc="-38" baseline="0">
          <a:solidFill>
            <a:schemeClr val="tx1"/>
          </a:solidFill>
          <a:latin typeface="+mj-lt"/>
          <a:ea typeface="+mj-ea"/>
          <a:cs typeface="+mj-cs"/>
        </a:defRPr>
      </a:lvl1pPr>
    </p:titleStyle>
    <p:bodyStyle>
      <a:lvl1pPr marL="137160" indent="-137160" algn="l" defTabSz="685800" rtl="0" eaLnBrk="1" latinLnBrk="0" hangingPunct="1">
        <a:lnSpc>
          <a:spcPct val="95000"/>
        </a:lnSpc>
        <a:spcBef>
          <a:spcPts val="1050"/>
        </a:spcBef>
        <a:spcAft>
          <a:spcPts val="150"/>
        </a:spcAft>
        <a:buClr>
          <a:schemeClr val="accent1"/>
        </a:buClr>
        <a:buSzPct val="80000"/>
        <a:buFont typeface="Arial" pitchFamily="34" charset="0"/>
        <a:buChar char="•"/>
        <a:defRPr sz="1350" kern="1200" spc="8" baseline="0">
          <a:solidFill>
            <a:schemeClr val="tx1"/>
          </a:solidFill>
          <a:latin typeface="+mn-lt"/>
          <a:ea typeface="+mn-ea"/>
          <a:cs typeface="+mn-cs"/>
        </a:defRPr>
      </a:lvl1pPr>
      <a:lvl2pPr marL="34290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200" kern="1200">
          <a:solidFill>
            <a:schemeClr val="tx1">
              <a:lumMod val="85000"/>
              <a:lumOff val="15000"/>
            </a:schemeClr>
          </a:solidFill>
          <a:latin typeface="+mn-lt"/>
          <a:ea typeface="+mn-ea"/>
          <a:cs typeface="+mn-cs"/>
        </a:defRPr>
      </a:lvl2pPr>
      <a:lvl3pPr marL="54864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3pPr>
      <a:lvl4pPr marL="75438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4pPr>
      <a:lvl5pPr marL="960120" indent="-13716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5pPr>
      <a:lvl6pPr marL="120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6pPr>
      <a:lvl7pPr marL="142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7pPr>
      <a:lvl8pPr marL="1650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8pPr>
      <a:lvl9pPr marL="1875000" indent="-171450" algn="l" defTabSz="685800" rtl="0" eaLnBrk="1" latinLnBrk="0" hangingPunct="1">
        <a:lnSpc>
          <a:spcPct val="90000"/>
        </a:lnSpc>
        <a:spcBef>
          <a:spcPts val="225"/>
        </a:spcBef>
        <a:spcAft>
          <a:spcPts val="225"/>
        </a:spcAft>
        <a:buClr>
          <a:schemeClr val="accent1"/>
        </a:buClr>
        <a:buFont typeface="Wingdings 2" pitchFamily="18" charset="2"/>
        <a:buChar char=""/>
        <a:defRPr sz="1050" kern="1200">
          <a:solidFill>
            <a:schemeClr val="tx1">
              <a:lumMod val="85000"/>
              <a:lumOff val="1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grpSp>
        <p:nvGrpSpPr>
          <p:cNvPr id="142" name="Google Shape;142;p14"/>
          <p:cNvGrpSpPr/>
          <p:nvPr/>
        </p:nvGrpSpPr>
        <p:grpSpPr>
          <a:xfrm>
            <a:off x="7643425" y="1963719"/>
            <a:ext cx="832106" cy="832102"/>
            <a:chOff x="1923675" y="1633650"/>
            <a:chExt cx="436000" cy="435975"/>
          </a:xfrm>
        </p:grpSpPr>
        <p:sp>
          <p:nvSpPr>
            <p:cNvPr id="143" name="Google Shape;143;p14"/>
            <p:cNvSpPr/>
            <p:nvPr/>
          </p:nvSpPr>
          <p:spPr>
            <a:xfrm>
              <a:off x="2209250" y="1633650"/>
              <a:ext cx="150425" cy="150425"/>
            </a:xfrm>
            <a:custGeom>
              <a:avLst/>
              <a:gdLst/>
              <a:ahLst/>
              <a:cxnLst/>
              <a:rect l="l" t="t" r="r" b="b"/>
              <a:pathLst>
                <a:path w="6017" h="6017" fill="none" extrusionOk="0">
                  <a:moveTo>
                    <a:pt x="5846" y="3605"/>
                  </a:moveTo>
                  <a:lnTo>
                    <a:pt x="2412" y="171"/>
                  </a:lnTo>
                  <a:lnTo>
                    <a:pt x="2412" y="171"/>
                  </a:lnTo>
                  <a:lnTo>
                    <a:pt x="2314" y="98"/>
                  </a:lnTo>
                  <a:lnTo>
                    <a:pt x="2217" y="49"/>
                  </a:lnTo>
                  <a:lnTo>
                    <a:pt x="2095" y="25"/>
                  </a:lnTo>
                  <a:lnTo>
                    <a:pt x="1997" y="1"/>
                  </a:lnTo>
                  <a:lnTo>
                    <a:pt x="1876" y="25"/>
                  </a:lnTo>
                  <a:lnTo>
                    <a:pt x="1778" y="49"/>
                  </a:lnTo>
                  <a:lnTo>
                    <a:pt x="1681" y="98"/>
                  </a:lnTo>
                  <a:lnTo>
                    <a:pt x="1583" y="171"/>
                  </a:lnTo>
                  <a:lnTo>
                    <a:pt x="0" y="1778"/>
                  </a:lnTo>
                  <a:lnTo>
                    <a:pt x="4238" y="6016"/>
                  </a:lnTo>
                  <a:lnTo>
                    <a:pt x="5846" y="4433"/>
                  </a:lnTo>
                  <a:lnTo>
                    <a:pt x="5846" y="4433"/>
                  </a:lnTo>
                  <a:lnTo>
                    <a:pt x="5919" y="4336"/>
                  </a:lnTo>
                  <a:lnTo>
                    <a:pt x="5967" y="4238"/>
                  </a:lnTo>
                  <a:lnTo>
                    <a:pt x="5992" y="4141"/>
                  </a:lnTo>
                  <a:lnTo>
                    <a:pt x="6016" y="4019"/>
                  </a:lnTo>
                  <a:lnTo>
                    <a:pt x="5992" y="3922"/>
                  </a:lnTo>
                  <a:lnTo>
                    <a:pt x="5967" y="3800"/>
                  </a:lnTo>
                  <a:lnTo>
                    <a:pt x="5919" y="3703"/>
                  </a:lnTo>
                  <a:lnTo>
                    <a:pt x="5846" y="3605"/>
                  </a:lnTo>
                  <a:lnTo>
                    <a:pt x="5846" y="3605"/>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4"/>
            <p:cNvSpPr/>
            <p:nvPr/>
          </p:nvSpPr>
          <p:spPr>
            <a:xfrm>
              <a:off x="2019900" y="1757250"/>
              <a:ext cx="261825" cy="261850"/>
            </a:xfrm>
            <a:custGeom>
              <a:avLst/>
              <a:gdLst/>
              <a:ahLst/>
              <a:cxnLst/>
              <a:rect l="l" t="t" r="r" b="b"/>
              <a:pathLst>
                <a:path w="10473" h="10474" fill="none" extrusionOk="0">
                  <a:moveTo>
                    <a:pt x="10473" y="1"/>
                  </a:moveTo>
                  <a:lnTo>
                    <a:pt x="0" y="104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4"/>
            <p:cNvSpPr/>
            <p:nvPr/>
          </p:nvSpPr>
          <p:spPr>
            <a:xfrm>
              <a:off x="1923675" y="1681150"/>
              <a:ext cx="388500" cy="388475"/>
            </a:xfrm>
            <a:custGeom>
              <a:avLst/>
              <a:gdLst/>
              <a:ahLst/>
              <a:cxnLst/>
              <a:rect l="l" t="t" r="r" b="b"/>
              <a:pathLst>
                <a:path w="15540" h="15539" fill="none" extrusionOk="0">
                  <a:moveTo>
                    <a:pt x="11277" y="0"/>
                  </a:moveTo>
                  <a:lnTo>
                    <a:pt x="756" y="10546"/>
                  </a:lnTo>
                  <a:lnTo>
                    <a:pt x="756" y="10546"/>
                  </a:lnTo>
                  <a:lnTo>
                    <a:pt x="683" y="10619"/>
                  </a:lnTo>
                  <a:lnTo>
                    <a:pt x="634" y="10692"/>
                  </a:lnTo>
                  <a:lnTo>
                    <a:pt x="610" y="10765"/>
                  </a:lnTo>
                  <a:lnTo>
                    <a:pt x="585" y="10863"/>
                  </a:lnTo>
                  <a:lnTo>
                    <a:pt x="1" y="14881"/>
                  </a:lnTo>
                  <a:lnTo>
                    <a:pt x="1" y="14881"/>
                  </a:lnTo>
                  <a:lnTo>
                    <a:pt x="1" y="15003"/>
                  </a:lnTo>
                  <a:lnTo>
                    <a:pt x="25" y="15149"/>
                  </a:lnTo>
                  <a:lnTo>
                    <a:pt x="98" y="15271"/>
                  </a:lnTo>
                  <a:lnTo>
                    <a:pt x="171" y="15368"/>
                  </a:lnTo>
                  <a:lnTo>
                    <a:pt x="171" y="15368"/>
                  </a:lnTo>
                  <a:lnTo>
                    <a:pt x="269" y="15441"/>
                  </a:lnTo>
                  <a:lnTo>
                    <a:pt x="366" y="15490"/>
                  </a:lnTo>
                  <a:lnTo>
                    <a:pt x="464" y="15514"/>
                  </a:lnTo>
                  <a:lnTo>
                    <a:pt x="585" y="15539"/>
                  </a:lnTo>
                  <a:lnTo>
                    <a:pt x="585" y="15539"/>
                  </a:lnTo>
                  <a:lnTo>
                    <a:pt x="659" y="15539"/>
                  </a:lnTo>
                  <a:lnTo>
                    <a:pt x="4677" y="14954"/>
                  </a:lnTo>
                  <a:lnTo>
                    <a:pt x="4677" y="14954"/>
                  </a:lnTo>
                  <a:lnTo>
                    <a:pt x="4848" y="14905"/>
                  </a:lnTo>
                  <a:lnTo>
                    <a:pt x="4921" y="14857"/>
                  </a:lnTo>
                  <a:lnTo>
                    <a:pt x="4994" y="14784"/>
                  </a:lnTo>
                  <a:lnTo>
                    <a:pt x="15539" y="4262"/>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4"/>
            <p:cNvSpPr/>
            <p:nvPr/>
          </p:nvSpPr>
          <p:spPr>
            <a:xfrm>
              <a:off x="1974225" y="1711575"/>
              <a:ext cx="261825" cy="261850"/>
            </a:xfrm>
            <a:custGeom>
              <a:avLst/>
              <a:gdLst/>
              <a:ahLst/>
              <a:cxnLst/>
              <a:rect l="l" t="t" r="r" b="b"/>
              <a:pathLst>
                <a:path w="10473" h="10474" fill="none" extrusionOk="0">
                  <a:moveTo>
                    <a:pt x="0" y="10474"/>
                  </a:moveTo>
                  <a:lnTo>
                    <a:pt x="10473"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4"/>
            <p:cNvSpPr/>
            <p:nvPr/>
          </p:nvSpPr>
          <p:spPr>
            <a:xfrm>
              <a:off x="1934650" y="2014200"/>
              <a:ext cx="44475" cy="44475"/>
            </a:xfrm>
            <a:custGeom>
              <a:avLst/>
              <a:gdLst/>
              <a:ahLst/>
              <a:cxnLst/>
              <a:rect l="l" t="t" r="r" b="b"/>
              <a:pathLst>
                <a:path w="1779" h="1779" fill="none" extrusionOk="0">
                  <a:moveTo>
                    <a:pt x="1778" y="1778"/>
                  </a:moveTo>
                  <a:lnTo>
                    <a:pt x="0"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4"/>
            <p:cNvSpPr/>
            <p:nvPr/>
          </p:nvSpPr>
          <p:spPr>
            <a:xfrm>
              <a:off x="1944375" y="1947225"/>
              <a:ext cx="101725" cy="101700"/>
            </a:xfrm>
            <a:custGeom>
              <a:avLst/>
              <a:gdLst/>
              <a:ahLst/>
              <a:cxnLst/>
              <a:rect l="l" t="t" r="r" b="b"/>
              <a:pathLst>
                <a:path w="4069" h="4068" fill="none" extrusionOk="0">
                  <a:moveTo>
                    <a:pt x="1" y="49"/>
                  </a:moveTo>
                  <a:lnTo>
                    <a:pt x="1" y="49"/>
                  </a:lnTo>
                  <a:lnTo>
                    <a:pt x="25" y="0"/>
                  </a:lnTo>
                  <a:lnTo>
                    <a:pt x="25" y="0"/>
                  </a:lnTo>
                  <a:lnTo>
                    <a:pt x="4068" y="4043"/>
                  </a:lnTo>
                  <a:lnTo>
                    <a:pt x="4068" y="4043"/>
                  </a:lnTo>
                  <a:lnTo>
                    <a:pt x="4068" y="4043"/>
                  </a:lnTo>
                  <a:lnTo>
                    <a:pt x="4020" y="4068"/>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52B2C1DD-98E0-55B2-2DC6-33F18AB0405D}"/>
              </a:ext>
            </a:extLst>
          </p:cNvPr>
          <p:cNvSpPr txBox="1"/>
          <p:nvPr/>
        </p:nvSpPr>
        <p:spPr>
          <a:xfrm>
            <a:off x="221451" y="639749"/>
            <a:ext cx="7838027" cy="1200329"/>
          </a:xfrm>
          <a:prstGeom prst="rect">
            <a:avLst/>
          </a:prstGeom>
          <a:noFill/>
        </p:spPr>
        <p:txBody>
          <a:bodyPr wrap="square" rtlCol="0">
            <a:spAutoFit/>
          </a:bodyPr>
          <a:lstStyle/>
          <a:p>
            <a:r>
              <a:rPr lang="en-US" sz="3600" b="1" dirty="0">
                <a:solidFill>
                  <a:srgbClr val="C00000"/>
                </a:solidFill>
                <a:latin typeface="Poppins" panose="00000500000000000000" pitchFamily="2" charset="0"/>
                <a:cs typeface="Poppins" panose="00000500000000000000" pitchFamily="2" charset="0"/>
              </a:rPr>
              <a:t>BMIH4003</a:t>
            </a:r>
          </a:p>
          <a:p>
            <a:r>
              <a:rPr lang="en-US" sz="3600" b="1" dirty="0">
                <a:solidFill>
                  <a:srgbClr val="C00000"/>
                </a:solidFill>
                <a:latin typeface="Poppins" panose="00000500000000000000" pitchFamily="2" charset="0"/>
                <a:cs typeface="Poppins" panose="00000500000000000000" pitchFamily="2" charset="0"/>
              </a:rPr>
              <a:t>Hospitality and Guest Services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5"/>
          <p:cNvSpPr txBox="1">
            <a:spLocks noGrp="1"/>
          </p:cNvSpPr>
          <p:nvPr>
            <p:ph type="title"/>
          </p:nvPr>
        </p:nvSpPr>
        <p:spPr>
          <a:xfrm>
            <a:off x="467832" y="708925"/>
            <a:ext cx="5220300" cy="683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latin typeface="Bahnschrift" panose="020B0502040204020203" pitchFamily="34" charset="0"/>
              </a:rPr>
              <a:t>Table of Content</a:t>
            </a:r>
            <a:endParaRPr dirty="0">
              <a:latin typeface="Bahnschrift" panose="020B0502040204020203" pitchFamily="34" charset="0"/>
            </a:endParaRPr>
          </a:p>
        </p:txBody>
      </p:sp>
      <p:sp>
        <p:nvSpPr>
          <p:cNvPr id="157" name="Google Shape;157;p15"/>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2</a:t>
            </a:fld>
            <a:endParaRPr/>
          </a:p>
        </p:txBody>
      </p:sp>
      <p:grpSp>
        <p:nvGrpSpPr>
          <p:cNvPr id="158" name="Google Shape;158;p15"/>
          <p:cNvGrpSpPr/>
          <p:nvPr/>
        </p:nvGrpSpPr>
        <p:grpSpPr>
          <a:xfrm>
            <a:off x="7227977" y="2052723"/>
            <a:ext cx="1212302" cy="1038068"/>
            <a:chOff x="1934025" y="1001650"/>
            <a:chExt cx="415300" cy="355600"/>
          </a:xfrm>
        </p:grpSpPr>
        <p:sp>
          <p:nvSpPr>
            <p:cNvPr id="159" name="Google Shape;159;p15"/>
            <p:cNvSpPr/>
            <p:nvPr/>
          </p:nvSpPr>
          <p:spPr>
            <a:xfrm>
              <a:off x="1934025" y="1303650"/>
              <a:ext cx="207650" cy="53600"/>
            </a:xfrm>
            <a:custGeom>
              <a:avLst/>
              <a:gdLst/>
              <a:ahLst/>
              <a:cxnLst/>
              <a:rect l="l" t="t" r="r" b="b"/>
              <a:pathLst>
                <a:path w="8306" h="2144" fill="none" extrusionOk="0">
                  <a:moveTo>
                    <a:pt x="1" y="0"/>
                  </a:moveTo>
                  <a:lnTo>
                    <a:pt x="1" y="487"/>
                  </a:lnTo>
                  <a:lnTo>
                    <a:pt x="1" y="487"/>
                  </a:lnTo>
                  <a:lnTo>
                    <a:pt x="25" y="633"/>
                  </a:lnTo>
                  <a:lnTo>
                    <a:pt x="74" y="755"/>
                  </a:lnTo>
                  <a:lnTo>
                    <a:pt x="147" y="853"/>
                  </a:lnTo>
                  <a:lnTo>
                    <a:pt x="245" y="950"/>
                  </a:lnTo>
                  <a:lnTo>
                    <a:pt x="245" y="950"/>
                  </a:lnTo>
                  <a:lnTo>
                    <a:pt x="391" y="1023"/>
                  </a:lnTo>
                  <a:lnTo>
                    <a:pt x="561" y="1047"/>
                  </a:lnTo>
                  <a:lnTo>
                    <a:pt x="561" y="1047"/>
                  </a:lnTo>
                  <a:lnTo>
                    <a:pt x="732" y="1023"/>
                  </a:lnTo>
                  <a:lnTo>
                    <a:pt x="732" y="1023"/>
                  </a:lnTo>
                  <a:lnTo>
                    <a:pt x="1292" y="853"/>
                  </a:lnTo>
                  <a:lnTo>
                    <a:pt x="1657" y="780"/>
                  </a:lnTo>
                  <a:lnTo>
                    <a:pt x="2071" y="682"/>
                  </a:lnTo>
                  <a:lnTo>
                    <a:pt x="2534" y="609"/>
                  </a:lnTo>
                  <a:lnTo>
                    <a:pt x="3021" y="560"/>
                  </a:lnTo>
                  <a:lnTo>
                    <a:pt x="3581" y="512"/>
                  </a:lnTo>
                  <a:lnTo>
                    <a:pt x="4166" y="487"/>
                  </a:lnTo>
                  <a:lnTo>
                    <a:pt x="4166" y="487"/>
                  </a:lnTo>
                  <a:lnTo>
                    <a:pt x="4604" y="512"/>
                  </a:lnTo>
                  <a:lnTo>
                    <a:pt x="5018" y="536"/>
                  </a:lnTo>
                  <a:lnTo>
                    <a:pt x="5408" y="609"/>
                  </a:lnTo>
                  <a:lnTo>
                    <a:pt x="5773" y="682"/>
                  </a:lnTo>
                  <a:lnTo>
                    <a:pt x="6114" y="780"/>
                  </a:lnTo>
                  <a:lnTo>
                    <a:pt x="6431" y="877"/>
                  </a:lnTo>
                  <a:lnTo>
                    <a:pt x="6699" y="999"/>
                  </a:lnTo>
                  <a:lnTo>
                    <a:pt x="6966" y="1120"/>
                  </a:lnTo>
                  <a:lnTo>
                    <a:pt x="7186" y="1242"/>
                  </a:lnTo>
                  <a:lnTo>
                    <a:pt x="7405" y="1388"/>
                  </a:lnTo>
                  <a:lnTo>
                    <a:pt x="7770" y="1656"/>
                  </a:lnTo>
                  <a:lnTo>
                    <a:pt x="8062" y="1924"/>
                  </a:lnTo>
                  <a:lnTo>
                    <a:pt x="8306" y="2143"/>
                  </a:lnTo>
                </a:path>
              </a:pathLst>
            </a:custGeom>
            <a:noFill/>
            <a:ln w="9525" cap="rnd"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5"/>
            <p:cNvSpPr/>
            <p:nvPr/>
          </p:nvSpPr>
          <p:spPr>
            <a:xfrm>
              <a:off x="2141650" y="1303650"/>
              <a:ext cx="207675" cy="53600"/>
            </a:xfrm>
            <a:custGeom>
              <a:avLst/>
              <a:gdLst/>
              <a:ahLst/>
              <a:cxnLst/>
              <a:rect l="l" t="t" r="r" b="b"/>
              <a:pathLst>
                <a:path w="8307" h="2144" fill="none" extrusionOk="0">
                  <a:moveTo>
                    <a:pt x="1" y="2143"/>
                  </a:moveTo>
                  <a:lnTo>
                    <a:pt x="1" y="2143"/>
                  </a:lnTo>
                  <a:lnTo>
                    <a:pt x="245" y="1924"/>
                  </a:lnTo>
                  <a:lnTo>
                    <a:pt x="537" y="1656"/>
                  </a:lnTo>
                  <a:lnTo>
                    <a:pt x="902" y="1388"/>
                  </a:lnTo>
                  <a:lnTo>
                    <a:pt x="1121" y="1242"/>
                  </a:lnTo>
                  <a:lnTo>
                    <a:pt x="1341" y="1120"/>
                  </a:lnTo>
                  <a:lnTo>
                    <a:pt x="1608" y="999"/>
                  </a:lnTo>
                  <a:lnTo>
                    <a:pt x="1876" y="877"/>
                  </a:lnTo>
                  <a:lnTo>
                    <a:pt x="2193" y="780"/>
                  </a:lnTo>
                  <a:lnTo>
                    <a:pt x="2534" y="682"/>
                  </a:lnTo>
                  <a:lnTo>
                    <a:pt x="2899" y="609"/>
                  </a:lnTo>
                  <a:lnTo>
                    <a:pt x="3289" y="536"/>
                  </a:lnTo>
                  <a:lnTo>
                    <a:pt x="3703" y="512"/>
                  </a:lnTo>
                  <a:lnTo>
                    <a:pt x="4141" y="487"/>
                  </a:lnTo>
                  <a:lnTo>
                    <a:pt x="4141" y="487"/>
                  </a:lnTo>
                  <a:lnTo>
                    <a:pt x="4726" y="512"/>
                  </a:lnTo>
                  <a:lnTo>
                    <a:pt x="5286" y="560"/>
                  </a:lnTo>
                  <a:lnTo>
                    <a:pt x="5773" y="609"/>
                  </a:lnTo>
                  <a:lnTo>
                    <a:pt x="6236" y="682"/>
                  </a:lnTo>
                  <a:lnTo>
                    <a:pt x="6650" y="780"/>
                  </a:lnTo>
                  <a:lnTo>
                    <a:pt x="7015" y="853"/>
                  </a:lnTo>
                  <a:lnTo>
                    <a:pt x="7575" y="1023"/>
                  </a:lnTo>
                  <a:lnTo>
                    <a:pt x="7575" y="1023"/>
                  </a:lnTo>
                  <a:lnTo>
                    <a:pt x="7746" y="1047"/>
                  </a:lnTo>
                  <a:lnTo>
                    <a:pt x="7746" y="1047"/>
                  </a:lnTo>
                  <a:lnTo>
                    <a:pt x="7916" y="1023"/>
                  </a:lnTo>
                  <a:lnTo>
                    <a:pt x="8062" y="950"/>
                  </a:lnTo>
                  <a:lnTo>
                    <a:pt x="8062" y="950"/>
                  </a:lnTo>
                  <a:lnTo>
                    <a:pt x="8160" y="853"/>
                  </a:lnTo>
                  <a:lnTo>
                    <a:pt x="8233" y="755"/>
                  </a:lnTo>
                  <a:lnTo>
                    <a:pt x="8282" y="633"/>
                  </a:lnTo>
                  <a:lnTo>
                    <a:pt x="8306" y="487"/>
                  </a:lnTo>
                  <a:lnTo>
                    <a:pt x="8306" y="0"/>
                  </a:lnTo>
                </a:path>
              </a:pathLst>
            </a:custGeom>
            <a:noFill/>
            <a:ln w="9525" cap="rnd"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5"/>
            <p:cNvSpPr/>
            <p:nvPr/>
          </p:nvSpPr>
          <p:spPr>
            <a:xfrm>
              <a:off x="1934025" y="1001650"/>
              <a:ext cx="207650" cy="331250"/>
            </a:xfrm>
            <a:custGeom>
              <a:avLst/>
              <a:gdLst/>
              <a:ahLst/>
              <a:cxnLst/>
              <a:rect l="l" t="t" r="r" b="b"/>
              <a:pathLst>
                <a:path w="8306" h="13250" fill="none" extrusionOk="0">
                  <a:moveTo>
                    <a:pt x="8306" y="2192"/>
                  </a:moveTo>
                  <a:lnTo>
                    <a:pt x="8306" y="13249"/>
                  </a:lnTo>
                  <a:lnTo>
                    <a:pt x="8306" y="13249"/>
                  </a:lnTo>
                  <a:lnTo>
                    <a:pt x="8062" y="13030"/>
                  </a:lnTo>
                  <a:lnTo>
                    <a:pt x="7770" y="12762"/>
                  </a:lnTo>
                  <a:lnTo>
                    <a:pt x="7405" y="12494"/>
                  </a:lnTo>
                  <a:lnTo>
                    <a:pt x="7186" y="12348"/>
                  </a:lnTo>
                  <a:lnTo>
                    <a:pt x="6966" y="12226"/>
                  </a:lnTo>
                  <a:lnTo>
                    <a:pt x="6699" y="12105"/>
                  </a:lnTo>
                  <a:lnTo>
                    <a:pt x="6431" y="11983"/>
                  </a:lnTo>
                  <a:lnTo>
                    <a:pt x="6114" y="11885"/>
                  </a:lnTo>
                  <a:lnTo>
                    <a:pt x="5773" y="11788"/>
                  </a:lnTo>
                  <a:lnTo>
                    <a:pt x="5408" y="11715"/>
                  </a:lnTo>
                  <a:lnTo>
                    <a:pt x="5018" y="11642"/>
                  </a:lnTo>
                  <a:lnTo>
                    <a:pt x="4604" y="11617"/>
                  </a:lnTo>
                  <a:lnTo>
                    <a:pt x="4166" y="11593"/>
                  </a:lnTo>
                  <a:lnTo>
                    <a:pt x="4166" y="11593"/>
                  </a:lnTo>
                  <a:lnTo>
                    <a:pt x="3581" y="11617"/>
                  </a:lnTo>
                  <a:lnTo>
                    <a:pt x="3021" y="11666"/>
                  </a:lnTo>
                  <a:lnTo>
                    <a:pt x="2534" y="11715"/>
                  </a:lnTo>
                  <a:lnTo>
                    <a:pt x="2071" y="11788"/>
                  </a:lnTo>
                  <a:lnTo>
                    <a:pt x="1657" y="11885"/>
                  </a:lnTo>
                  <a:lnTo>
                    <a:pt x="1292" y="11958"/>
                  </a:lnTo>
                  <a:lnTo>
                    <a:pt x="732" y="12129"/>
                  </a:lnTo>
                  <a:lnTo>
                    <a:pt x="732" y="12129"/>
                  </a:lnTo>
                  <a:lnTo>
                    <a:pt x="561" y="12153"/>
                  </a:lnTo>
                  <a:lnTo>
                    <a:pt x="561" y="12153"/>
                  </a:lnTo>
                  <a:lnTo>
                    <a:pt x="391" y="12129"/>
                  </a:lnTo>
                  <a:lnTo>
                    <a:pt x="245" y="12056"/>
                  </a:lnTo>
                  <a:lnTo>
                    <a:pt x="245" y="12056"/>
                  </a:lnTo>
                  <a:lnTo>
                    <a:pt x="147" y="11958"/>
                  </a:lnTo>
                  <a:lnTo>
                    <a:pt x="74" y="11861"/>
                  </a:lnTo>
                  <a:lnTo>
                    <a:pt x="25" y="11739"/>
                  </a:lnTo>
                  <a:lnTo>
                    <a:pt x="1" y="11593"/>
                  </a:lnTo>
                  <a:lnTo>
                    <a:pt x="1" y="1656"/>
                  </a:lnTo>
                  <a:lnTo>
                    <a:pt x="1" y="1656"/>
                  </a:lnTo>
                  <a:lnTo>
                    <a:pt x="25" y="1534"/>
                  </a:lnTo>
                  <a:lnTo>
                    <a:pt x="50" y="1437"/>
                  </a:lnTo>
                  <a:lnTo>
                    <a:pt x="123" y="1315"/>
                  </a:lnTo>
                  <a:lnTo>
                    <a:pt x="196" y="1242"/>
                  </a:lnTo>
                  <a:lnTo>
                    <a:pt x="196" y="1242"/>
                  </a:lnTo>
                  <a:lnTo>
                    <a:pt x="342" y="1120"/>
                  </a:lnTo>
                  <a:lnTo>
                    <a:pt x="512" y="974"/>
                  </a:lnTo>
                  <a:lnTo>
                    <a:pt x="926" y="755"/>
                  </a:lnTo>
                  <a:lnTo>
                    <a:pt x="1389" y="536"/>
                  </a:lnTo>
                  <a:lnTo>
                    <a:pt x="1901" y="341"/>
                  </a:lnTo>
                  <a:lnTo>
                    <a:pt x="2461" y="195"/>
                  </a:lnTo>
                  <a:lnTo>
                    <a:pt x="3021" y="73"/>
                  </a:lnTo>
                  <a:lnTo>
                    <a:pt x="3581" y="24"/>
                  </a:lnTo>
                  <a:lnTo>
                    <a:pt x="4166" y="0"/>
                  </a:lnTo>
                  <a:lnTo>
                    <a:pt x="4166" y="0"/>
                  </a:lnTo>
                  <a:lnTo>
                    <a:pt x="4531" y="0"/>
                  </a:lnTo>
                  <a:lnTo>
                    <a:pt x="4872" y="49"/>
                  </a:lnTo>
                  <a:lnTo>
                    <a:pt x="5213" y="98"/>
                  </a:lnTo>
                  <a:lnTo>
                    <a:pt x="5530" y="171"/>
                  </a:lnTo>
                  <a:lnTo>
                    <a:pt x="5822" y="268"/>
                  </a:lnTo>
                  <a:lnTo>
                    <a:pt x="6114" y="365"/>
                  </a:lnTo>
                  <a:lnTo>
                    <a:pt x="6358" y="487"/>
                  </a:lnTo>
                  <a:lnTo>
                    <a:pt x="6626" y="609"/>
                  </a:lnTo>
                  <a:lnTo>
                    <a:pt x="7064" y="901"/>
                  </a:lnTo>
                  <a:lnTo>
                    <a:pt x="7429" y="1169"/>
                  </a:lnTo>
                  <a:lnTo>
                    <a:pt x="7746" y="1437"/>
                  </a:lnTo>
                  <a:lnTo>
                    <a:pt x="8014" y="1681"/>
                  </a:lnTo>
                  <a:lnTo>
                    <a:pt x="8014" y="1681"/>
                  </a:lnTo>
                  <a:lnTo>
                    <a:pt x="8136" y="1802"/>
                  </a:lnTo>
                  <a:lnTo>
                    <a:pt x="8136" y="1802"/>
                  </a:lnTo>
                  <a:lnTo>
                    <a:pt x="8209" y="1875"/>
                  </a:lnTo>
                  <a:lnTo>
                    <a:pt x="8257" y="1973"/>
                  </a:lnTo>
                  <a:lnTo>
                    <a:pt x="8306" y="2095"/>
                  </a:lnTo>
                  <a:lnTo>
                    <a:pt x="8306" y="2192"/>
                  </a:lnTo>
                  <a:lnTo>
                    <a:pt x="8306" y="2192"/>
                  </a:lnTo>
                  <a:close/>
                </a:path>
              </a:pathLst>
            </a:custGeom>
            <a:noFill/>
            <a:ln w="9525" cap="rnd"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5"/>
            <p:cNvSpPr/>
            <p:nvPr/>
          </p:nvSpPr>
          <p:spPr>
            <a:xfrm>
              <a:off x="2141650" y="1001650"/>
              <a:ext cx="207675" cy="331250"/>
            </a:xfrm>
            <a:custGeom>
              <a:avLst/>
              <a:gdLst/>
              <a:ahLst/>
              <a:cxnLst/>
              <a:rect l="l" t="t" r="r" b="b"/>
              <a:pathLst>
                <a:path w="8307" h="13250" fill="none" extrusionOk="0">
                  <a:moveTo>
                    <a:pt x="1" y="2192"/>
                  </a:moveTo>
                  <a:lnTo>
                    <a:pt x="1" y="13249"/>
                  </a:lnTo>
                  <a:lnTo>
                    <a:pt x="1" y="13249"/>
                  </a:lnTo>
                  <a:lnTo>
                    <a:pt x="245" y="13030"/>
                  </a:lnTo>
                  <a:lnTo>
                    <a:pt x="537" y="12762"/>
                  </a:lnTo>
                  <a:lnTo>
                    <a:pt x="902" y="12494"/>
                  </a:lnTo>
                  <a:lnTo>
                    <a:pt x="1121" y="12348"/>
                  </a:lnTo>
                  <a:lnTo>
                    <a:pt x="1341" y="12226"/>
                  </a:lnTo>
                  <a:lnTo>
                    <a:pt x="1608" y="12105"/>
                  </a:lnTo>
                  <a:lnTo>
                    <a:pt x="1876" y="11983"/>
                  </a:lnTo>
                  <a:lnTo>
                    <a:pt x="2193" y="11885"/>
                  </a:lnTo>
                  <a:lnTo>
                    <a:pt x="2534" y="11788"/>
                  </a:lnTo>
                  <a:lnTo>
                    <a:pt x="2899" y="11715"/>
                  </a:lnTo>
                  <a:lnTo>
                    <a:pt x="3289" y="11642"/>
                  </a:lnTo>
                  <a:lnTo>
                    <a:pt x="3703" y="11617"/>
                  </a:lnTo>
                  <a:lnTo>
                    <a:pt x="4141" y="11593"/>
                  </a:lnTo>
                  <a:lnTo>
                    <a:pt x="4141" y="11593"/>
                  </a:lnTo>
                  <a:lnTo>
                    <a:pt x="4726" y="11617"/>
                  </a:lnTo>
                  <a:lnTo>
                    <a:pt x="5286" y="11666"/>
                  </a:lnTo>
                  <a:lnTo>
                    <a:pt x="5773" y="11715"/>
                  </a:lnTo>
                  <a:lnTo>
                    <a:pt x="6236" y="11788"/>
                  </a:lnTo>
                  <a:lnTo>
                    <a:pt x="6650" y="11885"/>
                  </a:lnTo>
                  <a:lnTo>
                    <a:pt x="7015" y="11958"/>
                  </a:lnTo>
                  <a:lnTo>
                    <a:pt x="7575" y="12129"/>
                  </a:lnTo>
                  <a:lnTo>
                    <a:pt x="7575" y="12129"/>
                  </a:lnTo>
                  <a:lnTo>
                    <a:pt x="7746" y="12153"/>
                  </a:lnTo>
                  <a:lnTo>
                    <a:pt x="7746" y="12153"/>
                  </a:lnTo>
                  <a:lnTo>
                    <a:pt x="7916" y="12129"/>
                  </a:lnTo>
                  <a:lnTo>
                    <a:pt x="8062" y="12056"/>
                  </a:lnTo>
                  <a:lnTo>
                    <a:pt x="8062" y="12056"/>
                  </a:lnTo>
                  <a:lnTo>
                    <a:pt x="8160" y="11958"/>
                  </a:lnTo>
                  <a:lnTo>
                    <a:pt x="8233" y="11861"/>
                  </a:lnTo>
                  <a:lnTo>
                    <a:pt x="8282" y="11739"/>
                  </a:lnTo>
                  <a:lnTo>
                    <a:pt x="8306" y="11593"/>
                  </a:lnTo>
                  <a:lnTo>
                    <a:pt x="8306" y="1656"/>
                  </a:lnTo>
                  <a:lnTo>
                    <a:pt x="8306" y="1656"/>
                  </a:lnTo>
                  <a:lnTo>
                    <a:pt x="8282" y="1534"/>
                  </a:lnTo>
                  <a:lnTo>
                    <a:pt x="8257" y="1437"/>
                  </a:lnTo>
                  <a:lnTo>
                    <a:pt x="8184" y="1315"/>
                  </a:lnTo>
                  <a:lnTo>
                    <a:pt x="8111" y="1242"/>
                  </a:lnTo>
                  <a:lnTo>
                    <a:pt x="8111" y="1242"/>
                  </a:lnTo>
                  <a:lnTo>
                    <a:pt x="7965" y="1120"/>
                  </a:lnTo>
                  <a:lnTo>
                    <a:pt x="7795" y="974"/>
                  </a:lnTo>
                  <a:lnTo>
                    <a:pt x="7381" y="755"/>
                  </a:lnTo>
                  <a:lnTo>
                    <a:pt x="6918" y="536"/>
                  </a:lnTo>
                  <a:lnTo>
                    <a:pt x="6406" y="341"/>
                  </a:lnTo>
                  <a:lnTo>
                    <a:pt x="5846" y="195"/>
                  </a:lnTo>
                  <a:lnTo>
                    <a:pt x="5286" y="73"/>
                  </a:lnTo>
                  <a:lnTo>
                    <a:pt x="4726" y="24"/>
                  </a:lnTo>
                  <a:lnTo>
                    <a:pt x="4141" y="0"/>
                  </a:lnTo>
                  <a:lnTo>
                    <a:pt x="4141" y="0"/>
                  </a:lnTo>
                  <a:lnTo>
                    <a:pt x="3776" y="0"/>
                  </a:lnTo>
                  <a:lnTo>
                    <a:pt x="3435" y="49"/>
                  </a:lnTo>
                  <a:lnTo>
                    <a:pt x="3094" y="98"/>
                  </a:lnTo>
                  <a:lnTo>
                    <a:pt x="2777" y="171"/>
                  </a:lnTo>
                  <a:lnTo>
                    <a:pt x="2485" y="268"/>
                  </a:lnTo>
                  <a:lnTo>
                    <a:pt x="2193" y="365"/>
                  </a:lnTo>
                  <a:lnTo>
                    <a:pt x="1949" y="487"/>
                  </a:lnTo>
                  <a:lnTo>
                    <a:pt x="1681" y="609"/>
                  </a:lnTo>
                  <a:lnTo>
                    <a:pt x="1243" y="901"/>
                  </a:lnTo>
                  <a:lnTo>
                    <a:pt x="878" y="1169"/>
                  </a:lnTo>
                  <a:lnTo>
                    <a:pt x="561" y="1437"/>
                  </a:lnTo>
                  <a:lnTo>
                    <a:pt x="293" y="1681"/>
                  </a:lnTo>
                  <a:lnTo>
                    <a:pt x="293" y="1681"/>
                  </a:lnTo>
                  <a:lnTo>
                    <a:pt x="171" y="1802"/>
                  </a:lnTo>
                  <a:lnTo>
                    <a:pt x="171" y="1802"/>
                  </a:lnTo>
                  <a:lnTo>
                    <a:pt x="98" y="1875"/>
                  </a:lnTo>
                  <a:lnTo>
                    <a:pt x="50" y="1973"/>
                  </a:lnTo>
                  <a:lnTo>
                    <a:pt x="1" y="2095"/>
                  </a:lnTo>
                  <a:lnTo>
                    <a:pt x="1" y="2192"/>
                  </a:lnTo>
                  <a:lnTo>
                    <a:pt x="1" y="2192"/>
                  </a:lnTo>
                  <a:close/>
                </a:path>
              </a:pathLst>
            </a:custGeom>
            <a:noFill/>
            <a:ln w="9525" cap="rnd" cmpd="sng">
              <a:solidFill>
                <a:srgbClr val="CCCCC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 name="TextBox 7">
            <a:extLst>
              <a:ext uri="{FF2B5EF4-FFF2-40B4-BE49-F238E27FC236}">
                <a16:creationId xmlns:a16="http://schemas.microsoft.com/office/drawing/2014/main" id="{9D53A338-7539-4634-C538-7BF8FA9507EB}"/>
              </a:ext>
            </a:extLst>
          </p:cNvPr>
          <p:cNvSpPr txBox="1"/>
          <p:nvPr/>
        </p:nvSpPr>
        <p:spPr>
          <a:xfrm>
            <a:off x="467832" y="1661281"/>
            <a:ext cx="5220300" cy="323857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Services</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Importance of Quality</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Guest Service</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Role of Guest Service</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Functions of Guest Services</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Hospitality</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Importance of Hospitality</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Types of Guest Services provided</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Conclusion</a:t>
            </a:r>
          </a:p>
          <a:p>
            <a:pPr marL="285750" indent="-285750">
              <a:lnSpc>
                <a:spcPct val="150000"/>
              </a:lnSpc>
              <a:buFont typeface="Arial" panose="020B0604020202020204" pitchFamily="34" charset="0"/>
              <a:buChar char="•"/>
            </a:pPr>
            <a:r>
              <a:rPr lang="en-US" sz="1200" b="1" dirty="0">
                <a:latin typeface="Poppins" panose="00000500000000000000" pitchFamily="2" charset="0"/>
                <a:cs typeface="Poppins" panose="00000500000000000000" pitchFamily="2" charset="0"/>
              </a:rPr>
              <a:t>Reference</a:t>
            </a:r>
          </a:p>
          <a:p>
            <a:pPr marL="285750" indent="-285750">
              <a:lnSpc>
                <a:spcPct val="150000"/>
              </a:lnSpc>
              <a:buFont typeface="Arial" panose="020B0604020202020204" pitchFamily="34" charset="0"/>
              <a:buChar char="•"/>
            </a:pPr>
            <a:endParaRPr lang="en-US" b="1" dirty="0">
              <a:latin typeface="Poppins" panose="00000500000000000000" pitchFamily="2" charset="0"/>
              <a:cs typeface="Poppins" panose="00000500000000000000" pitchFamily="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528070-13F8-AEF1-1E29-5BAA67F762E8}"/>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
        <p:nvSpPr>
          <p:cNvPr id="6" name="TextBox 5">
            <a:extLst>
              <a:ext uri="{FF2B5EF4-FFF2-40B4-BE49-F238E27FC236}">
                <a16:creationId xmlns:a16="http://schemas.microsoft.com/office/drawing/2014/main" id="{1AA06E3B-3A8B-2653-43D9-EFEFAFD13B24}"/>
              </a:ext>
            </a:extLst>
          </p:cNvPr>
          <p:cNvSpPr txBox="1"/>
          <p:nvPr/>
        </p:nvSpPr>
        <p:spPr>
          <a:xfrm>
            <a:off x="372139" y="1425511"/>
            <a:ext cx="3423684" cy="3072892"/>
          </a:xfrm>
          <a:prstGeom prst="rect">
            <a:avLst/>
          </a:prstGeom>
          <a:noFill/>
        </p:spPr>
        <p:txBody>
          <a:bodyPr wrap="square" rtlCol="0">
            <a:spAutoFit/>
          </a:bodyPr>
          <a:lstStyle/>
          <a:p>
            <a:pPr marL="342900" marR="0" lvl="0" indent="-342900" algn="just">
              <a:lnSpc>
                <a:spcPct val="150000"/>
              </a:lnSpc>
              <a:spcBef>
                <a:spcPts val="0"/>
              </a:spcBef>
              <a:spcAft>
                <a:spcPts val="800"/>
              </a:spcAft>
              <a:buFont typeface="+mj-lt"/>
              <a:buAutoNum type="arabicPeriod"/>
              <a:tabLst>
                <a:tab pos="457200" algn="l"/>
              </a:tabLst>
            </a:pPr>
            <a:r>
              <a:rPr lang="en-US" sz="1400" dirty="0">
                <a:effectLst/>
                <a:latin typeface="Bahnschrift" panose="020B0502040204020203" pitchFamily="34" charset="0"/>
                <a:ea typeface="Calibri" panose="020F0502020204030204" pitchFamily="34" charset="0"/>
                <a:cs typeface="Poppins" panose="00000500000000000000" pitchFamily="2" charset="0"/>
              </a:rPr>
              <a:t>Services cover a broad spectrum of activities, from manual labor to providing knowledge and assistance.</a:t>
            </a:r>
          </a:p>
          <a:p>
            <a:pPr marL="342900" marR="0" lvl="0" indent="-342900" algn="just">
              <a:lnSpc>
                <a:spcPct val="150000"/>
              </a:lnSpc>
              <a:spcBef>
                <a:spcPts val="0"/>
              </a:spcBef>
              <a:spcAft>
                <a:spcPts val="800"/>
              </a:spcAft>
              <a:buFont typeface="+mj-lt"/>
              <a:buAutoNum type="arabicPeriod"/>
              <a:tabLst>
                <a:tab pos="457200" algn="l"/>
              </a:tabLst>
            </a:pPr>
            <a:r>
              <a:rPr lang="en-US" sz="1400" dirty="0">
                <a:effectLst/>
                <a:latin typeface="Bahnschrift" panose="020B0502040204020203" pitchFamily="34" charset="0"/>
                <a:ea typeface="Calibri" panose="020F0502020204030204" pitchFamily="34" charset="0"/>
                <a:cs typeface="Poppins" panose="00000500000000000000" pitchFamily="2" charset="0"/>
              </a:rPr>
              <a:t>In the hospitality industry, "service" involves tasks like verifying credentials, maintaining cleanliness, and assisting with customer needs.</a:t>
            </a:r>
          </a:p>
        </p:txBody>
      </p:sp>
      <p:sp>
        <p:nvSpPr>
          <p:cNvPr id="7" name="TextBox 6">
            <a:extLst>
              <a:ext uri="{FF2B5EF4-FFF2-40B4-BE49-F238E27FC236}">
                <a16:creationId xmlns:a16="http://schemas.microsoft.com/office/drawing/2014/main" id="{7D9265BE-C3E0-5A84-60A3-CD93BDDDCD34}"/>
              </a:ext>
            </a:extLst>
          </p:cNvPr>
          <p:cNvSpPr txBox="1"/>
          <p:nvPr/>
        </p:nvSpPr>
        <p:spPr>
          <a:xfrm>
            <a:off x="871870" y="668455"/>
            <a:ext cx="2796363" cy="461665"/>
          </a:xfrm>
          <a:prstGeom prst="rect">
            <a:avLst/>
          </a:prstGeom>
          <a:noFill/>
        </p:spPr>
        <p:txBody>
          <a:bodyPr wrap="square" rtlCol="0">
            <a:spAutoFit/>
          </a:bodyPr>
          <a:lstStyle/>
          <a:p>
            <a:r>
              <a:rPr lang="en-US" sz="2400" b="1" dirty="0">
                <a:latin typeface="Poppins" panose="00000500000000000000" pitchFamily="2" charset="0"/>
                <a:cs typeface="Poppins" panose="00000500000000000000" pitchFamily="2" charset="0"/>
              </a:rPr>
              <a:t>Services</a:t>
            </a:r>
          </a:p>
        </p:txBody>
      </p:sp>
      <p:sp>
        <p:nvSpPr>
          <p:cNvPr id="2" name="TextBox 1">
            <a:extLst>
              <a:ext uri="{FF2B5EF4-FFF2-40B4-BE49-F238E27FC236}">
                <a16:creationId xmlns:a16="http://schemas.microsoft.com/office/drawing/2014/main" id="{E8B600F0-8F33-4C22-7EA0-A5A60D893131}"/>
              </a:ext>
            </a:extLst>
          </p:cNvPr>
          <p:cNvSpPr txBox="1"/>
          <p:nvPr/>
        </p:nvSpPr>
        <p:spPr>
          <a:xfrm>
            <a:off x="5135526" y="1444118"/>
            <a:ext cx="3094074" cy="1677639"/>
          </a:xfrm>
          <a:prstGeom prst="rect">
            <a:avLst/>
          </a:prstGeom>
          <a:noFill/>
        </p:spPr>
        <p:txBody>
          <a:bodyPr wrap="square" rtlCol="0">
            <a:spAutoFit/>
          </a:bodyPr>
          <a:lstStyle/>
          <a:p>
            <a:pPr>
              <a:lnSpc>
                <a:spcPct val="150000"/>
              </a:lnSpc>
            </a:pPr>
            <a:r>
              <a:rPr lang="en-US" sz="1400" dirty="0">
                <a:latin typeface="Bahnschrift" panose="020B0502040204020203" pitchFamily="34" charset="0"/>
                <a:cs typeface="Poppins" panose="00000500000000000000" pitchFamily="2" charset="0"/>
              </a:rPr>
              <a:t>1. Hotels offer paid services.</a:t>
            </a:r>
          </a:p>
          <a:p>
            <a:pPr>
              <a:lnSpc>
                <a:spcPct val="150000"/>
              </a:lnSpc>
            </a:pPr>
            <a:r>
              <a:rPr lang="en-US" sz="1400" dirty="0">
                <a:latin typeface="Bahnschrift" panose="020B0502040204020203" pitchFamily="34" charset="0"/>
                <a:cs typeface="Poppins" panose="00000500000000000000" pitchFamily="2" charset="0"/>
              </a:rPr>
              <a:t>2. Customer retention crucial.</a:t>
            </a:r>
          </a:p>
          <a:p>
            <a:pPr>
              <a:lnSpc>
                <a:spcPct val="150000"/>
              </a:lnSpc>
            </a:pPr>
            <a:r>
              <a:rPr lang="en-US" sz="1400" dirty="0">
                <a:latin typeface="Bahnschrift" panose="020B0502040204020203" pitchFamily="34" charset="0"/>
                <a:cs typeface="Poppins" panose="00000500000000000000" pitchFamily="2" charset="0"/>
              </a:rPr>
              <a:t>3. Satisfaction boosts profits.</a:t>
            </a:r>
          </a:p>
          <a:p>
            <a:pPr>
              <a:lnSpc>
                <a:spcPct val="150000"/>
              </a:lnSpc>
            </a:pPr>
            <a:r>
              <a:rPr lang="en-US" sz="1400" dirty="0">
                <a:latin typeface="Bahnschrift" panose="020B0502040204020203" pitchFamily="34" charset="0"/>
                <a:cs typeface="Poppins" panose="00000500000000000000" pitchFamily="2" charset="0"/>
              </a:rPr>
              <a:t>4. Shangri-La excels in quality.</a:t>
            </a:r>
          </a:p>
          <a:p>
            <a:pPr>
              <a:lnSpc>
                <a:spcPct val="150000"/>
              </a:lnSpc>
            </a:pPr>
            <a:endParaRPr lang="en-US" sz="1400" dirty="0">
              <a:latin typeface="Bahnschrift" panose="020B0502040204020203" pitchFamily="34" charset="0"/>
              <a:cs typeface="Poppins" panose="00000500000000000000" pitchFamily="2" charset="0"/>
            </a:endParaRPr>
          </a:p>
        </p:txBody>
      </p:sp>
      <p:sp>
        <p:nvSpPr>
          <p:cNvPr id="3" name="TextBox 2">
            <a:extLst>
              <a:ext uri="{FF2B5EF4-FFF2-40B4-BE49-F238E27FC236}">
                <a16:creationId xmlns:a16="http://schemas.microsoft.com/office/drawing/2014/main" id="{C503607F-DFCE-DC4B-DED7-07C4BF595783}"/>
              </a:ext>
            </a:extLst>
          </p:cNvPr>
          <p:cNvSpPr txBox="1"/>
          <p:nvPr/>
        </p:nvSpPr>
        <p:spPr>
          <a:xfrm>
            <a:off x="4742121" y="837731"/>
            <a:ext cx="3327990" cy="400110"/>
          </a:xfrm>
          <a:prstGeom prst="rect">
            <a:avLst/>
          </a:prstGeom>
          <a:noFill/>
        </p:spPr>
        <p:txBody>
          <a:bodyPr wrap="square" rtlCol="0">
            <a:spAutoFit/>
          </a:bodyPr>
          <a:lstStyle/>
          <a:p>
            <a:r>
              <a:rPr lang="en-US" sz="2000" b="1" dirty="0">
                <a:latin typeface="Poppins" panose="00000500000000000000" pitchFamily="2" charset="0"/>
                <a:cs typeface="Poppins" panose="00000500000000000000" pitchFamily="2" charset="0"/>
              </a:rPr>
              <a:t>Importance of Quality</a:t>
            </a:r>
          </a:p>
        </p:txBody>
      </p:sp>
    </p:spTree>
    <p:extLst>
      <p:ext uri="{BB962C8B-B14F-4D97-AF65-F5344CB8AC3E}">
        <p14:creationId xmlns:p14="http://schemas.microsoft.com/office/powerpoint/2010/main" val="2318673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pic>
        <p:nvPicPr>
          <p:cNvPr id="188" name="Google Shape;188;p19"/>
          <p:cNvPicPr preferRelativeResize="0"/>
          <p:nvPr/>
        </p:nvPicPr>
        <p:blipFill>
          <a:blip r:embed="rId3">
            <a:alphaModFix/>
          </a:blip>
          <a:stretch>
            <a:fillRect/>
          </a:stretch>
        </p:blipFill>
        <p:spPr>
          <a:xfrm>
            <a:off x="6372150" y="1054450"/>
            <a:ext cx="3034500" cy="3034500"/>
          </a:xfrm>
          <a:prstGeom prst="ellipse">
            <a:avLst/>
          </a:prstGeom>
          <a:noFill/>
          <a:ln>
            <a:noFill/>
          </a:ln>
        </p:spPr>
      </p:pic>
      <p:grpSp>
        <p:nvGrpSpPr>
          <p:cNvPr id="189" name="Google Shape;189;p19"/>
          <p:cNvGrpSpPr/>
          <p:nvPr/>
        </p:nvGrpSpPr>
        <p:grpSpPr>
          <a:xfrm>
            <a:off x="5853577" y="3067900"/>
            <a:ext cx="1539600" cy="1539600"/>
            <a:chOff x="6680825" y="2549350"/>
            <a:chExt cx="1539600" cy="1539600"/>
          </a:xfrm>
        </p:grpSpPr>
        <p:sp>
          <p:nvSpPr>
            <p:cNvPr id="190" name="Google Shape;190;p19"/>
            <p:cNvSpPr/>
            <p:nvPr/>
          </p:nvSpPr>
          <p:spPr>
            <a:xfrm>
              <a:off x="6825669" y="2694194"/>
              <a:ext cx="1249800" cy="1249800"/>
            </a:xfrm>
            <a:prstGeom prst="ellipse">
              <a:avLst/>
            </a:prstGeom>
            <a:solidFill>
              <a:srgbClr val="000000">
                <a:alpha val="18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9"/>
            <p:cNvSpPr/>
            <p:nvPr/>
          </p:nvSpPr>
          <p:spPr>
            <a:xfrm>
              <a:off x="6894850" y="2763375"/>
              <a:ext cx="1111200" cy="11112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9"/>
            <p:cNvSpPr/>
            <p:nvPr/>
          </p:nvSpPr>
          <p:spPr>
            <a:xfrm>
              <a:off x="6680825" y="2549350"/>
              <a:ext cx="1539600" cy="1539600"/>
            </a:xfrm>
            <a:prstGeom prst="donut">
              <a:avLst>
                <a:gd name="adj" fmla="val 675"/>
              </a:avLst>
            </a:prstGeom>
            <a:solidFill>
              <a:srgbClr val="000000">
                <a:alpha val="65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Google Shape;153;p15">
            <a:extLst>
              <a:ext uri="{FF2B5EF4-FFF2-40B4-BE49-F238E27FC236}">
                <a16:creationId xmlns:a16="http://schemas.microsoft.com/office/drawing/2014/main" id="{5C3B78B5-5F3F-BCF9-BF48-38CF423501C4}"/>
              </a:ext>
            </a:extLst>
          </p:cNvPr>
          <p:cNvSpPr txBox="1">
            <a:spLocks noGrp="1"/>
          </p:cNvSpPr>
          <p:nvPr>
            <p:ph type="title"/>
          </p:nvPr>
        </p:nvSpPr>
        <p:spPr>
          <a:xfrm>
            <a:off x="353598" y="539202"/>
            <a:ext cx="5358810" cy="757277"/>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sz="2400" b="1" dirty="0">
                <a:latin typeface="Poppins" panose="00000500000000000000" pitchFamily="2" charset="0"/>
                <a:cs typeface="Poppins" panose="00000500000000000000" pitchFamily="2" charset="0"/>
              </a:rPr>
              <a:t>Guest Service</a:t>
            </a:r>
            <a:endParaRPr sz="2400" b="1" dirty="0">
              <a:latin typeface="Poppins" panose="00000500000000000000" pitchFamily="2" charset="0"/>
              <a:cs typeface="Poppins" panose="00000500000000000000" pitchFamily="2" charset="0"/>
            </a:endParaRPr>
          </a:p>
        </p:txBody>
      </p:sp>
      <p:sp>
        <p:nvSpPr>
          <p:cNvPr id="195" name="Google Shape;195;p19"/>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4</a:t>
            </a:fld>
            <a:endParaRPr/>
          </a:p>
        </p:txBody>
      </p:sp>
      <p:grpSp>
        <p:nvGrpSpPr>
          <p:cNvPr id="196" name="Google Shape;196;p19"/>
          <p:cNvGrpSpPr/>
          <p:nvPr/>
        </p:nvGrpSpPr>
        <p:grpSpPr>
          <a:xfrm>
            <a:off x="6438110" y="3653462"/>
            <a:ext cx="369505" cy="369505"/>
            <a:chOff x="2594050" y="1631825"/>
            <a:chExt cx="439625" cy="439625"/>
          </a:xfrm>
        </p:grpSpPr>
        <p:sp>
          <p:nvSpPr>
            <p:cNvPr id="197" name="Google Shape;197;p19"/>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9"/>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9"/>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9"/>
            <p:cNvSpPr/>
            <p:nvPr/>
          </p:nvSpPr>
          <p:spPr>
            <a:xfrm>
              <a:off x="2801675" y="1740825"/>
              <a:ext cx="49950" cy="49950"/>
            </a:xfrm>
            <a:custGeom>
              <a:avLst/>
              <a:gdLst/>
              <a:ahLst/>
              <a:cxnLst/>
              <a:rect l="l" t="t" r="r" b="b"/>
              <a:pathLst>
                <a:path w="1998" h="1998" fill="none" extrusionOk="0">
                  <a:moveTo>
                    <a:pt x="1" y="1997"/>
                  </a:moveTo>
                  <a:lnTo>
                    <a:pt x="1998"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a:extLst>
              <a:ext uri="{FF2B5EF4-FFF2-40B4-BE49-F238E27FC236}">
                <a16:creationId xmlns:a16="http://schemas.microsoft.com/office/drawing/2014/main" id="{15EE515A-925D-094E-226E-1FF82E00C45A}"/>
              </a:ext>
            </a:extLst>
          </p:cNvPr>
          <p:cNvSpPr txBox="1"/>
          <p:nvPr/>
        </p:nvSpPr>
        <p:spPr>
          <a:xfrm>
            <a:off x="353598" y="1887479"/>
            <a:ext cx="5644823" cy="1252843"/>
          </a:xfrm>
          <a:prstGeom prst="rect">
            <a:avLst/>
          </a:prstGeom>
          <a:noFill/>
        </p:spPr>
        <p:txBody>
          <a:bodyPr wrap="square" rtlCol="0">
            <a:spAutoFit/>
          </a:bodyPr>
          <a:lstStyle/>
          <a:p>
            <a:pPr marL="342900" marR="0" lvl="0" indent="-342900" algn="just">
              <a:lnSpc>
                <a:spcPct val="150000"/>
              </a:lnSpc>
              <a:spcBef>
                <a:spcPts val="0"/>
              </a:spcBef>
              <a:spcAft>
                <a:spcPts val="800"/>
              </a:spcAft>
              <a:buFont typeface="+mj-lt"/>
              <a:buAutoNum type="arabicPeriod"/>
              <a:tabLst>
                <a:tab pos="457200" algn="l"/>
              </a:tabLst>
            </a:pPr>
            <a:r>
              <a:rPr lang="en-US" sz="1600" dirty="0">
                <a:effectLst/>
                <a:latin typeface="Bahnschrift" panose="020B0502040204020203" pitchFamily="34" charset="0"/>
                <a:ea typeface="Calibri" panose="020F0502020204030204" pitchFamily="34" charset="0"/>
                <a:cs typeface="Poppins" panose="00000500000000000000" pitchFamily="2" charset="0"/>
              </a:rPr>
              <a:t>Guest services encompass assistance, facilities, and direction.</a:t>
            </a:r>
          </a:p>
          <a:p>
            <a:pPr marL="342900" marR="0" lvl="0" indent="-342900" algn="just">
              <a:lnSpc>
                <a:spcPct val="150000"/>
              </a:lnSpc>
              <a:spcBef>
                <a:spcPts val="0"/>
              </a:spcBef>
              <a:spcAft>
                <a:spcPts val="800"/>
              </a:spcAft>
              <a:buFont typeface="+mj-lt"/>
              <a:buAutoNum type="arabicPeriod"/>
              <a:tabLst>
                <a:tab pos="457200" algn="l"/>
              </a:tabLst>
            </a:pPr>
            <a:r>
              <a:rPr lang="en-US" sz="1600" dirty="0">
                <a:effectLst/>
                <a:latin typeface="Bahnschrift" panose="020B0502040204020203" pitchFamily="34" charset="0"/>
                <a:ea typeface="Calibri" panose="020F0502020204030204" pitchFamily="34" charset="0"/>
                <a:cs typeface="Poppins" panose="00000500000000000000" pitchFamily="2" charset="0"/>
              </a:rPr>
              <a:t>The Eat &amp; Meet offers two Butlers for every four guests.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7" name="Google Shape;227;p21"/>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5</a:t>
            </a:fld>
            <a:endParaRPr/>
          </a:p>
        </p:txBody>
      </p:sp>
      <p:pic>
        <p:nvPicPr>
          <p:cNvPr id="228" name="Google Shape;228;p21"/>
          <p:cNvPicPr preferRelativeResize="0"/>
          <p:nvPr/>
        </p:nvPicPr>
        <p:blipFill rotWithShape="1">
          <a:blip r:embed="rId3">
            <a:alphaModFix/>
          </a:blip>
          <a:srcRect/>
          <a:stretch/>
        </p:blipFill>
        <p:spPr>
          <a:xfrm>
            <a:off x="6372150" y="1054450"/>
            <a:ext cx="3034500" cy="3034500"/>
          </a:xfrm>
          <a:prstGeom prst="ellipse">
            <a:avLst/>
          </a:prstGeom>
          <a:noFill/>
          <a:ln>
            <a:noFill/>
          </a:ln>
        </p:spPr>
      </p:pic>
      <p:grpSp>
        <p:nvGrpSpPr>
          <p:cNvPr id="229" name="Google Shape;229;p21"/>
          <p:cNvGrpSpPr/>
          <p:nvPr/>
        </p:nvGrpSpPr>
        <p:grpSpPr>
          <a:xfrm>
            <a:off x="5853100" y="3068600"/>
            <a:ext cx="1539600" cy="1539600"/>
            <a:chOff x="6680825" y="2549350"/>
            <a:chExt cx="1539600" cy="1539600"/>
          </a:xfrm>
        </p:grpSpPr>
        <p:sp>
          <p:nvSpPr>
            <p:cNvPr id="230" name="Google Shape;230;p21"/>
            <p:cNvSpPr/>
            <p:nvPr/>
          </p:nvSpPr>
          <p:spPr>
            <a:xfrm>
              <a:off x="6825669" y="2694194"/>
              <a:ext cx="1249800" cy="1249800"/>
            </a:xfrm>
            <a:prstGeom prst="ellipse">
              <a:avLst/>
            </a:prstGeom>
            <a:solidFill>
              <a:srgbClr val="000000">
                <a:alpha val="18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1"/>
            <p:cNvSpPr/>
            <p:nvPr/>
          </p:nvSpPr>
          <p:spPr>
            <a:xfrm>
              <a:off x="6894850" y="2763375"/>
              <a:ext cx="1111200" cy="11112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1"/>
            <p:cNvSpPr/>
            <p:nvPr/>
          </p:nvSpPr>
          <p:spPr>
            <a:xfrm>
              <a:off x="6680825" y="2549350"/>
              <a:ext cx="1539600" cy="1539600"/>
            </a:xfrm>
            <a:prstGeom prst="donut">
              <a:avLst>
                <a:gd name="adj" fmla="val 675"/>
              </a:avLst>
            </a:prstGeom>
            <a:solidFill>
              <a:srgbClr val="000000">
                <a:alpha val="65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 name="Google Shape;233;p21"/>
          <p:cNvSpPr/>
          <p:nvPr/>
        </p:nvSpPr>
        <p:spPr>
          <a:xfrm>
            <a:off x="6454511" y="3670015"/>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TextBox 6">
            <a:extLst>
              <a:ext uri="{FF2B5EF4-FFF2-40B4-BE49-F238E27FC236}">
                <a16:creationId xmlns:a16="http://schemas.microsoft.com/office/drawing/2014/main" id="{BB9B0987-1ED1-11E0-B95F-FF2B7A7FBC90}"/>
              </a:ext>
            </a:extLst>
          </p:cNvPr>
          <p:cNvSpPr txBox="1"/>
          <p:nvPr/>
        </p:nvSpPr>
        <p:spPr>
          <a:xfrm>
            <a:off x="206446" y="821156"/>
            <a:ext cx="5978601" cy="1803058"/>
          </a:xfrm>
          <a:prstGeom prst="rect">
            <a:avLst/>
          </a:prstGeom>
          <a:noFill/>
        </p:spPr>
        <p:txBody>
          <a:bodyPr wrap="square" rtlCol="0">
            <a:spAutoFit/>
          </a:bodyPr>
          <a:lstStyle/>
          <a:p>
            <a:pPr>
              <a:lnSpc>
                <a:spcPct val="150000"/>
              </a:lnSpc>
            </a:pPr>
            <a:r>
              <a:rPr lang="en-US" sz="2000" b="1" dirty="0">
                <a:latin typeface="Poppins" panose="00000500000000000000" pitchFamily="2" charset="0"/>
                <a:cs typeface="Poppins" panose="00000500000000000000" pitchFamily="2" charset="0"/>
              </a:rPr>
              <a:t>Role of Guest Service</a:t>
            </a:r>
          </a:p>
          <a:p>
            <a:pPr marL="342900" indent="-342900">
              <a:lnSpc>
                <a:spcPct val="150000"/>
              </a:lnSpc>
              <a:buFont typeface="Wingdings" panose="05000000000000000000" pitchFamily="2" charset="2"/>
              <a:buChar char="§"/>
            </a:pPr>
            <a:r>
              <a:rPr lang="en-US" dirty="0">
                <a:latin typeface="Bahnschrift" panose="020B0502040204020203" pitchFamily="34" charset="0"/>
                <a:cs typeface="Poppins" panose="00000500000000000000" pitchFamily="2" charset="0"/>
              </a:rPr>
              <a:t>Guest service staff crucial in hospitality.</a:t>
            </a:r>
          </a:p>
          <a:p>
            <a:pPr marL="342900" indent="-342900">
              <a:lnSpc>
                <a:spcPct val="150000"/>
              </a:lnSpc>
              <a:buFont typeface="Wingdings" panose="05000000000000000000" pitchFamily="2" charset="2"/>
              <a:buChar char="§"/>
            </a:pPr>
            <a:r>
              <a:rPr lang="en-US" dirty="0">
                <a:latin typeface="Bahnschrift" panose="020B0502040204020203" pitchFamily="34" charset="0"/>
                <a:cs typeface="Poppins" panose="00000500000000000000" pitchFamily="2" charset="0"/>
              </a:rPr>
              <a:t>Front desks central for information and service.</a:t>
            </a:r>
          </a:p>
          <a:p>
            <a:pPr>
              <a:lnSpc>
                <a:spcPct val="150000"/>
              </a:lnSpc>
            </a:pPr>
            <a:endParaRPr lang="en-US" sz="2000" b="1" dirty="0">
              <a:latin typeface="Poppins" panose="00000500000000000000" pitchFamily="2" charset="0"/>
              <a:cs typeface="Poppins" panose="00000500000000000000" pitchFamily="2" charset="0"/>
            </a:endParaRPr>
          </a:p>
        </p:txBody>
      </p:sp>
      <p:sp>
        <p:nvSpPr>
          <p:cNvPr id="8" name="TextBox 7">
            <a:extLst>
              <a:ext uri="{FF2B5EF4-FFF2-40B4-BE49-F238E27FC236}">
                <a16:creationId xmlns:a16="http://schemas.microsoft.com/office/drawing/2014/main" id="{3714DC63-4E3B-CF72-CC73-C57F74D850F3}"/>
              </a:ext>
            </a:extLst>
          </p:cNvPr>
          <p:cNvSpPr txBox="1"/>
          <p:nvPr/>
        </p:nvSpPr>
        <p:spPr>
          <a:xfrm>
            <a:off x="207326" y="2624214"/>
            <a:ext cx="5665598" cy="2339102"/>
          </a:xfrm>
          <a:prstGeom prst="rect">
            <a:avLst/>
          </a:prstGeom>
          <a:noFill/>
        </p:spPr>
        <p:txBody>
          <a:bodyPr wrap="square" rtlCol="0">
            <a:spAutoFit/>
          </a:bodyPr>
          <a:lstStyle/>
          <a:p>
            <a:r>
              <a:rPr lang="en-US" sz="2000" b="1" dirty="0">
                <a:latin typeface="Poppins" panose="00000500000000000000" pitchFamily="2" charset="0"/>
                <a:cs typeface="Poppins" panose="00000500000000000000" pitchFamily="2" charset="0"/>
              </a:rPr>
              <a:t>Importance of Guest Services</a:t>
            </a:r>
          </a:p>
          <a:p>
            <a:pPr marL="285750" indent="-285750">
              <a:lnSpc>
                <a:spcPct val="150000"/>
              </a:lnSpc>
              <a:buFont typeface="Wingdings" panose="05000000000000000000" pitchFamily="2" charset="2"/>
              <a:buChar char="§"/>
            </a:pPr>
            <a:r>
              <a:rPr lang="en-US" sz="1800" dirty="0">
                <a:latin typeface="Bahnschrift" panose="020B0502040204020203" pitchFamily="34" charset="0"/>
                <a:cs typeface="Poppins" panose="00000500000000000000" pitchFamily="2" charset="0"/>
              </a:rPr>
              <a:t>1. 70% business impact based on consumer choice.</a:t>
            </a:r>
          </a:p>
          <a:p>
            <a:pPr marL="285750" indent="-285750">
              <a:lnSpc>
                <a:spcPct val="150000"/>
              </a:lnSpc>
              <a:buFont typeface="Wingdings" panose="05000000000000000000" pitchFamily="2" charset="2"/>
              <a:buChar char="§"/>
            </a:pPr>
            <a:r>
              <a:rPr lang="en-US" sz="1800" dirty="0">
                <a:latin typeface="Bahnschrift" panose="020B0502040204020203" pitchFamily="34" charset="0"/>
                <a:cs typeface="Poppins" panose="00000500000000000000" pitchFamily="2" charset="0"/>
              </a:rPr>
              <a:t>2. Negative encounters spread twice as much.</a:t>
            </a:r>
          </a:p>
          <a:p>
            <a:pPr marL="285750" indent="-285750">
              <a:lnSpc>
                <a:spcPct val="150000"/>
              </a:lnSpc>
              <a:buFont typeface="Wingdings" panose="05000000000000000000" pitchFamily="2" charset="2"/>
              <a:buChar char="§"/>
            </a:pPr>
            <a:r>
              <a:rPr lang="en-US" sz="1800" dirty="0">
                <a:latin typeface="Bahnschrift" panose="020B0502040204020203" pitchFamily="34" charset="0"/>
                <a:cs typeface="Poppins" panose="00000500000000000000" pitchFamily="2" charset="0"/>
              </a:rPr>
              <a:t>3. Exceptional service differentiates and encourages repeat business.</a:t>
            </a:r>
          </a:p>
          <a:p>
            <a:endParaRPr lang="en-US" sz="1800" dirty="0">
              <a:latin typeface="Poppins" panose="00000500000000000000" pitchFamily="2" charset="0"/>
              <a:cs typeface="Poppins" panose="00000500000000000000" pitchFamily="2"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9" name="Google Shape;169;p16"/>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6</a:t>
            </a:fld>
            <a:endParaRPr/>
          </a:p>
        </p:txBody>
      </p:sp>
      <p:sp>
        <p:nvSpPr>
          <p:cNvPr id="4" name="TextBox 3">
            <a:extLst>
              <a:ext uri="{FF2B5EF4-FFF2-40B4-BE49-F238E27FC236}">
                <a16:creationId xmlns:a16="http://schemas.microsoft.com/office/drawing/2014/main" id="{32841F0E-5ACF-278D-2194-6E88032E6606}"/>
              </a:ext>
            </a:extLst>
          </p:cNvPr>
          <p:cNvSpPr txBox="1"/>
          <p:nvPr/>
        </p:nvSpPr>
        <p:spPr>
          <a:xfrm>
            <a:off x="236457" y="674322"/>
            <a:ext cx="4859079" cy="461665"/>
          </a:xfrm>
          <a:prstGeom prst="rect">
            <a:avLst/>
          </a:prstGeom>
          <a:noFill/>
        </p:spPr>
        <p:txBody>
          <a:bodyPr wrap="square" rtlCol="0">
            <a:spAutoFit/>
          </a:bodyPr>
          <a:lstStyle/>
          <a:p>
            <a:pPr algn="ctr"/>
            <a:r>
              <a:rPr lang="en-US" sz="2400" b="1" dirty="0">
                <a:latin typeface="Poppins" panose="00000500000000000000" pitchFamily="2" charset="0"/>
                <a:cs typeface="Poppins" panose="00000500000000000000" pitchFamily="2" charset="0"/>
              </a:rPr>
              <a:t>Functions of Guest Services</a:t>
            </a:r>
          </a:p>
        </p:txBody>
      </p:sp>
      <p:sp>
        <p:nvSpPr>
          <p:cNvPr id="5" name="TextBox 4">
            <a:extLst>
              <a:ext uri="{FF2B5EF4-FFF2-40B4-BE49-F238E27FC236}">
                <a16:creationId xmlns:a16="http://schemas.microsoft.com/office/drawing/2014/main" id="{9E3CE9C6-A8EA-1652-5CF4-B9F40EFD3EDD}"/>
              </a:ext>
            </a:extLst>
          </p:cNvPr>
          <p:cNvSpPr txBox="1"/>
          <p:nvPr/>
        </p:nvSpPr>
        <p:spPr>
          <a:xfrm>
            <a:off x="236457" y="1788076"/>
            <a:ext cx="7466369" cy="2559789"/>
          </a:xfrm>
          <a:prstGeom prst="rect">
            <a:avLst/>
          </a:prstGeom>
          <a:noFill/>
        </p:spPr>
        <p:txBody>
          <a:bodyPr wrap="square" rtlCol="0">
            <a:spAutoFit/>
          </a:bodyPr>
          <a:lstStyle/>
          <a:p>
            <a:pPr marL="342900" indent="-342900" algn="just">
              <a:lnSpc>
                <a:spcPct val="150000"/>
              </a:lnSpc>
              <a:buAutoNum type="arabicPeriod"/>
            </a:pPr>
            <a:r>
              <a:rPr lang="en-US" dirty="0">
                <a:latin typeface="Bahnschrift" panose="020B0502040204020203" pitchFamily="34" charset="0"/>
                <a:cs typeface="Poppins" panose="00000500000000000000" pitchFamily="2" charset="0"/>
              </a:rPr>
              <a:t>Guest services encompass tasks from first impressions to check-in/out, administrative duties, and more.</a:t>
            </a:r>
          </a:p>
          <a:p>
            <a:pPr algn="just">
              <a:lnSpc>
                <a:spcPct val="150000"/>
              </a:lnSpc>
            </a:pPr>
            <a:endParaRPr lang="en-US" dirty="0">
              <a:latin typeface="Bahnschrift" panose="020B0502040204020203" pitchFamily="34" charset="0"/>
              <a:cs typeface="Poppins" panose="00000500000000000000" pitchFamily="2" charset="0"/>
            </a:endParaRPr>
          </a:p>
          <a:p>
            <a:pPr algn="just">
              <a:lnSpc>
                <a:spcPct val="150000"/>
              </a:lnSpc>
            </a:pPr>
            <a:r>
              <a:rPr lang="en-US" dirty="0">
                <a:latin typeface="Bahnschrift" panose="020B0502040204020203" pitchFamily="34" charset="0"/>
                <a:cs typeface="Poppins" panose="00000500000000000000" pitchFamily="2" charset="0"/>
              </a:rPr>
              <a:t>2. This includes managing communication, handling finances, assisting with various needs, and fulfilling food/beverage orders, ensuring both routine and unexpected demands are met.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3" name="Title 2">
            <a:extLst>
              <a:ext uri="{FF2B5EF4-FFF2-40B4-BE49-F238E27FC236}">
                <a16:creationId xmlns:a16="http://schemas.microsoft.com/office/drawing/2014/main" id="{EBE68E25-5A03-4310-ADC3-1D709665DF4A}"/>
              </a:ext>
            </a:extLst>
          </p:cNvPr>
          <p:cNvSpPr>
            <a:spLocks noGrp="1"/>
          </p:cNvSpPr>
          <p:nvPr>
            <p:ph type="title"/>
          </p:nvPr>
        </p:nvSpPr>
        <p:spPr>
          <a:xfrm>
            <a:off x="165201" y="559621"/>
            <a:ext cx="3397203" cy="663795"/>
          </a:xfrm>
        </p:spPr>
        <p:txBody>
          <a:bodyPr/>
          <a:lstStyle/>
          <a:p>
            <a:r>
              <a:rPr lang="en-US" sz="2400" b="1" dirty="0">
                <a:latin typeface="Poppins" panose="00000500000000000000" pitchFamily="2" charset="0"/>
                <a:cs typeface="Poppins" panose="00000500000000000000" pitchFamily="2" charset="0"/>
              </a:rPr>
              <a:t>Hospitality</a:t>
            </a:r>
          </a:p>
        </p:txBody>
      </p:sp>
      <p:sp>
        <p:nvSpPr>
          <p:cNvPr id="242" name="Google Shape;242;p22"/>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7</a:t>
            </a:fld>
            <a:endParaRPr/>
          </a:p>
        </p:txBody>
      </p:sp>
      <p:pic>
        <p:nvPicPr>
          <p:cNvPr id="243" name="Google Shape;243;p22"/>
          <p:cNvPicPr preferRelativeResize="0"/>
          <p:nvPr/>
        </p:nvPicPr>
        <p:blipFill rotWithShape="1">
          <a:blip r:embed="rId3">
            <a:alphaModFix/>
          </a:blip>
          <a:srcRect/>
          <a:stretch/>
        </p:blipFill>
        <p:spPr>
          <a:xfrm>
            <a:off x="6372150" y="1054450"/>
            <a:ext cx="3034500" cy="3034500"/>
          </a:xfrm>
          <a:prstGeom prst="ellipse">
            <a:avLst/>
          </a:prstGeom>
          <a:noFill/>
          <a:ln>
            <a:noFill/>
          </a:ln>
        </p:spPr>
      </p:pic>
      <p:grpSp>
        <p:nvGrpSpPr>
          <p:cNvPr id="244" name="Google Shape;244;p22"/>
          <p:cNvGrpSpPr/>
          <p:nvPr/>
        </p:nvGrpSpPr>
        <p:grpSpPr>
          <a:xfrm>
            <a:off x="5853100" y="3068600"/>
            <a:ext cx="1539600" cy="1539600"/>
            <a:chOff x="6680825" y="2549350"/>
            <a:chExt cx="1539600" cy="1539600"/>
          </a:xfrm>
        </p:grpSpPr>
        <p:sp>
          <p:nvSpPr>
            <p:cNvPr id="245" name="Google Shape;245;p22"/>
            <p:cNvSpPr/>
            <p:nvPr/>
          </p:nvSpPr>
          <p:spPr>
            <a:xfrm>
              <a:off x="6825669" y="2694194"/>
              <a:ext cx="1249800" cy="1249800"/>
            </a:xfrm>
            <a:prstGeom prst="ellipse">
              <a:avLst/>
            </a:prstGeom>
            <a:solidFill>
              <a:srgbClr val="000000">
                <a:alpha val="188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2"/>
            <p:cNvSpPr/>
            <p:nvPr/>
          </p:nvSpPr>
          <p:spPr>
            <a:xfrm>
              <a:off x="6894850" y="2763375"/>
              <a:ext cx="1111200" cy="1111200"/>
            </a:xfrm>
            <a:prstGeom prst="ellipse">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2"/>
            <p:cNvSpPr/>
            <p:nvPr/>
          </p:nvSpPr>
          <p:spPr>
            <a:xfrm>
              <a:off x="6680825" y="2549350"/>
              <a:ext cx="1539600" cy="1539600"/>
            </a:xfrm>
            <a:prstGeom prst="donut">
              <a:avLst>
                <a:gd name="adj" fmla="val 675"/>
              </a:avLst>
            </a:prstGeom>
            <a:solidFill>
              <a:srgbClr val="000000">
                <a:alpha val="65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22"/>
          <p:cNvGrpSpPr/>
          <p:nvPr/>
        </p:nvGrpSpPr>
        <p:grpSpPr>
          <a:xfrm>
            <a:off x="6405399" y="3676684"/>
            <a:ext cx="435022" cy="323445"/>
            <a:chOff x="5247525" y="3007275"/>
            <a:chExt cx="517575" cy="384825"/>
          </a:xfrm>
        </p:grpSpPr>
        <p:sp>
          <p:nvSpPr>
            <p:cNvPr id="249" name="Google Shape;249;p22"/>
            <p:cNvSpPr/>
            <p:nvPr/>
          </p:nvSpPr>
          <p:spPr>
            <a:xfrm>
              <a:off x="5247525" y="3007275"/>
              <a:ext cx="348900" cy="348900"/>
            </a:xfrm>
            <a:custGeom>
              <a:avLst/>
              <a:gdLst/>
              <a:ahLst/>
              <a:cxnLst/>
              <a:rect l="l" t="t" r="r" b="b"/>
              <a:pathLst>
                <a:path w="13956" h="13956" fill="none" extrusionOk="0">
                  <a:moveTo>
                    <a:pt x="13323" y="5772"/>
                  </a:moveTo>
                  <a:lnTo>
                    <a:pt x="11861" y="5626"/>
                  </a:lnTo>
                  <a:lnTo>
                    <a:pt x="11861" y="5626"/>
                  </a:lnTo>
                  <a:lnTo>
                    <a:pt x="11788" y="5334"/>
                  </a:lnTo>
                  <a:lnTo>
                    <a:pt x="11667" y="5042"/>
                  </a:lnTo>
                  <a:lnTo>
                    <a:pt x="11545" y="4750"/>
                  </a:lnTo>
                  <a:lnTo>
                    <a:pt x="11399" y="4482"/>
                  </a:lnTo>
                  <a:lnTo>
                    <a:pt x="12300" y="3337"/>
                  </a:lnTo>
                  <a:lnTo>
                    <a:pt x="12300" y="3337"/>
                  </a:lnTo>
                  <a:lnTo>
                    <a:pt x="12373" y="3240"/>
                  </a:lnTo>
                  <a:lnTo>
                    <a:pt x="12422" y="3118"/>
                  </a:lnTo>
                  <a:lnTo>
                    <a:pt x="12446" y="2996"/>
                  </a:lnTo>
                  <a:lnTo>
                    <a:pt x="12446" y="2850"/>
                  </a:lnTo>
                  <a:lnTo>
                    <a:pt x="12422" y="2728"/>
                  </a:lnTo>
                  <a:lnTo>
                    <a:pt x="12397" y="2606"/>
                  </a:lnTo>
                  <a:lnTo>
                    <a:pt x="12324" y="2485"/>
                  </a:lnTo>
                  <a:lnTo>
                    <a:pt x="12251" y="2387"/>
                  </a:lnTo>
                  <a:lnTo>
                    <a:pt x="11569" y="1705"/>
                  </a:lnTo>
                  <a:lnTo>
                    <a:pt x="11569" y="1705"/>
                  </a:lnTo>
                  <a:lnTo>
                    <a:pt x="11472" y="1632"/>
                  </a:lnTo>
                  <a:lnTo>
                    <a:pt x="11350" y="1559"/>
                  </a:lnTo>
                  <a:lnTo>
                    <a:pt x="11228" y="1510"/>
                  </a:lnTo>
                  <a:lnTo>
                    <a:pt x="11106" y="1510"/>
                  </a:lnTo>
                  <a:lnTo>
                    <a:pt x="10960" y="1510"/>
                  </a:lnTo>
                  <a:lnTo>
                    <a:pt x="10838" y="1535"/>
                  </a:lnTo>
                  <a:lnTo>
                    <a:pt x="10717" y="1583"/>
                  </a:lnTo>
                  <a:lnTo>
                    <a:pt x="10619" y="1656"/>
                  </a:lnTo>
                  <a:lnTo>
                    <a:pt x="9475" y="2558"/>
                  </a:lnTo>
                  <a:lnTo>
                    <a:pt x="9475" y="2558"/>
                  </a:lnTo>
                  <a:lnTo>
                    <a:pt x="9207" y="2411"/>
                  </a:lnTo>
                  <a:lnTo>
                    <a:pt x="8914" y="2290"/>
                  </a:lnTo>
                  <a:lnTo>
                    <a:pt x="8622" y="2168"/>
                  </a:lnTo>
                  <a:lnTo>
                    <a:pt x="8330" y="2070"/>
                  </a:lnTo>
                  <a:lnTo>
                    <a:pt x="8159" y="634"/>
                  </a:lnTo>
                  <a:lnTo>
                    <a:pt x="8159" y="634"/>
                  </a:lnTo>
                  <a:lnTo>
                    <a:pt x="8135" y="512"/>
                  </a:lnTo>
                  <a:lnTo>
                    <a:pt x="8086" y="390"/>
                  </a:lnTo>
                  <a:lnTo>
                    <a:pt x="8013" y="293"/>
                  </a:lnTo>
                  <a:lnTo>
                    <a:pt x="7940" y="195"/>
                  </a:lnTo>
                  <a:lnTo>
                    <a:pt x="7818" y="122"/>
                  </a:lnTo>
                  <a:lnTo>
                    <a:pt x="7721" y="49"/>
                  </a:lnTo>
                  <a:lnTo>
                    <a:pt x="7575" y="25"/>
                  </a:lnTo>
                  <a:lnTo>
                    <a:pt x="7453" y="0"/>
                  </a:lnTo>
                  <a:lnTo>
                    <a:pt x="6479" y="0"/>
                  </a:lnTo>
                  <a:lnTo>
                    <a:pt x="6479" y="0"/>
                  </a:lnTo>
                  <a:lnTo>
                    <a:pt x="6357" y="25"/>
                  </a:lnTo>
                  <a:lnTo>
                    <a:pt x="6235" y="49"/>
                  </a:lnTo>
                  <a:lnTo>
                    <a:pt x="6114" y="122"/>
                  </a:lnTo>
                  <a:lnTo>
                    <a:pt x="6016" y="195"/>
                  </a:lnTo>
                  <a:lnTo>
                    <a:pt x="5919" y="293"/>
                  </a:lnTo>
                  <a:lnTo>
                    <a:pt x="5846" y="390"/>
                  </a:lnTo>
                  <a:lnTo>
                    <a:pt x="5797" y="512"/>
                  </a:lnTo>
                  <a:lnTo>
                    <a:pt x="5773" y="634"/>
                  </a:lnTo>
                  <a:lnTo>
                    <a:pt x="5602" y="2070"/>
                  </a:lnTo>
                  <a:lnTo>
                    <a:pt x="5602" y="2070"/>
                  </a:lnTo>
                  <a:lnTo>
                    <a:pt x="5310" y="2168"/>
                  </a:lnTo>
                  <a:lnTo>
                    <a:pt x="5018" y="2290"/>
                  </a:lnTo>
                  <a:lnTo>
                    <a:pt x="4750" y="2411"/>
                  </a:lnTo>
                  <a:lnTo>
                    <a:pt x="4482" y="2558"/>
                  </a:lnTo>
                  <a:lnTo>
                    <a:pt x="3337" y="1656"/>
                  </a:lnTo>
                  <a:lnTo>
                    <a:pt x="3337" y="1656"/>
                  </a:lnTo>
                  <a:lnTo>
                    <a:pt x="3215" y="1583"/>
                  </a:lnTo>
                  <a:lnTo>
                    <a:pt x="3094" y="1535"/>
                  </a:lnTo>
                  <a:lnTo>
                    <a:pt x="2972" y="1510"/>
                  </a:lnTo>
                  <a:lnTo>
                    <a:pt x="2850" y="1510"/>
                  </a:lnTo>
                  <a:lnTo>
                    <a:pt x="2728" y="1510"/>
                  </a:lnTo>
                  <a:lnTo>
                    <a:pt x="2582" y="1559"/>
                  </a:lnTo>
                  <a:lnTo>
                    <a:pt x="2485" y="1632"/>
                  </a:lnTo>
                  <a:lnTo>
                    <a:pt x="2387" y="1705"/>
                  </a:lnTo>
                  <a:lnTo>
                    <a:pt x="1705" y="2387"/>
                  </a:lnTo>
                  <a:lnTo>
                    <a:pt x="1705" y="2387"/>
                  </a:lnTo>
                  <a:lnTo>
                    <a:pt x="1608" y="2485"/>
                  </a:lnTo>
                  <a:lnTo>
                    <a:pt x="1559" y="2606"/>
                  </a:lnTo>
                  <a:lnTo>
                    <a:pt x="1511" y="2728"/>
                  </a:lnTo>
                  <a:lnTo>
                    <a:pt x="1486" y="2850"/>
                  </a:lnTo>
                  <a:lnTo>
                    <a:pt x="1486" y="2996"/>
                  </a:lnTo>
                  <a:lnTo>
                    <a:pt x="1511" y="3118"/>
                  </a:lnTo>
                  <a:lnTo>
                    <a:pt x="1559" y="3240"/>
                  </a:lnTo>
                  <a:lnTo>
                    <a:pt x="1632" y="3337"/>
                  </a:lnTo>
                  <a:lnTo>
                    <a:pt x="2533" y="4482"/>
                  </a:lnTo>
                  <a:lnTo>
                    <a:pt x="2533" y="4482"/>
                  </a:lnTo>
                  <a:lnTo>
                    <a:pt x="2387" y="4750"/>
                  </a:lnTo>
                  <a:lnTo>
                    <a:pt x="2266" y="5042"/>
                  </a:lnTo>
                  <a:lnTo>
                    <a:pt x="2168" y="5334"/>
                  </a:lnTo>
                  <a:lnTo>
                    <a:pt x="2071" y="5626"/>
                  </a:lnTo>
                  <a:lnTo>
                    <a:pt x="634" y="5772"/>
                  </a:lnTo>
                  <a:lnTo>
                    <a:pt x="634" y="5772"/>
                  </a:lnTo>
                  <a:lnTo>
                    <a:pt x="512" y="5821"/>
                  </a:lnTo>
                  <a:lnTo>
                    <a:pt x="390" y="5870"/>
                  </a:lnTo>
                  <a:lnTo>
                    <a:pt x="268" y="5943"/>
                  </a:lnTo>
                  <a:lnTo>
                    <a:pt x="171" y="6016"/>
                  </a:lnTo>
                  <a:lnTo>
                    <a:pt x="98" y="6138"/>
                  </a:lnTo>
                  <a:lnTo>
                    <a:pt x="49" y="6235"/>
                  </a:lnTo>
                  <a:lnTo>
                    <a:pt x="1" y="6381"/>
                  </a:lnTo>
                  <a:lnTo>
                    <a:pt x="1" y="6503"/>
                  </a:lnTo>
                  <a:lnTo>
                    <a:pt x="1" y="7453"/>
                  </a:lnTo>
                  <a:lnTo>
                    <a:pt x="1" y="7453"/>
                  </a:lnTo>
                  <a:lnTo>
                    <a:pt x="1" y="7599"/>
                  </a:lnTo>
                  <a:lnTo>
                    <a:pt x="49" y="7721"/>
                  </a:lnTo>
                  <a:lnTo>
                    <a:pt x="98" y="7843"/>
                  </a:lnTo>
                  <a:lnTo>
                    <a:pt x="171" y="7940"/>
                  </a:lnTo>
                  <a:lnTo>
                    <a:pt x="268" y="8037"/>
                  </a:lnTo>
                  <a:lnTo>
                    <a:pt x="390" y="8111"/>
                  </a:lnTo>
                  <a:lnTo>
                    <a:pt x="512" y="8159"/>
                  </a:lnTo>
                  <a:lnTo>
                    <a:pt x="634" y="8184"/>
                  </a:lnTo>
                  <a:lnTo>
                    <a:pt x="2071" y="8354"/>
                  </a:lnTo>
                  <a:lnTo>
                    <a:pt x="2071" y="8354"/>
                  </a:lnTo>
                  <a:lnTo>
                    <a:pt x="2168" y="8646"/>
                  </a:lnTo>
                  <a:lnTo>
                    <a:pt x="2266" y="8914"/>
                  </a:lnTo>
                  <a:lnTo>
                    <a:pt x="2387" y="9206"/>
                  </a:lnTo>
                  <a:lnTo>
                    <a:pt x="2533" y="9474"/>
                  </a:lnTo>
                  <a:lnTo>
                    <a:pt x="1632" y="10619"/>
                  </a:lnTo>
                  <a:lnTo>
                    <a:pt x="1632" y="10619"/>
                  </a:lnTo>
                  <a:lnTo>
                    <a:pt x="1559" y="10741"/>
                  </a:lnTo>
                  <a:lnTo>
                    <a:pt x="1511" y="10863"/>
                  </a:lnTo>
                  <a:lnTo>
                    <a:pt x="1486" y="10984"/>
                  </a:lnTo>
                  <a:lnTo>
                    <a:pt x="1486" y="11106"/>
                  </a:lnTo>
                  <a:lnTo>
                    <a:pt x="1511" y="11228"/>
                  </a:lnTo>
                  <a:lnTo>
                    <a:pt x="1559" y="11350"/>
                  </a:lnTo>
                  <a:lnTo>
                    <a:pt x="1608" y="11472"/>
                  </a:lnTo>
                  <a:lnTo>
                    <a:pt x="1705" y="11569"/>
                  </a:lnTo>
                  <a:lnTo>
                    <a:pt x="2387" y="12251"/>
                  </a:lnTo>
                  <a:lnTo>
                    <a:pt x="2387" y="12251"/>
                  </a:lnTo>
                  <a:lnTo>
                    <a:pt x="2485" y="12348"/>
                  </a:lnTo>
                  <a:lnTo>
                    <a:pt x="2582" y="12397"/>
                  </a:lnTo>
                  <a:lnTo>
                    <a:pt x="2728" y="12446"/>
                  </a:lnTo>
                  <a:lnTo>
                    <a:pt x="2850" y="12470"/>
                  </a:lnTo>
                  <a:lnTo>
                    <a:pt x="2972" y="12470"/>
                  </a:lnTo>
                  <a:lnTo>
                    <a:pt x="3094" y="12421"/>
                  </a:lnTo>
                  <a:lnTo>
                    <a:pt x="3215" y="12373"/>
                  </a:lnTo>
                  <a:lnTo>
                    <a:pt x="3337" y="12324"/>
                  </a:lnTo>
                  <a:lnTo>
                    <a:pt x="4482" y="11423"/>
                  </a:lnTo>
                  <a:lnTo>
                    <a:pt x="4482" y="11423"/>
                  </a:lnTo>
                  <a:lnTo>
                    <a:pt x="4750" y="11545"/>
                  </a:lnTo>
                  <a:lnTo>
                    <a:pt x="5018" y="11691"/>
                  </a:lnTo>
                  <a:lnTo>
                    <a:pt x="5310" y="11788"/>
                  </a:lnTo>
                  <a:lnTo>
                    <a:pt x="5602" y="11886"/>
                  </a:lnTo>
                  <a:lnTo>
                    <a:pt x="5773" y="13322"/>
                  </a:lnTo>
                  <a:lnTo>
                    <a:pt x="5773" y="13322"/>
                  </a:lnTo>
                  <a:lnTo>
                    <a:pt x="5797" y="13444"/>
                  </a:lnTo>
                  <a:lnTo>
                    <a:pt x="5846" y="13566"/>
                  </a:lnTo>
                  <a:lnTo>
                    <a:pt x="5919" y="13688"/>
                  </a:lnTo>
                  <a:lnTo>
                    <a:pt x="6016" y="13785"/>
                  </a:lnTo>
                  <a:lnTo>
                    <a:pt x="6114" y="13858"/>
                  </a:lnTo>
                  <a:lnTo>
                    <a:pt x="6235" y="13907"/>
                  </a:lnTo>
                  <a:lnTo>
                    <a:pt x="6357" y="13956"/>
                  </a:lnTo>
                  <a:lnTo>
                    <a:pt x="6479" y="13956"/>
                  </a:lnTo>
                  <a:lnTo>
                    <a:pt x="7453" y="13956"/>
                  </a:lnTo>
                  <a:lnTo>
                    <a:pt x="7453" y="13956"/>
                  </a:lnTo>
                  <a:lnTo>
                    <a:pt x="7575" y="13956"/>
                  </a:lnTo>
                  <a:lnTo>
                    <a:pt x="7721" y="13907"/>
                  </a:lnTo>
                  <a:lnTo>
                    <a:pt x="7818" y="13858"/>
                  </a:lnTo>
                  <a:lnTo>
                    <a:pt x="7940" y="13785"/>
                  </a:lnTo>
                  <a:lnTo>
                    <a:pt x="8013" y="13688"/>
                  </a:lnTo>
                  <a:lnTo>
                    <a:pt x="8086" y="13566"/>
                  </a:lnTo>
                  <a:lnTo>
                    <a:pt x="8135" y="13444"/>
                  </a:lnTo>
                  <a:lnTo>
                    <a:pt x="8159" y="13322"/>
                  </a:lnTo>
                  <a:lnTo>
                    <a:pt x="8330" y="11886"/>
                  </a:lnTo>
                  <a:lnTo>
                    <a:pt x="8330" y="11886"/>
                  </a:lnTo>
                  <a:lnTo>
                    <a:pt x="8622" y="11788"/>
                  </a:lnTo>
                  <a:lnTo>
                    <a:pt x="8914" y="11691"/>
                  </a:lnTo>
                  <a:lnTo>
                    <a:pt x="9207" y="11545"/>
                  </a:lnTo>
                  <a:lnTo>
                    <a:pt x="9475" y="11423"/>
                  </a:lnTo>
                  <a:lnTo>
                    <a:pt x="10619" y="12324"/>
                  </a:lnTo>
                  <a:lnTo>
                    <a:pt x="10619" y="12324"/>
                  </a:lnTo>
                  <a:lnTo>
                    <a:pt x="10717" y="12373"/>
                  </a:lnTo>
                  <a:lnTo>
                    <a:pt x="10838" y="12421"/>
                  </a:lnTo>
                  <a:lnTo>
                    <a:pt x="10960" y="12470"/>
                  </a:lnTo>
                  <a:lnTo>
                    <a:pt x="11106" y="12470"/>
                  </a:lnTo>
                  <a:lnTo>
                    <a:pt x="11228" y="12446"/>
                  </a:lnTo>
                  <a:lnTo>
                    <a:pt x="11350" y="12397"/>
                  </a:lnTo>
                  <a:lnTo>
                    <a:pt x="11472" y="12348"/>
                  </a:lnTo>
                  <a:lnTo>
                    <a:pt x="11569" y="12251"/>
                  </a:lnTo>
                  <a:lnTo>
                    <a:pt x="12251" y="11569"/>
                  </a:lnTo>
                  <a:lnTo>
                    <a:pt x="12251" y="11569"/>
                  </a:lnTo>
                  <a:lnTo>
                    <a:pt x="12324" y="11472"/>
                  </a:lnTo>
                  <a:lnTo>
                    <a:pt x="12397" y="11350"/>
                  </a:lnTo>
                  <a:lnTo>
                    <a:pt x="12422" y="11228"/>
                  </a:lnTo>
                  <a:lnTo>
                    <a:pt x="12446" y="11106"/>
                  </a:lnTo>
                  <a:lnTo>
                    <a:pt x="12446" y="10984"/>
                  </a:lnTo>
                  <a:lnTo>
                    <a:pt x="12422" y="10863"/>
                  </a:lnTo>
                  <a:lnTo>
                    <a:pt x="12373" y="10741"/>
                  </a:lnTo>
                  <a:lnTo>
                    <a:pt x="12300" y="10619"/>
                  </a:lnTo>
                  <a:lnTo>
                    <a:pt x="11399" y="9474"/>
                  </a:lnTo>
                  <a:lnTo>
                    <a:pt x="11399" y="9474"/>
                  </a:lnTo>
                  <a:lnTo>
                    <a:pt x="11545" y="9206"/>
                  </a:lnTo>
                  <a:lnTo>
                    <a:pt x="11667" y="8914"/>
                  </a:lnTo>
                  <a:lnTo>
                    <a:pt x="11788" y="8646"/>
                  </a:lnTo>
                  <a:lnTo>
                    <a:pt x="11861" y="8354"/>
                  </a:lnTo>
                  <a:lnTo>
                    <a:pt x="13323" y="8184"/>
                  </a:lnTo>
                  <a:lnTo>
                    <a:pt x="13323" y="8184"/>
                  </a:lnTo>
                  <a:lnTo>
                    <a:pt x="13444" y="8159"/>
                  </a:lnTo>
                  <a:lnTo>
                    <a:pt x="13566" y="8111"/>
                  </a:lnTo>
                  <a:lnTo>
                    <a:pt x="13664" y="8037"/>
                  </a:lnTo>
                  <a:lnTo>
                    <a:pt x="13761" y="7940"/>
                  </a:lnTo>
                  <a:lnTo>
                    <a:pt x="13834" y="7843"/>
                  </a:lnTo>
                  <a:lnTo>
                    <a:pt x="13907" y="7721"/>
                  </a:lnTo>
                  <a:lnTo>
                    <a:pt x="13932" y="7599"/>
                  </a:lnTo>
                  <a:lnTo>
                    <a:pt x="13956" y="7453"/>
                  </a:lnTo>
                  <a:lnTo>
                    <a:pt x="13956" y="6503"/>
                  </a:lnTo>
                  <a:lnTo>
                    <a:pt x="13956" y="6503"/>
                  </a:lnTo>
                  <a:lnTo>
                    <a:pt x="13932" y="6381"/>
                  </a:lnTo>
                  <a:lnTo>
                    <a:pt x="13907" y="6235"/>
                  </a:lnTo>
                  <a:lnTo>
                    <a:pt x="13834" y="6138"/>
                  </a:lnTo>
                  <a:lnTo>
                    <a:pt x="13761" y="6016"/>
                  </a:lnTo>
                  <a:lnTo>
                    <a:pt x="13664" y="5943"/>
                  </a:lnTo>
                  <a:lnTo>
                    <a:pt x="13566" y="5870"/>
                  </a:lnTo>
                  <a:lnTo>
                    <a:pt x="13444" y="5821"/>
                  </a:lnTo>
                  <a:lnTo>
                    <a:pt x="13323" y="5772"/>
                  </a:lnTo>
                  <a:lnTo>
                    <a:pt x="13323" y="5772"/>
                  </a:lnTo>
                  <a:close/>
                  <a:moveTo>
                    <a:pt x="8573" y="8598"/>
                  </a:moveTo>
                  <a:lnTo>
                    <a:pt x="8573" y="8598"/>
                  </a:lnTo>
                  <a:lnTo>
                    <a:pt x="8403" y="8744"/>
                  </a:lnTo>
                  <a:lnTo>
                    <a:pt x="8232" y="8890"/>
                  </a:lnTo>
                  <a:lnTo>
                    <a:pt x="8038" y="8987"/>
                  </a:lnTo>
                  <a:lnTo>
                    <a:pt x="7818" y="9085"/>
                  </a:lnTo>
                  <a:lnTo>
                    <a:pt x="7624" y="9158"/>
                  </a:lnTo>
                  <a:lnTo>
                    <a:pt x="7404" y="9206"/>
                  </a:lnTo>
                  <a:lnTo>
                    <a:pt x="7185" y="9231"/>
                  </a:lnTo>
                  <a:lnTo>
                    <a:pt x="6966" y="9255"/>
                  </a:lnTo>
                  <a:lnTo>
                    <a:pt x="6747" y="9231"/>
                  </a:lnTo>
                  <a:lnTo>
                    <a:pt x="6528" y="9206"/>
                  </a:lnTo>
                  <a:lnTo>
                    <a:pt x="6333" y="9158"/>
                  </a:lnTo>
                  <a:lnTo>
                    <a:pt x="6114" y="9085"/>
                  </a:lnTo>
                  <a:lnTo>
                    <a:pt x="5919" y="8987"/>
                  </a:lnTo>
                  <a:lnTo>
                    <a:pt x="5724" y="8890"/>
                  </a:lnTo>
                  <a:lnTo>
                    <a:pt x="5529" y="8744"/>
                  </a:lnTo>
                  <a:lnTo>
                    <a:pt x="5359" y="8598"/>
                  </a:lnTo>
                  <a:lnTo>
                    <a:pt x="5359" y="8598"/>
                  </a:lnTo>
                  <a:lnTo>
                    <a:pt x="5212" y="8427"/>
                  </a:lnTo>
                  <a:lnTo>
                    <a:pt x="5066" y="8232"/>
                  </a:lnTo>
                  <a:lnTo>
                    <a:pt x="4969" y="8037"/>
                  </a:lnTo>
                  <a:lnTo>
                    <a:pt x="4871" y="7843"/>
                  </a:lnTo>
                  <a:lnTo>
                    <a:pt x="4798" y="7623"/>
                  </a:lnTo>
                  <a:lnTo>
                    <a:pt x="4750" y="7404"/>
                  </a:lnTo>
                  <a:lnTo>
                    <a:pt x="4701" y="7209"/>
                  </a:lnTo>
                  <a:lnTo>
                    <a:pt x="4701" y="6990"/>
                  </a:lnTo>
                  <a:lnTo>
                    <a:pt x="4701" y="6771"/>
                  </a:lnTo>
                  <a:lnTo>
                    <a:pt x="4750" y="6552"/>
                  </a:lnTo>
                  <a:lnTo>
                    <a:pt x="4798" y="6333"/>
                  </a:lnTo>
                  <a:lnTo>
                    <a:pt x="4871" y="6138"/>
                  </a:lnTo>
                  <a:lnTo>
                    <a:pt x="4969" y="5919"/>
                  </a:lnTo>
                  <a:lnTo>
                    <a:pt x="5066" y="5724"/>
                  </a:lnTo>
                  <a:lnTo>
                    <a:pt x="5212" y="5553"/>
                  </a:lnTo>
                  <a:lnTo>
                    <a:pt x="5359" y="5383"/>
                  </a:lnTo>
                  <a:lnTo>
                    <a:pt x="5359" y="5383"/>
                  </a:lnTo>
                  <a:lnTo>
                    <a:pt x="5529" y="5212"/>
                  </a:lnTo>
                  <a:lnTo>
                    <a:pt x="5724" y="5091"/>
                  </a:lnTo>
                  <a:lnTo>
                    <a:pt x="5919" y="4969"/>
                  </a:lnTo>
                  <a:lnTo>
                    <a:pt x="6114" y="4871"/>
                  </a:lnTo>
                  <a:lnTo>
                    <a:pt x="6333" y="4798"/>
                  </a:lnTo>
                  <a:lnTo>
                    <a:pt x="6528" y="4750"/>
                  </a:lnTo>
                  <a:lnTo>
                    <a:pt x="6747" y="4725"/>
                  </a:lnTo>
                  <a:lnTo>
                    <a:pt x="6966" y="4701"/>
                  </a:lnTo>
                  <a:lnTo>
                    <a:pt x="7185" y="4725"/>
                  </a:lnTo>
                  <a:lnTo>
                    <a:pt x="7404" y="4750"/>
                  </a:lnTo>
                  <a:lnTo>
                    <a:pt x="7624" y="4798"/>
                  </a:lnTo>
                  <a:lnTo>
                    <a:pt x="7818" y="4871"/>
                  </a:lnTo>
                  <a:lnTo>
                    <a:pt x="8038" y="4969"/>
                  </a:lnTo>
                  <a:lnTo>
                    <a:pt x="8232" y="5091"/>
                  </a:lnTo>
                  <a:lnTo>
                    <a:pt x="8403" y="5212"/>
                  </a:lnTo>
                  <a:lnTo>
                    <a:pt x="8573" y="5383"/>
                  </a:lnTo>
                  <a:lnTo>
                    <a:pt x="8573" y="5383"/>
                  </a:lnTo>
                  <a:lnTo>
                    <a:pt x="8744" y="5553"/>
                  </a:lnTo>
                  <a:lnTo>
                    <a:pt x="8866" y="5724"/>
                  </a:lnTo>
                  <a:lnTo>
                    <a:pt x="8987" y="5919"/>
                  </a:lnTo>
                  <a:lnTo>
                    <a:pt x="9085" y="6138"/>
                  </a:lnTo>
                  <a:lnTo>
                    <a:pt x="9158" y="6333"/>
                  </a:lnTo>
                  <a:lnTo>
                    <a:pt x="9207" y="6552"/>
                  </a:lnTo>
                  <a:lnTo>
                    <a:pt x="9231" y="6771"/>
                  </a:lnTo>
                  <a:lnTo>
                    <a:pt x="9231" y="6990"/>
                  </a:lnTo>
                  <a:lnTo>
                    <a:pt x="9231" y="7209"/>
                  </a:lnTo>
                  <a:lnTo>
                    <a:pt x="9207" y="7404"/>
                  </a:lnTo>
                  <a:lnTo>
                    <a:pt x="9158" y="7623"/>
                  </a:lnTo>
                  <a:lnTo>
                    <a:pt x="9085" y="7843"/>
                  </a:lnTo>
                  <a:lnTo>
                    <a:pt x="8987" y="8037"/>
                  </a:lnTo>
                  <a:lnTo>
                    <a:pt x="8866" y="8232"/>
                  </a:lnTo>
                  <a:lnTo>
                    <a:pt x="8744" y="8427"/>
                  </a:lnTo>
                  <a:lnTo>
                    <a:pt x="8573" y="8598"/>
                  </a:lnTo>
                  <a:lnTo>
                    <a:pt x="8573" y="8598"/>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2"/>
            <p:cNvSpPr/>
            <p:nvPr/>
          </p:nvSpPr>
          <p:spPr>
            <a:xfrm>
              <a:off x="5566575" y="3193575"/>
              <a:ext cx="198525" cy="198525"/>
            </a:xfrm>
            <a:custGeom>
              <a:avLst/>
              <a:gdLst/>
              <a:ahLst/>
              <a:cxnLst/>
              <a:rect l="l" t="t" r="r" b="b"/>
              <a:pathLst>
                <a:path w="7941" h="7941" fill="none" extrusionOk="0">
                  <a:moveTo>
                    <a:pt x="7258" y="2144"/>
                  </a:moveTo>
                  <a:lnTo>
                    <a:pt x="6138" y="2388"/>
                  </a:lnTo>
                  <a:lnTo>
                    <a:pt x="6138" y="2388"/>
                  </a:lnTo>
                  <a:lnTo>
                    <a:pt x="6016" y="2217"/>
                  </a:lnTo>
                  <a:lnTo>
                    <a:pt x="5870" y="2071"/>
                  </a:lnTo>
                  <a:lnTo>
                    <a:pt x="6260" y="975"/>
                  </a:lnTo>
                  <a:lnTo>
                    <a:pt x="6260" y="975"/>
                  </a:lnTo>
                  <a:lnTo>
                    <a:pt x="6284" y="902"/>
                  </a:lnTo>
                  <a:lnTo>
                    <a:pt x="6284" y="829"/>
                  </a:lnTo>
                  <a:lnTo>
                    <a:pt x="6260" y="683"/>
                  </a:lnTo>
                  <a:lnTo>
                    <a:pt x="6162" y="561"/>
                  </a:lnTo>
                  <a:lnTo>
                    <a:pt x="6114" y="488"/>
                  </a:lnTo>
                  <a:lnTo>
                    <a:pt x="6065" y="464"/>
                  </a:lnTo>
                  <a:lnTo>
                    <a:pt x="5553" y="196"/>
                  </a:lnTo>
                  <a:lnTo>
                    <a:pt x="5553" y="196"/>
                  </a:lnTo>
                  <a:lnTo>
                    <a:pt x="5480" y="171"/>
                  </a:lnTo>
                  <a:lnTo>
                    <a:pt x="5407" y="171"/>
                  </a:lnTo>
                  <a:lnTo>
                    <a:pt x="5261" y="171"/>
                  </a:lnTo>
                  <a:lnTo>
                    <a:pt x="5115" y="244"/>
                  </a:lnTo>
                  <a:lnTo>
                    <a:pt x="5066" y="293"/>
                  </a:lnTo>
                  <a:lnTo>
                    <a:pt x="5018" y="342"/>
                  </a:lnTo>
                  <a:lnTo>
                    <a:pt x="4384" y="1316"/>
                  </a:lnTo>
                  <a:lnTo>
                    <a:pt x="4384" y="1316"/>
                  </a:lnTo>
                  <a:lnTo>
                    <a:pt x="4165" y="1292"/>
                  </a:lnTo>
                  <a:lnTo>
                    <a:pt x="3970" y="1292"/>
                  </a:lnTo>
                  <a:lnTo>
                    <a:pt x="3483" y="244"/>
                  </a:lnTo>
                  <a:lnTo>
                    <a:pt x="3483" y="244"/>
                  </a:lnTo>
                  <a:lnTo>
                    <a:pt x="3435" y="171"/>
                  </a:lnTo>
                  <a:lnTo>
                    <a:pt x="3386" y="123"/>
                  </a:lnTo>
                  <a:lnTo>
                    <a:pt x="3264" y="50"/>
                  </a:lnTo>
                  <a:lnTo>
                    <a:pt x="3118" y="1"/>
                  </a:lnTo>
                  <a:lnTo>
                    <a:pt x="3045" y="1"/>
                  </a:lnTo>
                  <a:lnTo>
                    <a:pt x="2972" y="25"/>
                  </a:lnTo>
                  <a:lnTo>
                    <a:pt x="2436" y="196"/>
                  </a:lnTo>
                  <a:lnTo>
                    <a:pt x="2436" y="196"/>
                  </a:lnTo>
                  <a:lnTo>
                    <a:pt x="2363" y="220"/>
                  </a:lnTo>
                  <a:lnTo>
                    <a:pt x="2290" y="269"/>
                  </a:lnTo>
                  <a:lnTo>
                    <a:pt x="2192" y="391"/>
                  </a:lnTo>
                  <a:lnTo>
                    <a:pt x="2144" y="537"/>
                  </a:lnTo>
                  <a:lnTo>
                    <a:pt x="2144" y="610"/>
                  </a:lnTo>
                  <a:lnTo>
                    <a:pt x="2144" y="683"/>
                  </a:lnTo>
                  <a:lnTo>
                    <a:pt x="2387" y="1828"/>
                  </a:lnTo>
                  <a:lnTo>
                    <a:pt x="2387" y="1828"/>
                  </a:lnTo>
                  <a:lnTo>
                    <a:pt x="2217" y="1949"/>
                  </a:lnTo>
                  <a:lnTo>
                    <a:pt x="2071" y="2095"/>
                  </a:lnTo>
                  <a:lnTo>
                    <a:pt x="999" y="1681"/>
                  </a:lnTo>
                  <a:lnTo>
                    <a:pt x="999" y="1681"/>
                  </a:lnTo>
                  <a:lnTo>
                    <a:pt x="926" y="1681"/>
                  </a:lnTo>
                  <a:lnTo>
                    <a:pt x="829" y="1657"/>
                  </a:lnTo>
                  <a:lnTo>
                    <a:pt x="682" y="1706"/>
                  </a:lnTo>
                  <a:lnTo>
                    <a:pt x="561" y="1779"/>
                  </a:lnTo>
                  <a:lnTo>
                    <a:pt x="512" y="1828"/>
                  </a:lnTo>
                  <a:lnTo>
                    <a:pt x="463" y="1901"/>
                  </a:lnTo>
                  <a:lnTo>
                    <a:pt x="220" y="2388"/>
                  </a:lnTo>
                  <a:lnTo>
                    <a:pt x="220" y="2388"/>
                  </a:lnTo>
                  <a:lnTo>
                    <a:pt x="195" y="2461"/>
                  </a:lnTo>
                  <a:lnTo>
                    <a:pt x="171" y="2534"/>
                  </a:lnTo>
                  <a:lnTo>
                    <a:pt x="195" y="2704"/>
                  </a:lnTo>
                  <a:lnTo>
                    <a:pt x="244" y="2826"/>
                  </a:lnTo>
                  <a:lnTo>
                    <a:pt x="293" y="2899"/>
                  </a:lnTo>
                  <a:lnTo>
                    <a:pt x="366" y="2948"/>
                  </a:lnTo>
                  <a:lnTo>
                    <a:pt x="1340" y="3581"/>
                  </a:lnTo>
                  <a:lnTo>
                    <a:pt x="1340" y="3581"/>
                  </a:lnTo>
                  <a:lnTo>
                    <a:pt x="1316" y="3776"/>
                  </a:lnTo>
                  <a:lnTo>
                    <a:pt x="1291" y="3995"/>
                  </a:lnTo>
                  <a:lnTo>
                    <a:pt x="244" y="4482"/>
                  </a:lnTo>
                  <a:lnTo>
                    <a:pt x="244" y="4482"/>
                  </a:lnTo>
                  <a:lnTo>
                    <a:pt x="195" y="4507"/>
                  </a:lnTo>
                  <a:lnTo>
                    <a:pt x="122" y="4555"/>
                  </a:lnTo>
                  <a:lnTo>
                    <a:pt x="49" y="4701"/>
                  </a:lnTo>
                  <a:lnTo>
                    <a:pt x="0" y="4848"/>
                  </a:lnTo>
                  <a:lnTo>
                    <a:pt x="25" y="4921"/>
                  </a:lnTo>
                  <a:lnTo>
                    <a:pt x="25" y="4994"/>
                  </a:lnTo>
                  <a:lnTo>
                    <a:pt x="220" y="5530"/>
                  </a:lnTo>
                  <a:lnTo>
                    <a:pt x="220" y="5530"/>
                  </a:lnTo>
                  <a:lnTo>
                    <a:pt x="244" y="5578"/>
                  </a:lnTo>
                  <a:lnTo>
                    <a:pt x="293" y="5651"/>
                  </a:lnTo>
                  <a:lnTo>
                    <a:pt x="390" y="5749"/>
                  </a:lnTo>
                  <a:lnTo>
                    <a:pt x="536" y="5797"/>
                  </a:lnTo>
                  <a:lnTo>
                    <a:pt x="609" y="5797"/>
                  </a:lnTo>
                  <a:lnTo>
                    <a:pt x="682" y="5797"/>
                  </a:lnTo>
                  <a:lnTo>
                    <a:pt x="1827" y="5554"/>
                  </a:lnTo>
                  <a:lnTo>
                    <a:pt x="1827" y="5554"/>
                  </a:lnTo>
                  <a:lnTo>
                    <a:pt x="1949" y="5724"/>
                  </a:lnTo>
                  <a:lnTo>
                    <a:pt x="2095" y="5870"/>
                  </a:lnTo>
                  <a:lnTo>
                    <a:pt x="1705" y="6966"/>
                  </a:lnTo>
                  <a:lnTo>
                    <a:pt x="1705" y="6966"/>
                  </a:lnTo>
                  <a:lnTo>
                    <a:pt x="1681" y="7040"/>
                  </a:lnTo>
                  <a:lnTo>
                    <a:pt x="1681" y="7113"/>
                  </a:lnTo>
                  <a:lnTo>
                    <a:pt x="1705" y="7259"/>
                  </a:lnTo>
                  <a:lnTo>
                    <a:pt x="1778" y="7380"/>
                  </a:lnTo>
                  <a:lnTo>
                    <a:pt x="1851" y="7429"/>
                  </a:lnTo>
                  <a:lnTo>
                    <a:pt x="1900" y="7478"/>
                  </a:lnTo>
                  <a:lnTo>
                    <a:pt x="2412" y="7721"/>
                  </a:lnTo>
                  <a:lnTo>
                    <a:pt x="2412" y="7721"/>
                  </a:lnTo>
                  <a:lnTo>
                    <a:pt x="2485" y="7770"/>
                  </a:lnTo>
                  <a:lnTo>
                    <a:pt x="2558" y="7770"/>
                  </a:lnTo>
                  <a:lnTo>
                    <a:pt x="2704" y="7770"/>
                  </a:lnTo>
                  <a:lnTo>
                    <a:pt x="2850" y="7697"/>
                  </a:lnTo>
                  <a:lnTo>
                    <a:pt x="2899" y="7648"/>
                  </a:lnTo>
                  <a:lnTo>
                    <a:pt x="2947" y="7600"/>
                  </a:lnTo>
                  <a:lnTo>
                    <a:pt x="3581" y="6625"/>
                  </a:lnTo>
                  <a:lnTo>
                    <a:pt x="3581" y="6625"/>
                  </a:lnTo>
                  <a:lnTo>
                    <a:pt x="3800" y="6650"/>
                  </a:lnTo>
                  <a:lnTo>
                    <a:pt x="3995" y="6650"/>
                  </a:lnTo>
                  <a:lnTo>
                    <a:pt x="4482" y="7697"/>
                  </a:lnTo>
                  <a:lnTo>
                    <a:pt x="4482" y="7697"/>
                  </a:lnTo>
                  <a:lnTo>
                    <a:pt x="4531" y="7770"/>
                  </a:lnTo>
                  <a:lnTo>
                    <a:pt x="4579" y="7819"/>
                  </a:lnTo>
                  <a:lnTo>
                    <a:pt x="4701" y="7892"/>
                  </a:lnTo>
                  <a:lnTo>
                    <a:pt x="4847" y="7941"/>
                  </a:lnTo>
                  <a:lnTo>
                    <a:pt x="4920" y="7941"/>
                  </a:lnTo>
                  <a:lnTo>
                    <a:pt x="4993" y="7916"/>
                  </a:lnTo>
                  <a:lnTo>
                    <a:pt x="5529" y="7746"/>
                  </a:lnTo>
                  <a:lnTo>
                    <a:pt x="5529" y="7746"/>
                  </a:lnTo>
                  <a:lnTo>
                    <a:pt x="5602" y="7721"/>
                  </a:lnTo>
                  <a:lnTo>
                    <a:pt x="5651" y="7673"/>
                  </a:lnTo>
                  <a:lnTo>
                    <a:pt x="5748" y="7551"/>
                  </a:lnTo>
                  <a:lnTo>
                    <a:pt x="5821" y="7405"/>
                  </a:lnTo>
                  <a:lnTo>
                    <a:pt x="5821" y="7332"/>
                  </a:lnTo>
                  <a:lnTo>
                    <a:pt x="5821" y="7259"/>
                  </a:lnTo>
                  <a:lnTo>
                    <a:pt x="5578" y="6114"/>
                  </a:lnTo>
                  <a:lnTo>
                    <a:pt x="5578" y="6114"/>
                  </a:lnTo>
                  <a:lnTo>
                    <a:pt x="5724" y="5992"/>
                  </a:lnTo>
                  <a:lnTo>
                    <a:pt x="5894" y="5846"/>
                  </a:lnTo>
                  <a:lnTo>
                    <a:pt x="6966" y="6260"/>
                  </a:lnTo>
                  <a:lnTo>
                    <a:pt x="6966" y="6260"/>
                  </a:lnTo>
                  <a:lnTo>
                    <a:pt x="7039" y="6260"/>
                  </a:lnTo>
                  <a:lnTo>
                    <a:pt x="7112" y="6285"/>
                  </a:lnTo>
                  <a:lnTo>
                    <a:pt x="7258" y="6236"/>
                  </a:lnTo>
                  <a:lnTo>
                    <a:pt x="7404" y="6163"/>
                  </a:lnTo>
                  <a:lnTo>
                    <a:pt x="7453" y="6114"/>
                  </a:lnTo>
                  <a:lnTo>
                    <a:pt x="7502" y="6041"/>
                  </a:lnTo>
                  <a:lnTo>
                    <a:pt x="7745" y="5530"/>
                  </a:lnTo>
                  <a:lnTo>
                    <a:pt x="7745" y="5530"/>
                  </a:lnTo>
                  <a:lnTo>
                    <a:pt x="7770" y="5481"/>
                  </a:lnTo>
                  <a:lnTo>
                    <a:pt x="7794" y="5383"/>
                  </a:lnTo>
                  <a:lnTo>
                    <a:pt x="7770" y="5237"/>
                  </a:lnTo>
                  <a:lnTo>
                    <a:pt x="7697" y="5115"/>
                  </a:lnTo>
                  <a:lnTo>
                    <a:pt x="7648" y="5042"/>
                  </a:lnTo>
                  <a:lnTo>
                    <a:pt x="7599" y="4994"/>
                  </a:lnTo>
                  <a:lnTo>
                    <a:pt x="6625" y="4360"/>
                  </a:lnTo>
                  <a:lnTo>
                    <a:pt x="6625" y="4360"/>
                  </a:lnTo>
                  <a:lnTo>
                    <a:pt x="6649" y="4166"/>
                  </a:lnTo>
                  <a:lnTo>
                    <a:pt x="6649" y="3946"/>
                  </a:lnTo>
                  <a:lnTo>
                    <a:pt x="7697" y="3459"/>
                  </a:lnTo>
                  <a:lnTo>
                    <a:pt x="7697" y="3459"/>
                  </a:lnTo>
                  <a:lnTo>
                    <a:pt x="7770" y="3435"/>
                  </a:lnTo>
                  <a:lnTo>
                    <a:pt x="7843" y="3386"/>
                  </a:lnTo>
                  <a:lnTo>
                    <a:pt x="7916" y="3240"/>
                  </a:lnTo>
                  <a:lnTo>
                    <a:pt x="7940" y="3094"/>
                  </a:lnTo>
                  <a:lnTo>
                    <a:pt x="7940" y="3021"/>
                  </a:lnTo>
                  <a:lnTo>
                    <a:pt x="7940" y="2948"/>
                  </a:lnTo>
                  <a:lnTo>
                    <a:pt x="7745" y="2412"/>
                  </a:lnTo>
                  <a:lnTo>
                    <a:pt x="7745" y="2412"/>
                  </a:lnTo>
                  <a:lnTo>
                    <a:pt x="7721" y="2339"/>
                  </a:lnTo>
                  <a:lnTo>
                    <a:pt x="7672" y="2290"/>
                  </a:lnTo>
                  <a:lnTo>
                    <a:pt x="7551" y="2193"/>
                  </a:lnTo>
                  <a:lnTo>
                    <a:pt x="7429" y="2144"/>
                  </a:lnTo>
                  <a:lnTo>
                    <a:pt x="7356" y="2144"/>
                  </a:lnTo>
                  <a:lnTo>
                    <a:pt x="7258" y="2144"/>
                  </a:lnTo>
                  <a:lnTo>
                    <a:pt x="7258" y="2144"/>
                  </a:lnTo>
                  <a:close/>
                  <a:moveTo>
                    <a:pt x="5480" y="4726"/>
                  </a:moveTo>
                  <a:lnTo>
                    <a:pt x="5480" y="4726"/>
                  </a:lnTo>
                  <a:lnTo>
                    <a:pt x="5383" y="4872"/>
                  </a:lnTo>
                  <a:lnTo>
                    <a:pt x="5286" y="4994"/>
                  </a:lnTo>
                  <a:lnTo>
                    <a:pt x="5188" y="5140"/>
                  </a:lnTo>
                  <a:lnTo>
                    <a:pt x="5066" y="5237"/>
                  </a:lnTo>
                  <a:lnTo>
                    <a:pt x="4945" y="5335"/>
                  </a:lnTo>
                  <a:lnTo>
                    <a:pt x="4798" y="5432"/>
                  </a:lnTo>
                  <a:lnTo>
                    <a:pt x="4652" y="5505"/>
                  </a:lnTo>
                  <a:lnTo>
                    <a:pt x="4506" y="5554"/>
                  </a:lnTo>
                  <a:lnTo>
                    <a:pt x="4360" y="5603"/>
                  </a:lnTo>
                  <a:lnTo>
                    <a:pt x="4190" y="5627"/>
                  </a:lnTo>
                  <a:lnTo>
                    <a:pt x="4043" y="5651"/>
                  </a:lnTo>
                  <a:lnTo>
                    <a:pt x="3873" y="5627"/>
                  </a:lnTo>
                  <a:lnTo>
                    <a:pt x="3702" y="5627"/>
                  </a:lnTo>
                  <a:lnTo>
                    <a:pt x="3556" y="5578"/>
                  </a:lnTo>
                  <a:lnTo>
                    <a:pt x="3386" y="5530"/>
                  </a:lnTo>
                  <a:lnTo>
                    <a:pt x="3240" y="5456"/>
                  </a:lnTo>
                  <a:lnTo>
                    <a:pt x="3240" y="5456"/>
                  </a:lnTo>
                  <a:lnTo>
                    <a:pt x="3094" y="5383"/>
                  </a:lnTo>
                  <a:lnTo>
                    <a:pt x="2947" y="5286"/>
                  </a:lnTo>
                  <a:lnTo>
                    <a:pt x="2826" y="5164"/>
                  </a:lnTo>
                  <a:lnTo>
                    <a:pt x="2704" y="5067"/>
                  </a:lnTo>
                  <a:lnTo>
                    <a:pt x="2606" y="4921"/>
                  </a:lnTo>
                  <a:lnTo>
                    <a:pt x="2533" y="4799"/>
                  </a:lnTo>
                  <a:lnTo>
                    <a:pt x="2460" y="4653"/>
                  </a:lnTo>
                  <a:lnTo>
                    <a:pt x="2387" y="4507"/>
                  </a:lnTo>
                  <a:lnTo>
                    <a:pt x="2363" y="4336"/>
                  </a:lnTo>
                  <a:lnTo>
                    <a:pt x="2314" y="4190"/>
                  </a:lnTo>
                  <a:lnTo>
                    <a:pt x="2314" y="4020"/>
                  </a:lnTo>
                  <a:lnTo>
                    <a:pt x="2314" y="3873"/>
                  </a:lnTo>
                  <a:lnTo>
                    <a:pt x="2339" y="3703"/>
                  </a:lnTo>
                  <a:lnTo>
                    <a:pt x="2363" y="3532"/>
                  </a:lnTo>
                  <a:lnTo>
                    <a:pt x="2412" y="3386"/>
                  </a:lnTo>
                  <a:lnTo>
                    <a:pt x="2485" y="3216"/>
                  </a:lnTo>
                  <a:lnTo>
                    <a:pt x="2485" y="3216"/>
                  </a:lnTo>
                  <a:lnTo>
                    <a:pt x="2582" y="3070"/>
                  </a:lnTo>
                  <a:lnTo>
                    <a:pt x="2680" y="2948"/>
                  </a:lnTo>
                  <a:lnTo>
                    <a:pt x="2777" y="2802"/>
                  </a:lnTo>
                  <a:lnTo>
                    <a:pt x="2899" y="2704"/>
                  </a:lnTo>
                  <a:lnTo>
                    <a:pt x="3020" y="2607"/>
                  </a:lnTo>
                  <a:lnTo>
                    <a:pt x="3167" y="2509"/>
                  </a:lnTo>
                  <a:lnTo>
                    <a:pt x="3313" y="2436"/>
                  </a:lnTo>
                  <a:lnTo>
                    <a:pt x="3459" y="2388"/>
                  </a:lnTo>
                  <a:lnTo>
                    <a:pt x="3605" y="2339"/>
                  </a:lnTo>
                  <a:lnTo>
                    <a:pt x="3775" y="2315"/>
                  </a:lnTo>
                  <a:lnTo>
                    <a:pt x="3922" y="2290"/>
                  </a:lnTo>
                  <a:lnTo>
                    <a:pt x="4092" y="2315"/>
                  </a:lnTo>
                  <a:lnTo>
                    <a:pt x="4263" y="2315"/>
                  </a:lnTo>
                  <a:lnTo>
                    <a:pt x="4409" y="2363"/>
                  </a:lnTo>
                  <a:lnTo>
                    <a:pt x="4579" y="2412"/>
                  </a:lnTo>
                  <a:lnTo>
                    <a:pt x="4725" y="2485"/>
                  </a:lnTo>
                  <a:lnTo>
                    <a:pt x="4725" y="2485"/>
                  </a:lnTo>
                  <a:lnTo>
                    <a:pt x="4871" y="2558"/>
                  </a:lnTo>
                  <a:lnTo>
                    <a:pt x="5018" y="2656"/>
                  </a:lnTo>
                  <a:lnTo>
                    <a:pt x="5139" y="2777"/>
                  </a:lnTo>
                  <a:lnTo>
                    <a:pt x="5261" y="2875"/>
                  </a:lnTo>
                  <a:lnTo>
                    <a:pt x="5359" y="3021"/>
                  </a:lnTo>
                  <a:lnTo>
                    <a:pt x="5432" y="3143"/>
                  </a:lnTo>
                  <a:lnTo>
                    <a:pt x="5505" y="3289"/>
                  </a:lnTo>
                  <a:lnTo>
                    <a:pt x="5578" y="3435"/>
                  </a:lnTo>
                  <a:lnTo>
                    <a:pt x="5602" y="3605"/>
                  </a:lnTo>
                  <a:lnTo>
                    <a:pt x="5626" y="3752"/>
                  </a:lnTo>
                  <a:lnTo>
                    <a:pt x="5651" y="3922"/>
                  </a:lnTo>
                  <a:lnTo>
                    <a:pt x="5651" y="4068"/>
                  </a:lnTo>
                  <a:lnTo>
                    <a:pt x="5626" y="4239"/>
                  </a:lnTo>
                  <a:lnTo>
                    <a:pt x="5602" y="4409"/>
                  </a:lnTo>
                  <a:lnTo>
                    <a:pt x="5553" y="4555"/>
                  </a:lnTo>
                  <a:lnTo>
                    <a:pt x="5480" y="4726"/>
                  </a:lnTo>
                  <a:lnTo>
                    <a:pt x="5480" y="4726"/>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TextBox 9">
            <a:extLst>
              <a:ext uri="{FF2B5EF4-FFF2-40B4-BE49-F238E27FC236}">
                <a16:creationId xmlns:a16="http://schemas.microsoft.com/office/drawing/2014/main" id="{7CB9D6CE-E371-C658-20F5-49329D742AFF}"/>
              </a:ext>
            </a:extLst>
          </p:cNvPr>
          <p:cNvSpPr txBox="1"/>
          <p:nvPr/>
        </p:nvSpPr>
        <p:spPr>
          <a:xfrm>
            <a:off x="165201" y="1510349"/>
            <a:ext cx="5832743" cy="1800621"/>
          </a:xfrm>
          <a:prstGeom prst="rect">
            <a:avLst/>
          </a:prstGeom>
          <a:noFill/>
        </p:spPr>
        <p:txBody>
          <a:bodyPr wrap="square" rtlCol="0">
            <a:spAutoFit/>
          </a:bodyPr>
          <a:lstStyle/>
          <a:p>
            <a:pPr marL="285750" marR="0" indent="-285750" algn="just">
              <a:lnSpc>
                <a:spcPct val="150000"/>
              </a:lnSpc>
              <a:spcBef>
                <a:spcPts val="0"/>
              </a:spcBef>
              <a:spcAft>
                <a:spcPts val="800"/>
              </a:spcAft>
              <a:buFont typeface="Wingdings" panose="05000000000000000000" pitchFamily="2" charset="2"/>
              <a:buChar char="§"/>
            </a:pPr>
            <a:r>
              <a:rPr lang="en-US" dirty="0">
                <a:effectLst/>
                <a:latin typeface="Bahnschrift" panose="020B0502040204020203" pitchFamily="34" charset="0"/>
                <a:ea typeface="Calibri" panose="020F0502020204030204" pitchFamily="34" charset="0"/>
                <a:cs typeface="Poppins" panose="00000500000000000000" pitchFamily="2" charset="0"/>
              </a:rPr>
              <a:t>Hospitality entails openness and friendliness towards strangers.</a:t>
            </a:r>
          </a:p>
          <a:p>
            <a:pPr marL="285750" marR="0" indent="-285750" algn="just">
              <a:lnSpc>
                <a:spcPct val="150000"/>
              </a:lnSpc>
              <a:spcBef>
                <a:spcPts val="0"/>
              </a:spcBef>
              <a:spcAft>
                <a:spcPts val="800"/>
              </a:spcAft>
              <a:buFont typeface="Wingdings" panose="05000000000000000000" pitchFamily="2" charset="2"/>
              <a:buChar char="§"/>
            </a:pPr>
            <a:r>
              <a:rPr lang="en-US" dirty="0">
                <a:effectLst/>
                <a:latin typeface="Bahnschrift" panose="020B0502040204020203" pitchFamily="34" charset="0"/>
                <a:ea typeface="Calibri" panose="020F0502020204030204" pitchFamily="34" charset="0"/>
                <a:cs typeface="Poppins" panose="00000500000000000000" pitchFamily="2" charset="0"/>
              </a:rPr>
              <a:t>Hospitality sector provides amenities like accommodation, food, and entertainment.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pic>
        <p:nvPicPr>
          <p:cNvPr id="255" name="Google Shape;255;p23"/>
          <p:cNvPicPr preferRelativeResize="0"/>
          <p:nvPr/>
        </p:nvPicPr>
        <p:blipFill rotWithShape="1">
          <a:blip r:embed="rId3">
            <a:alphaModFix/>
          </a:blip>
          <a:srcRect/>
          <a:stretch/>
        </p:blipFill>
        <p:spPr>
          <a:xfrm>
            <a:off x="5376775" y="592475"/>
            <a:ext cx="3958500" cy="3958500"/>
          </a:xfrm>
          <a:prstGeom prst="ellipse">
            <a:avLst/>
          </a:prstGeom>
          <a:noFill/>
          <a:ln>
            <a:noFill/>
          </a:ln>
        </p:spPr>
      </p:pic>
      <p:sp>
        <p:nvSpPr>
          <p:cNvPr id="258" name="Google Shape;258;p23"/>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8</a:t>
            </a:fld>
            <a:endParaRPr/>
          </a:p>
        </p:txBody>
      </p:sp>
      <p:sp>
        <p:nvSpPr>
          <p:cNvPr id="6" name="TextBox 5">
            <a:extLst>
              <a:ext uri="{FF2B5EF4-FFF2-40B4-BE49-F238E27FC236}">
                <a16:creationId xmlns:a16="http://schemas.microsoft.com/office/drawing/2014/main" id="{B0A2911D-1EF5-FBB3-2A21-01864C9828A8}"/>
              </a:ext>
            </a:extLst>
          </p:cNvPr>
          <p:cNvSpPr txBox="1"/>
          <p:nvPr/>
        </p:nvSpPr>
        <p:spPr>
          <a:xfrm>
            <a:off x="447029" y="1708839"/>
            <a:ext cx="5624622" cy="1282531"/>
          </a:xfrm>
          <a:prstGeom prst="rect">
            <a:avLst/>
          </a:prstGeom>
          <a:noFill/>
        </p:spPr>
        <p:txBody>
          <a:bodyPr wrap="square" rtlCol="0">
            <a:spAutoFit/>
          </a:bodyPr>
          <a:lstStyle/>
          <a:p>
            <a:pPr marL="171450" indent="-171450">
              <a:lnSpc>
                <a:spcPct val="150000"/>
              </a:lnSpc>
              <a:buFont typeface="Wingdings" panose="05000000000000000000" pitchFamily="2" charset="2"/>
              <a:buChar char="§"/>
            </a:pPr>
            <a:r>
              <a:rPr lang="en-US" dirty="0">
                <a:latin typeface="Bahnschrift" panose="020B0502040204020203" pitchFamily="34" charset="0"/>
                <a:cs typeface="Poppins" panose="00000500000000000000" pitchFamily="2" charset="0"/>
              </a:rPr>
              <a:t>1.	Hospitality boosts loyalty.</a:t>
            </a:r>
          </a:p>
          <a:p>
            <a:pPr marL="171450" indent="-171450">
              <a:lnSpc>
                <a:spcPct val="150000"/>
              </a:lnSpc>
              <a:buFont typeface="Wingdings" panose="05000000000000000000" pitchFamily="2" charset="2"/>
              <a:buChar char="§"/>
            </a:pPr>
            <a:r>
              <a:rPr lang="en-US" dirty="0">
                <a:latin typeface="Bahnschrift" panose="020B0502040204020203" pitchFamily="34" charset="0"/>
                <a:cs typeface="Poppins" panose="00000500000000000000" pitchFamily="2" charset="0"/>
              </a:rPr>
              <a:t>2.	Retention equals acquisition.</a:t>
            </a:r>
          </a:p>
          <a:p>
            <a:pPr marL="171450" indent="-171450">
              <a:lnSpc>
                <a:spcPct val="150000"/>
              </a:lnSpc>
              <a:buFont typeface="Wingdings" panose="05000000000000000000" pitchFamily="2" charset="2"/>
              <a:buChar char="§"/>
            </a:pPr>
            <a:r>
              <a:rPr lang="en-US" dirty="0">
                <a:latin typeface="Bahnschrift" panose="020B0502040204020203" pitchFamily="34" charset="0"/>
                <a:cs typeface="Poppins" panose="00000500000000000000" pitchFamily="2" charset="0"/>
              </a:rPr>
              <a:t>3.	Service influences decisions.</a:t>
            </a:r>
          </a:p>
        </p:txBody>
      </p:sp>
      <p:sp>
        <p:nvSpPr>
          <p:cNvPr id="7" name="TextBox 6">
            <a:extLst>
              <a:ext uri="{FF2B5EF4-FFF2-40B4-BE49-F238E27FC236}">
                <a16:creationId xmlns:a16="http://schemas.microsoft.com/office/drawing/2014/main" id="{2F79AE3D-85D3-B620-E85E-23E4F1957DB4}"/>
              </a:ext>
            </a:extLst>
          </p:cNvPr>
          <p:cNvSpPr txBox="1"/>
          <p:nvPr/>
        </p:nvSpPr>
        <p:spPr>
          <a:xfrm>
            <a:off x="447029" y="592475"/>
            <a:ext cx="4433083" cy="461665"/>
          </a:xfrm>
          <a:prstGeom prst="rect">
            <a:avLst/>
          </a:prstGeom>
          <a:noFill/>
        </p:spPr>
        <p:txBody>
          <a:bodyPr wrap="square" rtlCol="0">
            <a:spAutoFit/>
          </a:bodyPr>
          <a:lstStyle/>
          <a:p>
            <a:r>
              <a:rPr lang="en-US" sz="2400" b="1" dirty="0">
                <a:latin typeface="Poppins" panose="00000500000000000000" pitchFamily="2" charset="0"/>
                <a:cs typeface="Poppins" panose="00000500000000000000" pitchFamily="2" charset="0"/>
              </a:rPr>
              <a:t>Importance of Hospitality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sp>
        <p:nvSpPr>
          <p:cNvPr id="324" name="Google Shape;324;p29"/>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9</a:t>
            </a:fld>
            <a:endParaRPr/>
          </a:p>
        </p:txBody>
      </p:sp>
      <p:sp>
        <p:nvSpPr>
          <p:cNvPr id="3" name="TextBox 2">
            <a:extLst>
              <a:ext uri="{FF2B5EF4-FFF2-40B4-BE49-F238E27FC236}">
                <a16:creationId xmlns:a16="http://schemas.microsoft.com/office/drawing/2014/main" id="{8816325E-88FE-9235-54B6-48FA3F003000}"/>
              </a:ext>
            </a:extLst>
          </p:cNvPr>
          <p:cNvSpPr txBox="1"/>
          <p:nvPr/>
        </p:nvSpPr>
        <p:spPr>
          <a:xfrm>
            <a:off x="327298" y="349893"/>
            <a:ext cx="4944140" cy="369332"/>
          </a:xfrm>
          <a:prstGeom prst="rect">
            <a:avLst/>
          </a:prstGeom>
          <a:noFill/>
        </p:spPr>
        <p:txBody>
          <a:bodyPr wrap="square" rtlCol="0">
            <a:spAutoFit/>
          </a:bodyPr>
          <a:lstStyle/>
          <a:p>
            <a:r>
              <a:rPr lang="en-US" sz="1800" b="1" dirty="0">
                <a:latin typeface="Poppins" panose="00000500000000000000" pitchFamily="2" charset="0"/>
                <a:cs typeface="Poppins" panose="00000500000000000000" pitchFamily="2" charset="0"/>
              </a:rPr>
              <a:t>Types of Guest Services provided</a:t>
            </a:r>
          </a:p>
        </p:txBody>
      </p:sp>
      <p:sp>
        <p:nvSpPr>
          <p:cNvPr id="4" name="TextBox 3">
            <a:extLst>
              <a:ext uri="{FF2B5EF4-FFF2-40B4-BE49-F238E27FC236}">
                <a16:creationId xmlns:a16="http://schemas.microsoft.com/office/drawing/2014/main" id="{ADDE4328-3222-337A-1CD2-E88876AE7ACD}"/>
              </a:ext>
            </a:extLst>
          </p:cNvPr>
          <p:cNvSpPr txBox="1"/>
          <p:nvPr/>
        </p:nvSpPr>
        <p:spPr>
          <a:xfrm>
            <a:off x="244549" y="940287"/>
            <a:ext cx="8654902" cy="1041991"/>
          </a:xfrm>
          <a:prstGeom prst="rect">
            <a:avLst/>
          </a:prstGeom>
          <a:noFill/>
        </p:spPr>
        <p:txBody>
          <a:bodyPr wrap="square" rtlCol="0">
            <a:spAutoFit/>
          </a:bodyPr>
          <a:lstStyle/>
          <a:p>
            <a:pPr algn="just">
              <a:lnSpc>
                <a:spcPct val="150000"/>
              </a:lnSpc>
            </a:pPr>
            <a:r>
              <a:rPr lang="en-US" sz="1400" dirty="0">
                <a:latin typeface="Bahnschrift" panose="020B0502040204020203" pitchFamily="34" charset="0"/>
                <a:cs typeface="Poppins" panose="00000500000000000000" pitchFamily="2" charset="0"/>
              </a:rPr>
              <a:t>1. </a:t>
            </a:r>
            <a:r>
              <a:rPr lang="en-US" sz="1400" b="1" dirty="0">
                <a:latin typeface="Bahnschrift" panose="020B0502040204020203" pitchFamily="34" charset="0"/>
                <a:cs typeface="Poppins" panose="00000500000000000000" pitchFamily="2" charset="0"/>
              </a:rPr>
              <a:t>Business Traveler</a:t>
            </a:r>
          </a:p>
          <a:p>
            <a:pPr marL="285750" indent="-285750" algn="just">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Prioritize efficiency and convenience.</a:t>
            </a:r>
          </a:p>
          <a:p>
            <a:pPr marL="285750" indent="-285750" algn="just">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Offer fast Wi-Fi, charging stations, laundry services, and dining recommendations</a:t>
            </a:r>
            <a:endParaRPr lang="en-US" sz="1400" dirty="0">
              <a:latin typeface="Bahnschrift" panose="020B0502040204020203" pitchFamily="34" charset="0"/>
            </a:endParaRPr>
          </a:p>
        </p:txBody>
      </p:sp>
      <p:sp>
        <p:nvSpPr>
          <p:cNvPr id="6" name="TextBox 5">
            <a:extLst>
              <a:ext uri="{FF2B5EF4-FFF2-40B4-BE49-F238E27FC236}">
                <a16:creationId xmlns:a16="http://schemas.microsoft.com/office/drawing/2014/main" id="{A0322299-D876-80B3-D401-76AAAB5287D0}"/>
              </a:ext>
            </a:extLst>
          </p:cNvPr>
          <p:cNvSpPr txBox="1"/>
          <p:nvPr/>
        </p:nvSpPr>
        <p:spPr>
          <a:xfrm>
            <a:off x="244549" y="2203340"/>
            <a:ext cx="8463516" cy="1246752"/>
          </a:xfrm>
          <a:prstGeom prst="rect">
            <a:avLst/>
          </a:prstGeom>
          <a:noFill/>
        </p:spPr>
        <p:txBody>
          <a:bodyPr wrap="square" rtlCol="0">
            <a:spAutoFit/>
          </a:bodyPr>
          <a:lstStyle/>
          <a:p>
            <a:r>
              <a:rPr lang="en-US" sz="1400" b="1" dirty="0">
                <a:latin typeface="Bahnschrift" panose="020B0502040204020203" pitchFamily="34" charset="0"/>
                <a:cs typeface="Poppins" panose="00000500000000000000" pitchFamily="2" charset="0"/>
              </a:rPr>
              <a:t>2. Boomers</a:t>
            </a:r>
          </a:p>
          <a:p>
            <a:pPr marL="285750" indent="-285750">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Retirees with higher travel budgets.</a:t>
            </a:r>
          </a:p>
          <a:p>
            <a:pPr marL="285750" indent="-285750">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Provide maps, guides, and leisurely activities.</a:t>
            </a:r>
          </a:p>
          <a:p>
            <a:pPr marL="285750" indent="-285750">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Use hotel loyalty programs for booking.</a:t>
            </a:r>
          </a:p>
        </p:txBody>
      </p:sp>
      <p:sp>
        <p:nvSpPr>
          <p:cNvPr id="7" name="TextBox 6">
            <a:extLst>
              <a:ext uri="{FF2B5EF4-FFF2-40B4-BE49-F238E27FC236}">
                <a16:creationId xmlns:a16="http://schemas.microsoft.com/office/drawing/2014/main" id="{F70E5793-3FBD-F83D-4001-117A035BC424}"/>
              </a:ext>
            </a:extLst>
          </p:cNvPr>
          <p:cNvSpPr txBox="1"/>
          <p:nvPr/>
        </p:nvSpPr>
        <p:spPr>
          <a:xfrm>
            <a:off x="244549" y="3532612"/>
            <a:ext cx="8038214" cy="1341201"/>
          </a:xfrm>
          <a:prstGeom prst="rect">
            <a:avLst/>
          </a:prstGeom>
          <a:noFill/>
        </p:spPr>
        <p:txBody>
          <a:bodyPr wrap="square" rtlCol="0">
            <a:spAutoFit/>
          </a:bodyPr>
          <a:lstStyle/>
          <a:p>
            <a:pPr>
              <a:lnSpc>
                <a:spcPct val="150000"/>
              </a:lnSpc>
            </a:pPr>
            <a:r>
              <a:rPr lang="en-US" sz="1400" b="1" dirty="0">
                <a:latin typeface="Bahnschrift" panose="020B0502040204020203" pitchFamily="34" charset="0"/>
              </a:rPr>
              <a:t>3.	Gen Z</a:t>
            </a:r>
          </a:p>
          <a:p>
            <a:pPr marL="285750" indent="-285750">
              <a:lnSpc>
                <a:spcPct val="150000"/>
              </a:lnSpc>
              <a:buFont typeface="Wingdings" panose="05000000000000000000" pitchFamily="2" charset="2"/>
              <a:buChar char="§"/>
            </a:pPr>
            <a:r>
              <a:rPr lang="en-US" sz="1400" dirty="0">
                <a:latin typeface="Bahnschrift" panose="020B0502040204020203" pitchFamily="34" charset="0"/>
              </a:rPr>
              <a:t>Value comfort on a budget.</a:t>
            </a:r>
          </a:p>
          <a:p>
            <a:pPr marL="285750" indent="-285750">
              <a:lnSpc>
                <a:spcPct val="150000"/>
              </a:lnSpc>
              <a:buFont typeface="Wingdings" panose="05000000000000000000" pitchFamily="2" charset="2"/>
              <a:buChar char="§"/>
            </a:pPr>
            <a:r>
              <a:rPr lang="en-US" sz="1400" dirty="0">
                <a:latin typeface="Bahnschrift" panose="020B0502040204020203" pitchFamily="34" charset="0"/>
              </a:rPr>
              <a:t>Focus on local and organic offerings.</a:t>
            </a:r>
          </a:p>
          <a:p>
            <a:pPr marL="285750" indent="-285750">
              <a:lnSpc>
                <a:spcPct val="150000"/>
              </a:lnSpc>
              <a:buFont typeface="Wingdings" panose="05000000000000000000" pitchFamily="2" charset="2"/>
              <a:buChar char="§"/>
            </a:pPr>
            <a:r>
              <a:rPr lang="en-US" sz="1400" dirty="0">
                <a:latin typeface="Bahnschrift" panose="020B0502040204020203" pitchFamily="34" charset="0"/>
              </a:rPr>
              <a:t>Offer cultural events and educational resources.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60" name="Google Shape;360;p31"/>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10</a:t>
            </a:fld>
            <a:endParaRPr/>
          </a:p>
        </p:txBody>
      </p:sp>
      <p:grpSp>
        <p:nvGrpSpPr>
          <p:cNvPr id="369" name="Google Shape;369;p31"/>
          <p:cNvGrpSpPr/>
          <p:nvPr/>
        </p:nvGrpSpPr>
        <p:grpSpPr>
          <a:xfrm>
            <a:off x="6451459" y="3663368"/>
            <a:ext cx="342882" cy="350068"/>
            <a:chOff x="3951850" y="2985350"/>
            <a:chExt cx="407950" cy="416500"/>
          </a:xfrm>
        </p:grpSpPr>
        <p:sp>
          <p:nvSpPr>
            <p:cNvPr id="370" name="Google Shape;370;p31"/>
            <p:cNvSpPr/>
            <p:nvPr/>
          </p:nvSpPr>
          <p:spPr>
            <a:xfrm>
              <a:off x="3951850" y="2985350"/>
              <a:ext cx="314800" cy="314825"/>
            </a:xfrm>
            <a:custGeom>
              <a:avLst/>
              <a:gdLst/>
              <a:ahLst/>
              <a:cxnLst/>
              <a:rect l="l" t="t" r="r" b="b"/>
              <a:pathLst>
                <a:path w="12592" h="12593" fill="none" extrusionOk="0">
                  <a:moveTo>
                    <a:pt x="6284" y="1"/>
                  </a:moveTo>
                  <a:lnTo>
                    <a:pt x="6284" y="1"/>
                  </a:lnTo>
                  <a:lnTo>
                    <a:pt x="5967" y="25"/>
                  </a:lnTo>
                  <a:lnTo>
                    <a:pt x="5651" y="49"/>
                  </a:lnTo>
                  <a:lnTo>
                    <a:pt x="5334" y="74"/>
                  </a:lnTo>
                  <a:lnTo>
                    <a:pt x="5017" y="147"/>
                  </a:lnTo>
                  <a:lnTo>
                    <a:pt x="4725" y="220"/>
                  </a:lnTo>
                  <a:lnTo>
                    <a:pt x="4433" y="293"/>
                  </a:lnTo>
                  <a:lnTo>
                    <a:pt x="4141" y="390"/>
                  </a:lnTo>
                  <a:lnTo>
                    <a:pt x="3848" y="512"/>
                  </a:lnTo>
                  <a:lnTo>
                    <a:pt x="3556" y="634"/>
                  </a:lnTo>
                  <a:lnTo>
                    <a:pt x="3288" y="780"/>
                  </a:lnTo>
                  <a:lnTo>
                    <a:pt x="3020" y="926"/>
                  </a:lnTo>
                  <a:lnTo>
                    <a:pt x="2777" y="1072"/>
                  </a:lnTo>
                  <a:lnTo>
                    <a:pt x="2290" y="1437"/>
                  </a:lnTo>
                  <a:lnTo>
                    <a:pt x="1851" y="1852"/>
                  </a:lnTo>
                  <a:lnTo>
                    <a:pt x="1437" y="2290"/>
                  </a:lnTo>
                  <a:lnTo>
                    <a:pt x="1072" y="2777"/>
                  </a:lnTo>
                  <a:lnTo>
                    <a:pt x="901" y="3045"/>
                  </a:lnTo>
                  <a:lnTo>
                    <a:pt x="755" y="3313"/>
                  </a:lnTo>
                  <a:lnTo>
                    <a:pt x="609" y="3581"/>
                  </a:lnTo>
                  <a:lnTo>
                    <a:pt x="487" y="3849"/>
                  </a:lnTo>
                  <a:lnTo>
                    <a:pt x="390" y="4141"/>
                  </a:lnTo>
                  <a:lnTo>
                    <a:pt x="292" y="4433"/>
                  </a:lnTo>
                  <a:lnTo>
                    <a:pt x="195" y="4725"/>
                  </a:lnTo>
                  <a:lnTo>
                    <a:pt x="122" y="5042"/>
                  </a:lnTo>
                  <a:lnTo>
                    <a:pt x="73" y="5334"/>
                  </a:lnTo>
                  <a:lnTo>
                    <a:pt x="25" y="5651"/>
                  </a:lnTo>
                  <a:lnTo>
                    <a:pt x="0" y="5968"/>
                  </a:lnTo>
                  <a:lnTo>
                    <a:pt x="0" y="6308"/>
                  </a:lnTo>
                  <a:lnTo>
                    <a:pt x="0" y="6308"/>
                  </a:lnTo>
                  <a:lnTo>
                    <a:pt x="0" y="6625"/>
                  </a:lnTo>
                  <a:lnTo>
                    <a:pt x="25" y="6942"/>
                  </a:lnTo>
                  <a:lnTo>
                    <a:pt x="73" y="7258"/>
                  </a:lnTo>
                  <a:lnTo>
                    <a:pt x="122" y="7575"/>
                  </a:lnTo>
                  <a:lnTo>
                    <a:pt x="195" y="7867"/>
                  </a:lnTo>
                  <a:lnTo>
                    <a:pt x="292" y="8184"/>
                  </a:lnTo>
                  <a:lnTo>
                    <a:pt x="390" y="8476"/>
                  </a:lnTo>
                  <a:lnTo>
                    <a:pt x="487" y="8744"/>
                  </a:lnTo>
                  <a:lnTo>
                    <a:pt x="609" y="9036"/>
                  </a:lnTo>
                  <a:lnTo>
                    <a:pt x="755" y="9304"/>
                  </a:lnTo>
                  <a:lnTo>
                    <a:pt x="901" y="9572"/>
                  </a:lnTo>
                  <a:lnTo>
                    <a:pt x="1072" y="9816"/>
                  </a:lnTo>
                  <a:lnTo>
                    <a:pt x="1437" y="10303"/>
                  </a:lnTo>
                  <a:lnTo>
                    <a:pt x="1851" y="10741"/>
                  </a:lnTo>
                  <a:lnTo>
                    <a:pt x="2290" y="11155"/>
                  </a:lnTo>
                  <a:lnTo>
                    <a:pt x="2777" y="11520"/>
                  </a:lnTo>
                  <a:lnTo>
                    <a:pt x="3020" y="11691"/>
                  </a:lnTo>
                  <a:lnTo>
                    <a:pt x="3288" y="11837"/>
                  </a:lnTo>
                  <a:lnTo>
                    <a:pt x="3556" y="11983"/>
                  </a:lnTo>
                  <a:lnTo>
                    <a:pt x="3848" y="12105"/>
                  </a:lnTo>
                  <a:lnTo>
                    <a:pt x="4141" y="12202"/>
                  </a:lnTo>
                  <a:lnTo>
                    <a:pt x="4433" y="12300"/>
                  </a:lnTo>
                  <a:lnTo>
                    <a:pt x="4725" y="12397"/>
                  </a:lnTo>
                  <a:lnTo>
                    <a:pt x="5017" y="12470"/>
                  </a:lnTo>
                  <a:lnTo>
                    <a:pt x="5334" y="12519"/>
                  </a:lnTo>
                  <a:lnTo>
                    <a:pt x="5651" y="12568"/>
                  </a:lnTo>
                  <a:lnTo>
                    <a:pt x="5967" y="12592"/>
                  </a:lnTo>
                  <a:lnTo>
                    <a:pt x="6284" y="12592"/>
                  </a:lnTo>
                  <a:lnTo>
                    <a:pt x="6284" y="12592"/>
                  </a:lnTo>
                  <a:lnTo>
                    <a:pt x="6625" y="12592"/>
                  </a:lnTo>
                  <a:lnTo>
                    <a:pt x="6941" y="12568"/>
                  </a:lnTo>
                  <a:lnTo>
                    <a:pt x="7258" y="12519"/>
                  </a:lnTo>
                  <a:lnTo>
                    <a:pt x="7550" y="12470"/>
                  </a:lnTo>
                  <a:lnTo>
                    <a:pt x="7867" y="12397"/>
                  </a:lnTo>
                  <a:lnTo>
                    <a:pt x="8159" y="12300"/>
                  </a:lnTo>
                  <a:lnTo>
                    <a:pt x="8451" y="12202"/>
                  </a:lnTo>
                  <a:lnTo>
                    <a:pt x="8744" y="12105"/>
                  </a:lnTo>
                  <a:lnTo>
                    <a:pt x="9012" y="11983"/>
                  </a:lnTo>
                  <a:lnTo>
                    <a:pt x="9279" y="11837"/>
                  </a:lnTo>
                  <a:lnTo>
                    <a:pt x="9547" y="11691"/>
                  </a:lnTo>
                  <a:lnTo>
                    <a:pt x="9815" y="11520"/>
                  </a:lnTo>
                  <a:lnTo>
                    <a:pt x="10302" y="11155"/>
                  </a:lnTo>
                  <a:lnTo>
                    <a:pt x="10741" y="10741"/>
                  </a:lnTo>
                  <a:lnTo>
                    <a:pt x="11155" y="10303"/>
                  </a:lnTo>
                  <a:lnTo>
                    <a:pt x="11520" y="9816"/>
                  </a:lnTo>
                  <a:lnTo>
                    <a:pt x="11666" y="9572"/>
                  </a:lnTo>
                  <a:lnTo>
                    <a:pt x="11812" y="9304"/>
                  </a:lnTo>
                  <a:lnTo>
                    <a:pt x="11958" y="9036"/>
                  </a:lnTo>
                  <a:lnTo>
                    <a:pt x="12080" y="8744"/>
                  </a:lnTo>
                  <a:lnTo>
                    <a:pt x="12202" y="8476"/>
                  </a:lnTo>
                  <a:lnTo>
                    <a:pt x="12299" y="8184"/>
                  </a:lnTo>
                  <a:lnTo>
                    <a:pt x="12397" y="7867"/>
                  </a:lnTo>
                  <a:lnTo>
                    <a:pt x="12446" y="7575"/>
                  </a:lnTo>
                  <a:lnTo>
                    <a:pt x="12519" y="7258"/>
                  </a:lnTo>
                  <a:lnTo>
                    <a:pt x="12543" y="6942"/>
                  </a:lnTo>
                  <a:lnTo>
                    <a:pt x="12567" y="6625"/>
                  </a:lnTo>
                  <a:lnTo>
                    <a:pt x="12592" y="6308"/>
                  </a:lnTo>
                  <a:lnTo>
                    <a:pt x="12592" y="6308"/>
                  </a:lnTo>
                  <a:lnTo>
                    <a:pt x="12567" y="5968"/>
                  </a:lnTo>
                  <a:lnTo>
                    <a:pt x="12543" y="5651"/>
                  </a:lnTo>
                  <a:lnTo>
                    <a:pt x="12519" y="5334"/>
                  </a:lnTo>
                  <a:lnTo>
                    <a:pt x="12446" y="5042"/>
                  </a:lnTo>
                  <a:lnTo>
                    <a:pt x="12397" y="4725"/>
                  </a:lnTo>
                  <a:lnTo>
                    <a:pt x="12299" y="4433"/>
                  </a:lnTo>
                  <a:lnTo>
                    <a:pt x="12202" y="4141"/>
                  </a:lnTo>
                  <a:lnTo>
                    <a:pt x="12080" y="3849"/>
                  </a:lnTo>
                  <a:lnTo>
                    <a:pt x="11958" y="3581"/>
                  </a:lnTo>
                  <a:lnTo>
                    <a:pt x="11812" y="3313"/>
                  </a:lnTo>
                  <a:lnTo>
                    <a:pt x="11666" y="3045"/>
                  </a:lnTo>
                  <a:lnTo>
                    <a:pt x="11520" y="2777"/>
                  </a:lnTo>
                  <a:lnTo>
                    <a:pt x="11155" y="2290"/>
                  </a:lnTo>
                  <a:lnTo>
                    <a:pt x="10741" y="1852"/>
                  </a:lnTo>
                  <a:lnTo>
                    <a:pt x="10302" y="1437"/>
                  </a:lnTo>
                  <a:lnTo>
                    <a:pt x="9815" y="1072"/>
                  </a:lnTo>
                  <a:lnTo>
                    <a:pt x="9547" y="926"/>
                  </a:lnTo>
                  <a:lnTo>
                    <a:pt x="9279" y="780"/>
                  </a:lnTo>
                  <a:lnTo>
                    <a:pt x="9012" y="634"/>
                  </a:lnTo>
                  <a:lnTo>
                    <a:pt x="8744" y="512"/>
                  </a:lnTo>
                  <a:lnTo>
                    <a:pt x="8451" y="390"/>
                  </a:lnTo>
                  <a:lnTo>
                    <a:pt x="8159" y="293"/>
                  </a:lnTo>
                  <a:lnTo>
                    <a:pt x="7867" y="220"/>
                  </a:lnTo>
                  <a:lnTo>
                    <a:pt x="7550" y="147"/>
                  </a:lnTo>
                  <a:lnTo>
                    <a:pt x="7258" y="74"/>
                  </a:lnTo>
                  <a:lnTo>
                    <a:pt x="6941" y="49"/>
                  </a:lnTo>
                  <a:lnTo>
                    <a:pt x="6625" y="25"/>
                  </a:lnTo>
                  <a:lnTo>
                    <a:pt x="6284" y="1"/>
                  </a:lnTo>
                  <a:lnTo>
                    <a:pt x="6284"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1"/>
            <p:cNvSpPr/>
            <p:nvPr/>
          </p:nvSpPr>
          <p:spPr>
            <a:xfrm>
              <a:off x="3988375" y="3021875"/>
              <a:ext cx="241750" cy="241750"/>
            </a:xfrm>
            <a:custGeom>
              <a:avLst/>
              <a:gdLst/>
              <a:ahLst/>
              <a:cxnLst/>
              <a:rect l="l" t="t" r="r" b="b"/>
              <a:pathLst>
                <a:path w="9670" h="9670" fill="none" extrusionOk="0">
                  <a:moveTo>
                    <a:pt x="4823" y="1"/>
                  </a:moveTo>
                  <a:lnTo>
                    <a:pt x="4823" y="1"/>
                  </a:lnTo>
                  <a:lnTo>
                    <a:pt x="4336" y="25"/>
                  </a:lnTo>
                  <a:lnTo>
                    <a:pt x="3849" y="98"/>
                  </a:lnTo>
                  <a:lnTo>
                    <a:pt x="3386" y="220"/>
                  </a:lnTo>
                  <a:lnTo>
                    <a:pt x="2947" y="391"/>
                  </a:lnTo>
                  <a:lnTo>
                    <a:pt x="2533" y="585"/>
                  </a:lnTo>
                  <a:lnTo>
                    <a:pt x="2144" y="829"/>
                  </a:lnTo>
                  <a:lnTo>
                    <a:pt x="1754" y="1121"/>
                  </a:lnTo>
                  <a:lnTo>
                    <a:pt x="1413" y="1438"/>
                  </a:lnTo>
                  <a:lnTo>
                    <a:pt x="1096" y="1779"/>
                  </a:lnTo>
                  <a:lnTo>
                    <a:pt x="829" y="2144"/>
                  </a:lnTo>
                  <a:lnTo>
                    <a:pt x="585" y="2534"/>
                  </a:lnTo>
                  <a:lnTo>
                    <a:pt x="390" y="2972"/>
                  </a:lnTo>
                  <a:lnTo>
                    <a:pt x="220" y="3411"/>
                  </a:lnTo>
                  <a:lnTo>
                    <a:pt x="98" y="3873"/>
                  </a:lnTo>
                  <a:lnTo>
                    <a:pt x="25" y="4336"/>
                  </a:lnTo>
                  <a:lnTo>
                    <a:pt x="1" y="4847"/>
                  </a:lnTo>
                  <a:lnTo>
                    <a:pt x="1" y="4847"/>
                  </a:lnTo>
                  <a:lnTo>
                    <a:pt x="25" y="5335"/>
                  </a:lnTo>
                  <a:lnTo>
                    <a:pt x="98" y="5822"/>
                  </a:lnTo>
                  <a:lnTo>
                    <a:pt x="220" y="6284"/>
                  </a:lnTo>
                  <a:lnTo>
                    <a:pt x="390" y="6723"/>
                  </a:lnTo>
                  <a:lnTo>
                    <a:pt x="585" y="7137"/>
                  </a:lnTo>
                  <a:lnTo>
                    <a:pt x="829" y="7527"/>
                  </a:lnTo>
                  <a:lnTo>
                    <a:pt x="1096" y="7916"/>
                  </a:lnTo>
                  <a:lnTo>
                    <a:pt x="1413" y="8257"/>
                  </a:lnTo>
                  <a:lnTo>
                    <a:pt x="1754" y="8574"/>
                  </a:lnTo>
                  <a:lnTo>
                    <a:pt x="2144" y="8842"/>
                  </a:lnTo>
                  <a:lnTo>
                    <a:pt x="2533" y="9085"/>
                  </a:lnTo>
                  <a:lnTo>
                    <a:pt x="2947" y="9280"/>
                  </a:lnTo>
                  <a:lnTo>
                    <a:pt x="3386" y="9451"/>
                  </a:lnTo>
                  <a:lnTo>
                    <a:pt x="3849" y="9572"/>
                  </a:lnTo>
                  <a:lnTo>
                    <a:pt x="4336" y="9645"/>
                  </a:lnTo>
                  <a:lnTo>
                    <a:pt x="4823" y="9670"/>
                  </a:lnTo>
                  <a:lnTo>
                    <a:pt x="4823" y="9670"/>
                  </a:lnTo>
                  <a:lnTo>
                    <a:pt x="5334" y="9645"/>
                  </a:lnTo>
                  <a:lnTo>
                    <a:pt x="5797" y="9572"/>
                  </a:lnTo>
                  <a:lnTo>
                    <a:pt x="6260" y="9451"/>
                  </a:lnTo>
                  <a:lnTo>
                    <a:pt x="6698" y="9280"/>
                  </a:lnTo>
                  <a:lnTo>
                    <a:pt x="7136" y="9085"/>
                  </a:lnTo>
                  <a:lnTo>
                    <a:pt x="7526" y="8842"/>
                  </a:lnTo>
                  <a:lnTo>
                    <a:pt x="7892" y="8574"/>
                  </a:lnTo>
                  <a:lnTo>
                    <a:pt x="8232" y="8257"/>
                  </a:lnTo>
                  <a:lnTo>
                    <a:pt x="8549" y="7916"/>
                  </a:lnTo>
                  <a:lnTo>
                    <a:pt x="8841" y="7527"/>
                  </a:lnTo>
                  <a:lnTo>
                    <a:pt x="9085" y="7137"/>
                  </a:lnTo>
                  <a:lnTo>
                    <a:pt x="9280" y="6723"/>
                  </a:lnTo>
                  <a:lnTo>
                    <a:pt x="9450" y="6284"/>
                  </a:lnTo>
                  <a:lnTo>
                    <a:pt x="9572" y="5822"/>
                  </a:lnTo>
                  <a:lnTo>
                    <a:pt x="9645" y="5335"/>
                  </a:lnTo>
                  <a:lnTo>
                    <a:pt x="9669" y="4847"/>
                  </a:lnTo>
                  <a:lnTo>
                    <a:pt x="9669" y="4847"/>
                  </a:lnTo>
                  <a:lnTo>
                    <a:pt x="9645" y="4336"/>
                  </a:lnTo>
                  <a:lnTo>
                    <a:pt x="9572" y="3873"/>
                  </a:lnTo>
                  <a:lnTo>
                    <a:pt x="9450" y="3411"/>
                  </a:lnTo>
                  <a:lnTo>
                    <a:pt x="9280" y="2972"/>
                  </a:lnTo>
                  <a:lnTo>
                    <a:pt x="9085" y="2534"/>
                  </a:lnTo>
                  <a:lnTo>
                    <a:pt x="8841" y="2144"/>
                  </a:lnTo>
                  <a:lnTo>
                    <a:pt x="8549" y="1779"/>
                  </a:lnTo>
                  <a:lnTo>
                    <a:pt x="8232" y="1438"/>
                  </a:lnTo>
                  <a:lnTo>
                    <a:pt x="7892" y="1121"/>
                  </a:lnTo>
                  <a:lnTo>
                    <a:pt x="7526" y="829"/>
                  </a:lnTo>
                  <a:lnTo>
                    <a:pt x="7136" y="585"/>
                  </a:lnTo>
                  <a:lnTo>
                    <a:pt x="6698" y="391"/>
                  </a:lnTo>
                  <a:lnTo>
                    <a:pt x="6260" y="220"/>
                  </a:lnTo>
                  <a:lnTo>
                    <a:pt x="5797" y="98"/>
                  </a:lnTo>
                  <a:lnTo>
                    <a:pt x="5334" y="25"/>
                  </a:lnTo>
                  <a:lnTo>
                    <a:pt x="4823" y="1"/>
                  </a:lnTo>
                  <a:lnTo>
                    <a:pt x="4823"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1"/>
            <p:cNvSpPr/>
            <p:nvPr/>
          </p:nvSpPr>
          <p:spPr>
            <a:xfrm>
              <a:off x="4024300" y="3058425"/>
              <a:ext cx="84650" cy="84650"/>
            </a:xfrm>
            <a:custGeom>
              <a:avLst/>
              <a:gdLst/>
              <a:ahLst/>
              <a:cxnLst/>
              <a:rect l="l" t="t" r="r" b="b"/>
              <a:pathLst>
                <a:path w="3386" h="3386" fill="none" extrusionOk="0">
                  <a:moveTo>
                    <a:pt x="0" y="3385"/>
                  </a:moveTo>
                  <a:lnTo>
                    <a:pt x="0" y="3385"/>
                  </a:lnTo>
                  <a:lnTo>
                    <a:pt x="25" y="3020"/>
                  </a:lnTo>
                  <a:lnTo>
                    <a:pt x="74" y="2704"/>
                  </a:lnTo>
                  <a:lnTo>
                    <a:pt x="147" y="2363"/>
                  </a:lnTo>
                  <a:lnTo>
                    <a:pt x="268" y="2070"/>
                  </a:lnTo>
                  <a:lnTo>
                    <a:pt x="414" y="1754"/>
                  </a:lnTo>
                  <a:lnTo>
                    <a:pt x="585" y="1486"/>
                  </a:lnTo>
                  <a:lnTo>
                    <a:pt x="780" y="1218"/>
                  </a:lnTo>
                  <a:lnTo>
                    <a:pt x="999" y="974"/>
                  </a:lnTo>
                  <a:lnTo>
                    <a:pt x="1243" y="755"/>
                  </a:lnTo>
                  <a:lnTo>
                    <a:pt x="1510" y="560"/>
                  </a:lnTo>
                  <a:lnTo>
                    <a:pt x="1778" y="390"/>
                  </a:lnTo>
                  <a:lnTo>
                    <a:pt x="2071" y="244"/>
                  </a:lnTo>
                  <a:lnTo>
                    <a:pt x="2387" y="146"/>
                  </a:lnTo>
                  <a:lnTo>
                    <a:pt x="2704" y="49"/>
                  </a:lnTo>
                  <a:lnTo>
                    <a:pt x="3045" y="0"/>
                  </a:lnTo>
                  <a:lnTo>
                    <a:pt x="3386" y="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1"/>
            <p:cNvSpPr/>
            <p:nvPr/>
          </p:nvSpPr>
          <p:spPr>
            <a:xfrm>
              <a:off x="4205750" y="3248375"/>
              <a:ext cx="154050" cy="153475"/>
            </a:xfrm>
            <a:custGeom>
              <a:avLst/>
              <a:gdLst/>
              <a:ahLst/>
              <a:cxnLst/>
              <a:rect l="l" t="t" r="r" b="b"/>
              <a:pathLst>
                <a:path w="6162" h="6139" fill="none" extrusionOk="0">
                  <a:moveTo>
                    <a:pt x="0" y="1024"/>
                  </a:moveTo>
                  <a:lnTo>
                    <a:pt x="4969" y="5992"/>
                  </a:lnTo>
                  <a:lnTo>
                    <a:pt x="4969" y="5992"/>
                  </a:lnTo>
                  <a:lnTo>
                    <a:pt x="5042" y="6041"/>
                  </a:lnTo>
                  <a:lnTo>
                    <a:pt x="5115" y="6090"/>
                  </a:lnTo>
                  <a:lnTo>
                    <a:pt x="5212" y="6114"/>
                  </a:lnTo>
                  <a:lnTo>
                    <a:pt x="5310" y="6138"/>
                  </a:lnTo>
                  <a:lnTo>
                    <a:pt x="5407" y="6114"/>
                  </a:lnTo>
                  <a:lnTo>
                    <a:pt x="5480" y="6090"/>
                  </a:lnTo>
                  <a:lnTo>
                    <a:pt x="5577" y="6041"/>
                  </a:lnTo>
                  <a:lnTo>
                    <a:pt x="5651" y="5992"/>
                  </a:lnTo>
                  <a:lnTo>
                    <a:pt x="6016" y="5627"/>
                  </a:lnTo>
                  <a:lnTo>
                    <a:pt x="6016" y="5627"/>
                  </a:lnTo>
                  <a:lnTo>
                    <a:pt x="6089" y="5554"/>
                  </a:lnTo>
                  <a:lnTo>
                    <a:pt x="6138" y="5456"/>
                  </a:lnTo>
                  <a:lnTo>
                    <a:pt x="6162" y="5359"/>
                  </a:lnTo>
                  <a:lnTo>
                    <a:pt x="6162" y="5286"/>
                  </a:lnTo>
                  <a:lnTo>
                    <a:pt x="6162" y="5188"/>
                  </a:lnTo>
                  <a:lnTo>
                    <a:pt x="6138" y="5091"/>
                  </a:lnTo>
                  <a:lnTo>
                    <a:pt x="6089" y="5018"/>
                  </a:lnTo>
                  <a:lnTo>
                    <a:pt x="6016" y="4921"/>
                  </a:lnTo>
                  <a:lnTo>
                    <a:pt x="107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TextBox 15">
            <a:extLst>
              <a:ext uri="{FF2B5EF4-FFF2-40B4-BE49-F238E27FC236}">
                <a16:creationId xmlns:a16="http://schemas.microsoft.com/office/drawing/2014/main" id="{08DD490B-FE05-833E-033F-BD8A56A8AFFF}"/>
              </a:ext>
            </a:extLst>
          </p:cNvPr>
          <p:cNvSpPr txBox="1"/>
          <p:nvPr/>
        </p:nvSpPr>
        <p:spPr>
          <a:xfrm>
            <a:off x="222126" y="1054449"/>
            <a:ext cx="7878265" cy="1018036"/>
          </a:xfrm>
          <a:prstGeom prst="rect">
            <a:avLst/>
          </a:prstGeom>
          <a:noFill/>
        </p:spPr>
        <p:txBody>
          <a:bodyPr wrap="square" rtlCol="0">
            <a:spAutoFit/>
          </a:bodyPr>
          <a:lstStyle/>
          <a:p>
            <a:pPr algn="just">
              <a:lnSpc>
                <a:spcPct val="150000"/>
              </a:lnSpc>
            </a:pPr>
            <a:r>
              <a:rPr lang="en-US" sz="1400" b="1" dirty="0">
                <a:latin typeface="Bahnschrift" panose="020B0502040204020203" pitchFamily="34" charset="0"/>
                <a:cs typeface="Poppins" panose="00000500000000000000" pitchFamily="2" charset="0"/>
              </a:rPr>
              <a:t>4.   Families</a:t>
            </a:r>
          </a:p>
          <a:p>
            <a:pPr marL="285750" indent="-285750" algn="just">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Come with a planned itinerary and budget.</a:t>
            </a:r>
          </a:p>
          <a:p>
            <a:pPr marL="285750" indent="-285750" algn="just">
              <a:lnSpc>
                <a:spcPct val="150000"/>
              </a:lnSpc>
              <a:buFont typeface="Wingdings" panose="05000000000000000000" pitchFamily="2" charset="2"/>
              <a:buChar char="§"/>
            </a:pPr>
            <a:r>
              <a:rPr lang="en-US" sz="1400" dirty="0">
                <a:latin typeface="Bahnschrift" panose="020B0502040204020203" pitchFamily="34" charset="0"/>
                <a:cs typeface="Poppins" panose="00000500000000000000" pitchFamily="2" charset="0"/>
              </a:rPr>
              <a:t>Provide kid-friendly activity information and babysitting services</a:t>
            </a:r>
          </a:p>
        </p:txBody>
      </p:sp>
      <p:sp>
        <p:nvSpPr>
          <p:cNvPr id="2" name="TextBox 1">
            <a:extLst>
              <a:ext uri="{FF2B5EF4-FFF2-40B4-BE49-F238E27FC236}">
                <a16:creationId xmlns:a16="http://schemas.microsoft.com/office/drawing/2014/main" id="{2D560F43-1639-5E0C-7426-91B55B50DC26}"/>
              </a:ext>
            </a:extLst>
          </p:cNvPr>
          <p:cNvSpPr txBox="1"/>
          <p:nvPr/>
        </p:nvSpPr>
        <p:spPr>
          <a:xfrm>
            <a:off x="222126" y="2443653"/>
            <a:ext cx="6868634" cy="1018036"/>
          </a:xfrm>
          <a:prstGeom prst="rect">
            <a:avLst/>
          </a:prstGeom>
          <a:noFill/>
        </p:spPr>
        <p:txBody>
          <a:bodyPr wrap="square" rtlCol="0">
            <a:spAutoFit/>
          </a:bodyPr>
          <a:lstStyle/>
          <a:p>
            <a:pPr>
              <a:lnSpc>
                <a:spcPct val="150000"/>
              </a:lnSpc>
            </a:pPr>
            <a:r>
              <a:rPr lang="en-US" sz="1400" b="1" dirty="0">
                <a:latin typeface="Bahnschrift" panose="020B0502040204020203" pitchFamily="34" charset="0"/>
              </a:rPr>
              <a:t>5.   Affluent Travelers</a:t>
            </a:r>
          </a:p>
          <a:p>
            <a:pPr marL="285750" indent="-285750">
              <a:lnSpc>
                <a:spcPct val="150000"/>
              </a:lnSpc>
              <a:buFont typeface="Wingdings" panose="05000000000000000000" pitchFamily="2" charset="2"/>
              <a:buChar char="§"/>
            </a:pPr>
            <a:r>
              <a:rPr lang="en-US" sz="1400" dirty="0">
                <a:latin typeface="Bahnschrift" panose="020B0502040204020203" pitchFamily="34" charset="0"/>
              </a:rPr>
              <a:t>Seek luxury, service, and unique experiences.</a:t>
            </a:r>
          </a:p>
          <a:p>
            <a:pPr marL="285750" indent="-285750">
              <a:lnSpc>
                <a:spcPct val="150000"/>
              </a:lnSpc>
              <a:buFont typeface="Wingdings" panose="05000000000000000000" pitchFamily="2" charset="2"/>
              <a:buChar char="§"/>
            </a:pPr>
            <a:r>
              <a:rPr lang="en-US" sz="1400" dirty="0">
                <a:latin typeface="Bahnschrift" panose="020B0502040204020203" pitchFamily="34" charset="0"/>
              </a:rPr>
              <a:t>Offer five-star care and personalized activities.</a:t>
            </a:r>
          </a:p>
        </p:txBody>
      </p:sp>
      <p:sp>
        <p:nvSpPr>
          <p:cNvPr id="3" name="TextBox 2">
            <a:extLst>
              <a:ext uri="{FF2B5EF4-FFF2-40B4-BE49-F238E27FC236}">
                <a16:creationId xmlns:a16="http://schemas.microsoft.com/office/drawing/2014/main" id="{57B1F796-EC77-9082-8D42-D91384C7A6A8}"/>
              </a:ext>
            </a:extLst>
          </p:cNvPr>
          <p:cNvSpPr txBox="1"/>
          <p:nvPr/>
        </p:nvSpPr>
        <p:spPr>
          <a:xfrm>
            <a:off x="222126" y="3663368"/>
            <a:ext cx="6667771" cy="1223220"/>
          </a:xfrm>
          <a:prstGeom prst="rect">
            <a:avLst/>
          </a:prstGeom>
          <a:noFill/>
        </p:spPr>
        <p:txBody>
          <a:bodyPr wrap="square" rtlCol="0">
            <a:spAutoFit/>
          </a:bodyPr>
          <a:lstStyle/>
          <a:p>
            <a:pPr marR="0" lvl="0" algn="just">
              <a:lnSpc>
                <a:spcPct val="150000"/>
              </a:lnSpc>
              <a:spcBef>
                <a:spcPts val="0"/>
              </a:spcBef>
              <a:spcAft>
                <a:spcPts val="800"/>
              </a:spcAft>
              <a:tabLst>
                <a:tab pos="457200" algn="l"/>
              </a:tabLst>
            </a:pPr>
            <a:r>
              <a:rPr lang="en-US" sz="1400" b="1" dirty="0">
                <a:latin typeface="Bahnschrift" panose="020B0502040204020203" pitchFamily="34" charset="0"/>
              </a:rPr>
              <a:t>6.   Wellness Seekers</a:t>
            </a:r>
          </a:p>
          <a:p>
            <a:pPr marL="285750" marR="0" lvl="0" indent="-285750" algn="just">
              <a:lnSpc>
                <a:spcPct val="150000"/>
              </a:lnSpc>
              <a:spcBef>
                <a:spcPts val="0"/>
              </a:spcBef>
              <a:spcAft>
                <a:spcPts val="800"/>
              </a:spcAft>
              <a:buFont typeface="Wingdings" panose="05000000000000000000" pitchFamily="2" charset="2"/>
              <a:buChar char="§"/>
              <a:tabLst>
                <a:tab pos="457200" algn="l"/>
              </a:tabLst>
            </a:pPr>
            <a:r>
              <a:rPr lang="en-US" sz="1400" dirty="0">
                <a:latin typeface="Bahnschrift" panose="020B0502040204020203" pitchFamily="34" charset="0"/>
              </a:rPr>
              <a:t>Prioritize health, good meals, and exercise.</a:t>
            </a:r>
          </a:p>
          <a:p>
            <a:pPr marL="285750" marR="0" lvl="0" indent="-285750" algn="just">
              <a:lnSpc>
                <a:spcPct val="150000"/>
              </a:lnSpc>
              <a:spcBef>
                <a:spcPts val="0"/>
              </a:spcBef>
              <a:spcAft>
                <a:spcPts val="800"/>
              </a:spcAft>
              <a:buFont typeface="Wingdings" panose="05000000000000000000" pitchFamily="2" charset="2"/>
              <a:buChar char="§"/>
              <a:tabLst>
                <a:tab pos="457200" algn="l"/>
              </a:tabLst>
            </a:pPr>
            <a:r>
              <a:rPr lang="en-US" sz="1400" dirty="0">
                <a:latin typeface="Bahnschrift" panose="020B0502040204020203" pitchFamily="34" charset="0"/>
              </a:rPr>
              <a:t>Provide access to a gym and tranquil spaces for reflection.</a:t>
            </a:r>
          </a:p>
        </p:txBody>
      </p:sp>
      <p:sp>
        <p:nvSpPr>
          <p:cNvPr id="4" name="TextBox 3">
            <a:extLst>
              <a:ext uri="{FF2B5EF4-FFF2-40B4-BE49-F238E27FC236}">
                <a16:creationId xmlns:a16="http://schemas.microsoft.com/office/drawing/2014/main" id="{5FD6F862-84C1-2856-5E85-B53320A62704}"/>
              </a:ext>
            </a:extLst>
          </p:cNvPr>
          <p:cNvSpPr txBox="1"/>
          <p:nvPr/>
        </p:nvSpPr>
        <p:spPr>
          <a:xfrm>
            <a:off x="327298" y="349893"/>
            <a:ext cx="4944140" cy="369332"/>
          </a:xfrm>
          <a:prstGeom prst="rect">
            <a:avLst/>
          </a:prstGeom>
          <a:noFill/>
        </p:spPr>
        <p:txBody>
          <a:bodyPr wrap="square" rtlCol="0">
            <a:spAutoFit/>
          </a:bodyPr>
          <a:lstStyle/>
          <a:p>
            <a:r>
              <a:rPr lang="en-US" sz="1800" b="1" dirty="0">
                <a:latin typeface="Poppins" panose="00000500000000000000" pitchFamily="2" charset="0"/>
                <a:cs typeface="Poppins" panose="00000500000000000000" pitchFamily="2" charset="0"/>
              </a:rPr>
              <a:t>Types of Guest Services provided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26D7316-26D6-BF62-3715-B553F1F0796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sp>
        <p:nvSpPr>
          <p:cNvPr id="7" name="TextBox 6">
            <a:extLst>
              <a:ext uri="{FF2B5EF4-FFF2-40B4-BE49-F238E27FC236}">
                <a16:creationId xmlns:a16="http://schemas.microsoft.com/office/drawing/2014/main" id="{ABC3A799-89D9-218D-0AA7-27E02CAA4FC0}"/>
              </a:ext>
            </a:extLst>
          </p:cNvPr>
          <p:cNvSpPr txBox="1"/>
          <p:nvPr/>
        </p:nvSpPr>
        <p:spPr>
          <a:xfrm>
            <a:off x="618307" y="1742337"/>
            <a:ext cx="5794744" cy="1282531"/>
          </a:xfrm>
          <a:prstGeom prst="rect">
            <a:avLst/>
          </a:prstGeom>
          <a:noFill/>
        </p:spPr>
        <p:txBody>
          <a:bodyPr wrap="square" rtlCol="0">
            <a:spAutoFit/>
          </a:bodyPr>
          <a:lstStyle/>
          <a:p>
            <a:pPr>
              <a:lnSpc>
                <a:spcPct val="150000"/>
              </a:lnSpc>
            </a:pPr>
            <a:r>
              <a:rPr lang="en-US" dirty="0">
                <a:latin typeface="Bahnschrift" panose="020B0502040204020203" pitchFamily="34" charset="0"/>
              </a:rPr>
              <a:t>Revenue from services, quality, guest satisfaction, and retention are vital for hotel and restaurant success, building reputation and profitability.</a:t>
            </a:r>
          </a:p>
        </p:txBody>
      </p:sp>
      <p:sp>
        <p:nvSpPr>
          <p:cNvPr id="8" name="TextBox 7">
            <a:extLst>
              <a:ext uri="{FF2B5EF4-FFF2-40B4-BE49-F238E27FC236}">
                <a16:creationId xmlns:a16="http://schemas.microsoft.com/office/drawing/2014/main" id="{C40297F7-CE7E-21D7-8D3F-954052C0D24C}"/>
              </a:ext>
            </a:extLst>
          </p:cNvPr>
          <p:cNvSpPr txBox="1"/>
          <p:nvPr/>
        </p:nvSpPr>
        <p:spPr>
          <a:xfrm>
            <a:off x="618307" y="914400"/>
            <a:ext cx="2234224" cy="369332"/>
          </a:xfrm>
          <a:prstGeom prst="rect">
            <a:avLst/>
          </a:prstGeom>
          <a:noFill/>
        </p:spPr>
        <p:txBody>
          <a:bodyPr wrap="square" rtlCol="0">
            <a:spAutoFit/>
          </a:bodyPr>
          <a:lstStyle/>
          <a:p>
            <a:r>
              <a:rPr lang="en-US" b="1" dirty="0">
                <a:latin typeface="Poppins" panose="00000500000000000000" pitchFamily="2" charset="0"/>
                <a:cs typeface="Poppins" panose="00000500000000000000" pitchFamily="2" charset="0"/>
              </a:rPr>
              <a:t>Conclusion</a:t>
            </a:r>
          </a:p>
        </p:txBody>
      </p:sp>
    </p:spTree>
    <p:extLst>
      <p:ext uri="{BB962C8B-B14F-4D97-AF65-F5344CB8AC3E}">
        <p14:creationId xmlns:p14="http://schemas.microsoft.com/office/powerpoint/2010/main" val="22583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5528070-13F8-AEF1-1E29-5BAA67F762E8}"/>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12</a:t>
            </a:fld>
            <a:endParaRPr lang="en"/>
          </a:p>
        </p:txBody>
      </p:sp>
      <p:sp>
        <p:nvSpPr>
          <p:cNvPr id="6" name="TextBox 5">
            <a:extLst>
              <a:ext uri="{FF2B5EF4-FFF2-40B4-BE49-F238E27FC236}">
                <a16:creationId xmlns:a16="http://schemas.microsoft.com/office/drawing/2014/main" id="{1AA06E3B-3A8B-2653-43D9-EFEFAFD13B24}"/>
              </a:ext>
            </a:extLst>
          </p:cNvPr>
          <p:cNvSpPr txBox="1"/>
          <p:nvPr/>
        </p:nvSpPr>
        <p:spPr>
          <a:xfrm>
            <a:off x="152525" y="793024"/>
            <a:ext cx="8403350" cy="4219026"/>
          </a:xfrm>
          <a:prstGeom prst="rect">
            <a:avLst/>
          </a:prstGeom>
          <a:noFill/>
        </p:spPr>
        <p:txBody>
          <a:bodyPr wrap="square" rtlCol="0">
            <a:spAutoFit/>
          </a:bodyPr>
          <a:lstStyle/>
          <a:p>
            <a:pPr marL="457200" marR="92075" indent="-354965" algn="just">
              <a:lnSpc>
                <a:spcPct val="150000"/>
              </a:lnSpc>
              <a:spcBef>
                <a:spcPts val="450"/>
              </a:spcBef>
              <a:spcAft>
                <a:spcPts val="0"/>
              </a:spcAft>
            </a:pPr>
            <a:r>
              <a:rPr lang="en-US" sz="800" dirty="0">
                <a:latin typeface="Poppins" panose="00000500000000000000" pitchFamily="2" charset="0"/>
                <a:cs typeface="Poppins" panose="00000500000000000000" pitchFamily="2" charset="0"/>
              </a:rPr>
              <a:t>Al Adwan, A., </a:t>
            </a:r>
            <a:r>
              <a:rPr lang="en-US" sz="800" dirty="0" err="1">
                <a:latin typeface="Poppins" panose="00000500000000000000" pitchFamily="2" charset="0"/>
                <a:cs typeface="Poppins" panose="00000500000000000000" pitchFamily="2" charset="0"/>
              </a:rPr>
              <a:t>Kokash</a:t>
            </a:r>
            <a:r>
              <a:rPr lang="en-US" sz="800" dirty="0">
                <a:latin typeface="Poppins" panose="00000500000000000000" pitchFamily="2" charset="0"/>
                <a:cs typeface="Poppins" panose="00000500000000000000" pitchFamily="2" charset="0"/>
              </a:rPr>
              <a:t>, H., Al Adwan, R. and Khattak, A., 2023. Data analytics in digital marketing for tracking the effectiveness of campaigns and inform strategy. International Journal of Data and Network Science.</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Babin</a:t>
            </a:r>
            <a:r>
              <a:rPr lang="en-US" sz="800" dirty="0">
                <a:latin typeface="Poppins" panose="00000500000000000000" pitchFamily="2" charset="0"/>
                <a:cs typeface="Poppins" panose="00000500000000000000" pitchFamily="2" charset="0"/>
              </a:rPr>
              <a:t>, B.J. and Harris, E.G., 2023. CB Consumer </a:t>
            </a:r>
            <a:r>
              <a:rPr lang="en-US" sz="800" dirty="0" err="1">
                <a:latin typeface="Poppins" panose="00000500000000000000" pitchFamily="2" charset="0"/>
                <a:cs typeface="Poppins" panose="00000500000000000000" pitchFamily="2" charset="0"/>
              </a:rPr>
              <a:t>Behaviour</a:t>
            </a:r>
            <a:r>
              <a:rPr lang="en-US" sz="800" dirty="0">
                <a:latin typeface="Poppins" panose="00000500000000000000" pitchFamily="2" charset="0"/>
                <a:cs typeface="Poppins" panose="00000500000000000000" pitchFamily="2" charset="0"/>
              </a:rPr>
              <a:t>. Cengage Canada.</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Drejerska</a:t>
            </a:r>
            <a:r>
              <a:rPr lang="en-US" sz="800" dirty="0">
                <a:latin typeface="Poppins" panose="00000500000000000000" pitchFamily="2" charset="0"/>
                <a:cs typeface="Poppins" panose="00000500000000000000" pitchFamily="2" charset="0"/>
              </a:rPr>
              <a:t>, N., </a:t>
            </a:r>
            <a:r>
              <a:rPr lang="en-US" sz="800" dirty="0" err="1">
                <a:latin typeface="Poppins" panose="00000500000000000000" pitchFamily="2" charset="0"/>
                <a:cs typeface="Poppins" panose="00000500000000000000" pitchFamily="2" charset="0"/>
              </a:rPr>
              <a:t>Sobczak</a:t>
            </a:r>
            <a:r>
              <a:rPr lang="en-US" sz="800" dirty="0">
                <a:latin typeface="Poppins" panose="00000500000000000000" pitchFamily="2" charset="0"/>
                <a:cs typeface="Poppins" panose="00000500000000000000" pitchFamily="2" charset="0"/>
              </a:rPr>
              <a:t>, W., </a:t>
            </a:r>
            <a:r>
              <a:rPr lang="en-US" sz="800" dirty="0" err="1">
                <a:latin typeface="Poppins" panose="00000500000000000000" pitchFamily="2" charset="0"/>
                <a:cs typeface="Poppins" panose="00000500000000000000" pitchFamily="2" charset="0"/>
              </a:rPr>
              <a:t>Gołębiewski</a:t>
            </a:r>
            <a:r>
              <a:rPr lang="en-US" sz="800" dirty="0">
                <a:latin typeface="Poppins" panose="00000500000000000000" pitchFamily="2" charset="0"/>
                <a:cs typeface="Poppins" panose="00000500000000000000" pitchFamily="2" charset="0"/>
              </a:rPr>
              <a:t>, J. and </a:t>
            </a:r>
            <a:r>
              <a:rPr lang="en-US" sz="800" dirty="0" err="1">
                <a:latin typeface="Poppins" panose="00000500000000000000" pitchFamily="2" charset="0"/>
                <a:cs typeface="Poppins" panose="00000500000000000000" pitchFamily="2" charset="0"/>
              </a:rPr>
              <a:t>Gierula</a:t>
            </a:r>
            <a:r>
              <a:rPr lang="en-US" sz="800" dirty="0">
                <a:latin typeface="Poppins" panose="00000500000000000000" pitchFamily="2" charset="0"/>
                <a:cs typeface="Poppins" panose="00000500000000000000" pitchFamily="2" charset="0"/>
              </a:rPr>
              <a:t>, W.A., 2021. Does organic means health for consumers? Selected issues of organic food market. British Food Journal, 123(8), pp.2622-2640.</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Drottberger</a:t>
            </a:r>
            <a:r>
              <a:rPr lang="en-US" sz="800" dirty="0">
                <a:latin typeface="Poppins" panose="00000500000000000000" pitchFamily="2" charset="0"/>
                <a:cs typeface="Poppins" panose="00000500000000000000" pitchFamily="2" charset="0"/>
              </a:rPr>
              <a:t>, A., </a:t>
            </a:r>
            <a:r>
              <a:rPr lang="en-US" sz="800" dirty="0" err="1">
                <a:latin typeface="Poppins" panose="00000500000000000000" pitchFamily="2" charset="0"/>
                <a:cs typeface="Poppins" panose="00000500000000000000" pitchFamily="2" charset="0"/>
              </a:rPr>
              <a:t>Melin</a:t>
            </a:r>
            <a:r>
              <a:rPr lang="en-US" sz="800" dirty="0">
                <a:latin typeface="Poppins" panose="00000500000000000000" pitchFamily="2" charset="0"/>
                <a:cs typeface="Poppins" panose="00000500000000000000" pitchFamily="2" charset="0"/>
              </a:rPr>
              <a:t>, M. and Lundgren, L., 2021. Alternative food networks in food system transition—values, motivation, and capacity building among Young Swedish Market Gardeners. Sustainability, 13(8), p.4502.</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Gatzert</a:t>
            </a:r>
            <a:r>
              <a:rPr lang="en-US" sz="800" dirty="0">
                <a:latin typeface="Poppins" panose="00000500000000000000" pitchFamily="2" charset="0"/>
                <a:cs typeface="Poppins" panose="00000500000000000000" pitchFamily="2" charset="0"/>
              </a:rPr>
              <a:t>, N. and </a:t>
            </a:r>
            <a:r>
              <a:rPr lang="en-US" sz="800" dirty="0" err="1">
                <a:latin typeface="Poppins" panose="00000500000000000000" pitchFamily="2" charset="0"/>
                <a:cs typeface="Poppins" panose="00000500000000000000" pitchFamily="2" charset="0"/>
              </a:rPr>
              <a:t>Schmit</a:t>
            </a:r>
            <a:r>
              <a:rPr lang="en-US" sz="800" dirty="0">
                <a:latin typeface="Poppins" panose="00000500000000000000" pitchFamily="2" charset="0"/>
                <a:cs typeface="Poppins" panose="00000500000000000000" pitchFamily="2" charset="0"/>
              </a:rPr>
              <a:t>, J., 2016. Supporting strategic success through enterprise-wide reputation risk management. The Journal of Risk Finance, 17(1), pp.26-45.</a:t>
            </a:r>
          </a:p>
          <a:p>
            <a:pPr marL="457200" marR="92075" indent="-354965" algn="just">
              <a:lnSpc>
                <a:spcPct val="150000"/>
              </a:lnSpc>
              <a:spcBef>
                <a:spcPts val="450"/>
              </a:spcBef>
              <a:spcAft>
                <a:spcPts val="0"/>
              </a:spcAft>
            </a:pPr>
            <a:r>
              <a:rPr lang="en-US" sz="800" dirty="0">
                <a:latin typeface="Poppins" panose="00000500000000000000" pitchFamily="2" charset="0"/>
                <a:cs typeface="Poppins" panose="00000500000000000000" pitchFamily="2" charset="0"/>
              </a:rPr>
              <a:t>Jayne, T.S., Fox, L., </a:t>
            </a:r>
            <a:r>
              <a:rPr lang="en-US" sz="800" dirty="0" err="1">
                <a:latin typeface="Poppins" panose="00000500000000000000" pitchFamily="2" charset="0"/>
                <a:cs typeface="Poppins" panose="00000500000000000000" pitchFamily="2" charset="0"/>
              </a:rPr>
              <a:t>Fuglie</a:t>
            </a:r>
            <a:r>
              <a:rPr lang="en-US" sz="800" dirty="0">
                <a:latin typeface="Poppins" panose="00000500000000000000" pitchFamily="2" charset="0"/>
                <a:cs typeface="Poppins" panose="00000500000000000000" pitchFamily="2" charset="0"/>
              </a:rPr>
              <a:t>, K. and </a:t>
            </a:r>
            <a:r>
              <a:rPr lang="en-US" sz="800" dirty="0" err="1">
                <a:latin typeface="Poppins" panose="00000500000000000000" pitchFamily="2" charset="0"/>
                <a:cs typeface="Poppins" panose="00000500000000000000" pitchFamily="2" charset="0"/>
              </a:rPr>
              <a:t>Adelaja</a:t>
            </a:r>
            <a:r>
              <a:rPr lang="en-US" sz="800" dirty="0">
                <a:latin typeface="Poppins" panose="00000500000000000000" pitchFamily="2" charset="0"/>
                <a:cs typeface="Poppins" panose="00000500000000000000" pitchFamily="2" charset="0"/>
              </a:rPr>
              <a:t>, A., 2021. Agricultural productivity growth, resilience, and economic transformation in sub-Saharan Africa. Association of Public and Land-grant Universities (APLU).</a:t>
            </a:r>
          </a:p>
          <a:p>
            <a:pPr marL="457200" marR="92075" indent="-354965" algn="just">
              <a:lnSpc>
                <a:spcPct val="150000"/>
              </a:lnSpc>
              <a:spcBef>
                <a:spcPts val="450"/>
              </a:spcBef>
              <a:spcAft>
                <a:spcPts val="0"/>
              </a:spcAft>
            </a:pPr>
            <a:r>
              <a:rPr lang="en-US" sz="800" dirty="0">
                <a:latin typeface="Poppins" panose="00000500000000000000" pitchFamily="2" charset="0"/>
                <a:cs typeface="Poppins" panose="00000500000000000000" pitchFamily="2" charset="0"/>
              </a:rPr>
              <a:t>Madan, P., 2021. Digital marketing: a review. V Paradigm shifts in management practices in the era of industry, 4, pp.64-71.</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Setyawan</a:t>
            </a:r>
            <a:r>
              <a:rPr lang="en-US" sz="800" dirty="0">
                <a:latin typeface="Poppins" panose="00000500000000000000" pitchFamily="2" charset="0"/>
                <a:cs typeface="Poppins" panose="00000500000000000000" pitchFamily="2" charset="0"/>
              </a:rPr>
              <a:t>, I. R., 2020. Funding Sources Consideration in the Framework of Capital Structure Decision. International Journal of Innovation, Creativity and Change. www. </a:t>
            </a:r>
            <a:r>
              <a:rPr lang="en-US" sz="800" dirty="0" err="1">
                <a:latin typeface="Poppins" panose="00000500000000000000" pitchFamily="2" charset="0"/>
                <a:cs typeface="Poppins" panose="00000500000000000000" pitchFamily="2" charset="0"/>
              </a:rPr>
              <a:t>ijicc</a:t>
            </a:r>
            <a:r>
              <a:rPr lang="en-US" sz="800" dirty="0">
                <a:latin typeface="Poppins" panose="00000500000000000000" pitchFamily="2" charset="0"/>
                <a:cs typeface="Poppins" panose="00000500000000000000" pitchFamily="2" charset="0"/>
              </a:rPr>
              <a:t>. Net. 12(8). pp.631-644.</a:t>
            </a:r>
          </a:p>
          <a:p>
            <a:pPr marL="457200" marR="92075" indent="-354965" algn="just">
              <a:lnSpc>
                <a:spcPct val="150000"/>
              </a:lnSpc>
              <a:spcBef>
                <a:spcPts val="450"/>
              </a:spcBef>
              <a:spcAft>
                <a:spcPts val="0"/>
              </a:spcAft>
            </a:pPr>
            <a:r>
              <a:rPr lang="en-US" sz="800" dirty="0" err="1">
                <a:latin typeface="Poppins" panose="00000500000000000000" pitchFamily="2" charset="0"/>
                <a:cs typeface="Poppins" panose="00000500000000000000" pitchFamily="2" charset="0"/>
              </a:rPr>
              <a:t>Śmiglak-Krajewska</a:t>
            </a:r>
            <a:r>
              <a:rPr lang="en-US" sz="800" dirty="0">
                <a:latin typeface="Poppins" panose="00000500000000000000" pitchFamily="2" charset="0"/>
                <a:cs typeface="Poppins" panose="00000500000000000000" pitchFamily="2" charset="0"/>
              </a:rPr>
              <a:t>, M. and </a:t>
            </a:r>
            <a:r>
              <a:rPr lang="en-US" sz="800" dirty="0" err="1">
                <a:latin typeface="Poppins" panose="00000500000000000000" pitchFamily="2" charset="0"/>
                <a:cs typeface="Poppins" panose="00000500000000000000" pitchFamily="2" charset="0"/>
              </a:rPr>
              <a:t>Wojciechowska</a:t>
            </a:r>
            <a:r>
              <a:rPr lang="en-US" sz="800" dirty="0">
                <a:latin typeface="Poppins" panose="00000500000000000000" pitchFamily="2" charset="0"/>
                <a:cs typeface="Poppins" panose="00000500000000000000" pitchFamily="2" charset="0"/>
              </a:rPr>
              <a:t>-Solis, J., 2021. Consumer versus organic products in the COVID-19 pandemic: Opportunities and barriers to market development. Energies, 14(17), p.5566.</a:t>
            </a:r>
          </a:p>
          <a:p>
            <a:pPr marL="457200" marR="92075" indent="-354965" algn="just">
              <a:lnSpc>
                <a:spcPct val="150000"/>
              </a:lnSpc>
              <a:spcBef>
                <a:spcPts val="450"/>
              </a:spcBef>
              <a:spcAft>
                <a:spcPts val="0"/>
              </a:spcAft>
            </a:pPr>
            <a:r>
              <a:rPr lang="en-US" sz="800" dirty="0">
                <a:latin typeface="Poppins" panose="00000500000000000000" pitchFamily="2" charset="0"/>
                <a:cs typeface="Poppins" panose="00000500000000000000" pitchFamily="2" charset="0"/>
              </a:rPr>
              <a:t>Tang, Y., Chen, R. R. and Guan, X., 2021. Daily-deal market with consumer retention: Price discrimination or quality differentiation. Omega. 102. p.102330.</a:t>
            </a:r>
          </a:p>
          <a:p>
            <a:pPr marL="457200" marR="92075" indent="-354965" algn="just">
              <a:lnSpc>
                <a:spcPct val="150000"/>
              </a:lnSpc>
              <a:spcBef>
                <a:spcPts val="450"/>
              </a:spcBef>
              <a:spcAft>
                <a:spcPts val="0"/>
              </a:spcAft>
            </a:pPr>
            <a:r>
              <a:rPr lang="en-US" sz="800" dirty="0">
                <a:latin typeface="Poppins" panose="00000500000000000000" pitchFamily="2" charset="0"/>
                <a:cs typeface="Poppins" panose="00000500000000000000" pitchFamily="2" charset="0"/>
              </a:rPr>
              <a:t>Tomar, D., 2020. Porter’s competitive forces model and SWOT analysis to payments. International Journal of Information. 10(2). pp.45-49.</a:t>
            </a:r>
          </a:p>
          <a:p>
            <a:pPr marL="457200" marR="92075" indent="-354965" algn="just">
              <a:lnSpc>
                <a:spcPct val="150000"/>
              </a:lnSpc>
              <a:spcBef>
                <a:spcPts val="450"/>
              </a:spcBef>
              <a:spcAft>
                <a:spcPts val="0"/>
              </a:spcAft>
            </a:pPr>
            <a:endParaRPr lang="en-US" sz="800" dirty="0">
              <a:latin typeface="Poppins" panose="00000500000000000000" pitchFamily="2" charset="0"/>
              <a:cs typeface="Poppins" panose="00000500000000000000" pitchFamily="2" charset="0"/>
            </a:endParaRPr>
          </a:p>
        </p:txBody>
      </p:sp>
      <p:sp>
        <p:nvSpPr>
          <p:cNvPr id="7" name="TextBox 6">
            <a:extLst>
              <a:ext uri="{FF2B5EF4-FFF2-40B4-BE49-F238E27FC236}">
                <a16:creationId xmlns:a16="http://schemas.microsoft.com/office/drawing/2014/main" id="{7D9265BE-C3E0-5A84-60A3-CD93BDDDCD34}"/>
              </a:ext>
            </a:extLst>
          </p:cNvPr>
          <p:cNvSpPr txBox="1"/>
          <p:nvPr/>
        </p:nvSpPr>
        <p:spPr>
          <a:xfrm>
            <a:off x="829340" y="140206"/>
            <a:ext cx="2796363" cy="461665"/>
          </a:xfrm>
          <a:prstGeom prst="rect">
            <a:avLst/>
          </a:prstGeom>
          <a:noFill/>
        </p:spPr>
        <p:txBody>
          <a:bodyPr wrap="square" rtlCol="0">
            <a:spAutoFit/>
          </a:bodyPr>
          <a:lstStyle/>
          <a:p>
            <a:r>
              <a:rPr lang="en-US" sz="2400" b="1" dirty="0">
                <a:latin typeface="Poppins" panose="00000500000000000000" pitchFamily="2" charset="0"/>
                <a:cs typeface="Poppins" panose="00000500000000000000" pitchFamily="2" charset="0"/>
              </a:rPr>
              <a:t>Reference</a:t>
            </a:r>
          </a:p>
        </p:txBody>
      </p:sp>
    </p:spTree>
    <p:extLst>
      <p:ext uri="{BB962C8B-B14F-4D97-AF65-F5344CB8AC3E}">
        <p14:creationId xmlns:p14="http://schemas.microsoft.com/office/powerpoint/2010/main" val="504119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441" name="Google Shape;441;p36"/>
          <p:cNvSpPr txBox="1">
            <a:spLocks noGrp="1"/>
          </p:cNvSpPr>
          <p:nvPr>
            <p:ph type="sldNum" idx="12"/>
          </p:nvPr>
        </p:nvSpPr>
        <p:spPr>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fld id="{00000000-1234-1234-1234-123412341234}" type="slidenum">
              <a:rPr lang="en"/>
              <a:t>13</a:t>
            </a:fld>
            <a:endParaRPr/>
          </a:p>
        </p:txBody>
      </p:sp>
      <p:sp>
        <p:nvSpPr>
          <p:cNvPr id="442" name="Google Shape;442;p36"/>
          <p:cNvSpPr txBox="1">
            <a:spLocks noGrp="1"/>
          </p:cNvSpPr>
          <p:nvPr>
            <p:ph type="ctrTitle" idx="4294967295"/>
          </p:nvPr>
        </p:nvSpPr>
        <p:spPr>
          <a:xfrm>
            <a:off x="4535488" y="1181100"/>
            <a:ext cx="4608512" cy="1158875"/>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8000"/>
              <a:t>Thanks!</a:t>
            </a:r>
            <a:endParaRPr sz="8000"/>
          </a:p>
        </p:txBody>
      </p:sp>
      <p:sp>
        <p:nvSpPr>
          <p:cNvPr id="443" name="Google Shape;443;p36"/>
          <p:cNvSpPr txBox="1">
            <a:spLocks noGrp="1"/>
          </p:cNvSpPr>
          <p:nvPr>
            <p:ph type="subTitle" idx="4294967295"/>
          </p:nvPr>
        </p:nvSpPr>
        <p:spPr>
          <a:xfrm>
            <a:off x="4535488" y="2265363"/>
            <a:ext cx="4608512" cy="1779587"/>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latin typeface="Poppins"/>
                <a:ea typeface="Poppins"/>
                <a:cs typeface="Poppins"/>
                <a:sym typeface="Poppins"/>
              </a:rPr>
              <a:t>Any questions?</a:t>
            </a:r>
            <a:endParaRPr dirty="0"/>
          </a:p>
        </p:txBody>
      </p:sp>
      <p:grpSp>
        <p:nvGrpSpPr>
          <p:cNvPr id="444" name="Google Shape;444;p36"/>
          <p:cNvGrpSpPr/>
          <p:nvPr/>
        </p:nvGrpSpPr>
        <p:grpSpPr>
          <a:xfrm>
            <a:off x="1812552" y="1460659"/>
            <a:ext cx="345971" cy="325505"/>
            <a:chOff x="5972700" y="2330200"/>
            <a:chExt cx="411625" cy="387275"/>
          </a:xfrm>
        </p:grpSpPr>
        <p:sp>
          <p:nvSpPr>
            <p:cNvPr id="445" name="Google Shape;445;p36"/>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6"/>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TM03457515[[fn=View]]</Template>
  <TotalTime>2201</TotalTime>
  <Words>1738</Words>
  <Application>Microsoft Office PowerPoint</Application>
  <PresentationFormat>On-screen Show (16:9)</PresentationFormat>
  <Paragraphs>145</Paragraphs>
  <Slides>13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Century Schoolbook</vt:lpstr>
      <vt:lpstr>Symbol</vt:lpstr>
      <vt:lpstr>Times New Roman</vt:lpstr>
      <vt:lpstr>Poppins</vt:lpstr>
      <vt:lpstr>Wingdings 2</vt:lpstr>
      <vt:lpstr>Bahnschrift</vt:lpstr>
      <vt:lpstr>Arial</vt:lpstr>
      <vt:lpstr>Wingdings</vt:lpstr>
      <vt:lpstr>View</vt:lpstr>
      <vt:lpstr>PowerPoint Presentation</vt:lpstr>
      <vt:lpstr>Table of Content</vt:lpstr>
      <vt:lpstr>PowerPoint Presentation</vt:lpstr>
      <vt:lpstr>Guest Service</vt:lpstr>
      <vt:lpstr>PowerPoint Presentation</vt:lpstr>
      <vt:lpstr>PowerPoint Presentation</vt:lpstr>
      <vt:lpstr>Hospitality</vt:lpstr>
      <vt:lpstr>PowerPoint Presentation</vt:lpstr>
      <vt:lpstr>PowerPoint Presentation</vt:lpstr>
      <vt:lpstr>PowerPoint Presentation</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JAHID UDDIN</cp:lastModifiedBy>
  <cp:revision>10</cp:revision>
  <dcterms:modified xsi:type="dcterms:W3CDTF">2023-10-10T19:11:12Z</dcterms:modified>
</cp:coreProperties>
</file>