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0"/>
  </p:notesMasterIdLst>
  <p:sldIdLst>
    <p:sldId id="274" r:id="rId2"/>
    <p:sldId id="256" r:id="rId3"/>
    <p:sldId id="257" r:id="rId4"/>
    <p:sldId id="258" r:id="rId5"/>
    <p:sldId id="259" r:id="rId6"/>
    <p:sldId id="260" r:id="rId7"/>
    <p:sldId id="272" r:id="rId8"/>
    <p:sldId id="271" r:id="rId9"/>
    <p:sldId id="262" r:id="rId10"/>
    <p:sldId id="273" r:id="rId11"/>
    <p:sldId id="263" r:id="rId12"/>
    <p:sldId id="264" r:id="rId13"/>
    <p:sldId id="266" r:id="rId14"/>
    <p:sldId id="265" r:id="rId15"/>
    <p:sldId id="267" r:id="rId16"/>
    <p:sldId id="268" r:id="rId17"/>
    <p:sldId id="269"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7E30E8-B7BA-42E3-B188-2AC77A48EAFB}" v="15" dt="2026-03-17T10:51:34.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ma Gorji" userId="60a9a9af9b307d37" providerId="LiveId" clId="{D98C8B56-EAA2-44F1-9248-FC0A81F2E305}"/>
    <pc:docChg chg="undo custSel addSld modSld sldOrd">
      <pc:chgData name="Fatma Gorji" userId="60a9a9af9b307d37" providerId="LiveId" clId="{D98C8B56-EAA2-44F1-9248-FC0A81F2E305}" dt="2026-03-17T10:54:01.074" v="433" actId="12"/>
      <pc:docMkLst>
        <pc:docMk/>
      </pc:docMkLst>
      <pc:sldChg chg="addSp delSp modSp mod">
        <pc:chgData name="Fatma Gorji" userId="60a9a9af9b307d37" providerId="LiveId" clId="{D98C8B56-EAA2-44F1-9248-FC0A81F2E305}" dt="2026-03-11T20:37:47.464" v="63" actId="313"/>
        <pc:sldMkLst>
          <pc:docMk/>
          <pc:sldMk cId="272131872" sldId="256"/>
        </pc:sldMkLst>
        <pc:spChg chg="add del mod">
          <ac:chgData name="Fatma Gorji" userId="60a9a9af9b307d37" providerId="LiveId" clId="{D98C8B56-EAA2-44F1-9248-FC0A81F2E305}" dt="2026-03-11T20:37:47.464" v="63" actId="313"/>
          <ac:spMkLst>
            <pc:docMk/>
            <pc:sldMk cId="272131872" sldId="256"/>
            <ac:spMk id="2" creationId="{CEB4E85F-92EA-9725-0FB5-867724BB603C}"/>
          </ac:spMkLst>
        </pc:spChg>
      </pc:sldChg>
      <pc:sldChg chg="addSp delSp modSp mod">
        <pc:chgData name="Fatma Gorji" userId="60a9a9af9b307d37" providerId="LiveId" clId="{D98C8B56-EAA2-44F1-9248-FC0A81F2E305}" dt="2026-03-11T20:41:55.912" v="71" actId="1076"/>
        <pc:sldMkLst>
          <pc:docMk/>
          <pc:sldMk cId="1606235533" sldId="258"/>
        </pc:sldMkLst>
        <pc:picChg chg="add mod">
          <ac:chgData name="Fatma Gorji" userId="60a9a9af9b307d37" providerId="LiveId" clId="{D98C8B56-EAA2-44F1-9248-FC0A81F2E305}" dt="2026-03-11T20:41:55.912" v="71" actId="1076"/>
          <ac:picMkLst>
            <pc:docMk/>
            <pc:sldMk cId="1606235533" sldId="258"/>
            <ac:picMk id="10" creationId="{C558B5F4-6A73-6201-C623-76A3EC93826A}"/>
          </ac:picMkLst>
        </pc:picChg>
      </pc:sldChg>
      <pc:sldChg chg="addSp delSp modSp mod">
        <pc:chgData name="Fatma Gorji" userId="60a9a9af9b307d37" providerId="LiveId" clId="{D98C8B56-EAA2-44F1-9248-FC0A81F2E305}" dt="2026-03-11T21:10:14.128" v="209" actId="21"/>
        <pc:sldMkLst>
          <pc:docMk/>
          <pc:sldMk cId="1534670772" sldId="259"/>
        </pc:sldMkLst>
        <pc:picChg chg="add del">
          <ac:chgData name="Fatma Gorji" userId="60a9a9af9b307d37" providerId="LiveId" clId="{D98C8B56-EAA2-44F1-9248-FC0A81F2E305}" dt="2026-03-11T21:10:14.128" v="209" actId="21"/>
          <ac:picMkLst>
            <pc:docMk/>
            <pc:sldMk cId="1534670772" sldId="259"/>
            <ac:picMk id="8" creationId="{1FE5F1A3-966A-61E4-8970-390C8D137482}"/>
          </ac:picMkLst>
        </pc:picChg>
      </pc:sldChg>
      <pc:sldChg chg="addSp delSp modSp mod">
        <pc:chgData name="Fatma Gorji" userId="60a9a9af9b307d37" providerId="LiveId" clId="{D98C8B56-EAA2-44F1-9248-FC0A81F2E305}" dt="2026-03-11T20:56:23.813" v="198" actId="1076"/>
        <pc:sldMkLst>
          <pc:docMk/>
          <pc:sldMk cId="1077863178" sldId="260"/>
        </pc:sldMkLst>
        <pc:spChg chg="mod">
          <ac:chgData name="Fatma Gorji" userId="60a9a9af9b307d37" providerId="LiveId" clId="{D98C8B56-EAA2-44F1-9248-FC0A81F2E305}" dt="2026-03-11T20:53:34.536" v="190" actId="20577"/>
          <ac:spMkLst>
            <pc:docMk/>
            <pc:sldMk cId="1077863178" sldId="260"/>
            <ac:spMk id="3" creationId="{5CEE92B8-4479-441A-9AF2-16FE758058A0}"/>
          </ac:spMkLst>
        </pc:spChg>
        <pc:picChg chg="add mod">
          <ac:chgData name="Fatma Gorji" userId="60a9a9af9b307d37" providerId="LiveId" clId="{D98C8B56-EAA2-44F1-9248-FC0A81F2E305}" dt="2026-03-11T20:56:23.813" v="198" actId="1076"/>
          <ac:picMkLst>
            <pc:docMk/>
            <pc:sldMk cId="1077863178" sldId="260"/>
            <ac:picMk id="5" creationId="{AA801601-A53C-BB59-B0DC-22135663EBB1}"/>
          </ac:picMkLst>
        </pc:picChg>
      </pc:sldChg>
      <pc:sldChg chg="addSp delSp modSp mod">
        <pc:chgData name="Fatma Gorji" userId="60a9a9af9b307d37" providerId="LiveId" clId="{D98C8B56-EAA2-44F1-9248-FC0A81F2E305}" dt="2026-03-11T21:21:16.700" v="292" actId="14100"/>
        <pc:sldMkLst>
          <pc:docMk/>
          <pc:sldMk cId="3388029035" sldId="262"/>
        </pc:sldMkLst>
        <pc:spChg chg="mod">
          <ac:chgData name="Fatma Gorji" userId="60a9a9af9b307d37" providerId="LiveId" clId="{D98C8B56-EAA2-44F1-9248-FC0A81F2E305}" dt="2026-03-11T21:12:46.803" v="231" actId="20577"/>
          <ac:spMkLst>
            <pc:docMk/>
            <pc:sldMk cId="3388029035" sldId="262"/>
            <ac:spMk id="2" creationId="{D01DDC75-7DF3-88AC-7EFE-7883C510C6ED}"/>
          </ac:spMkLst>
        </pc:spChg>
        <pc:spChg chg="mod">
          <ac:chgData name="Fatma Gorji" userId="60a9a9af9b307d37" providerId="LiveId" clId="{D98C8B56-EAA2-44F1-9248-FC0A81F2E305}" dt="2026-03-11T21:13:20.569" v="249" actId="12"/>
          <ac:spMkLst>
            <pc:docMk/>
            <pc:sldMk cId="3388029035" sldId="262"/>
            <ac:spMk id="3" creationId="{26CF79B6-310F-DA4D-B387-331D3A3DF061}"/>
          </ac:spMkLst>
        </pc:spChg>
        <pc:picChg chg="add mod">
          <ac:chgData name="Fatma Gorji" userId="60a9a9af9b307d37" providerId="LiveId" clId="{D98C8B56-EAA2-44F1-9248-FC0A81F2E305}" dt="2026-03-11T21:21:16.700" v="292" actId="14100"/>
          <ac:picMkLst>
            <pc:docMk/>
            <pc:sldMk cId="3388029035" sldId="262"/>
            <ac:picMk id="6" creationId="{8B221F17-61ED-31C5-A1E2-B5B094786466}"/>
          </ac:picMkLst>
        </pc:picChg>
      </pc:sldChg>
      <pc:sldChg chg="modSp mod">
        <pc:chgData name="Fatma Gorji" userId="60a9a9af9b307d37" providerId="LiveId" clId="{D98C8B56-EAA2-44F1-9248-FC0A81F2E305}" dt="2026-03-11T21:23:57.049" v="297" actId="1076"/>
        <pc:sldMkLst>
          <pc:docMk/>
          <pc:sldMk cId="1367678549" sldId="263"/>
        </pc:sldMkLst>
        <pc:picChg chg="mod">
          <ac:chgData name="Fatma Gorji" userId="60a9a9af9b307d37" providerId="LiveId" clId="{D98C8B56-EAA2-44F1-9248-FC0A81F2E305}" dt="2026-03-11T21:23:57.049" v="297" actId="1076"/>
          <ac:picMkLst>
            <pc:docMk/>
            <pc:sldMk cId="1367678549" sldId="263"/>
            <ac:picMk id="5" creationId="{93DF143F-D2C4-5E70-48B6-2F3E4C862FEF}"/>
          </ac:picMkLst>
        </pc:picChg>
      </pc:sldChg>
      <pc:sldChg chg="addSp delSp modSp mod ord">
        <pc:chgData name="Fatma Gorji" userId="60a9a9af9b307d37" providerId="LiveId" clId="{D98C8B56-EAA2-44F1-9248-FC0A81F2E305}" dt="2026-03-11T21:33:49.752" v="315" actId="1076"/>
        <pc:sldMkLst>
          <pc:docMk/>
          <pc:sldMk cId="3755574175" sldId="265"/>
        </pc:sldMkLst>
        <pc:picChg chg="add mod">
          <ac:chgData name="Fatma Gorji" userId="60a9a9af9b307d37" providerId="LiveId" clId="{D98C8B56-EAA2-44F1-9248-FC0A81F2E305}" dt="2026-03-11T21:33:49.752" v="315" actId="1076"/>
          <ac:picMkLst>
            <pc:docMk/>
            <pc:sldMk cId="3755574175" sldId="265"/>
            <ac:picMk id="6" creationId="{AD19B3C7-06FC-BAD1-1847-E9C86F3445C2}"/>
          </ac:picMkLst>
        </pc:picChg>
      </pc:sldChg>
      <pc:sldChg chg="modSp mod">
        <pc:chgData name="Fatma Gorji" userId="60a9a9af9b307d37" providerId="LiveId" clId="{D98C8B56-EAA2-44F1-9248-FC0A81F2E305}" dt="2026-03-11T21:31:48.852" v="303" actId="1076"/>
        <pc:sldMkLst>
          <pc:docMk/>
          <pc:sldMk cId="1026861536" sldId="266"/>
        </pc:sldMkLst>
        <pc:picChg chg="mod">
          <ac:chgData name="Fatma Gorji" userId="60a9a9af9b307d37" providerId="LiveId" clId="{D98C8B56-EAA2-44F1-9248-FC0A81F2E305}" dt="2026-03-11T21:31:48.852" v="303" actId="1076"/>
          <ac:picMkLst>
            <pc:docMk/>
            <pc:sldMk cId="1026861536" sldId="266"/>
            <ac:picMk id="5" creationId="{7B85FE16-D4D1-4AC1-2A5F-6AAF5581F575}"/>
          </ac:picMkLst>
        </pc:picChg>
      </pc:sldChg>
      <pc:sldChg chg="modSp mod">
        <pc:chgData name="Fatma Gorji" userId="60a9a9af9b307d37" providerId="LiveId" clId="{D98C8B56-EAA2-44F1-9248-FC0A81F2E305}" dt="2026-03-11T21:34:55.319" v="330" actId="20577"/>
        <pc:sldMkLst>
          <pc:docMk/>
          <pc:sldMk cId="1299504773" sldId="267"/>
        </pc:sldMkLst>
        <pc:spChg chg="mod">
          <ac:chgData name="Fatma Gorji" userId="60a9a9af9b307d37" providerId="LiveId" clId="{D98C8B56-EAA2-44F1-9248-FC0A81F2E305}" dt="2026-03-11T21:34:55.319" v="330" actId="20577"/>
          <ac:spMkLst>
            <pc:docMk/>
            <pc:sldMk cId="1299504773" sldId="267"/>
            <ac:spMk id="3" creationId="{B86F8F57-602C-02DB-C586-8C7EAE6DD2EB}"/>
          </ac:spMkLst>
        </pc:spChg>
      </pc:sldChg>
      <pc:sldChg chg="addSp delSp modSp mod">
        <pc:chgData name="Fatma Gorji" userId="60a9a9af9b307d37" providerId="LiveId" clId="{D98C8B56-EAA2-44F1-9248-FC0A81F2E305}" dt="2026-03-11T21:12:25.991" v="229" actId="1076"/>
        <pc:sldMkLst>
          <pc:docMk/>
          <pc:sldMk cId="1865073298" sldId="271"/>
        </pc:sldMkLst>
        <pc:picChg chg="add mod">
          <ac:chgData name="Fatma Gorji" userId="60a9a9af9b307d37" providerId="LiveId" clId="{D98C8B56-EAA2-44F1-9248-FC0A81F2E305}" dt="2026-03-11T21:12:25.991" v="229" actId="1076"/>
          <ac:picMkLst>
            <pc:docMk/>
            <pc:sldMk cId="1865073298" sldId="271"/>
            <ac:picMk id="8" creationId="{3ED393DD-0634-1253-6F64-31AF4658BA3E}"/>
          </ac:picMkLst>
        </pc:picChg>
      </pc:sldChg>
      <pc:sldChg chg="addSp delSp modSp mod">
        <pc:chgData name="Fatma Gorji" userId="60a9a9af9b307d37" providerId="LiveId" clId="{D98C8B56-EAA2-44F1-9248-FC0A81F2E305}" dt="2026-03-11T21:11:02.600" v="215" actId="14100"/>
        <pc:sldMkLst>
          <pc:docMk/>
          <pc:sldMk cId="237642299" sldId="272"/>
        </pc:sldMkLst>
        <pc:spChg chg="mod">
          <ac:chgData name="Fatma Gorji" userId="60a9a9af9b307d37" providerId="LiveId" clId="{D98C8B56-EAA2-44F1-9248-FC0A81F2E305}" dt="2026-03-11T12:27:24.363" v="23" actId="14100"/>
          <ac:spMkLst>
            <pc:docMk/>
            <pc:sldMk cId="237642299" sldId="272"/>
            <ac:spMk id="2" creationId="{291A9C2E-6052-3034-74ED-1AECB03F56D5}"/>
          </ac:spMkLst>
        </pc:spChg>
        <pc:spChg chg="mod">
          <ac:chgData name="Fatma Gorji" userId="60a9a9af9b307d37" providerId="LiveId" clId="{D98C8B56-EAA2-44F1-9248-FC0A81F2E305}" dt="2026-03-11T21:02:17.287" v="206" actId="20577"/>
          <ac:spMkLst>
            <pc:docMk/>
            <pc:sldMk cId="237642299" sldId="272"/>
            <ac:spMk id="3" creationId="{D102189C-B80A-0AB9-F632-779A6E80C274}"/>
          </ac:spMkLst>
        </pc:spChg>
        <pc:picChg chg="add mod">
          <ac:chgData name="Fatma Gorji" userId="60a9a9af9b307d37" providerId="LiveId" clId="{D98C8B56-EAA2-44F1-9248-FC0A81F2E305}" dt="2026-03-11T21:11:02.600" v="215" actId="14100"/>
          <ac:picMkLst>
            <pc:docMk/>
            <pc:sldMk cId="237642299" sldId="272"/>
            <ac:picMk id="7" creationId="{1C5A4362-4527-3AF3-F1E9-5B33A0E543FE}"/>
          </ac:picMkLst>
        </pc:picChg>
      </pc:sldChg>
      <pc:sldChg chg="addSp delSp modSp mod">
        <pc:chgData name="Fatma Gorji" userId="60a9a9af9b307d37" providerId="LiveId" clId="{D98C8B56-EAA2-44F1-9248-FC0A81F2E305}" dt="2026-03-11T21:20:15.439" v="285" actId="1076"/>
        <pc:sldMkLst>
          <pc:docMk/>
          <pc:sldMk cId="4166506202" sldId="273"/>
        </pc:sldMkLst>
        <pc:spChg chg="mod">
          <ac:chgData name="Fatma Gorji" userId="60a9a9af9b307d37" providerId="LiveId" clId="{D98C8B56-EAA2-44F1-9248-FC0A81F2E305}" dt="2026-03-11T21:14:52.435" v="281" actId="12"/>
          <ac:spMkLst>
            <pc:docMk/>
            <pc:sldMk cId="4166506202" sldId="273"/>
            <ac:spMk id="3" creationId="{45A51890-57EC-6429-0272-3715788B2BEA}"/>
          </ac:spMkLst>
        </pc:spChg>
        <pc:picChg chg="add mod">
          <ac:chgData name="Fatma Gorji" userId="60a9a9af9b307d37" providerId="LiveId" clId="{D98C8B56-EAA2-44F1-9248-FC0A81F2E305}" dt="2026-03-11T21:20:15.439" v="285" actId="1076"/>
          <ac:picMkLst>
            <pc:docMk/>
            <pc:sldMk cId="4166506202" sldId="273"/>
            <ac:picMk id="4" creationId="{29A0F497-7DE6-AA97-C9C2-D0315264EC49}"/>
          </ac:picMkLst>
        </pc:picChg>
      </pc:sldChg>
      <pc:sldChg chg="delSp modSp new mod ord">
        <pc:chgData name="Fatma Gorji" userId="60a9a9af9b307d37" providerId="LiveId" clId="{D98C8B56-EAA2-44F1-9248-FC0A81F2E305}" dt="2026-03-17T10:54:01.074" v="433" actId="12"/>
        <pc:sldMkLst>
          <pc:docMk/>
          <pc:sldMk cId="3976035910" sldId="274"/>
        </pc:sldMkLst>
        <pc:spChg chg="del">
          <ac:chgData name="Fatma Gorji" userId="60a9a9af9b307d37" providerId="LiveId" clId="{D98C8B56-EAA2-44F1-9248-FC0A81F2E305}" dt="2026-03-17T10:53:50.351" v="431" actId="21"/>
          <ac:spMkLst>
            <pc:docMk/>
            <pc:sldMk cId="3976035910" sldId="274"/>
            <ac:spMk id="2" creationId="{5659614A-81B1-A0B2-8F1F-2D87804C9937}"/>
          </ac:spMkLst>
        </pc:spChg>
        <pc:spChg chg="mod">
          <ac:chgData name="Fatma Gorji" userId="60a9a9af9b307d37" providerId="LiveId" clId="{D98C8B56-EAA2-44F1-9248-FC0A81F2E305}" dt="2026-03-17T10:54:01.074" v="433" actId="12"/>
          <ac:spMkLst>
            <pc:docMk/>
            <pc:sldMk cId="3976035910" sldId="274"/>
            <ac:spMk id="3" creationId="{FBBF38C4-851D-5AC0-1101-EE76E84AA1C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C6A49C-8424-4DF6-9B57-0A684D6CC27C}" type="datetimeFigureOut">
              <a:rPr lang="en-IN" smtClean="0"/>
              <a:t>17-03-2026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E07C08-BA93-4F51-804B-F1B266E4A7CA}" type="slidenum">
              <a:rPr lang="en-IN" smtClean="0"/>
              <a:t>‹#›</a:t>
            </a:fld>
            <a:endParaRPr lang="en-IN"/>
          </a:p>
        </p:txBody>
      </p:sp>
    </p:spTree>
    <p:extLst>
      <p:ext uri="{BB962C8B-B14F-4D97-AF65-F5344CB8AC3E}">
        <p14:creationId xmlns:p14="http://schemas.microsoft.com/office/powerpoint/2010/main" val="1682567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Parkinson disease is a movement and coordination condition that is a progressive neurological disease. It occurs as a result of damaging the dopamine producing neurons of the brain. The condition causes both motor and non-motor symptoms which largely interfere with independence, day-to-day functioning and the quality of life.</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3</a:t>
            </a:fld>
            <a:endParaRPr lang="en-IN"/>
          </a:p>
        </p:txBody>
      </p:sp>
    </p:spTree>
    <p:extLst>
      <p:ext uri="{BB962C8B-B14F-4D97-AF65-F5344CB8AC3E}">
        <p14:creationId xmlns:p14="http://schemas.microsoft.com/office/powerpoint/2010/main" val="2556865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Parkinson disease is described as a chronic neurodegenerative ailment, which is marked by loss of dopaminergic cells over an extended period of time in the substantia nigra. Due to this dopamine deficiency, the regulation of movement is affected by causing tremor, rigidity and slow movement besides impacting the cognitive and psychological functions.</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4</a:t>
            </a:fld>
            <a:endParaRPr lang="en-IN"/>
          </a:p>
        </p:txBody>
      </p:sp>
    </p:spTree>
    <p:extLst>
      <p:ext uri="{BB962C8B-B14F-4D97-AF65-F5344CB8AC3E}">
        <p14:creationId xmlns:p14="http://schemas.microsoft.com/office/powerpoint/2010/main" val="1561901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the rapidly expanding neurological diseases in the world is the Parkinson disease. Thousands of people live with the condition in the United Kingdom with millions of people affected globally. Emerging life expectancy and ageing populations are also adding to the growing prevalence.</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5</a:t>
            </a:fld>
            <a:endParaRPr lang="en-IN"/>
          </a:p>
        </p:txBody>
      </p:sp>
    </p:spTree>
    <p:extLst>
      <p:ext uri="{BB962C8B-B14F-4D97-AF65-F5344CB8AC3E}">
        <p14:creationId xmlns:p14="http://schemas.microsoft.com/office/powerpoint/2010/main" val="2357741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term Parkinsonism describes some conditions of the nervous system that replicate the signs of the Parkinson disease. The most common one is the idiopathic type of Parkinson disease, and the secondary and atypical types might be present as a result of drugs, toxins, or any other neurodegenerative disorder.</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6</a:t>
            </a:fld>
            <a:endParaRPr lang="en-IN"/>
          </a:p>
        </p:txBody>
      </p:sp>
    </p:spTree>
    <p:extLst>
      <p:ext uri="{BB962C8B-B14F-4D97-AF65-F5344CB8AC3E}">
        <p14:creationId xmlns:p14="http://schemas.microsoft.com/office/powerpoint/2010/main" val="2402643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Modifiable risk factors are associated with the exposure to environmental and lifestyle conditions which can influence the risk of Parkinson disease. Neuronal damage has been associated with contact with pesticides, toxins and environmental pollution. Brain health may also be influenced by lifestyle </a:t>
            </a:r>
            <a:r>
              <a:rPr lang="en-US" dirty="0" err="1"/>
              <a:t>behaviours</a:t>
            </a:r>
            <a:r>
              <a:rPr lang="en-US" dirty="0"/>
              <a:t> like lack of exercise. Exposure to harmful chemicals should be minimized and healthy lifestyles encouraged to reduce the possibility of diseases.</a:t>
            </a:r>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7</a:t>
            </a:fld>
            <a:endParaRPr lang="en-IN"/>
          </a:p>
        </p:txBody>
      </p:sp>
    </p:spTree>
    <p:extLst>
      <p:ext uri="{BB962C8B-B14F-4D97-AF65-F5344CB8AC3E}">
        <p14:creationId xmlns:p14="http://schemas.microsoft.com/office/powerpoint/2010/main" val="2325450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Non-modifiable risk factors refer to the aspects which cannot be altered and impact significantly on the development of Parkinson disease. Its greatest determinant is age, with the prevalence rising above the age 60. It can also be genetically prone and family history. Moreover, gender biological disparities between men and women could also lead to gender variations in the occurrence and progression of diseases.</a:t>
            </a:r>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8</a:t>
            </a:fld>
            <a:endParaRPr lang="en-IN"/>
          </a:p>
        </p:txBody>
      </p:sp>
    </p:spTree>
    <p:extLst>
      <p:ext uri="{BB962C8B-B14F-4D97-AF65-F5344CB8AC3E}">
        <p14:creationId xmlns:p14="http://schemas.microsoft.com/office/powerpoint/2010/main" val="286569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Parkinson signs are physical symptoms and characteristics that medical practitioners used in the clinical observation. The common ones are tremor, muscle rigidity and bradykinesia, which influence the normal movement. Another significant symptom that raises the risk of falls and movement problems is the development of postural instability during the progressive development of the neurological condition.</a:t>
            </a:r>
            <a:endParaRPr lang="en-IN" b="0" dirty="0"/>
          </a:p>
        </p:txBody>
      </p:sp>
      <p:sp>
        <p:nvSpPr>
          <p:cNvPr id="4" name="Slide Number Placeholder 3"/>
          <p:cNvSpPr>
            <a:spLocks noGrp="1"/>
          </p:cNvSpPr>
          <p:nvPr>
            <p:ph type="sldNum" sz="quarter" idx="5"/>
          </p:nvPr>
        </p:nvSpPr>
        <p:spPr/>
        <p:txBody>
          <a:bodyPr/>
          <a:lstStyle/>
          <a:p>
            <a:fld id="{B6E07C08-BA93-4F51-804B-F1B266E4A7CA}" type="slidenum">
              <a:rPr lang="en-IN" smtClean="0"/>
              <a:t>9</a:t>
            </a:fld>
            <a:endParaRPr lang="en-IN"/>
          </a:p>
        </p:txBody>
      </p:sp>
    </p:spTree>
    <p:extLst>
      <p:ext uri="{BB962C8B-B14F-4D97-AF65-F5344CB8AC3E}">
        <p14:creationId xmlns:p14="http://schemas.microsoft.com/office/powerpoint/2010/main" val="37152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Patients report symptoms of Parkinson disease that are both motor and non-motor. Most persons develop depression, sleeps and digestive disorders like constipation. Such symptoms may have profound impacts on everyday activity as well as overall health and health generally tends to be more apparent as the illness advances with time.</a:t>
            </a:r>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10</a:t>
            </a:fld>
            <a:endParaRPr lang="en-IN"/>
          </a:p>
        </p:txBody>
      </p:sp>
    </p:spTree>
    <p:extLst>
      <p:ext uri="{BB962C8B-B14F-4D97-AF65-F5344CB8AC3E}">
        <p14:creationId xmlns:p14="http://schemas.microsoft.com/office/powerpoint/2010/main" val="907235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Parkinson disease diagnosis starts with clinical examination of the symptoms and medical histories. Neurological test involves tremor, movement and rigidity assessment. Other imaging procedures can be conducted to eliminate other neurological conditions and aid in correct diagnosis.</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11</a:t>
            </a:fld>
            <a:endParaRPr lang="en-IN"/>
          </a:p>
        </p:txBody>
      </p:sp>
    </p:spTree>
    <p:extLst>
      <p:ext uri="{BB962C8B-B14F-4D97-AF65-F5344CB8AC3E}">
        <p14:creationId xmlns:p14="http://schemas.microsoft.com/office/powerpoint/2010/main" val="3089907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patients who present with symptoms normally present themselves to a general practitioner who makes an initial assessment. Successive suspected cases are taken to a neurologist to be assessed. Treatment, monitoring and rehabilitation services are orchestrated by multidisciplinary teams to provide comprehensive long-term care of the patient.</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12</a:t>
            </a:fld>
            <a:endParaRPr lang="en-IN"/>
          </a:p>
        </p:txBody>
      </p:sp>
    </p:spTree>
    <p:extLst>
      <p:ext uri="{BB962C8B-B14F-4D97-AF65-F5344CB8AC3E}">
        <p14:creationId xmlns:p14="http://schemas.microsoft.com/office/powerpoint/2010/main" val="710906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Parkinson disease poses significant social and economic problems. Rehabilitation and caregiving add to the cost of healthcare because of the long-term treatment. Quite a number of patients report decreased employment and financial abilities, with families being at frequent risk of emotional strain and lifelong taking care of their loved ones.</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13</a:t>
            </a:fld>
            <a:endParaRPr lang="en-IN"/>
          </a:p>
        </p:txBody>
      </p:sp>
    </p:spTree>
    <p:extLst>
      <p:ext uri="{BB962C8B-B14F-4D97-AF65-F5344CB8AC3E}">
        <p14:creationId xmlns:p14="http://schemas.microsoft.com/office/powerpoint/2010/main" val="1642039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Parkinson disease management is aimed at managing the symptoms and ensuring a functional independence. Drugs are used to replenish the dopamine activity and rehabilitation treatments are used to enhance movement, communication abilities and living activities. A multidisciplinary care is a significant aspect of long-term management of the disease.</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14</a:t>
            </a:fld>
            <a:endParaRPr lang="en-IN"/>
          </a:p>
        </p:txBody>
      </p:sp>
    </p:spTree>
    <p:extLst>
      <p:ext uri="{BB962C8B-B14F-4D97-AF65-F5344CB8AC3E}">
        <p14:creationId xmlns:p14="http://schemas.microsoft.com/office/powerpoint/2010/main" val="950091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Even though the problem of the Parkinson disease cannot be completely avoided, there are certain lifestyle behaviours that can minimise the risk. Frequent exercise, proper diet and lesser exposure to environmental toxicant help the brain. Early surveillance can also be used in obtaining those who are at higher risk of neurological issues.</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15</a:t>
            </a:fld>
            <a:endParaRPr lang="en-IN"/>
          </a:p>
        </p:txBody>
      </p:sp>
    </p:spTree>
    <p:extLst>
      <p:ext uri="{BB962C8B-B14F-4D97-AF65-F5344CB8AC3E}">
        <p14:creationId xmlns:p14="http://schemas.microsoft.com/office/powerpoint/2010/main" val="37530690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co-production model encourages cooperation between the healthcare professionals, the patients and families. There is active involvement of patients in the planning and decision making of treatments. This will enhance communication, stimulate shared responsibility and enhance treatment adherence leading to better long-term disease management.</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16</a:t>
            </a:fld>
            <a:endParaRPr lang="en-IN"/>
          </a:p>
        </p:txBody>
      </p:sp>
    </p:spTree>
    <p:extLst>
      <p:ext uri="{BB962C8B-B14F-4D97-AF65-F5344CB8AC3E}">
        <p14:creationId xmlns:p14="http://schemas.microsoft.com/office/powerpoint/2010/main" val="21171568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Person-centred care places emphasis on needs, preferences and values of a person when formulating plans of treatment. Assisted self-management promotes self-reliance and increases the quality of life. Education, rehabilitation programmes and community support which is given to people with Parkinson’s disease is an activity of specialisation services and organisations.</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17</a:t>
            </a:fld>
            <a:endParaRPr lang="en-IN"/>
          </a:p>
        </p:txBody>
      </p:sp>
    </p:spTree>
    <p:extLst>
      <p:ext uri="{BB962C8B-B14F-4D97-AF65-F5344CB8AC3E}">
        <p14:creationId xmlns:p14="http://schemas.microsoft.com/office/powerpoint/2010/main" val="1777750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180ED7-ACC2-488D-AC47-8B870457C4B6}" type="datetimeFigureOut">
              <a:rPr lang="en-IN" smtClean="0"/>
              <a:t>17-03-2026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085035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180ED7-ACC2-488D-AC47-8B870457C4B6}" type="datetimeFigureOut">
              <a:rPr lang="en-IN" smtClean="0"/>
              <a:t>17-03-2026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805250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180ED7-ACC2-488D-AC47-8B870457C4B6}" type="datetimeFigureOut">
              <a:rPr lang="en-IN" smtClean="0"/>
              <a:t>17-03-2026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3584408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180ED7-ACC2-488D-AC47-8B870457C4B6}" type="datetimeFigureOut">
              <a:rPr lang="en-IN" smtClean="0"/>
              <a:t>17-03-2026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68632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180ED7-ACC2-488D-AC47-8B870457C4B6}" type="datetimeFigureOut">
              <a:rPr lang="en-IN" smtClean="0"/>
              <a:t>17-03-2026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01835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5180ED7-ACC2-488D-AC47-8B870457C4B6}" type="datetimeFigureOut">
              <a:rPr lang="en-IN" smtClean="0"/>
              <a:t>17-03-2026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2343695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5180ED7-ACC2-488D-AC47-8B870457C4B6}" type="datetimeFigureOut">
              <a:rPr lang="en-IN" smtClean="0"/>
              <a:t>17-03-2026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087397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5180ED7-ACC2-488D-AC47-8B870457C4B6}" type="datetimeFigureOut">
              <a:rPr lang="en-IN" smtClean="0"/>
              <a:t>17-03-2026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411659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180ED7-ACC2-488D-AC47-8B870457C4B6}" type="datetimeFigureOut">
              <a:rPr lang="en-IN" smtClean="0"/>
              <a:t>17-03-2026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990907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180ED7-ACC2-488D-AC47-8B870457C4B6}" type="datetimeFigureOut">
              <a:rPr lang="en-IN" smtClean="0"/>
              <a:t>17-03-2026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3197579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5180ED7-ACC2-488D-AC47-8B870457C4B6}" type="datetimeFigureOut">
              <a:rPr lang="en-IN" smtClean="0"/>
              <a:t>17-03-2026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3502720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5180ED7-ACC2-488D-AC47-8B870457C4B6}" type="datetimeFigureOut">
              <a:rPr lang="en-IN" smtClean="0"/>
              <a:t>17-03-2026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21752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180ED7-ACC2-488D-AC47-8B870457C4B6}" type="datetimeFigureOut">
              <a:rPr lang="en-IN" smtClean="0"/>
              <a:t>17-03-2026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4391567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5180ED7-ACC2-488D-AC47-8B870457C4B6}" type="datetimeFigureOut">
              <a:rPr lang="en-IN" smtClean="0"/>
              <a:t>17-03-2026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8260814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5180ED7-ACC2-488D-AC47-8B870457C4B6}" type="datetimeFigureOut">
              <a:rPr lang="en-IN" smtClean="0"/>
              <a:t>17-03-2026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303296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180ED7-ACC2-488D-AC47-8B870457C4B6}" type="datetimeFigureOut">
              <a:rPr lang="en-IN" smtClean="0"/>
              <a:t>17-03-2026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31607070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180ED7-ACC2-488D-AC47-8B870457C4B6}" type="datetimeFigureOut">
              <a:rPr lang="en-IN" smtClean="0"/>
              <a:t>17-03-2026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4019784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5180ED7-ACC2-488D-AC47-8B870457C4B6}" type="datetimeFigureOut">
              <a:rPr lang="en-IN" smtClean="0"/>
              <a:t>17-03-2026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251F375-9508-44AB-8E2D-7FB7DA8D0392}" type="slidenum">
              <a:rPr lang="en-IN" smtClean="0"/>
              <a:t>‹#›</a:t>
            </a:fld>
            <a:endParaRPr lang="en-IN"/>
          </a:p>
        </p:txBody>
      </p:sp>
    </p:spTree>
    <p:extLst>
      <p:ext uri="{BB962C8B-B14F-4D97-AF65-F5344CB8AC3E}">
        <p14:creationId xmlns:p14="http://schemas.microsoft.com/office/powerpoint/2010/main" val="3862010370"/>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8" Type="http://schemas.openxmlformats.org/officeDocument/2006/relationships/hyperlink" Target="https://pmc.ncbi.nlm.nih.gov/articles/PMC12421158/" TargetMode="External"/><Relationship Id="rId13" Type="http://schemas.openxmlformats.org/officeDocument/2006/relationships/hyperlink" Target="https://www.parkinsons.org.uk/professionals/resources/parkinsons-prevalence-uk" TargetMode="External"/><Relationship Id="rId18" Type="http://schemas.openxmlformats.org/officeDocument/2006/relationships/hyperlink" Target="https://pmc.ncbi.nlm.nih.gov/articles/PMC10849824/" TargetMode="External"/><Relationship Id="rId26" Type="http://schemas.openxmlformats.org/officeDocument/2006/relationships/hyperlink" Target="https://pmc.ncbi.nlm.nih.gov/articles/PMC10962518/?utm_source=chatgpt.com" TargetMode="External"/><Relationship Id="rId3" Type="http://schemas.openxmlformats.org/officeDocument/2006/relationships/hyperlink" Target="https://www.sciencedirect.com/science/article/abs/pii/S1353802024000774" TargetMode="External"/><Relationship Id="rId21" Type="http://schemas.openxmlformats.org/officeDocument/2006/relationships/hyperlink" Target="https://pmc.ncbi.nlm.nih.gov/articles/PMC11241043/" TargetMode="External"/><Relationship Id="rId7" Type="http://schemas.openxmlformats.org/officeDocument/2006/relationships/hyperlink" Target="https://pmc.ncbi.nlm.nih.gov/articles/PMC7758837/pdf/nihms-1654778.pdf" TargetMode="External"/><Relationship Id="rId12" Type="http://schemas.openxmlformats.org/officeDocument/2006/relationships/hyperlink" Target="https://www.parkinsons.org.uk/information/about-parkinsons/statistics" TargetMode="External"/><Relationship Id="rId17" Type="http://schemas.openxmlformats.org/officeDocument/2006/relationships/hyperlink" Target="https://pubmed.ncbi.nlm.nih.gov/39083773/" TargetMode="External"/><Relationship Id="rId25" Type="http://schemas.openxmlformats.org/officeDocument/2006/relationships/hyperlink" Target="https://pubmed.ncbi.nlm.nih.gov/39803037/" TargetMode="External"/><Relationship Id="rId2" Type="http://schemas.openxmlformats.org/officeDocument/2006/relationships/hyperlink" Target="https://pubmed.ncbi.nlm.nih.gov/32044947/" TargetMode="External"/><Relationship Id="rId16" Type="http://schemas.openxmlformats.org/officeDocument/2006/relationships/hyperlink" Target="https://www.ncbi.nlm.nih.gov/books/NBK470193/" TargetMode="External"/><Relationship Id="rId20" Type="http://schemas.openxmlformats.org/officeDocument/2006/relationships/hyperlink" Target="https://pmc.ncbi.nlm.nih.gov/articles/PMC11307066/" TargetMode="External"/><Relationship Id="rId29" Type="http://schemas.openxmlformats.org/officeDocument/2006/relationships/hyperlink" Target="https://pmc.ncbi.nlm.nih.gov/articles/PMC12741115/" TargetMode="External"/><Relationship Id="rId1" Type="http://schemas.openxmlformats.org/officeDocument/2006/relationships/slideLayout" Target="../slideLayouts/slideLayout4.xml"/><Relationship Id="rId6" Type="http://schemas.openxmlformats.org/officeDocument/2006/relationships/hyperlink" Target="https://pmc.ncbi.nlm.nih.gov/articles/PMC12133813/" TargetMode="External"/><Relationship Id="rId11" Type="http://schemas.openxmlformats.org/officeDocument/2006/relationships/hyperlink" Target="https://pmc.ncbi.nlm.nih.gov/articles/PMC10051786/" TargetMode="External"/><Relationship Id="rId24" Type="http://schemas.openxmlformats.org/officeDocument/2006/relationships/hyperlink" Target="https://pubmed.ncbi.nlm.nih.gov/38795270/" TargetMode="External"/><Relationship Id="rId5" Type="http://schemas.openxmlformats.org/officeDocument/2006/relationships/hyperlink" Target="https://pmc.ncbi.nlm.nih.gov/articles/PMC12488584/" TargetMode="External"/><Relationship Id="rId15" Type="http://schemas.openxmlformats.org/officeDocument/2006/relationships/hyperlink" Target="https://www.sciencedirect.com/science/article/pii/S1353802024010277" TargetMode="External"/><Relationship Id="rId23" Type="http://schemas.openxmlformats.org/officeDocument/2006/relationships/hyperlink" Target="https://pubmed.ncbi.nlm.nih.gov/38972602/" TargetMode="External"/><Relationship Id="rId28" Type="http://schemas.openxmlformats.org/officeDocument/2006/relationships/hyperlink" Target="https://pmc.ncbi.nlm.nih.gov/articles/PMC12785109/" TargetMode="External"/><Relationship Id="rId10" Type="http://schemas.openxmlformats.org/officeDocument/2006/relationships/hyperlink" Target="https://www.sciencedirect.com/science/article/pii/S1016847825000986" TargetMode="External"/><Relationship Id="rId19" Type="http://schemas.openxmlformats.org/officeDocument/2006/relationships/hyperlink" Target="https://pmc.ncbi.nlm.nih.gov/articles/PMC11341544/" TargetMode="External"/><Relationship Id="rId31" Type="http://schemas.openxmlformats.org/officeDocument/2006/relationships/hyperlink" Target="https://pmc.ncbi.nlm.nih.gov/articles/PMC12466970/?utm_source=chatgpt.com" TargetMode="External"/><Relationship Id="rId4" Type="http://schemas.openxmlformats.org/officeDocument/2006/relationships/hyperlink" Target="https://www.nejm.org/doi/full/10.1056/NEJMra2401857" TargetMode="External"/><Relationship Id="rId9" Type="http://schemas.openxmlformats.org/officeDocument/2006/relationships/hyperlink" Target="https://www.mdpi.com/1422-0067/26/13/6416" TargetMode="External"/><Relationship Id="rId14" Type="http://schemas.openxmlformats.org/officeDocument/2006/relationships/hyperlink" Target="https://www.bmj.com/content/388/bmj-2024-080952" TargetMode="External"/><Relationship Id="rId22" Type="http://schemas.openxmlformats.org/officeDocument/2006/relationships/hyperlink" Target="https://pubmed.ncbi.nlm.nih.gov/38945129/" TargetMode="External"/><Relationship Id="rId27" Type="http://schemas.openxmlformats.org/officeDocument/2006/relationships/hyperlink" Target="https://pmc.ncbi.nlm.nih.gov/articles/PMC12450148/" TargetMode="External"/><Relationship Id="rId30" Type="http://schemas.openxmlformats.org/officeDocument/2006/relationships/hyperlink" Target="https://pmc.ncbi.nlm.nih.gov/articles/PMC12320191/?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BF38C4-851D-5AC0-1101-EE76E84AA1CE}"/>
              </a:ext>
            </a:extLst>
          </p:cNvPr>
          <p:cNvSpPr>
            <a:spLocks noGrp="1"/>
          </p:cNvSpPr>
          <p:nvPr>
            <p:ph idx="1"/>
          </p:nvPr>
        </p:nvSpPr>
        <p:spPr/>
        <p:txBody>
          <a:bodyPr/>
          <a:lstStyle/>
          <a:p>
            <a:pPr marL="0" indent="0">
              <a:buNone/>
            </a:pPr>
            <a:r>
              <a:rPr lang="en-IN" b="1" dirty="0"/>
              <a:t>Student name:  Fatma Yusuf Gorji  </a:t>
            </a:r>
            <a:endParaRPr lang="en-IN" dirty="0"/>
          </a:p>
          <a:p>
            <a:pPr marL="0" indent="0">
              <a:buNone/>
            </a:pPr>
            <a:r>
              <a:rPr lang="en-IN" b="1" dirty="0"/>
              <a:t>Student ID:  2526418</a:t>
            </a:r>
            <a:endParaRPr lang="en-IN" dirty="0"/>
          </a:p>
          <a:p>
            <a:pPr marL="0" indent="0">
              <a:buNone/>
            </a:pPr>
            <a:r>
              <a:rPr lang="en-IN" b="1" dirty="0"/>
              <a:t>Programme: MSc Public Health and Social care in practice </a:t>
            </a:r>
            <a:endParaRPr lang="en-IN" dirty="0"/>
          </a:p>
          <a:p>
            <a:pPr marL="0" indent="0">
              <a:buNone/>
            </a:pPr>
            <a:r>
              <a:rPr lang="en-IN" b="1" dirty="0"/>
              <a:t>Topic: Parkinson’s Disease in The Elderly population </a:t>
            </a:r>
            <a:endParaRPr lang="en-IN" dirty="0"/>
          </a:p>
          <a:p>
            <a:pPr marL="0" indent="0">
              <a:buNone/>
            </a:pPr>
            <a:r>
              <a:rPr lang="en-IN" b="1" dirty="0"/>
              <a:t>Module: Community care and management of long-term condition Module Code: LCHS7003</a:t>
            </a:r>
            <a:endParaRPr lang="en-IN" dirty="0"/>
          </a:p>
          <a:p>
            <a:pPr marL="0" indent="0">
              <a:buNone/>
            </a:pPr>
            <a:r>
              <a:rPr lang="en-IN" b="1" dirty="0"/>
              <a:t>Assignment Titel: Component 2 individual presentation </a:t>
            </a:r>
            <a:endParaRPr lang="en-IN" dirty="0"/>
          </a:p>
          <a:p>
            <a:pPr marL="0" indent="0">
              <a:buNone/>
            </a:pPr>
            <a:r>
              <a:rPr lang="en-IN" b="1" dirty="0"/>
              <a:t>Lecturer: Dr Raheela Shaikh</a:t>
            </a:r>
            <a:endParaRPr lang="en-IN" dirty="0"/>
          </a:p>
        </p:txBody>
      </p:sp>
    </p:spTree>
    <p:extLst>
      <p:ext uri="{BB962C8B-B14F-4D97-AF65-F5344CB8AC3E}">
        <p14:creationId xmlns:p14="http://schemas.microsoft.com/office/powerpoint/2010/main" val="3976035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4E85F-92EA-9725-0FB5-867724BB603C}"/>
              </a:ext>
            </a:extLst>
          </p:cNvPr>
          <p:cNvSpPr>
            <a:spLocks noGrp="1"/>
          </p:cNvSpPr>
          <p:nvPr>
            <p:ph type="ctrTitle"/>
          </p:nvPr>
        </p:nvSpPr>
        <p:spPr>
          <a:xfrm>
            <a:off x="1491343" y="2331731"/>
            <a:ext cx="9176657" cy="2387600"/>
          </a:xfrm>
        </p:spPr>
        <p:txBody>
          <a:bodyPr/>
          <a:lstStyle/>
          <a:p>
            <a:pPr>
              <a:lnSpc>
                <a:spcPct val="107000"/>
              </a:lnSpc>
              <a:spcAft>
                <a:spcPts val="800"/>
              </a:spcAft>
            </a:pPr>
            <a:r>
              <a:rPr lang="en-IN" sz="6000" b="1" kern="100" dirty="0">
                <a:effectLst/>
                <a:latin typeface="Times New Roman" panose="02020603050405020304" pitchFamily="18" charset="0"/>
                <a:ea typeface="Calibri" panose="020F0502020204030204" pitchFamily="34" charset="0"/>
              </a:rPr>
              <a:t>Parkinson’s disease in elderly population in </a:t>
            </a:r>
            <a:r>
              <a:rPr lang="en-IN" sz="6000" b="1" kern="100" dirty="0">
                <a:latin typeface="Times New Roman" panose="02020603050405020304" pitchFamily="18" charset="0"/>
                <a:ea typeface="Calibri" panose="020F0502020204030204" pitchFamily="34" charset="0"/>
              </a:rPr>
              <a:t>UK</a:t>
            </a:r>
            <a:br>
              <a:rPr lang="en-IN" sz="6000" kern="100" dirty="0">
                <a:effectLst/>
                <a:latin typeface="Times New Roman" panose="02020603050405020304" pitchFamily="18" charset="0"/>
                <a:ea typeface="Calibri" panose="020F0502020204030204" pitchFamily="34" charset="0"/>
              </a:rPr>
            </a:br>
            <a:endParaRPr lang="en-IN" dirty="0"/>
          </a:p>
        </p:txBody>
      </p:sp>
    </p:spTree>
    <p:extLst>
      <p:ext uri="{BB962C8B-B14F-4D97-AF65-F5344CB8AC3E}">
        <p14:creationId xmlns:p14="http://schemas.microsoft.com/office/powerpoint/2010/main" val="272131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339476-06AE-C397-0AFA-62E8FCAA97E2}"/>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Introduction</a:t>
            </a:r>
            <a:endParaRPr lang="en-IN" dirty="0"/>
          </a:p>
        </p:txBody>
      </p:sp>
      <p:sp>
        <p:nvSpPr>
          <p:cNvPr id="5" name="Content Placeholder 4">
            <a:extLst>
              <a:ext uri="{FF2B5EF4-FFF2-40B4-BE49-F238E27FC236}">
                <a16:creationId xmlns:a16="http://schemas.microsoft.com/office/drawing/2014/main" id="{E81FC254-49E6-3D8A-A3B5-C77705CF0AE8}"/>
              </a:ext>
            </a:extLst>
          </p:cNvPr>
          <p:cNvSpPr>
            <a:spLocks noGrp="1"/>
          </p:cNvSpPr>
          <p:nvPr>
            <p:ph sz="half" idx="1"/>
          </p:nvPr>
        </p:nvSpPr>
        <p:spPr>
          <a:xfrm>
            <a:off x="838200" y="1825625"/>
            <a:ext cx="10291916" cy="4351338"/>
          </a:xfrm>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Parkinson’s disease is a progressive neurodegenerative disorder affecting movement and motor control (Bloem et al., 2021; Tanner and Ostrem,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It occurs due to degeneration of dopamine-producing neurons in the brain (Macedo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The disease causes both motor and non-motor complications affecting quality of life (Chaudhary et al., 2025; Cattaneo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Early diagnosis and management improve patient outcomes (Armstrong and Okun, 2020; Munhoz et al., 2024).</a:t>
            </a:r>
          </a:p>
          <a:p>
            <a:endParaRPr lang="en-IN" dirty="0"/>
          </a:p>
        </p:txBody>
      </p:sp>
    </p:spTree>
    <p:extLst>
      <p:ext uri="{BB962C8B-B14F-4D97-AF65-F5344CB8AC3E}">
        <p14:creationId xmlns:p14="http://schemas.microsoft.com/office/powerpoint/2010/main" val="3895937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11092-3322-5A1A-50B1-B3F10219CD13}"/>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Definition of Parkinson’s Disease</a:t>
            </a:r>
            <a:endParaRPr lang="en-IN" dirty="0"/>
          </a:p>
        </p:txBody>
      </p:sp>
      <p:sp>
        <p:nvSpPr>
          <p:cNvPr id="3" name="Content Placeholder 2">
            <a:extLst>
              <a:ext uri="{FF2B5EF4-FFF2-40B4-BE49-F238E27FC236}">
                <a16:creationId xmlns:a16="http://schemas.microsoft.com/office/drawing/2014/main" id="{6E75EC5C-E6DE-7B20-7145-927C626DC300}"/>
              </a:ext>
            </a:extLst>
          </p:cNvPr>
          <p:cNvSpPr>
            <a:spLocks noGrp="1"/>
          </p:cNvSpPr>
          <p:nvPr>
            <p:ph sz="half" idx="1"/>
          </p:nvPr>
        </p:nvSpPr>
        <p:spPr/>
        <p:txBody>
          <a:bodyPr>
            <a:normAutofit fontScale="92500" lnSpcReduction="10000"/>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Parkinson’s disease is a chronic neurological disorder involving loss of dopaminergic neurons (Bloem et al., 2021).</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Dopamine deficiency disrupts movement regulation within the basal ganglia (Macedo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It produces both motor and non-motor neurological symptoms (Zafar and </a:t>
            </a:r>
            <a:r>
              <a:rPr lang="en-IN" sz="1800" kern="100" dirty="0" err="1">
                <a:effectLst/>
                <a:latin typeface="Times New Roman" panose="02020603050405020304" pitchFamily="18" charset="0"/>
                <a:ea typeface="Calibri" panose="020F0502020204030204" pitchFamily="34" charset="0"/>
              </a:rPr>
              <a:t>Yaddanapudi</a:t>
            </a:r>
            <a:r>
              <a:rPr lang="en-IN" sz="1800" kern="100" dirty="0">
                <a:effectLst/>
                <a:latin typeface="Times New Roman" panose="02020603050405020304" pitchFamily="18" charset="0"/>
                <a:ea typeface="Calibri" panose="020F0502020204030204" pitchFamily="34" charset="0"/>
              </a:rPr>
              <a:t>, 2023; Cattaneo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The condition is progressive and requires lifelong management (Tanner and Ostrem, 2024).</a:t>
            </a:r>
          </a:p>
          <a:p>
            <a:endParaRPr lang="en-IN" dirty="0"/>
          </a:p>
        </p:txBody>
      </p:sp>
      <p:pic>
        <p:nvPicPr>
          <p:cNvPr id="10" name="Content Placeholder 9">
            <a:extLst>
              <a:ext uri="{FF2B5EF4-FFF2-40B4-BE49-F238E27FC236}">
                <a16:creationId xmlns:a16="http://schemas.microsoft.com/office/drawing/2014/main" id="{C558B5F4-6A73-6201-C623-76A3EC93826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544184"/>
            <a:ext cx="5580586" cy="4603297"/>
          </a:xfrm>
        </p:spPr>
      </p:pic>
    </p:spTree>
    <p:extLst>
      <p:ext uri="{BB962C8B-B14F-4D97-AF65-F5344CB8AC3E}">
        <p14:creationId xmlns:p14="http://schemas.microsoft.com/office/powerpoint/2010/main" val="16062355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8BC5-3E1A-46E6-523D-E05B0A5D5127}"/>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Parkinson’s Disease Statistics (Global and UK)</a:t>
            </a:r>
            <a:endParaRPr lang="en-IN" dirty="0"/>
          </a:p>
        </p:txBody>
      </p:sp>
      <p:sp>
        <p:nvSpPr>
          <p:cNvPr id="3" name="Content Placeholder 2">
            <a:extLst>
              <a:ext uri="{FF2B5EF4-FFF2-40B4-BE49-F238E27FC236}">
                <a16:creationId xmlns:a16="http://schemas.microsoft.com/office/drawing/2014/main" id="{4C528C69-CD6D-C603-2682-D1CED70B59A6}"/>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Parkinson’s disease affects over 10 million people worldwide (Su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Approximately 145,000 people live with Parkinson’s disease in the UK (Parkinson’s UK,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Prevalence is expected to increase due to population ageing (Zhu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UK studies show a significant and ongoing disease burden (Varden et al., 2024).</a:t>
            </a:r>
          </a:p>
          <a:p>
            <a:endParaRPr lang="en-IN" dirty="0"/>
          </a:p>
        </p:txBody>
      </p:sp>
      <p:pic>
        <p:nvPicPr>
          <p:cNvPr id="8" name="Content Placeholder 7">
            <a:extLst>
              <a:ext uri="{FF2B5EF4-FFF2-40B4-BE49-F238E27FC236}">
                <a16:creationId xmlns:a16="http://schemas.microsoft.com/office/drawing/2014/main" id="{1FE5F1A3-966A-61E4-8970-390C8D13748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811990" y="2208059"/>
            <a:ext cx="4395788" cy="3527484"/>
          </a:xfrm>
          <a:prstGeom prst="rect">
            <a:avLst/>
          </a:prstGeom>
        </p:spPr>
      </p:pic>
    </p:spTree>
    <p:extLst>
      <p:ext uri="{BB962C8B-B14F-4D97-AF65-F5344CB8AC3E}">
        <p14:creationId xmlns:p14="http://schemas.microsoft.com/office/powerpoint/2010/main" val="1534670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112B7-88B1-0B6B-D25D-CE199B2A98EC}"/>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Types of Parkinson’s disease</a:t>
            </a:r>
            <a:endParaRPr lang="en-IN" dirty="0"/>
          </a:p>
        </p:txBody>
      </p:sp>
      <p:sp>
        <p:nvSpPr>
          <p:cNvPr id="3" name="Content Placeholder 2">
            <a:extLst>
              <a:ext uri="{FF2B5EF4-FFF2-40B4-BE49-F238E27FC236}">
                <a16:creationId xmlns:a16="http://schemas.microsoft.com/office/drawing/2014/main" id="{5CEE92B8-4479-441A-9AF2-16FE758058A0}"/>
              </a:ext>
            </a:extLst>
          </p:cNvPr>
          <p:cNvSpPr>
            <a:spLocks noGrp="1"/>
          </p:cNvSpPr>
          <p:nvPr>
            <p:ph sz="half" idx="1"/>
          </p:nvPr>
        </p:nvSpPr>
        <p:spPr/>
        <p:txBody>
          <a:bodyPr>
            <a:normAutofit lnSpcReduction="10000"/>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Idiopathic Parkinson’s disease is the most common </a:t>
            </a:r>
            <a:r>
              <a:rPr lang="en-IN" kern="100" dirty="0">
                <a:latin typeface="Times New Roman" panose="02020603050405020304" pitchFamily="18" charset="0"/>
                <a:ea typeface="Calibri" panose="020F0502020204030204" pitchFamily="34" charset="0"/>
              </a:rPr>
              <a:t>type mainly characterize by tremor, rigidity and bradykinesia</a:t>
            </a:r>
            <a:r>
              <a:rPr lang="en-IN" sz="1800" kern="100" dirty="0">
                <a:effectLst/>
                <a:latin typeface="Times New Roman" panose="02020603050405020304" pitchFamily="18" charset="0"/>
                <a:ea typeface="Calibri" panose="020F0502020204030204" pitchFamily="34" charset="0"/>
              </a:rPr>
              <a:t> (Bloem et al., 2021).</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Secondary Parkinsonism may result from drugs, toxins or brain injury (Munhoz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Atypical Parkinsonian disorders include multiple system atrophy and </a:t>
            </a:r>
            <a:r>
              <a:rPr lang="en-IN" kern="100" dirty="0">
                <a:latin typeface="Times New Roman" panose="02020603050405020304" pitchFamily="18" charset="0"/>
                <a:ea typeface="Calibri" panose="020F0502020204030204" pitchFamily="34" charset="0"/>
              </a:rPr>
              <a:t>progressive supra nuclear palsy</a:t>
            </a:r>
            <a:r>
              <a:rPr lang="en-IN" sz="1800" kern="100" dirty="0">
                <a:effectLst/>
                <a:latin typeface="Times New Roman" panose="02020603050405020304" pitchFamily="18" charset="0"/>
                <a:ea typeface="Calibri" panose="020F0502020204030204" pitchFamily="34" charset="0"/>
              </a:rPr>
              <a:t>(Aslam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Correct diagnosis is essential for effective treatment (Khan et al., 2024).</a:t>
            </a:r>
          </a:p>
          <a:p>
            <a:endParaRPr lang="en-IN" dirty="0"/>
          </a:p>
        </p:txBody>
      </p:sp>
      <p:pic>
        <p:nvPicPr>
          <p:cNvPr id="5" name="Picture 4">
            <a:extLst>
              <a:ext uri="{FF2B5EF4-FFF2-40B4-BE49-F238E27FC236}">
                <a16:creationId xmlns:a16="http://schemas.microsoft.com/office/drawing/2014/main" id="{AA801601-A53C-BB59-B0DC-22135663EB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5576" y="1853248"/>
            <a:ext cx="5290896" cy="3850866"/>
          </a:xfrm>
          <a:prstGeom prst="rect">
            <a:avLst/>
          </a:prstGeom>
        </p:spPr>
      </p:pic>
    </p:spTree>
    <p:extLst>
      <p:ext uri="{BB962C8B-B14F-4D97-AF65-F5344CB8AC3E}">
        <p14:creationId xmlns:p14="http://schemas.microsoft.com/office/powerpoint/2010/main" val="1077863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A9C2E-6052-3034-74ED-1AECB03F56D5}"/>
              </a:ext>
            </a:extLst>
          </p:cNvPr>
          <p:cNvSpPr>
            <a:spLocks noGrp="1"/>
          </p:cNvSpPr>
          <p:nvPr>
            <p:ph type="title"/>
          </p:nvPr>
        </p:nvSpPr>
        <p:spPr>
          <a:xfrm>
            <a:off x="653143" y="452718"/>
            <a:ext cx="9397691" cy="1400530"/>
          </a:xfrm>
        </p:spPr>
        <p:txBody>
          <a:bodyPr/>
          <a:lstStyle/>
          <a:p>
            <a:r>
              <a:rPr lang="en-IN" sz="4400" b="1" dirty="0">
                <a:effectLst/>
                <a:latin typeface="Times New Roman" panose="02020603050405020304" pitchFamily="18" charset="0"/>
                <a:ea typeface="Calibri" panose="020F0502020204030204" pitchFamily="34" charset="0"/>
              </a:rPr>
              <a:t>Modifiable  Risk Factors of Parkinson’s Disease</a:t>
            </a:r>
            <a:endParaRPr lang="en-IN" dirty="0"/>
          </a:p>
        </p:txBody>
      </p:sp>
      <p:sp>
        <p:nvSpPr>
          <p:cNvPr id="3" name="Content Placeholder 2">
            <a:extLst>
              <a:ext uri="{FF2B5EF4-FFF2-40B4-BE49-F238E27FC236}">
                <a16:creationId xmlns:a16="http://schemas.microsoft.com/office/drawing/2014/main" id="{D102189C-B80A-0AB9-F632-779A6E80C274}"/>
              </a:ext>
            </a:extLst>
          </p:cNvPr>
          <p:cNvSpPr>
            <a:spLocks noGrp="1"/>
          </p:cNvSpPr>
          <p:nvPr>
            <p:ph sz="half" idx="1"/>
          </p:nvPr>
        </p:nvSpPr>
        <p:spPr/>
        <p:txBody>
          <a:bodyPr>
            <a:normAutofit fontScale="925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Exposure to pesticides has been linked with increased risk of Parkinson’s disease in several epidemiological studies (Chaudhary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Environmental toxins and chemical exposure may contribute to neuronal damage and lead to neurodegeneration (Khan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Physical inactivity may negatively influence brain health and increase vulnerability to neurological disorders (Yeo, 2025).</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Environmental pollution exposure may contribute to long-term neurodegenerative processes (Su et al., 2025).</a:t>
            </a:r>
          </a:p>
          <a:p>
            <a:endParaRPr lang="en-IN" dirty="0"/>
          </a:p>
        </p:txBody>
      </p:sp>
      <p:pic>
        <p:nvPicPr>
          <p:cNvPr id="7" name="Content Placeholder 6">
            <a:extLst>
              <a:ext uri="{FF2B5EF4-FFF2-40B4-BE49-F238E27FC236}">
                <a16:creationId xmlns:a16="http://schemas.microsoft.com/office/drawing/2014/main" id="{1C5A4362-4527-3AF3-F1E9-5B33A0E543F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16674" y="1719942"/>
            <a:ext cx="4672013" cy="4195763"/>
          </a:xfrm>
        </p:spPr>
      </p:pic>
    </p:spTree>
    <p:extLst>
      <p:ext uri="{BB962C8B-B14F-4D97-AF65-F5344CB8AC3E}">
        <p14:creationId xmlns:p14="http://schemas.microsoft.com/office/powerpoint/2010/main" val="237642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CE466-2187-4889-468C-18761F4E456C}"/>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Non-Modifiable Risk Factors of Parkinson’s Disease</a:t>
            </a:r>
            <a:endParaRPr lang="en-IN" dirty="0"/>
          </a:p>
        </p:txBody>
      </p:sp>
      <p:sp>
        <p:nvSpPr>
          <p:cNvPr id="3" name="Content Placeholder 2">
            <a:extLst>
              <a:ext uri="{FF2B5EF4-FFF2-40B4-BE49-F238E27FC236}">
                <a16:creationId xmlns:a16="http://schemas.microsoft.com/office/drawing/2014/main" id="{E1CC8331-417C-DFD3-D921-E76827C03780}"/>
              </a:ext>
            </a:extLst>
          </p:cNvPr>
          <p:cNvSpPr>
            <a:spLocks noGrp="1"/>
          </p:cNvSpPr>
          <p:nvPr>
            <p:ph sz="half" idx="1"/>
          </p:nvPr>
        </p:nvSpPr>
        <p:spPr/>
        <p:txBody>
          <a:bodyPr>
            <a:normAutofit fontScale="92500" lnSpcReduction="1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Increasing age significantly raises the risk of Parkinson’s disease, particularly after the age of 60 (Zhu et al., 2024).</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Genetic mutations and family history may increase individual susceptibility to developing Parkinson’s disease (Khan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Male sex is associated with slightly higher prevalence compared with females (Bloem et al., 2021).</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Inherited neurological vulnerability may influence degeneration of dopamine-producing neurons (Macedo et al., 2025).</a:t>
            </a:r>
          </a:p>
          <a:p>
            <a:endParaRPr lang="en-IN" dirty="0"/>
          </a:p>
        </p:txBody>
      </p:sp>
      <p:pic>
        <p:nvPicPr>
          <p:cNvPr id="8" name="Content Placeholder 7">
            <a:extLst>
              <a:ext uri="{FF2B5EF4-FFF2-40B4-BE49-F238E27FC236}">
                <a16:creationId xmlns:a16="http://schemas.microsoft.com/office/drawing/2014/main" id="{3ED393DD-0634-1253-6F64-31AF4658BA3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67605" y="1853248"/>
            <a:ext cx="5994177" cy="3890654"/>
          </a:xfrm>
        </p:spPr>
      </p:pic>
    </p:spTree>
    <p:extLst>
      <p:ext uri="{BB962C8B-B14F-4D97-AF65-F5344CB8AC3E}">
        <p14:creationId xmlns:p14="http://schemas.microsoft.com/office/powerpoint/2010/main" val="1865073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DDC75-7DF3-88AC-7EFE-7883C510C6ED}"/>
              </a:ext>
            </a:extLst>
          </p:cNvPr>
          <p:cNvSpPr>
            <a:spLocks noGrp="1"/>
          </p:cNvSpPr>
          <p:nvPr>
            <p:ph type="title"/>
          </p:nvPr>
        </p:nvSpPr>
        <p:spPr>
          <a:xfrm>
            <a:off x="751115" y="322090"/>
            <a:ext cx="10050834" cy="1400530"/>
          </a:xfrm>
        </p:spPr>
        <p:txBody>
          <a:bodyPr/>
          <a:lstStyle/>
          <a:p>
            <a:r>
              <a:rPr lang="en-IN" sz="4400" b="1" dirty="0">
                <a:latin typeface="Times New Roman" panose="02020603050405020304" pitchFamily="18" charset="0"/>
                <a:cs typeface="Times New Roman" panose="02020603050405020304" pitchFamily="18" charset="0"/>
              </a:rPr>
              <a:t>Signs and Symptoms of Parkinson’s Disease</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6CF79B6-310F-DA4D-B387-331D3A3DF061}"/>
              </a:ext>
            </a:extLst>
          </p:cNvPr>
          <p:cNvSpPr>
            <a:spLocks noGrp="1"/>
          </p:cNvSpPr>
          <p:nvPr>
            <p:ph sz="half" idx="1"/>
          </p:nvPr>
        </p:nvSpPr>
        <p:spPr/>
        <p:txBody>
          <a:bodyPr>
            <a:normAutofit/>
          </a:bodyPr>
          <a:lstStyle/>
          <a:p>
            <a:pPr algn="just">
              <a:buFont typeface="Wingdings" panose="05000000000000000000" pitchFamily="2" charset="2"/>
              <a:buChar char="q"/>
            </a:pPr>
            <a:r>
              <a:rPr lang="en-US" b="1" dirty="0">
                <a:latin typeface="Times New Roman" panose="02020603050405020304" pitchFamily="18" charset="0"/>
                <a:cs typeface="Times New Roman" panose="02020603050405020304" pitchFamily="18" charset="0"/>
              </a:rPr>
              <a:t>Motor symptoms</a:t>
            </a:r>
          </a:p>
          <a:p>
            <a:pPr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Resting tremor is a common clinical sign observed during neurological examination (Bloem et al., 2021).</a:t>
            </a:r>
          </a:p>
          <a:p>
            <a:pPr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Muscle rigidity causes stiffness and resistance to passive movement (Tanner and Ostrem, 2024).</a:t>
            </a:r>
          </a:p>
          <a:p>
            <a:pPr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Bradykinesia results in slow voluntary movements and reduced motor activity (Bloem et al., 2021).</a:t>
            </a:r>
          </a:p>
          <a:p>
            <a:pPr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Postural instability leads to impaired balance and increased risk of falls (Kempster, 2025).</a:t>
            </a:r>
          </a:p>
          <a:p>
            <a:pPr algn="just">
              <a:buFont typeface="Arial" panose="020B0604020202020204" pitchFamily="34" charset="0"/>
              <a:buChar char="•"/>
            </a:pPr>
            <a:endParaRPr lang="en-IN"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endParaRPr lang="en-IN"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8B221F17-61ED-31C5-A1E2-B5B09478646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992132" y="1722619"/>
            <a:ext cx="5096556" cy="4195763"/>
          </a:xfrm>
        </p:spPr>
      </p:pic>
    </p:spTree>
    <p:extLst>
      <p:ext uri="{BB962C8B-B14F-4D97-AF65-F5344CB8AC3E}">
        <p14:creationId xmlns:p14="http://schemas.microsoft.com/office/powerpoint/2010/main" val="3388029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A51890-57EC-6429-0272-3715788B2BEA}"/>
              </a:ext>
            </a:extLst>
          </p:cNvPr>
          <p:cNvSpPr>
            <a:spLocks noGrp="1"/>
          </p:cNvSpPr>
          <p:nvPr>
            <p:ph sz="half" idx="1"/>
          </p:nvPr>
        </p:nvSpPr>
        <p:spPr>
          <a:xfrm>
            <a:off x="750176" y="1091747"/>
            <a:ext cx="4396339" cy="4195763"/>
          </a:xfrm>
        </p:spPr>
        <p:txBody>
          <a:bodyPr>
            <a:normAutofit/>
          </a:bodyPr>
          <a:lstStyle/>
          <a:p>
            <a:pPr algn="just">
              <a:buFont typeface="Wingdings" panose="05000000000000000000" pitchFamily="2" charset="2"/>
              <a:buChar char="q"/>
            </a:pPr>
            <a:r>
              <a:rPr lang="en-IN" b="1" dirty="0">
                <a:latin typeface="Times New Roman" panose="02020603050405020304" pitchFamily="18" charset="0"/>
                <a:cs typeface="Times New Roman" panose="02020603050405020304" pitchFamily="18" charset="0"/>
              </a:rPr>
              <a:t>Nonmotor symptoms</a:t>
            </a: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Depression and mood changes are common non-motor symptoms affecting mental wellbeing (Cattaneo et al., 2025).</a:t>
            </a: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Sleep disturbances frequently occur and may worsen disease burden (Chaudhary et al., 2025).</a:t>
            </a: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Constipation and autonomic dysfunction are commonly reported symptoms (Cattaneo et al., 2025).</a:t>
            </a: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Symptoms gradually worsen as the disease progresses over time (Kempster, 2025).</a:t>
            </a:r>
          </a:p>
          <a:p>
            <a:pPr algn="just">
              <a:buFont typeface="Arial" panose="020B0604020202020204" pitchFamily="34" charset="0"/>
              <a:buChar char="•"/>
            </a:pPr>
            <a:endParaRPr lang="en-IN"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9A0F497-7DE6-AA97-C9C2-D0315264EC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7387" y="1353685"/>
            <a:ext cx="5076825" cy="3933825"/>
          </a:xfrm>
          <a:prstGeom prst="rect">
            <a:avLst/>
          </a:prstGeom>
        </p:spPr>
      </p:pic>
    </p:spTree>
    <p:extLst>
      <p:ext uri="{BB962C8B-B14F-4D97-AF65-F5344CB8AC3E}">
        <p14:creationId xmlns:p14="http://schemas.microsoft.com/office/powerpoint/2010/main" val="4166506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A3BF3-CC59-F16B-48A4-4B74EBD95267}"/>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Initial Assessment of Parkinson’s Disease</a:t>
            </a:r>
            <a:endParaRPr lang="en-IN" dirty="0"/>
          </a:p>
        </p:txBody>
      </p:sp>
      <p:sp>
        <p:nvSpPr>
          <p:cNvPr id="3" name="Content Placeholder 2">
            <a:extLst>
              <a:ext uri="{FF2B5EF4-FFF2-40B4-BE49-F238E27FC236}">
                <a16:creationId xmlns:a16="http://schemas.microsoft.com/office/drawing/2014/main" id="{3F8F9CC2-262E-3D48-B963-C419B52182BB}"/>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Diagnosis begins with clinical assessment and medical history (Armstrong and Okun, 2020).</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Neurological examination evaluates tremor, rigidity and movement (Munhoz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Brain imaging may be used to exclude other neurological conditions (Khan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Early diagnosis supports effective treatment planning (Reddy et al., 2024).</a:t>
            </a:r>
          </a:p>
          <a:p>
            <a:endParaRPr lang="en-IN" dirty="0"/>
          </a:p>
        </p:txBody>
      </p:sp>
      <p:pic>
        <p:nvPicPr>
          <p:cNvPr id="5" name="Content Placeholder 4">
            <a:extLst>
              <a:ext uri="{FF2B5EF4-FFF2-40B4-BE49-F238E27FC236}">
                <a16:creationId xmlns:a16="http://schemas.microsoft.com/office/drawing/2014/main" id="{93DF143F-D2C4-5E70-48B6-2F3E4C862FEF}"/>
              </a:ext>
            </a:extLst>
          </p:cNvPr>
          <p:cNvPicPr>
            <a:picLocks noGrp="1" noChangeAspect="1"/>
          </p:cNvPicPr>
          <p:nvPr>
            <p:ph sz="half" idx="2"/>
          </p:nvPr>
        </p:nvPicPr>
        <p:blipFill>
          <a:blip r:embed="rId3"/>
          <a:stretch>
            <a:fillRect/>
          </a:stretch>
        </p:blipFill>
        <p:spPr>
          <a:xfrm>
            <a:off x="5630279" y="2060575"/>
            <a:ext cx="6087863" cy="3908952"/>
          </a:xfrm>
          <a:prstGeom prst="rect">
            <a:avLst/>
          </a:prstGeom>
        </p:spPr>
      </p:pic>
    </p:spTree>
    <p:extLst>
      <p:ext uri="{BB962C8B-B14F-4D97-AF65-F5344CB8AC3E}">
        <p14:creationId xmlns:p14="http://schemas.microsoft.com/office/powerpoint/2010/main" val="1367678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8D627-462D-4CF6-94A5-B6C306A0DDB6}"/>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NHS Care Pathway (GP to Specialist Care)</a:t>
            </a:r>
            <a:endParaRPr lang="en-IN" dirty="0"/>
          </a:p>
        </p:txBody>
      </p:sp>
      <p:sp>
        <p:nvSpPr>
          <p:cNvPr id="3" name="Content Placeholder 2">
            <a:extLst>
              <a:ext uri="{FF2B5EF4-FFF2-40B4-BE49-F238E27FC236}">
                <a16:creationId xmlns:a16="http://schemas.microsoft.com/office/drawing/2014/main" id="{7EE89C77-8B27-056C-5B37-F4B15854A9CC}"/>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Patients usually first consult a General Practitioner (GP) (Khan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The GP conducts initial assessment and refers to a neurologist (Armstrong and Okun, 2020).</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Specialists confirm diagnosis and develop treatment plans (Zafar and </a:t>
            </a:r>
            <a:r>
              <a:rPr lang="en-IN" sz="1800" kern="100" dirty="0" err="1">
                <a:effectLst/>
                <a:latin typeface="Times New Roman" panose="02020603050405020304" pitchFamily="18" charset="0"/>
                <a:ea typeface="Calibri" panose="020F0502020204030204" pitchFamily="34" charset="0"/>
              </a:rPr>
              <a:t>Yaddanapudi</a:t>
            </a:r>
            <a:r>
              <a:rPr lang="en-IN" sz="1800" kern="100" dirty="0">
                <a:effectLst/>
                <a:latin typeface="Times New Roman" panose="02020603050405020304" pitchFamily="18" charset="0"/>
                <a:ea typeface="Calibri" panose="020F0502020204030204" pitchFamily="34" charset="0"/>
              </a:rPr>
              <a:t>, 2023).</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Multidisciplinary teams manage ongoing care and rehabilitation (</a:t>
            </a:r>
            <a:r>
              <a:rPr lang="en-IN" sz="1800" kern="100" dirty="0" err="1">
                <a:effectLst/>
                <a:latin typeface="Times New Roman" panose="02020603050405020304" pitchFamily="18" charset="0"/>
                <a:ea typeface="Calibri" panose="020F0502020204030204" pitchFamily="34" charset="0"/>
              </a:rPr>
              <a:t>Muleiro</a:t>
            </a:r>
            <a:r>
              <a:rPr lang="en-IN" sz="1800" kern="100" dirty="0">
                <a:effectLst/>
                <a:latin typeface="Times New Roman" panose="02020603050405020304" pitchFamily="18" charset="0"/>
                <a:ea typeface="Calibri" panose="020F0502020204030204" pitchFamily="34" charset="0"/>
              </a:rPr>
              <a:t> Alvarez et al., 2024).</a:t>
            </a:r>
          </a:p>
          <a:p>
            <a:endParaRPr lang="en-IN" dirty="0"/>
          </a:p>
        </p:txBody>
      </p:sp>
      <p:pic>
        <p:nvPicPr>
          <p:cNvPr id="8194" name="Picture 2" descr="Recommendations for Standards of Network Care for Patients with Parkinson's  Disease in Germany">
            <a:extLst>
              <a:ext uri="{FF2B5EF4-FFF2-40B4-BE49-F238E27FC236}">
                <a16:creationId xmlns:a16="http://schemas.microsoft.com/office/drawing/2014/main" id="{BAA0D547-5A01-D4CC-0AAD-B0895B65AE8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184490" y="2192593"/>
            <a:ext cx="4709652" cy="35002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257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CCF0-3429-75E0-6ECF-3A7C118DB5DC}"/>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Social and Economic Burden</a:t>
            </a:r>
            <a:endParaRPr lang="en-IN" dirty="0"/>
          </a:p>
        </p:txBody>
      </p:sp>
      <p:sp>
        <p:nvSpPr>
          <p:cNvPr id="3" name="Content Placeholder 2">
            <a:extLst>
              <a:ext uri="{FF2B5EF4-FFF2-40B4-BE49-F238E27FC236}">
                <a16:creationId xmlns:a16="http://schemas.microsoft.com/office/drawing/2014/main" id="{C9719FA8-38CD-29F7-26DA-62C6356CA1EC}"/>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Parkinson’s disease leads to significant healthcare costs (Su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Many patients experience reduced work capacity (Yeo,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Families often provide long-term caregiving support (Sha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The disease also affects mental health and social wellbeing (Chaudhary et al., 2025).</a:t>
            </a:r>
          </a:p>
          <a:p>
            <a:endParaRPr lang="en-IN" dirty="0"/>
          </a:p>
        </p:txBody>
      </p:sp>
      <p:pic>
        <p:nvPicPr>
          <p:cNvPr id="5" name="Content Placeholder 4">
            <a:extLst>
              <a:ext uri="{FF2B5EF4-FFF2-40B4-BE49-F238E27FC236}">
                <a16:creationId xmlns:a16="http://schemas.microsoft.com/office/drawing/2014/main" id="{7B85FE16-D4D1-4AC1-2A5F-6AAF5581F575}"/>
              </a:ext>
            </a:extLst>
          </p:cNvPr>
          <p:cNvPicPr>
            <a:picLocks noGrp="1" noChangeAspect="1"/>
          </p:cNvPicPr>
          <p:nvPr>
            <p:ph sz="half" idx="2"/>
          </p:nvPr>
        </p:nvPicPr>
        <p:blipFill>
          <a:blip r:embed="rId3"/>
          <a:stretch>
            <a:fillRect/>
          </a:stretch>
        </p:blipFill>
        <p:spPr>
          <a:xfrm>
            <a:off x="5499651" y="1346881"/>
            <a:ext cx="6285708" cy="4671315"/>
          </a:xfrm>
          <a:prstGeom prst="rect">
            <a:avLst/>
          </a:prstGeom>
        </p:spPr>
      </p:pic>
    </p:spTree>
    <p:extLst>
      <p:ext uri="{BB962C8B-B14F-4D97-AF65-F5344CB8AC3E}">
        <p14:creationId xmlns:p14="http://schemas.microsoft.com/office/powerpoint/2010/main" val="10268615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2F9D0-C56D-AB2F-F5BA-980E4319B23B}"/>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Management and Rehabilitation (UK Guidance)</a:t>
            </a:r>
            <a:endParaRPr lang="en-IN" dirty="0"/>
          </a:p>
        </p:txBody>
      </p:sp>
      <p:sp>
        <p:nvSpPr>
          <p:cNvPr id="3" name="Content Placeholder 2">
            <a:extLst>
              <a:ext uri="{FF2B5EF4-FFF2-40B4-BE49-F238E27FC236}">
                <a16:creationId xmlns:a16="http://schemas.microsoft.com/office/drawing/2014/main" id="{13B978AB-2815-D3E7-9AA9-A56B02C5DDB7}"/>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Levodopa and dopamine agonists are key medications for symptom control (Pardo-Moreno et al., 2023).</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Advanced therapies may include deep brain stimulation (Kim and Lee,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Physiotherapy and occupational therapy support mobility and independence (Müller,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Long-term care aims to improve quality of life (Mitchell and </a:t>
            </a:r>
            <a:r>
              <a:rPr lang="en-IN" sz="1800" kern="100" dirty="0" err="1">
                <a:effectLst/>
                <a:latin typeface="Times New Roman" panose="02020603050405020304" pitchFamily="18" charset="0"/>
                <a:ea typeface="Calibri" panose="020F0502020204030204" pitchFamily="34" charset="0"/>
              </a:rPr>
              <a:t>Kurouski</a:t>
            </a:r>
            <a:r>
              <a:rPr lang="en-IN" sz="1800" kern="100" dirty="0">
                <a:effectLst/>
                <a:latin typeface="Times New Roman" panose="02020603050405020304" pitchFamily="18" charset="0"/>
                <a:ea typeface="Calibri" panose="020F0502020204030204" pitchFamily="34" charset="0"/>
              </a:rPr>
              <a:t>, 2024).</a:t>
            </a:r>
          </a:p>
          <a:p>
            <a:endParaRPr lang="en-IN" dirty="0"/>
          </a:p>
        </p:txBody>
      </p:sp>
      <p:pic>
        <p:nvPicPr>
          <p:cNvPr id="6" name="Content Placeholder 5">
            <a:extLst>
              <a:ext uri="{FF2B5EF4-FFF2-40B4-BE49-F238E27FC236}">
                <a16:creationId xmlns:a16="http://schemas.microsoft.com/office/drawing/2014/main" id="{AD19B3C7-06FC-BAD1-1847-E9C86F3445C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95595" y="1678809"/>
            <a:ext cx="5980806" cy="4493391"/>
          </a:xfrm>
        </p:spPr>
      </p:pic>
    </p:spTree>
    <p:extLst>
      <p:ext uri="{BB962C8B-B14F-4D97-AF65-F5344CB8AC3E}">
        <p14:creationId xmlns:p14="http://schemas.microsoft.com/office/powerpoint/2010/main" val="3755574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1E551-CCBE-A1FE-9D71-E8AF4B7E2579}"/>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Prevention and Risk Reduction</a:t>
            </a:r>
            <a:endParaRPr lang="en-IN" dirty="0"/>
          </a:p>
        </p:txBody>
      </p:sp>
      <p:sp>
        <p:nvSpPr>
          <p:cNvPr id="3" name="Content Placeholder 2">
            <a:extLst>
              <a:ext uri="{FF2B5EF4-FFF2-40B4-BE49-F238E27FC236}">
                <a16:creationId xmlns:a16="http://schemas.microsoft.com/office/drawing/2014/main" id="{B86F8F57-602C-02DB-C586-8C7EAE6DD2EB}"/>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Parkinson’s disease cannot always be prevented (Bloem et al., 2021).</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Regular exercise and healthy diet can support </a:t>
            </a:r>
            <a:r>
              <a:rPr lang="en-IN" sz="1800" kern="100">
                <a:effectLst/>
                <a:latin typeface="Times New Roman" panose="02020603050405020304" pitchFamily="18" charset="0"/>
                <a:ea typeface="Calibri" panose="020F0502020204030204" pitchFamily="34" charset="0"/>
              </a:rPr>
              <a:t>to improve brain </a:t>
            </a:r>
            <a:r>
              <a:rPr lang="en-IN" sz="1800" kern="100" dirty="0">
                <a:effectLst/>
                <a:latin typeface="Times New Roman" panose="02020603050405020304" pitchFamily="18" charset="0"/>
                <a:ea typeface="Calibri" panose="020F0502020204030204" pitchFamily="34" charset="0"/>
              </a:rPr>
              <a:t>health (Yeo,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Reducing exposure to environmental toxins may lower risk (Khan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Early detection may help delay complications (Reddy et al., 2024).</a:t>
            </a:r>
          </a:p>
          <a:p>
            <a:endParaRPr lang="en-IN" dirty="0"/>
          </a:p>
        </p:txBody>
      </p:sp>
      <p:pic>
        <p:nvPicPr>
          <p:cNvPr id="11266" name="Picture 2" descr="Lifestyle medicine in Parkinson's disease | Journal of Neural Transmission  | Springer Nature Link">
            <a:extLst>
              <a:ext uri="{FF2B5EF4-FFF2-40B4-BE49-F238E27FC236}">
                <a16:creationId xmlns:a16="http://schemas.microsoft.com/office/drawing/2014/main" id="{E8B37A67-A18B-6DA1-6F7C-92053B5A014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451088" y="2145876"/>
            <a:ext cx="4395788" cy="3725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9504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D3597-2225-A5AE-19B3-F521501E8AF2}"/>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Co-Production Model</a:t>
            </a:r>
            <a:endParaRPr lang="en-IN" dirty="0"/>
          </a:p>
        </p:txBody>
      </p:sp>
      <p:sp>
        <p:nvSpPr>
          <p:cNvPr id="3" name="Content Placeholder 2">
            <a:extLst>
              <a:ext uri="{FF2B5EF4-FFF2-40B4-BE49-F238E27FC236}">
                <a16:creationId xmlns:a16="http://schemas.microsoft.com/office/drawing/2014/main" id="{A75313AA-8250-BABC-2A7B-3CBD1639F4E7}"/>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Co-production promotes partnership between healthcare professionals and patients (Sha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Patients participate actively in treatment decisions (</a:t>
            </a:r>
            <a:r>
              <a:rPr lang="en-IN" sz="1800" kern="100" dirty="0" err="1">
                <a:effectLst/>
                <a:latin typeface="Times New Roman" panose="02020603050405020304" pitchFamily="18" charset="0"/>
                <a:ea typeface="Calibri" panose="020F0502020204030204" pitchFamily="34" charset="0"/>
              </a:rPr>
              <a:t>Muleiro</a:t>
            </a:r>
            <a:r>
              <a:rPr lang="en-IN" sz="1800" kern="100" dirty="0">
                <a:effectLst/>
                <a:latin typeface="Times New Roman" panose="02020603050405020304" pitchFamily="18" charset="0"/>
                <a:ea typeface="Calibri" panose="020F0502020204030204" pitchFamily="34" charset="0"/>
              </a:rPr>
              <a:t> Alvarez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Shared decision-making improves treatment adherence (Mitchell and </a:t>
            </a:r>
            <a:r>
              <a:rPr lang="en-IN" sz="1800" kern="100" dirty="0" err="1">
                <a:effectLst/>
                <a:latin typeface="Times New Roman" panose="02020603050405020304" pitchFamily="18" charset="0"/>
                <a:ea typeface="Calibri" panose="020F0502020204030204" pitchFamily="34" charset="0"/>
              </a:rPr>
              <a:t>Kurouski</a:t>
            </a:r>
            <a:r>
              <a:rPr lang="en-IN" sz="1800" kern="100" dirty="0">
                <a:effectLst/>
                <a:latin typeface="Times New Roman" panose="02020603050405020304" pitchFamily="18" charset="0"/>
                <a:ea typeface="Calibri" panose="020F0502020204030204" pitchFamily="34" charset="0"/>
              </a:rPr>
              <a:t>,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This approach supports better long-term outcomes (Tanner and Ostrem, 2024).</a:t>
            </a:r>
          </a:p>
          <a:p>
            <a:endParaRPr lang="en-IN" dirty="0"/>
          </a:p>
        </p:txBody>
      </p:sp>
      <p:pic>
        <p:nvPicPr>
          <p:cNvPr id="5" name="Content Placeholder 4">
            <a:extLst>
              <a:ext uri="{FF2B5EF4-FFF2-40B4-BE49-F238E27FC236}">
                <a16:creationId xmlns:a16="http://schemas.microsoft.com/office/drawing/2014/main" id="{0A973432-DA95-C6DD-A2AA-BAF035A9FFED}"/>
              </a:ext>
            </a:extLst>
          </p:cNvPr>
          <p:cNvPicPr>
            <a:picLocks noGrp="1" noChangeAspect="1"/>
          </p:cNvPicPr>
          <p:nvPr>
            <p:ph sz="half" idx="2"/>
          </p:nvPr>
        </p:nvPicPr>
        <p:blipFill>
          <a:blip r:embed="rId3"/>
          <a:stretch>
            <a:fillRect/>
          </a:stretch>
        </p:blipFill>
        <p:spPr>
          <a:xfrm>
            <a:off x="6385313" y="2060575"/>
            <a:ext cx="4114381" cy="4200525"/>
          </a:xfrm>
          <a:prstGeom prst="rect">
            <a:avLst/>
          </a:prstGeom>
        </p:spPr>
      </p:pic>
    </p:spTree>
    <p:extLst>
      <p:ext uri="{BB962C8B-B14F-4D97-AF65-F5344CB8AC3E}">
        <p14:creationId xmlns:p14="http://schemas.microsoft.com/office/powerpoint/2010/main" val="32371643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37180-70C0-C8F4-C528-1AA6CA9E24EB}"/>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Person-Centred Care and Parkinson’s Resources</a:t>
            </a:r>
            <a:endParaRPr lang="en-IN" dirty="0"/>
          </a:p>
        </p:txBody>
      </p:sp>
      <p:sp>
        <p:nvSpPr>
          <p:cNvPr id="3" name="Content Placeholder 2">
            <a:extLst>
              <a:ext uri="{FF2B5EF4-FFF2-40B4-BE49-F238E27FC236}">
                <a16:creationId xmlns:a16="http://schemas.microsoft.com/office/drawing/2014/main" id="{1D9D05D5-F8A9-D409-9726-FA8D586A1EE4}"/>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Person-centred care focuses on individual needs and preferences (</a:t>
            </a:r>
            <a:r>
              <a:rPr lang="en-IN" sz="1800" kern="100" dirty="0" err="1">
                <a:effectLst/>
                <a:latin typeface="Times New Roman" panose="02020603050405020304" pitchFamily="18" charset="0"/>
                <a:ea typeface="Calibri" panose="020F0502020204030204" pitchFamily="34" charset="0"/>
              </a:rPr>
              <a:t>Muleiro</a:t>
            </a:r>
            <a:r>
              <a:rPr lang="en-IN" sz="1800" kern="100" dirty="0">
                <a:effectLst/>
                <a:latin typeface="Times New Roman" panose="02020603050405020304" pitchFamily="18" charset="0"/>
                <a:ea typeface="Calibri" panose="020F0502020204030204" pitchFamily="34" charset="0"/>
              </a:rPr>
              <a:t> Alvarez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Supported self-management encourages patient independence (Yeo,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NHS neurological services provide specialised treatment and rehabilitation (Khan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Organisations such as Parkinson’s UK provide education and support (Parkinson’s UK, 2024).</a:t>
            </a:r>
          </a:p>
          <a:p>
            <a:endParaRPr lang="en-IN" dirty="0"/>
          </a:p>
        </p:txBody>
      </p:sp>
      <p:pic>
        <p:nvPicPr>
          <p:cNvPr id="5" name="Content Placeholder 4">
            <a:extLst>
              <a:ext uri="{FF2B5EF4-FFF2-40B4-BE49-F238E27FC236}">
                <a16:creationId xmlns:a16="http://schemas.microsoft.com/office/drawing/2014/main" id="{6F09F784-9894-AC81-E195-0AF5D040E19E}"/>
              </a:ext>
            </a:extLst>
          </p:cNvPr>
          <p:cNvPicPr>
            <a:picLocks noGrp="1" noChangeAspect="1"/>
          </p:cNvPicPr>
          <p:nvPr>
            <p:ph sz="half" idx="2"/>
          </p:nvPr>
        </p:nvPicPr>
        <p:blipFill>
          <a:blip r:embed="rId3"/>
          <a:stretch>
            <a:fillRect/>
          </a:stretch>
        </p:blipFill>
        <p:spPr>
          <a:xfrm>
            <a:off x="6646606" y="1825625"/>
            <a:ext cx="4050891" cy="4351338"/>
          </a:xfrm>
          <a:prstGeom prst="rect">
            <a:avLst/>
          </a:prstGeom>
        </p:spPr>
      </p:pic>
    </p:spTree>
    <p:extLst>
      <p:ext uri="{BB962C8B-B14F-4D97-AF65-F5344CB8AC3E}">
        <p14:creationId xmlns:p14="http://schemas.microsoft.com/office/powerpoint/2010/main" val="13561247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140DB-199A-BEC2-C4A2-E92EFF483D07}"/>
              </a:ext>
            </a:extLst>
          </p:cNvPr>
          <p:cNvSpPr>
            <a:spLocks noGrp="1"/>
          </p:cNvSpPr>
          <p:nvPr>
            <p:ph type="title"/>
          </p:nvPr>
        </p:nvSpPr>
        <p:spPr/>
        <p:txBody>
          <a:bodyPr>
            <a:normAutofit/>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References </a:t>
            </a:r>
            <a:endParaRPr lang="en-IN" dirty="0"/>
          </a:p>
        </p:txBody>
      </p:sp>
      <p:sp>
        <p:nvSpPr>
          <p:cNvPr id="3" name="Content Placeholder 2">
            <a:extLst>
              <a:ext uri="{FF2B5EF4-FFF2-40B4-BE49-F238E27FC236}">
                <a16:creationId xmlns:a16="http://schemas.microsoft.com/office/drawing/2014/main" id="{42D3C89B-DD38-F776-781A-9A22B4B2CAA4}"/>
              </a:ext>
            </a:extLst>
          </p:cNvPr>
          <p:cNvSpPr>
            <a:spLocks noGrp="1"/>
          </p:cNvSpPr>
          <p:nvPr>
            <p:ph sz="half" idx="1"/>
          </p:nvPr>
        </p:nvSpPr>
        <p:spPr>
          <a:xfrm>
            <a:off x="759542" y="1388957"/>
            <a:ext cx="10439400" cy="5208488"/>
          </a:xfrm>
        </p:spPr>
        <p:txBody>
          <a:bodyPr>
            <a:noAutofit/>
          </a:bodyPr>
          <a:lstStyle/>
          <a:p>
            <a:pPr algn="just">
              <a:spcBef>
                <a:spcPts val="0"/>
              </a:spcBef>
            </a:pPr>
            <a:r>
              <a:rPr lang="en-IN" sz="700" kern="100" dirty="0">
                <a:effectLst/>
                <a:latin typeface="Times New Roman" panose="02020603050405020304" pitchFamily="18" charset="0"/>
                <a:ea typeface="Calibri" panose="020F0502020204030204" pitchFamily="34" charset="0"/>
              </a:rPr>
              <a:t>Armstrong, M.J. and Okun, M.S., 2020. Diagnosis and treatment of Parkinson disease: a review. </a:t>
            </a:r>
            <a:r>
              <a:rPr lang="en-IN" sz="700" i="1" kern="100" dirty="0">
                <a:effectLst/>
                <a:latin typeface="Times New Roman" panose="02020603050405020304" pitchFamily="18" charset="0"/>
                <a:ea typeface="Calibri" panose="020F0502020204030204" pitchFamily="34" charset="0"/>
              </a:rPr>
              <a:t>Jama</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323</a:t>
            </a:r>
            <a:r>
              <a:rPr lang="en-IN" sz="700" kern="100" dirty="0">
                <a:effectLst/>
                <a:latin typeface="Times New Roman" panose="02020603050405020304" pitchFamily="18" charset="0"/>
                <a:ea typeface="Calibri" panose="020F0502020204030204" pitchFamily="34" charset="0"/>
              </a:rPr>
              <a:t>(6), pp.548-560.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
              </a:rPr>
              <a:t>https://pubmed.ncbi.nlm.nih.gov/32044947/</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Aslam, S., Manfredsson, F., Stokes, A. and Shill, H., 2024. “Advanced” Parkinson's disease: a review. Parkinsonism &amp; related disorders, 123, p.106065.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3"/>
              </a:rPr>
              <a:t>https://www.sciencedirect.com/science/article/abs/pii/S1353802024000774</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Bloem, B.R., Okun, M.S. and Klein, C., 2021. Parkinson's disease. </a:t>
            </a:r>
            <a:r>
              <a:rPr lang="en-IN" sz="700" i="1" kern="100" dirty="0">
                <a:effectLst/>
                <a:latin typeface="Times New Roman" panose="02020603050405020304" pitchFamily="18" charset="0"/>
                <a:ea typeface="Calibri" panose="020F0502020204030204" pitchFamily="34" charset="0"/>
              </a:rPr>
              <a:t>The Lancet</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397</a:t>
            </a:r>
            <a:r>
              <a:rPr lang="en-IN" sz="700" kern="100" dirty="0">
                <a:effectLst/>
                <a:latin typeface="Times New Roman" panose="02020603050405020304" pitchFamily="18" charset="0"/>
                <a:ea typeface="Calibri" panose="020F0502020204030204" pitchFamily="34" charset="0"/>
              </a:rPr>
              <a:t>(10291), pp.2284-2303.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4"/>
              </a:rPr>
              <a:t>https://www.nejm.org/doi/full/10.1056/NEJMra2401857</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Chaudhary, S.A., Chaudhary, S. and Rawat, S., 2025. Understanding Parkinson’s disease: current trends and its multifaceted complications. </a:t>
            </a:r>
            <a:r>
              <a:rPr lang="en-IN" sz="700" i="1" kern="100" dirty="0">
                <a:effectLst/>
                <a:latin typeface="Times New Roman" panose="02020603050405020304" pitchFamily="18" charset="0"/>
                <a:ea typeface="Calibri" panose="020F0502020204030204" pitchFamily="34" charset="0"/>
              </a:rPr>
              <a:t>Frontiers in Aging Neuroscience</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17</a:t>
            </a:r>
            <a:r>
              <a:rPr lang="en-IN" sz="700" kern="100" dirty="0">
                <a:effectLst/>
                <a:latin typeface="Times New Roman" panose="02020603050405020304" pitchFamily="18" charset="0"/>
                <a:ea typeface="Calibri" panose="020F0502020204030204" pitchFamily="34" charset="0"/>
              </a:rPr>
              <a:t>, p.1617106.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5"/>
              </a:rPr>
              <a:t>https://pmc.ncbi.nlm.nih.gov/articles/PMC12488584/</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err="1">
                <a:effectLst/>
                <a:latin typeface="Times New Roman" panose="02020603050405020304" pitchFamily="18" charset="0"/>
                <a:ea typeface="Calibri" panose="020F0502020204030204" pitchFamily="34" charset="0"/>
              </a:rPr>
              <a:t>Culicetto</a:t>
            </a:r>
            <a:r>
              <a:rPr lang="en-IN" sz="700" kern="100" dirty="0">
                <a:effectLst/>
                <a:latin typeface="Times New Roman" panose="02020603050405020304" pitchFamily="18" charset="0"/>
                <a:ea typeface="Calibri" panose="020F0502020204030204" pitchFamily="34" charset="0"/>
              </a:rPr>
              <a:t>, L., Cardile, D., Marafioti, G., Lo Buono, V., Ferraioli, F., Massimino, S., Di Lorenzo, G., Sorbera, C., </a:t>
            </a:r>
            <a:r>
              <a:rPr lang="en-IN" sz="700" kern="100" dirty="0" err="1">
                <a:effectLst/>
                <a:latin typeface="Times New Roman" panose="02020603050405020304" pitchFamily="18" charset="0"/>
                <a:ea typeface="Calibri" panose="020F0502020204030204" pitchFamily="34" charset="0"/>
              </a:rPr>
              <a:t>Brigandì</a:t>
            </a:r>
            <a:r>
              <a:rPr lang="en-IN" sz="700" kern="100" dirty="0">
                <a:effectLst/>
                <a:latin typeface="Times New Roman" panose="02020603050405020304" pitchFamily="18" charset="0"/>
                <a:ea typeface="Calibri" panose="020F0502020204030204" pitchFamily="34" charset="0"/>
              </a:rPr>
              <a:t>, A., Vicario, C.M. and Quartarone, A., 2025. Recent advances (2022–2024) in eye-tracking for Parkinson’s disease: a promising tool for diagnosing and monitoring symptoms. </a:t>
            </a:r>
            <a:r>
              <a:rPr lang="en-IN" sz="700" i="1" kern="100" dirty="0">
                <a:effectLst/>
                <a:latin typeface="Times New Roman" panose="02020603050405020304" pitchFamily="18" charset="0"/>
                <a:ea typeface="Calibri" panose="020F0502020204030204" pitchFamily="34" charset="0"/>
              </a:rPr>
              <a:t>Frontiers in Aging Neuroscience</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17</a:t>
            </a:r>
            <a:r>
              <a:rPr lang="en-IN" sz="700" kern="100" dirty="0">
                <a:effectLst/>
                <a:latin typeface="Times New Roman" panose="02020603050405020304" pitchFamily="18" charset="0"/>
                <a:ea typeface="Calibri" panose="020F0502020204030204" pitchFamily="34" charset="0"/>
              </a:rPr>
              <a:t>, p.1534073.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6"/>
              </a:rPr>
              <a:t>https://pmc.ncbi.nlm.nih.gov/articles/PMC12133813/</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err="1">
                <a:effectLst/>
                <a:latin typeface="Times New Roman" panose="02020603050405020304" pitchFamily="18" charset="0"/>
                <a:ea typeface="Calibri" panose="020F0502020204030204" pitchFamily="34" charset="0"/>
              </a:rPr>
              <a:t>Elkouzi</a:t>
            </a:r>
            <a:r>
              <a:rPr lang="en-IN" sz="700" kern="100" dirty="0">
                <a:effectLst/>
                <a:latin typeface="Times New Roman" panose="02020603050405020304" pitchFamily="18" charset="0"/>
                <a:ea typeface="Calibri" panose="020F0502020204030204" pitchFamily="34" charset="0"/>
              </a:rPr>
              <a:t>, A., Vedam-Mai, V., Eisinger, R.S. and Okun, M.S., 2019. Emerging therapies in Parkinson disease—repurposed drugs and new approaches. </a:t>
            </a:r>
            <a:r>
              <a:rPr lang="en-IN" sz="700" i="1" kern="100" dirty="0">
                <a:effectLst/>
                <a:latin typeface="Times New Roman" panose="02020603050405020304" pitchFamily="18" charset="0"/>
                <a:ea typeface="Calibri" panose="020F0502020204030204" pitchFamily="34" charset="0"/>
              </a:rPr>
              <a:t>Nature Reviews Neurology</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15</a:t>
            </a:r>
            <a:r>
              <a:rPr lang="en-IN" sz="700" kern="100" dirty="0">
                <a:effectLst/>
                <a:latin typeface="Times New Roman" panose="02020603050405020304" pitchFamily="18" charset="0"/>
                <a:ea typeface="Calibri" panose="020F0502020204030204" pitchFamily="34" charset="0"/>
              </a:rPr>
              <a:t>(4), pp.204-223. </a:t>
            </a:r>
            <a:r>
              <a:rPr lang="en-IN" sz="700" u="sng" kern="100" dirty="0">
                <a:solidFill>
                  <a:srgbClr val="EE0000"/>
                </a:solidFill>
                <a:effectLst/>
                <a:latin typeface="Times New Roman" panose="02020603050405020304" pitchFamily="18" charset="0"/>
                <a:ea typeface="Calibri" panose="020F0502020204030204" pitchFamily="34" charset="0"/>
                <a:hlinkClick r:id="rId7"/>
              </a:rPr>
              <a:t>https://pmc.ncbi.nlm.nih.gov/articles/PMC7758837/pdf/nihms-1654778.pdf</a:t>
            </a:r>
            <a:r>
              <a:rPr lang="en-IN" sz="700" kern="100" dirty="0">
                <a:solidFill>
                  <a:srgbClr val="EE0000"/>
                </a:solidFill>
                <a:effectLst/>
                <a:latin typeface="Times New Roman" panose="02020603050405020304" pitchFamily="18" charset="0"/>
                <a:ea typeface="Calibri" panose="020F0502020204030204" pitchFamily="34" charset="0"/>
              </a:rPr>
              <a:t> </a:t>
            </a:r>
            <a:endParaRPr lang="en-IN" sz="700" kern="100" dirty="0">
              <a:effectLst/>
              <a:latin typeface="Times New Roman" panose="02020603050405020304" pitchFamily="18" charset="0"/>
              <a:ea typeface="Calibri" panose="020F0502020204030204" pitchFamily="34" charset="0"/>
            </a:endParaRPr>
          </a:p>
          <a:p>
            <a:pPr algn="just">
              <a:spcBef>
                <a:spcPts val="0"/>
              </a:spcBef>
            </a:pPr>
            <a:r>
              <a:rPr lang="en-IN" sz="700" kern="100" dirty="0">
                <a:effectLst/>
                <a:latin typeface="Times New Roman" panose="02020603050405020304" pitchFamily="18" charset="0"/>
                <a:ea typeface="Calibri" panose="020F0502020204030204" pitchFamily="34" charset="0"/>
              </a:rPr>
              <a:t>Kempster, P.A., 2025. Understanding the progression of Parkinson’s disease: a review. </a:t>
            </a:r>
            <a:r>
              <a:rPr lang="en-IN" sz="700" i="1" kern="100" dirty="0">
                <a:effectLst/>
                <a:latin typeface="Times New Roman" panose="02020603050405020304" pitchFamily="18" charset="0"/>
                <a:ea typeface="Calibri" panose="020F0502020204030204" pitchFamily="34" charset="0"/>
              </a:rPr>
              <a:t>BMJ Neurology Open</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7</a:t>
            </a:r>
            <a:r>
              <a:rPr lang="en-IN" sz="700" kern="100" dirty="0">
                <a:effectLst/>
                <a:latin typeface="Times New Roman" panose="02020603050405020304" pitchFamily="18" charset="0"/>
                <a:ea typeface="Calibri" panose="020F0502020204030204" pitchFamily="34" charset="0"/>
              </a:rPr>
              <a:t>(2), p.e001215.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8"/>
              </a:rPr>
              <a:t>https://pmc.ncbi.nlm.nih.gov/articles/PMC12421158/</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Khan, M.S., </a:t>
            </a:r>
            <a:r>
              <a:rPr lang="en-IN" sz="700" kern="100" dirty="0" err="1">
                <a:effectLst/>
                <a:latin typeface="Times New Roman" panose="02020603050405020304" pitchFamily="18" charset="0"/>
                <a:ea typeface="Calibri" panose="020F0502020204030204" pitchFamily="34" charset="0"/>
              </a:rPr>
              <a:t>Nasiripour</a:t>
            </a:r>
            <a:r>
              <a:rPr lang="en-IN" sz="700" kern="100" dirty="0">
                <a:effectLst/>
                <a:latin typeface="Times New Roman" panose="02020603050405020304" pitchFamily="18" charset="0"/>
                <a:ea typeface="Calibri" panose="020F0502020204030204" pitchFamily="34" charset="0"/>
              </a:rPr>
              <a:t>, S. and </a:t>
            </a:r>
            <a:r>
              <a:rPr lang="en-IN" sz="700" kern="100" dirty="0" err="1">
                <a:effectLst/>
                <a:latin typeface="Times New Roman" panose="02020603050405020304" pitchFamily="18" charset="0"/>
                <a:ea typeface="Calibri" panose="020F0502020204030204" pitchFamily="34" charset="0"/>
              </a:rPr>
              <a:t>Bopassa</a:t>
            </a:r>
            <a:r>
              <a:rPr lang="en-IN" sz="700" kern="100" dirty="0">
                <a:effectLst/>
                <a:latin typeface="Times New Roman" panose="02020603050405020304" pitchFamily="18" charset="0"/>
                <a:ea typeface="Calibri" panose="020F0502020204030204" pitchFamily="34" charset="0"/>
              </a:rPr>
              <a:t>, J.C., 2025. Parkinson disease </a:t>
            </a:r>
            <a:r>
              <a:rPr lang="en-IN" sz="700" kern="100" dirty="0" err="1">
                <a:effectLst/>
                <a:latin typeface="Times New Roman" panose="02020603050405020304" pitchFamily="18" charset="0"/>
                <a:ea typeface="Calibri" panose="020F0502020204030204" pitchFamily="34" charset="0"/>
              </a:rPr>
              <a:t>signaling</a:t>
            </a:r>
            <a:r>
              <a:rPr lang="en-IN" sz="700" kern="100" dirty="0">
                <a:effectLst/>
                <a:latin typeface="Times New Roman" panose="02020603050405020304" pitchFamily="18" charset="0"/>
                <a:ea typeface="Calibri" panose="020F0502020204030204" pitchFamily="34" charset="0"/>
              </a:rPr>
              <a:t> pathways, molecular mechanisms, and potential therapeutic strategies: a comprehensive review. </a:t>
            </a:r>
            <a:r>
              <a:rPr lang="en-IN" sz="700" i="1" kern="100" dirty="0">
                <a:effectLst/>
                <a:latin typeface="Times New Roman" panose="02020603050405020304" pitchFamily="18" charset="0"/>
                <a:ea typeface="Calibri" panose="020F0502020204030204" pitchFamily="34" charset="0"/>
              </a:rPr>
              <a:t>International journal of molecular sciences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26</a:t>
            </a:r>
            <a:r>
              <a:rPr lang="en-IN" sz="700" kern="100" dirty="0">
                <a:effectLst/>
                <a:latin typeface="Times New Roman" panose="02020603050405020304" pitchFamily="18" charset="0"/>
                <a:ea typeface="Calibri" panose="020F0502020204030204" pitchFamily="34" charset="0"/>
              </a:rPr>
              <a:t>(13), p.6416.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9"/>
              </a:rPr>
              <a:t>https://www.mdpi.com/1422-0067/26/13/6416</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Kim, T.Y. and Lee, B.D., 2025. Current therapeutic strategies in Parkinson’s disease: Future perspectives. </a:t>
            </a:r>
            <a:r>
              <a:rPr lang="en-IN" sz="700" i="1" kern="100" dirty="0">
                <a:effectLst/>
                <a:latin typeface="Times New Roman" panose="02020603050405020304" pitchFamily="18" charset="0"/>
                <a:ea typeface="Calibri" panose="020F0502020204030204" pitchFamily="34" charset="0"/>
              </a:rPr>
              <a:t>Molecules and Cells</a:t>
            </a:r>
            <a:r>
              <a:rPr lang="en-IN" sz="700" kern="100" dirty="0">
                <a:effectLst/>
                <a:latin typeface="Times New Roman" panose="02020603050405020304" pitchFamily="18" charset="0"/>
                <a:ea typeface="Calibri" panose="020F0502020204030204" pitchFamily="34" charset="0"/>
              </a:rPr>
              <a:t>, p.100274.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0"/>
              </a:rPr>
              <a:t>https://www.sciencedirect.com/science/article/pii/S1016847825000986</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Pardo-Moreno, T., García-Morales, V., Suleiman-Martos, S., Rivas-Domínguez, A., Mohamed-Mohamed, H., Ramos-Rodriguez, J.J., Melguizo-Rodríguez, L. and González-Acedo, A., 2023. Current treatments and new, tentative therapies for Parkinson’s disease. </a:t>
            </a:r>
            <a:r>
              <a:rPr lang="en-IN" sz="700" i="1" kern="100" dirty="0">
                <a:effectLst/>
                <a:latin typeface="Times New Roman" panose="02020603050405020304" pitchFamily="18" charset="0"/>
                <a:ea typeface="Calibri" panose="020F0502020204030204" pitchFamily="34" charset="0"/>
              </a:rPr>
              <a:t>Pharmaceutics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15</a:t>
            </a:r>
            <a:r>
              <a:rPr lang="en-IN" sz="700" kern="100" dirty="0">
                <a:effectLst/>
                <a:latin typeface="Times New Roman" panose="02020603050405020304" pitchFamily="18" charset="0"/>
                <a:ea typeface="Calibri" panose="020F0502020204030204" pitchFamily="34" charset="0"/>
              </a:rPr>
              <a:t>(3), p.770.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1"/>
              </a:rPr>
              <a:t>https://pmc.ncbi.nlm.nih.gov/articles/PMC10051786/</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Parkinson’s UK, 2024. Parkinson’s statistics and epidemiology.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2"/>
              </a:rPr>
              <a:t>https://www.parkinsons.org.uk/information/about-parkinsons/statistics</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Parkinson’s UK, 2025. Parkinson’s prevalence in the UK.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3"/>
              </a:rPr>
              <a:t>https://www.parkinsons.org.uk/professionals/resources/parkinsons-prevalence-uk</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Su, D., Cui, Y., He, C., Yin, P., Bai, R., Zhu, J., Lam, J.S., Zhang, J., Yan, R., Zheng, X. and Wu, J., 2025. Projections for prevalence of Parkinson’s disease and its driving factors in 195 countries and territories to 2050: modelling study of Global Burden of Disease Study 2021. </a:t>
            </a:r>
            <a:r>
              <a:rPr lang="en-IN" sz="700" i="1" kern="100" dirty="0" err="1">
                <a:effectLst/>
                <a:latin typeface="Times New Roman" panose="02020603050405020304" pitchFamily="18" charset="0"/>
                <a:ea typeface="Calibri" panose="020F0502020204030204" pitchFamily="34" charset="0"/>
              </a:rPr>
              <a:t>bmj</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388</a:t>
            </a:r>
            <a:r>
              <a:rPr lang="en-IN" sz="700" kern="100" dirty="0">
                <a:effectLst/>
                <a:latin typeface="Times New Roman" panose="02020603050405020304" pitchFamily="18" charset="0"/>
                <a:ea typeface="Calibri" panose="020F0502020204030204" pitchFamily="34" charset="0"/>
              </a:rPr>
              <a:t>.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4"/>
              </a:rPr>
              <a:t>https://www.bmj.com/content/388/bmj-2024-080952</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Varden, R., Walker, R. and O'Callaghan, A., 2024. No trend to rising rates: A review of Parkinson's prevalence studies in the United Kingdom. </a:t>
            </a:r>
            <a:r>
              <a:rPr lang="en-IN" sz="700" i="1" kern="100" dirty="0">
                <a:effectLst/>
                <a:latin typeface="Times New Roman" panose="02020603050405020304" pitchFamily="18" charset="0"/>
                <a:ea typeface="Calibri" panose="020F0502020204030204" pitchFamily="34" charset="0"/>
              </a:rPr>
              <a:t>Parkinsonism &amp; Related Disorders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128</a:t>
            </a:r>
            <a:r>
              <a:rPr lang="en-IN" sz="700" kern="100" dirty="0">
                <a:effectLst/>
                <a:latin typeface="Times New Roman" panose="02020603050405020304" pitchFamily="18" charset="0"/>
                <a:ea typeface="Calibri" panose="020F0502020204030204" pitchFamily="34" charset="0"/>
              </a:rPr>
              <a:t>, p.107015.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5"/>
              </a:rPr>
              <a:t>https://www.sciencedirect.com/science/article/pii/S1353802024010277</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Zafar, S. and </a:t>
            </a:r>
            <a:r>
              <a:rPr lang="en-IN" sz="700" kern="100" dirty="0" err="1">
                <a:effectLst/>
                <a:latin typeface="Times New Roman" panose="02020603050405020304" pitchFamily="18" charset="0"/>
                <a:ea typeface="Calibri" panose="020F0502020204030204" pitchFamily="34" charset="0"/>
              </a:rPr>
              <a:t>Yaddanapudi</a:t>
            </a:r>
            <a:r>
              <a:rPr lang="en-IN" sz="700" kern="100" dirty="0">
                <a:effectLst/>
                <a:latin typeface="Times New Roman" panose="02020603050405020304" pitchFamily="18" charset="0"/>
                <a:ea typeface="Calibri" panose="020F0502020204030204" pitchFamily="34" charset="0"/>
              </a:rPr>
              <a:t>, S.S., 2023. Parkinson disease. In </a:t>
            </a:r>
            <a:r>
              <a:rPr lang="en-IN" sz="700" i="1" kern="100" dirty="0" err="1">
                <a:effectLst/>
                <a:latin typeface="Times New Roman" panose="02020603050405020304" pitchFamily="18" charset="0"/>
                <a:ea typeface="Calibri" panose="020F0502020204030204" pitchFamily="34" charset="0"/>
              </a:rPr>
              <a:t>StatPearls</a:t>
            </a:r>
            <a:r>
              <a:rPr lang="en-IN" sz="700" i="1" kern="100" dirty="0">
                <a:effectLst/>
                <a:latin typeface="Times New Roman" panose="02020603050405020304" pitchFamily="18" charset="0"/>
                <a:ea typeface="Calibri" panose="020F0502020204030204" pitchFamily="34" charset="0"/>
              </a:rPr>
              <a:t> [Internet]</a:t>
            </a:r>
            <a:r>
              <a:rPr lang="en-IN" sz="700" kern="100" dirty="0">
                <a:effectLst/>
                <a:latin typeface="Times New Roman" panose="02020603050405020304" pitchFamily="18" charset="0"/>
                <a:ea typeface="Calibri" panose="020F0502020204030204" pitchFamily="34" charset="0"/>
              </a:rPr>
              <a:t>. </a:t>
            </a:r>
            <a:r>
              <a:rPr lang="en-IN" sz="700" kern="100" dirty="0" err="1">
                <a:effectLst/>
                <a:latin typeface="Times New Roman" panose="02020603050405020304" pitchFamily="18" charset="0"/>
                <a:ea typeface="Calibri" panose="020F0502020204030204" pitchFamily="34" charset="0"/>
              </a:rPr>
              <a:t>StatPearls</a:t>
            </a:r>
            <a:r>
              <a:rPr lang="en-IN" sz="700" kern="100" dirty="0">
                <a:effectLst/>
                <a:latin typeface="Times New Roman" panose="02020603050405020304" pitchFamily="18" charset="0"/>
                <a:ea typeface="Calibri" panose="020F0502020204030204" pitchFamily="34" charset="0"/>
              </a:rPr>
              <a:t> Publishing.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6"/>
              </a:rPr>
              <a:t>https://www.ncbi.nlm.nih.gov/books/NBK470193/</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Tanner, C.M. and Ostrem, J.L., 2024. Parkinson’s disease. </a:t>
            </a:r>
            <a:r>
              <a:rPr lang="en-IN" sz="700" i="1" kern="100" dirty="0">
                <a:effectLst/>
                <a:latin typeface="Times New Roman" panose="02020603050405020304" pitchFamily="18" charset="0"/>
                <a:ea typeface="Calibri" panose="020F0502020204030204" pitchFamily="34" charset="0"/>
              </a:rPr>
              <a:t>New England Journal of Medicine</a:t>
            </a:r>
            <a:r>
              <a:rPr lang="en-IN" sz="700" kern="100" dirty="0">
                <a:effectLst/>
                <a:latin typeface="Times New Roman" panose="02020603050405020304" pitchFamily="18" charset="0"/>
                <a:ea typeface="Calibri" panose="020F0502020204030204" pitchFamily="34" charset="0"/>
              </a:rPr>
              <a:t>, 391(5), pp.442–452.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7"/>
              </a:rPr>
              <a:t>https://pubmed.ncbi.nlm.nih.gov/39083773/</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Munhoz, R. P., Tumas, V., Pedroso, J. L., &amp; Silveira-Moriyama, L. (2024). The clinical diagnosis of Parkinson's disease. O </a:t>
            </a:r>
            <a:r>
              <a:rPr lang="en-IN" sz="700" kern="100" dirty="0" err="1">
                <a:effectLst/>
                <a:latin typeface="Times New Roman" panose="02020603050405020304" pitchFamily="18" charset="0"/>
                <a:ea typeface="Calibri" panose="020F0502020204030204" pitchFamily="34" charset="0"/>
              </a:rPr>
              <a:t>diagnóstico</a:t>
            </a:r>
            <a:r>
              <a:rPr lang="en-IN" sz="700" kern="100" dirty="0">
                <a:effectLst/>
                <a:latin typeface="Times New Roman" panose="02020603050405020304" pitchFamily="18" charset="0"/>
                <a:ea typeface="Calibri" panose="020F0502020204030204" pitchFamily="34" charset="0"/>
              </a:rPr>
              <a:t> </a:t>
            </a:r>
            <a:r>
              <a:rPr lang="en-IN" sz="700" kern="100" dirty="0" err="1">
                <a:effectLst/>
                <a:latin typeface="Times New Roman" panose="02020603050405020304" pitchFamily="18" charset="0"/>
                <a:ea typeface="Calibri" panose="020F0502020204030204" pitchFamily="34" charset="0"/>
              </a:rPr>
              <a:t>clínico</a:t>
            </a:r>
            <a:r>
              <a:rPr lang="en-IN" sz="700" kern="100" dirty="0">
                <a:effectLst/>
                <a:latin typeface="Times New Roman" panose="02020603050405020304" pitchFamily="18" charset="0"/>
                <a:ea typeface="Calibri" panose="020F0502020204030204" pitchFamily="34" charset="0"/>
              </a:rPr>
              <a:t> da </a:t>
            </a:r>
            <a:r>
              <a:rPr lang="en-IN" sz="700" kern="100" dirty="0" err="1">
                <a:effectLst/>
                <a:latin typeface="Times New Roman" panose="02020603050405020304" pitchFamily="18" charset="0"/>
                <a:ea typeface="Calibri" panose="020F0502020204030204" pitchFamily="34" charset="0"/>
              </a:rPr>
              <a:t>doença</a:t>
            </a:r>
            <a:r>
              <a:rPr lang="en-IN" sz="700" kern="100" dirty="0">
                <a:effectLst/>
                <a:latin typeface="Times New Roman" panose="02020603050405020304" pitchFamily="18" charset="0"/>
                <a:ea typeface="Calibri" panose="020F0502020204030204" pitchFamily="34" charset="0"/>
              </a:rPr>
              <a:t> de Parkinson. </a:t>
            </a:r>
            <a:r>
              <a:rPr lang="en-IN" sz="700" i="1" kern="100" dirty="0" err="1">
                <a:effectLst/>
                <a:latin typeface="Times New Roman" panose="02020603050405020304" pitchFamily="18" charset="0"/>
                <a:ea typeface="Calibri" panose="020F0502020204030204" pitchFamily="34" charset="0"/>
              </a:rPr>
              <a:t>Arquivos</a:t>
            </a:r>
            <a:r>
              <a:rPr lang="en-IN" sz="700" i="1" kern="100" dirty="0">
                <a:effectLst/>
                <a:latin typeface="Times New Roman" panose="02020603050405020304" pitchFamily="18" charset="0"/>
                <a:ea typeface="Calibri" panose="020F0502020204030204" pitchFamily="34" charset="0"/>
              </a:rPr>
              <a:t> de neuro-</a:t>
            </a:r>
            <a:r>
              <a:rPr lang="en-IN" sz="700" i="1" kern="100" dirty="0" err="1">
                <a:effectLst/>
                <a:latin typeface="Times New Roman" panose="02020603050405020304" pitchFamily="18" charset="0"/>
                <a:ea typeface="Calibri" panose="020F0502020204030204" pitchFamily="34" charset="0"/>
              </a:rPr>
              <a:t>psiquiatria</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82</a:t>
            </a:r>
            <a:r>
              <a:rPr lang="en-IN" sz="700" kern="100" dirty="0">
                <a:effectLst/>
                <a:latin typeface="Times New Roman" panose="02020603050405020304" pitchFamily="18" charset="0"/>
                <a:ea typeface="Calibri" panose="020F0502020204030204" pitchFamily="34" charset="0"/>
              </a:rPr>
              <a:t>(6), 1–10. https://doi.org/10.1055/s-0043-1777775</a:t>
            </a:r>
          </a:p>
          <a:p>
            <a:pPr algn="just">
              <a:spcBef>
                <a:spcPts val="0"/>
              </a:spcBef>
            </a:pPr>
            <a:r>
              <a:rPr lang="en-IN" sz="700" kern="100" dirty="0">
                <a:effectLst/>
                <a:latin typeface="Times New Roman" panose="02020603050405020304" pitchFamily="18" charset="0"/>
                <a:ea typeface="Calibri" panose="020F0502020204030204" pitchFamily="34" charset="0"/>
              </a:rPr>
              <a:t>Munhoz, R. P., Tumas, V., Pedroso, J. L., and Silveira-Moriyama, L., 2024. The clinical diagnosis of Parkinson's disease. O </a:t>
            </a:r>
            <a:r>
              <a:rPr lang="en-IN" sz="700" kern="100" dirty="0" err="1">
                <a:effectLst/>
                <a:latin typeface="Times New Roman" panose="02020603050405020304" pitchFamily="18" charset="0"/>
                <a:ea typeface="Calibri" panose="020F0502020204030204" pitchFamily="34" charset="0"/>
              </a:rPr>
              <a:t>diagnóstico</a:t>
            </a:r>
            <a:r>
              <a:rPr lang="en-IN" sz="700" kern="100" dirty="0">
                <a:effectLst/>
                <a:latin typeface="Times New Roman" panose="02020603050405020304" pitchFamily="18" charset="0"/>
                <a:ea typeface="Calibri" panose="020F0502020204030204" pitchFamily="34" charset="0"/>
              </a:rPr>
              <a:t> </a:t>
            </a:r>
            <a:r>
              <a:rPr lang="en-IN" sz="700" kern="100" dirty="0" err="1">
                <a:effectLst/>
                <a:latin typeface="Times New Roman" panose="02020603050405020304" pitchFamily="18" charset="0"/>
                <a:ea typeface="Calibri" panose="020F0502020204030204" pitchFamily="34" charset="0"/>
              </a:rPr>
              <a:t>clínico</a:t>
            </a:r>
            <a:r>
              <a:rPr lang="en-IN" sz="700" kern="100" dirty="0">
                <a:effectLst/>
                <a:latin typeface="Times New Roman" panose="02020603050405020304" pitchFamily="18" charset="0"/>
                <a:ea typeface="Calibri" panose="020F0502020204030204" pitchFamily="34" charset="0"/>
              </a:rPr>
              <a:t> da </a:t>
            </a:r>
            <a:r>
              <a:rPr lang="en-IN" sz="700" kern="100" dirty="0" err="1">
                <a:effectLst/>
                <a:latin typeface="Times New Roman" panose="02020603050405020304" pitchFamily="18" charset="0"/>
                <a:ea typeface="Calibri" panose="020F0502020204030204" pitchFamily="34" charset="0"/>
              </a:rPr>
              <a:t>doença</a:t>
            </a:r>
            <a:r>
              <a:rPr lang="en-IN" sz="700" kern="100" dirty="0">
                <a:effectLst/>
                <a:latin typeface="Times New Roman" panose="02020603050405020304" pitchFamily="18" charset="0"/>
                <a:ea typeface="Calibri" panose="020F0502020204030204" pitchFamily="34" charset="0"/>
              </a:rPr>
              <a:t> de Parkinson. </a:t>
            </a:r>
            <a:r>
              <a:rPr lang="en-IN" sz="700" kern="100" dirty="0" err="1">
                <a:effectLst/>
                <a:latin typeface="Times New Roman" panose="02020603050405020304" pitchFamily="18" charset="0"/>
                <a:ea typeface="Calibri" panose="020F0502020204030204" pitchFamily="34" charset="0"/>
              </a:rPr>
              <a:t>Arquivos</a:t>
            </a:r>
            <a:r>
              <a:rPr lang="en-IN" sz="700" kern="100" dirty="0">
                <a:effectLst/>
                <a:latin typeface="Times New Roman" panose="02020603050405020304" pitchFamily="18" charset="0"/>
                <a:ea typeface="Calibri" panose="020F0502020204030204" pitchFamily="34" charset="0"/>
              </a:rPr>
              <a:t> de neuro-</a:t>
            </a:r>
            <a:r>
              <a:rPr lang="en-IN" sz="700" kern="100" dirty="0" err="1">
                <a:effectLst/>
                <a:latin typeface="Times New Roman" panose="02020603050405020304" pitchFamily="18" charset="0"/>
                <a:ea typeface="Calibri" panose="020F0502020204030204" pitchFamily="34" charset="0"/>
              </a:rPr>
              <a:t>psiquiatria</a:t>
            </a:r>
            <a:r>
              <a:rPr lang="en-IN" sz="700" kern="100" dirty="0">
                <a:effectLst/>
                <a:latin typeface="Times New Roman" panose="02020603050405020304" pitchFamily="18" charset="0"/>
                <a:ea typeface="Calibri" panose="020F0502020204030204" pitchFamily="34" charset="0"/>
              </a:rPr>
              <a:t>, 82(6), 1–10.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8"/>
              </a:rPr>
              <a:t>https://pmc.ncbi.nlm.nih.gov/articles/PMC10849824/</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Mitchell, C.L. and </a:t>
            </a:r>
            <a:r>
              <a:rPr lang="en-IN" sz="700" kern="100" dirty="0" err="1">
                <a:effectLst/>
                <a:latin typeface="Times New Roman" panose="02020603050405020304" pitchFamily="18" charset="0"/>
                <a:ea typeface="Calibri" panose="020F0502020204030204" pitchFamily="34" charset="0"/>
              </a:rPr>
              <a:t>Kurouski</a:t>
            </a:r>
            <a:r>
              <a:rPr lang="en-IN" sz="700" kern="100" dirty="0">
                <a:effectLst/>
                <a:latin typeface="Times New Roman" panose="02020603050405020304" pitchFamily="18" charset="0"/>
                <a:ea typeface="Calibri" panose="020F0502020204030204" pitchFamily="34" charset="0"/>
              </a:rPr>
              <a:t>, D., 2024. Novel strategies in Parkinson’s disease treatment: A review. </a:t>
            </a:r>
            <a:r>
              <a:rPr lang="en-IN" sz="700" i="1" kern="100" dirty="0">
                <a:effectLst/>
                <a:latin typeface="Times New Roman" panose="02020603050405020304" pitchFamily="18" charset="0"/>
                <a:ea typeface="Calibri" panose="020F0502020204030204" pitchFamily="34" charset="0"/>
              </a:rPr>
              <a:t>Frontiers in Molecular Neuroscience</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17</a:t>
            </a:r>
            <a:r>
              <a:rPr lang="en-IN" sz="700" kern="100" dirty="0">
                <a:effectLst/>
                <a:latin typeface="Times New Roman" panose="02020603050405020304" pitchFamily="18" charset="0"/>
                <a:ea typeface="Calibri" panose="020F0502020204030204" pitchFamily="34" charset="0"/>
              </a:rPr>
              <a:t>, p.1431079.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9"/>
              </a:rPr>
              <a:t>https://pmc.ncbi.nlm.nih.gov/articles/PMC11341544/</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err="1">
                <a:effectLst/>
                <a:latin typeface="Times New Roman" panose="02020603050405020304" pitchFamily="18" charset="0"/>
                <a:ea typeface="Calibri" panose="020F0502020204030204" pitchFamily="34" charset="0"/>
              </a:rPr>
              <a:t>McFarthing</a:t>
            </a:r>
            <a:r>
              <a:rPr lang="en-IN" sz="700" kern="100" dirty="0">
                <a:effectLst/>
                <a:latin typeface="Times New Roman" panose="02020603050405020304" pitchFamily="18" charset="0"/>
                <a:ea typeface="Calibri" panose="020F0502020204030204" pitchFamily="34" charset="0"/>
              </a:rPr>
              <a:t>, K., Buff, S., </a:t>
            </a:r>
            <a:r>
              <a:rPr lang="en-IN" sz="700" kern="100" dirty="0" err="1">
                <a:effectLst/>
                <a:latin typeface="Times New Roman" panose="02020603050405020304" pitchFamily="18" charset="0"/>
                <a:ea typeface="Calibri" panose="020F0502020204030204" pitchFamily="34" charset="0"/>
              </a:rPr>
              <a:t>Rafaloff</a:t>
            </a:r>
            <a:r>
              <a:rPr lang="en-IN" sz="700" kern="100" dirty="0">
                <a:effectLst/>
                <a:latin typeface="Times New Roman" panose="02020603050405020304" pitchFamily="18" charset="0"/>
                <a:ea typeface="Calibri" panose="020F0502020204030204" pitchFamily="34" charset="0"/>
              </a:rPr>
              <a:t>, G., Pitzer, K., Fiske, B., </a:t>
            </a:r>
            <a:r>
              <a:rPr lang="en-IN" sz="700" kern="100" dirty="0" err="1">
                <a:effectLst/>
                <a:latin typeface="Times New Roman" panose="02020603050405020304" pitchFamily="18" charset="0"/>
                <a:ea typeface="Calibri" panose="020F0502020204030204" pitchFamily="34" charset="0"/>
              </a:rPr>
              <a:t>Navangul</a:t>
            </a:r>
            <a:r>
              <a:rPr lang="en-IN" sz="700" kern="100" dirty="0">
                <a:effectLst/>
                <a:latin typeface="Times New Roman" panose="02020603050405020304" pitchFamily="18" charset="0"/>
                <a:ea typeface="Calibri" panose="020F0502020204030204" pitchFamily="34" charset="0"/>
              </a:rPr>
              <a:t>, A., </a:t>
            </a:r>
            <a:r>
              <a:rPr lang="en-IN" sz="700" kern="100" dirty="0" err="1">
                <a:effectLst/>
                <a:latin typeface="Times New Roman" panose="02020603050405020304" pitchFamily="18" charset="0"/>
                <a:ea typeface="Calibri" panose="020F0502020204030204" pitchFamily="34" charset="0"/>
              </a:rPr>
              <a:t>Beissert</a:t>
            </a:r>
            <a:r>
              <a:rPr lang="en-IN" sz="700" kern="100" dirty="0">
                <a:effectLst/>
                <a:latin typeface="Times New Roman" panose="02020603050405020304" pitchFamily="18" charset="0"/>
                <a:ea typeface="Calibri" panose="020F0502020204030204" pitchFamily="34" charset="0"/>
              </a:rPr>
              <a:t>, K., </a:t>
            </a:r>
            <a:r>
              <a:rPr lang="en-IN" sz="700" kern="100" dirty="0" err="1">
                <a:effectLst/>
                <a:latin typeface="Times New Roman" panose="02020603050405020304" pitchFamily="18" charset="0"/>
                <a:ea typeface="Calibri" panose="020F0502020204030204" pitchFamily="34" charset="0"/>
              </a:rPr>
              <a:t>Pilcicka</a:t>
            </a:r>
            <a:r>
              <a:rPr lang="en-IN" sz="700" kern="100" dirty="0">
                <a:effectLst/>
                <a:latin typeface="Times New Roman" panose="02020603050405020304" pitchFamily="18" charset="0"/>
                <a:ea typeface="Calibri" panose="020F0502020204030204" pitchFamily="34" charset="0"/>
              </a:rPr>
              <a:t>, A., Fuest, R., Wyse, R. K., and Stott, S. R. W., 2024. Parkinson's Disease Drug Therapies in the Clinical Trial Pipeline: 2024 Update. </a:t>
            </a:r>
            <a:r>
              <a:rPr lang="en-IN" sz="700" i="1" kern="100" dirty="0">
                <a:effectLst/>
                <a:latin typeface="Times New Roman" panose="02020603050405020304" pitchFamily="18" charset="0"/>
                <a:ea typeface="Calibri" panose="020F0502020204030204" pitchFamily="34" charset="0"/>
              </a:rPr>
              <a:t>Journal of Parkinson's disease</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14</a:t>
            </a:r>
            <a:r>
              <a:rPr lang="en-IN" sz="700" kern="100" dirty="0">
                <a:effectLst/>
                <a:latin typeface="Times New Roman" panose="02020603050405020304" pitchFamily="18" charset="0"/>
                <a:ea typeface="Calibri" panose="020F0502020204030204" pitchFamily="34" charset="0"/>
              </a:rPr>
              <a:t>(5), 899–912.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0"/>
              </a:rPr>
              <a:t>https://pmc.ncbi.nlm.nih.gov/articles/PMC11307066/</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err="1">
                <a:effectLst/>
                <a:latin typeface="Times New Roman" panose="02020603050405020304" pitchFamily="18" charset="0"/>
                <a:ea typeface="Calibri" panose="020F0502020204030204" pitchFamily="34" charset="0"/>
              </a:rPr>
              <a:t>Muleiro</a:t>
            </a:r>
            <a:r>
              <a:rPr lang="en-IN" sz="700" kern="100" dirty="0">
                <a:effectLst/>
                <a:latin typeface="Times New Roman" panose="02020603050405020304" pitchFamily="18" charset="0"/>
                <a:ea typeface="Calibri" panose="020F0502020204030204" pitchFamily="34" charset="0"/>
              </a:rPr>
              <a:t> Alvarez, M., </a:t>
            </a:r>
            <a:r>
              <a:rPr lang="en-IN" sz="700" kern="100" dirty="0" err="1">
                <a:effectLst/>
                <a:latin typeface="Times New Roman" panose="02020603050405020304" pitchFamily="18" charset="0"/>
                <a:ea typeface="Calibri" panose="020F0502020204030204" pitchFamily="34" charset="0"/>
              </a:rPr>
              <a:t>Cano</a:t>
            </a:r>
            <a:r>
              <a:rPr lang="en-IN" sz="700" kern="100" dirty="0">
                <a:effectLst/>
                <a:latin typeface="Times New Roman" panose="02020603050405020304" pitchFamily="18" charset="0"/>
                <a:ea typeface="Calibri" panose="020F0502020204030204" pitchFamily="34" charset="0"/>
              </a:rPr>
              <a:t>-Herrera, G., Osorio Martínez, M. F., Vega Gonzales-Portillo, J., Monroy, G. R., </a:t>
            </a:r>
            <a:r>
              <a:rPr lang="en-IN" sz="700" kern="100" dirty="0" err="1">
                <a:effectLst/>
                <a:latin typeface="Times New Roman" panose="02020603050405020304" pitchFamily="18" charset="0"/>
                <a:ea typeface="Calibri" panose="020F0502020204030204" pitchFamily="34" charset="0"/>
              </a:rPr>
              <a:t>Murguiondo</a:t>
            </a:r>
            <a:r>
              <a:rPr lang="en-IN" sz="700" kern="100" dirty="0">
                <a:effectLst/>
                <a:latin typeface="Times New Roman" panose="02020603050405020304" pitchFamily="18" charset="0"/>
                <a:ea typeface="Calibri" panose="020F0502020204030204" pitchFamily="34" charset="0"/>
              </a:rPr>
              <a:t> Pérez, R., Torres-Ríos, J. A., van </a:t>
            </a:r>
            <a:r>
              <a:rPr lang="en-IN" sz="700" kern="100" dirty="0" err="1">
                <a:effectLst/>
                <a:latin typeface="Times New Roman" panose="02020603050405020304" pitchFamily="18" charset="0"/>
                <a:ea typeface="Calibri" panose="020F0502020204030204" pitchFamily="34" charset="0"/>
              </a:rPr>
              <a:t>Tienhoven</a:t>
            </a:r>
            <a:r>
              <a:rPr lang="en-IN" sz="700" kern="100" dirty="0">
                <a:effectLst/>
                <a:latin typeface="Times New Roman" panose="02020603050405020304" pitchFamily="18" charset="0"/>
                <a:ea typeface="Calibri" panose="020F0502020204030204" pitchFamily="34" charset="0"/>
              </a:rPr>
              <a:t>, X. A., Garibaldi Bernot, E. M., Esparza Salazar, F., and Ibarra, A., 2024. A Comprehensive Approach to Parkinson's Disease: Addressing Its Molecular, Clinical, and Therapeutic Aspects. </a:t>
            </a:r>
            <a:r>
              <a:rPr lang="en-IN" sz="700" i="1" kern="100" dirty="0">
                <a:effectLst/>
                <a:latin typeface="Times New Roman" panose="02020603050405020304" pitchFamily="18" charset="0"/>
                <a:ea typeface="Calibri" panose="020F0502020204030204" pitchFamily="34" charset="0"/>
              </a:rPr>
              <a:t>International journal of molecular sciences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25</a:t>
            </a:r>
            <a:r>
              <a:rPr lang="en-IN" sz="700" kern="100" dirty="0">
                <a:effectLst/>
                <a:latin typeface="Times New Roman" panose="02020603050405020304" pitchFamily="18" charset="0"/>
                <a:ea typeface="Calibri" panose="020F0502020204030204" pitchFamily="34" charset="0"/>
              </a:rPr>
              <a:t>(13), 7183.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1"/>
              </a:rPr>
              <a:t>https://pmc.ncbi.nlm.nih.gov/articles/PMC11241043/</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Zhu, J., Cui, Y., Zhang, J., Yan, R., Su, D., Zhao, D., Wang, A. and Feng, T., 2024. Temporal trends in the prevalence of Parkinson's disease from 1980 to 2023: a systematic review and meta-analysis. </a:t>
            </a:r>
            <a:r>
              <a:rPr lang="en-IN" sz="700" i="1" kern="100" dirty="0">
                <a:effectLst/>
                <a:latin typeface="Times New Roman" panose="02020603050405020304" pitchFamily="18" charset="0"/>
                <a:ea typeface="Calibri" panose="020F0502020204030204" pitchFamily="34" charset="0"/>
              </a:rPr>
              <a:t>The lancet Healthy longevity</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5</a:t>
            </a:r>
            <a:r>
              <a:rPr lang="en-IN" sz="700" kern="100" dirty="0">
                <a:effectLst/>
                <a:latin typeface="Times New Roman" panose="02020603050405020304" pitchFamily="18" charset="0"/>
                <a:ea typeface="Calibri" panose="020F0502020204030204" pitchFamily="34" charset="0"/>
              </a:rPr>
              <a:t>(7), pp.e464-e479.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2"/>
              </a:rPr>
              <a:t>https://pubmed.ncbi.nlm.nih.gov/38945129/</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Reddy, A., Reddy, R.P., </a:t>
            </a:r>
            <a:r>
              <a:rPr lang="en-IN" sz="700" kern="100" dirty="0" err="1">
                <a:effectLst/>
                <a:latin typeface="Times New Roman" panose="02020603050405020304" pitchFamily="18" charset="0"/>
                <a:ea typeface="Calibri" panose="020F0502020204030204" pitchFamily="34" charset="0"/>
              </a:rPr>
              <a:t>Roghani</a:t>
            </a:r>
            <a:r>
              <a:rPr lang="en-IN" sz="700" kern="100" dirty="0">
                <a:effectLst/>
                <a:latin typeface="Times New Roman" panose="02020603050405020304" pitchFamily="18" charset="0"/>
                <a:ea typeface="Calibri" panose="020F0502020204030204" pitchFamily="34" charset="0"/>
              </a:rPr>
              <a:t>, A.K., Garcia, R.I., Khemka, S., </a:t>
            </a:r>
            <a:r>
              <a:rPr lang="en-IN" sz="700" kern="100" dirty="0" err="1">
                <a:effectLst/>
                <a:latin typeface="Times New Roman" panose="02020603050405020304" pitchFamily="18" charset="0"/>
                <a:ea typeface="Calibri" panose="020F0502020204030204" pitchFamily="34" charset="0"/>
              </a:rPr>
              <a:t>Pattoor</a:t>
            </a:r>
            <a:r>
              <a:rPr lang="en-IN" sz="700" kern="100" dirty="0">
                <a:effectLst/>
                <a:latin typeface="Times New Roman" panose="02020603050405020304" pitchFamily="18" charset="0"/>
                <a:ea typeface="Calibri" panose="020F0502020204030204" pitchFamily="34" charset="0"/>
              </a:rPr>
              <a:t>, V., Jacob, M., Reddy, P.H. and Sehar, U., 2024. Artificial intelligence in Parkinson's disease: Early detection and diagnostic advancements. </a:t>
            </a:r>
            <a:r>
              <a:rPr lang="en-IN" sz="700" i="1" kern="100" dirty="0">
                <a:effectLst/>
                <a:latin typeface="Times New Roman" panose="02020603050405020304" pitchFamily="18" charset="0"/>
                <a:ea typeface="Calibri" panose="020F0502020204030204" pitchFamily="34" charset="0"/>
              </a:rPr>
              <a:t>Ageing research reviews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99</a:t>
            </a:r>
            <a:r>
              <a:rPr lang="en-IN" sz="700" kern="100" dirty="0">
                <a:effectLst/>
                <a:latin typeface="Times New Roman" panose="02020603050405020304" pitchFamily="18" charset="0"/>
                <a:ea typeface="Calibri" panose="020F0502020204030204" pitchFamily="34" charset="0"/>
              </a:rPr>
              <a:t>, p.102410.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3"/>
              </a:rPr>
              <a:t>https://pubmed.ncbi.nlm.nih.gov/38972602/</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Grote, J., Patel, N., Bates, C. and Parmar, M.S., 2024. From lab bench to hope: a review of gene therapies in clinical trials for Parkinson’s disease and challenges. </a:t>
            </a:r>
            <a:r>
              <a:rPr lang="en-IN" sz="700" i="1" kern="100" dirty="0">
                <a:effectLst/>
                <a:latin typeface="Times New Roman" panose="02020603050405020304" pitchFamily="18" charset="0"/>
                <a:ea typeface="Calibri" panose="020F0502020204030204" pitchFamily="34" charset="0"/>
              </a:rPr>
              <a:t>Neurological Sciences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45</a:t>
            </a:r>
            <a:r>
              <a:rPr lang="en-IN" sz="700" kern="100" dirty="0">
                <a:effectLst/>
                <a:latin typeface="Times New Roman" panose="02020603050405020304" pitchFamily="18" charset="0"/>
                <a:ea typeface="Calibri" panose="020F0502020204030204" pitchFamily="34" charset="0"/>
              </a:rPr>
              <a:t>(10), pp.4699-4710.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4"/>
              </a:rPr>
              <a:t>https://pubmed.ncbi.nlm.nih.gov/38795270/</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Alotaibi, S., </a:t>
            </a:r>
            <a:r>
              <a:rPr lang="en-IN" sz="700" kern="100" dirty="0" err="1">
                <a:effectLst/>
                <a:latin typeface="Times New Roman" panose="02020603050405020304" pitchFamily="18" charset="0"/>
                <a:ea typeface="Calibri" panose="020F0502020204030204" pitchFamily="34" charset="0"/>
              </a:rPr>
              <a:t>Alfayez</a:t>
            </a:r>
            <a:r>
              <a:rPr lang="en-IN" sz="700" kern="100" dirty="0">
                <a:effectLst/>
                <a:latin typeface="Times New Roman" panose="02020603050405020304" pitchFamily="18" charset="0"/>
                <a:ea typeface="Calibri" panose="020F0502020204030204" pitchFamily="34" charset="0"/>
              </a:rPr>
              <a:t>, L. and </a:t>
            </a:r>
            <a:r>
              <a:rPr lang="en-IN" sz="700" kern="100" dirty="0" err="1">
                <a:effectLst/>
                <a:latin typeface="Times New Roman" panose="02020603050405020304" pitchFamily="18" charset="0"/>
                <a:ea typeface="Calibri" panose="020F0502020204030204" pitchFamily="34" charset="0"/>
              </a:rPr>
              <a:t>Alkhudhair</a:t>
            </a:r>
            <a:r>
              <a:rPr lang="en-IN" sz="700" kern="100" dirty="0">
                <a:effectLst/>
                <a:latin typeface="Times New Roman" panose="02020603050405020304" pitchFamily="18" charset="0"/>
                <a:ea typeface="Calibri" panose="020F0502020204030204" pitchFamily="34" charset="0"/>
              </a:rPr>
              <a:t>, M., 2024. Parkinson's disease: current treatment modalities and emerging therapies. </a:t>
            </a:r>
            <a:r>
              <a:rPr lang="en-IN" sz="700" i="1" kern="100" dirty="0" err="1">
                <a:effectLst/>
                <a:latin typeface="Times New Roman" panose="02020603050405020304" pitchFamily="18" charset="0"/>
                <a:ea typeface="Calibri" panose="020F0502020204030204" pitchFamily="34" charset="0"/>
              </a:rPr>
              <a:t>Cureus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16</a:t>
            </a:r>
            <a:r>
              <a:rPr lang="en-IN" sz="700" kern="100" dirty="0">
                <a:effectLst/>
                <a:latin typeface="Times New Roman" panose="02020603050405020304" pitchFamily="18" charset="0"/>
                <a:ea typeface="Calibri" panose="020F0502020204030204" pitchFamily="34" charset="0"/>
              </a:rPr>
              <a:t>(12).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5"/>
              </a:rPr>
              <a:t>https://pubmed.ncbi.nlm.nih.gov/39803037/</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Khan, A. Z., Lavu, D., and Neal, R. D., 2024. Parkinson's disease: a scoping review of the quantitative and qualitative evidence of its diagnostic accuracy in primary care. </a:t>
            </a:r>
            <a:r>
              <a:rPr lang="en-IN" sz="700" i="1" kern="100" dirty="0">
                <a:effectLst/>
                <a:latin typeface="Times New Roman" panose="02020603050405020304" pitchFamily="18" charset="0"/>
                <a:ea typeface="Calibri" panose="020F0502020204030204" pitchFamily="34" charset="0"/>
              </a:rPr>
              <a:t>The British journal of general practice : the journal of the Royal College of General Practitioners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74</a:t>
            </a:r>
            <a:r>
              <a:rPr lang="en-IN" sz="700" kern="100" dirty="0">
                <a:effectLst/>
                <a:latin typeface="Times New Roman" panose="02020603050405020304" pitchFamily="18" charset="0"/>
                <a:ea typeface="Calibri" panose="020F0502020204030204" pitchFamily="34" charset="0"/>
              </a:rPr>
              <a:t>(741), e227–e232.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6"/>
              </a:rPr>
              <a:t>https://pmc.ncbi.nlm.nih.gov/articles/PMC10962518/</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Müller, T., 2025. Update on the Present and Future Pharmacologic Treatment of Parkinson’s Disease. </a:t>
            </a:r>
            <a:r>
              <a:rPr lang="en-IN" sz="700" i="1" kern="100" dirty="0">
                <a:effectLst/>
                <a:latin typeface="Times New Roman" panose="02020603050405020304" pitchFamily="18" charset="0"/>
                <a:ea typeface="Calibri" panose="020F0502020204030204" pitchFamily="34" charset="0"/>
              </a:rPr>
              <a:t>Neurology and Therapy</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14</a:t>
            </a:r>
            <a:r>
              <a:rPr lang="en-IN" sz="700" kern="100" dirty="0">
                <a:effectLst/>
                <a:latin typeface="Times New Roman" panose="02020603050405020304" pitchFamily="18" charset="0"/>
                <a:ea typeface="Calibri" panose="020F0502020204030204" pitchFamily="34" charset="0"/>
              </a:rPr>
              <a:t>(5), pp.1769-1781.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7"/>
              </a:rPr>
              <a:t>https://pmc.ncbi.nlm.nih.gov/articles/PMC12450148/</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Cattaneo, C., Fabbrini, A., </a:t>
            </a:r>
            <a:r>
              <a:rPr lang="en-IN" sz="700" kern="100" dirty="0" err="1">
                <a:effectLst/>
                <a:latin typeface="Times New Roman" panose="02020603050405020304" pitchFamily="18" charset="0"/>
                <a:ea typeface="Calibri" panose="020F0502020204030204" pitchFamily="34" charset="0"/>
              </a:rPr>
              <a:t>Belvisi</a:t>
            </a:r>
            <a:r>
              <a:rPr lang="en-IN" sz="700" kern="100" dirty="0">
                <a:effectLst/>
                <a:latin typeface="Times New Roman" panose="02020603050405020304" pitchFamily="18" charset="0"/>
                <a:ea typeface="Calibri" panose="020F0502020204030204" pitchFamily="34" charset="0"/>
              </a:rPr>
              <a:t>, D., Aiello, F., </a:t>
            </a:r>
            <a:r>
              <a:rPr lang="en-IN" sz="700" kern="100" dirty="0" err="1">
                <a:effectLst/>
                <a:latin typeface="Times New Roman" panose="02020603050405020304" pitchFamily="18" charset="0"/>
                <a:ea typeface="Calibri" panose="020F0502020204030204" pitchFamily="34" charset="0"/>
              </a:rPr>
              <a:t>Marchet</a:t>
            </a:r>
            <a:r>
              <a:rPr lang="en-IN" sz="700" kern="100" dirty="0">
                <a:effectLst/>
                <a:latin typeface="Times New Roman" panose="02020603050405020304" pitchFamily="18" charset="0"/>
                <a:ea typeface="Calibri" panose="020F0502020204030204" pitchFamily="34" charset="0"/>
              </a:rPr>
              <a:t>, F. and Fabbrini, G., 2025. Non-Motor Symptoms: The Hidden Face of Parkinson’s Disease. </a:t>
            </a:r>
            <a:r>
              <a:rPr lang="en-IN" sz="700" i="1" kern="100" dirty="0">
                <a:effectLst/>
                <a:latin typeface="Times New Roman" panose="02020603050405020304" pitchFamily="18" charset="0"/>
                <a:ea typeface="Calibri" panose="020F0502020204030204" pitchFamily="34" charset="0"/>
              </a:rPr>
              <a:t>Cells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15</a:t>
            </a:r>
            <a:r>
              <a:rPr lang="en-IN" sz="700" kern="100" dirty="0">
                <a:effectLst/>
                <a:latin typeface="Times New Roman" panose="02020603050405020304" pitchFamily="18" charset="0"/>
                <a:ea typeface="Calibri" panose="020F0502020204030204" pitchFamily="34" charset="0"/>
              </a:rPr>
              <a:t>(1), p.42.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8"/>
              </a:rPr>
              <a:t>https://pmc.ncbi.nlm.nih.gov/articles/PMC12785109/</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Macedo, V.F.B., Macedo, V.K.B., de Miranda Coelho, J.A.P. and de Melo Barboza, A.M., 2025. Parkinson’s disease physiopathology—beyond the α-synuclein aggregation: a narrative review. </a:t>
            </a:r>
            <a:r>
              <a:rPr lang="en-IN" sz="700" i="1" kern="100" dirty="0">
                <a:effectLst/>
                <a:latin typeface="Times New Roman" panose="02020603050405020304" pitchFamily="18" charset="0"/>
                <a:ea typeface="Calibri" panose="020F0502020204030204" pitchFamily="34" charset="0"/>
              </a:rPr>
              <a:t>Frontiers in Aging Neuroscience</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17</a:t>
            </a:r>
            <a:r>
              <a:rPr lang="en-IN" sz="700" kern="100" dirty="0">
                <a:effectLst/>
                <a:latin typeface="Times New Roman" panose="02020603050405020304" pitchFamily="18" charset="0"/>
                <a:ea typeface="Calibri" panose="020F0502020204030204" pitchFamily="34" charset="0"/>
              </a:rPr>
              <a:t>, p.1664269.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9"/>
              </a:rPr>
              <a:t>https://pmc.ncbi.nlm.nih.gov/articles/PMC12741115/</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Sha, R., Dabus, M. A., Torres-Russotto, D. R., Bhakuni, N., and Dabus, G. C., 2025. Innovations in Parkinson's Disease: Strategies and Novel Technologies. </a:t>
            </a:r>
            <a:r>
              <a:rPr lang="en-IN" sz="700" i="1" kern="100" dirty="0" err="1">
                <a:effectLst/>
                <a:latin typeface="Times New Roman" panose="02020603050405020304" pitchFamily="18" charset="0"/>
                <a:ea typeface="Calibri" panose="020F0502020204030204" pitchFamily="34" charset="0"/>
              </a:rPr>
              <a:t>Cureus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17</a:t>
            </a:r>
            <a:r>
              <a:rPr lang="en-IN" sz="700" kern="100" dirty="0">
                <a:effectLst/>
                <a:latin typeface="Times New Roman" panose="02020603050405020304" pitchFamily="18" charset="0"/>
                <a:ea typeface="Calibri" panose="020F0502020204030204" pitchFamily="34" charset="0"/>
              </a:rPr>
              <a:t>(7), e87309.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30"/>
              </a:rPr>
              <a:t>https://pmc.ncbi.nlm.nih.gov/articles/PMC12320191/</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Yeo, S., 2025. Recent Advances in Parkinson’s Disease Research: From Pathophysiology to Novel Therapeutic Approaches. </a:t>
            </a:r>
            <a:r>
              <a:rPr lang="en-IN" sz="700" i="1" kern="100" dirty="0">
                <a:effectLst/>
                <a:latin typeface="Times New Roman" panose="02020603050405020304" pitchFamily="18" charset="0"/>
                <a:ea typeface="Calibri" panose="020F0502020204030204" pitchFamily="34" charset="0"/>
              </a:rPr>
              <a:t>Biomedicines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13</a:t>
            </a:r>
            <a:r>
              <a:rPr lang="en-IN" sz="700" kern="100" dirty="0">
                <a:effectLst/>
                <a:latin typeface="Times New Roman" panose="02020603050405020304" pitchFamily="18" charset="0"/>
                <a:ea typeface="Calibri" panose="020F0502020204030204" pitchFamily="34" charset="0"/>
              </a:rPr>
              <a:t>(9), p.2283.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31"/>
              </a:rPr>
              <a:t>https://pmc.ncbi.nlm.nih.gov/articles/PMC12466970/</a:t>
            </a:r>
            <a:r>
              <a:rPr lang="en-IN" sz="700" kern="100" dirty="0">
                <a:effectLst/>
                <a:latin typeface="Times New Roman" panose="02020603050405020304" pitchFamily="18" charset="0"/>
                <a:ea typeface="Calibri" panose="020F0502020204030204" pitchFamily="34" charset="0"/>
              </a:rPr>
              <a:t> (Accessed: 9 March 2026). </a:t>
            </a:r>
          </a:p>
          <a:p>
            <a:pPr marL="0" indent="0" algn="just">
              <a:spcBef>
                <a:spcPts val="0"/>
              </a:spcBef>
              <a:buNone/>
            </a:pPr>
            <a:r>
              <a:rPr lang="en-IN" sz="700" kern="100" dirty="0">
                <a:effectLst/>
                <a:latin typeface="Times New Roman" panose="02020603050405020304" pitchFamily="18" charset="0"/>
                <a:ea typeface="Calibri" panose="020F0502020204030204" pitchFamily="34" charset="0"/>
              </a:rPr>
              <a:t> </a:t>
            </a:r>
          </a:p>
          <a:p>
            <a:pPr algn="just">
              <a:spcBef>
                <a:spcPts val="0"/>
              </a:spcBef>
            </a:pPr>
            <a:endParaRPr lang="en-IN" sz="700" kern="100" dirty="0">
              <a:effectLst/>
              <a:latin typeface="Times New Roman" panose="02020603050405020304" pitchFamily="18" charset="0"/>
              <a:ea typeface="Calibri" panose="020F0502020204030204" pitchFamily="34" charset="0"/>
            </a:endParaRPr>
          </a:p>
          <a:p>
            <a:pPr algn="just">
              <a:spcBef>
                <a:spcPts val="0"/>
              </a:spcBef>
            </a:pPr>
            <a:endParaRPr lang="en-IN" sz="7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6223749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159</TotalTime>
  <Words>4123</Words>
  <Application>Microsoft Office PowerPoint</Application>
  <PresentationFormat>Widescreen</PresentationFormat>
  <Paragraphs>147</Paragraphs>
  <Slides>18</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Calibri</vt:lpstr>
      <vt:lpstr>Century Gothic</vt:lpstr>
      <vt:lpstr>Symbol</vt:lpstr>
      <vt:lpstr>Times New Roman</vt:lpstr>
      <vt:lpstr>Wingdings</vt:lpstr>
      <vt:lpstr>Wingdings 3</vt:lpstr>
      <vt:lpstr>Ion</vt:lpstr>
      <vt:lpstr>PowerPoint Presentation</vt:lpstr>
      <vt:lpstr>Parkinson’s disease in elderly population in UK </vt:lpstr>
      <vt:lpstr>Introduction</vt:lpstr>
      <vt:lpstr>Definition of Parkinson’s Disease</vt:lpstr>
      <vt:lpstr>Parkinson’s Disease Statistics (Global and UK)</vt:lpstr>
      <vt:lpstr>Types of Parkinson’s disease</vt:lpstr>
      <vt:lpstr>Modifiable  Risk Factors of Parkinson’s Disease</vt:lpstr>
      <vt:lpstr>Non-Modifiable Risk Factors of Parkinson’s Disease</vt:lpstr>
      <vt:lpstr>Signs and Symptoms of Parkinson’s Disease</vt:lpstr>
      <vt:lpstr>PowerPoint Presentation</vt:lpstr>
      <vt:lpstr>Initial Assessment of Parkinson’s Disease</vt:lpstr>
      <vt:lpstr>NHS Care Pathway (GP to Specialist Care)</vt:lpstr>
      <vt:lpstr>Social and Economic Burden</vt:lpstr>
      <vt:lpstr>Management and Rehabilitation (UK Guidance)</vt:lpstr>
      <vt:lpstr>Prevention and Risk Reduction</vt:lpstr>
      <vt:lpstr>Co-Production Model</vt:lpstr>
      <vt:lpstr>Person-Centred Care and Parkinson’s Resources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Fatma Gorji</cp:lastModifiedBy>
  <cp:revision>5</cp:revision>
  <dcterms:created xsi:type="dcterms:W3CDTF">2026-03-07T16:01:37Z</dcterms:created>
  <dcterms:modified xsi:type="dcterms:W3CDTF">2026-03-17T10:54:05Z</dcterms:modified>
</cp:coreProperties>
</file>