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74"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07B55-462F-BC2B-D3E3-8DC30A91C98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ACBDDCD-2199-3329-AD2F-C8B5CE6704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36F2D36-8EBE-232A-866D-82E7724350FF}"/>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5" name="Footer Placeholder 4">
            <a:extLst>
              <a:ext uri="{FF2B5EF4-FFF2-40B4-BE49-F238E27FC236}">
                <a16:creationId xmlns:a16="http://schemas.microsoft.com/office/drawing/2014/main" id="{0B193761-262D-CC1A-4F1B-F278DBA06D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F71095-88F5-9024-119A-942041F2E35F}"/>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1324987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E745A-705C-A39D-9ACC-30552DAC23F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2600C2-D782-C02F-57E3-C8F44DCB2DB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3E9C734-EE16-466E-6975-CEEF04BB4BEC}"/>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5" name="Footer Placeholder 4">
            <a:extLst>
              <a:ext uri="{FF2B5EF4-FFF2-40B4-BE49-F238E27FC236}">
                <a16:creationId xmlns:a16="http://schemas.microsoft.com/office/drawing/2014/main" id="{E301767D-9BFF-15D5-80BE-9DDA402220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A74E2E-6954-A5E1-3CE6-9F73C24645DA}"/>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3451226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637AF-7844-7BED-7CC8-5B1764E2472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5782179-9C9A-70AA-B0E0-8199AD95B1A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A493A18-DFAB-2CD7-F234-76D7FCEB0F3A}"/>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5" name="Footer Placeholder 4">
            <a:extLst>
              <a:ext uri="{FF2B5EF4-FFF2-40B4-BE49-F238E27FC236}">
                <a16:creationId xmlns:a16="http://schemas.microsoft.com/office/drawing/2014/main" id="{3FD6190E-BD9B-C9CE-4946-7783BE0DDA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4EEB8-6E71-A2D9-BB57-B0649CCBE273}"/>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3820289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8CA4F-B7F7-F2C5-48C9-3EBD66A546E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78EDAC3-ECE5-E029-0348-7A9480C9192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B613C6F-A7DA-CF14-8E8A-8FB86D01060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FFA5359-9F1F-4871-AC82-38E4FF82A57D}"/>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6" name="Footer Placeholder 5">
            <a:extLst>
              <a:ext uri="{FF2B5EF4-FFF2-40B4-BE49-F238E27FC236}">
                <a16:creationId xmlns:a16="http://schemas.microsoft.com/office/drawing/2014/main" id="{5B4D2E7A-2EDE-3947-4F92-887E00B288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FE4382-6E01-3205-5BDE-72ACEFBDA611}"/>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3520654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4E8B-575A-F7BB-2D91-944B41740C1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290C907-FB07-CFBC-3DF1-18D1E7CFC0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CA3F69B-3DAD-2D0A-ABDA-72B18A2B660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D79BABF-F7D2-55DE-F5BD-BB4E188B11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23CBCA9-3C13-23DC-88EF-6E59497C2E7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2D8E426-5101-27A9-EFAA-14C589CCFC29}"/>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8" name="Footer Placeholder 7">
            <a:extLst>
              <a:ext uri="{FF2B5EF4-FFF2-40B4-BE49-F238E27FC236}">
                <a16:creationId xmlns:a16="http://schemas.microsoft.com/office/drawing/2014/main" id="{37FBF8E7-607A-175D-1E4F-F73DF212B0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C88BAE5-F4DC-14E0-681F-84F40E96BFE5}"/>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938453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A9CEE-A0CB-3F3A-FF4B-924BA64772F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DB54E06-1B7C-D3F8-5CF3-FE0AAB64C651}"/>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4" name="Footer Placeholder 3">
            <a:extLst>
              <a:ext uri="{FF2B5EF4-FFF2-40B4-BE49-F238E27FC236}">
                <a16:creationId xmlns:a16="http://schemas.microsoft.com/office/drawing/2014/main" id="{81DF85B4-AAE3-04ED-0F4B-F0C6DFF73B4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1FFCD14-A6A4-D15D-F984-FA74F4FD24A5}"/>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1113791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586604-194D-ABBD-E9F5-0047B4AB190D}"/>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3" name="Footer Placeholder 2">
            <a:extLst>
              <a:ext uri="{FF2B5EF4-FFF2-40B4-BE49-F238E27FC236}">
                <a16:creationId xmlns:a16="http://schemas.microsoft.com/office/drawing/2014/main" id="{34A37C34-C58F-2A59-DD59-B7E1750667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86D9B05-AAC6-BB78-AB90-FFA7B070E2AE}"/>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2424601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4BD72-59AD-2540-7898-BC12987305B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F96AA8F-C40D-915C-1AF2-DCC45779FD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D27A9BA-9C36-4CD9-3848-CFE549FDA7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C96F69D-DB7E-711A-8D92-8B62FD5E58CC}"/>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6" name="Footer Placeholder 5">
            <a:extLst>
              <a:ext uri="{FF2B5EF4-FFF2-40B4-BE49-F238E27FC236}">
                <a16:creationId xmlns:a16="http://schemas.microsoft.com/office/drawing/2014/main" id="{F0987992-B7B7-4E19-EBFE-58C1BD6DD4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F01405-FB1D-84A8-C835-ED1658312548}"/>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2687713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C1644-CF73-52E8-30C4-EF4972A6586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FDDADEB-3333-F0B4-383E-4666404B11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22A3170-D610-4660-2158-2BF4D044C7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536DE24-4B29-E2B8-3FDD-D2A20426ECE6}"/>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6" name="Footer Placeholder 5">
            <a:extLst>
              <a:ext uri="{FF2B5EF4-FFF2-40B4-BE49-F238E27FC236}">
                <a16:creationId xmlns:a16="http://schemas.microsoft.com/office/drawing/2014/main" id="{CAB12B28-D925-8CC4-E29D-EC4E0A4D4C0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01D103-1AAF-42AE-6533-1A5089E7E9AC}"/>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628455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105F9-0A74-B933-CB9C-FAF241B392A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DD2BFDD-3DAC-C29F-E488-9AA1C8866A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1798558-4A17-D934-FAC7-D57AC3C11CD2}"/>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5" name="Footer Placeholder 4">
            <a:extLst>
              <a:ext uri="{FF2B5EF4-FFF2-40B4-BE49-F238E27FC236}">
                <a16:creationId xmlns:a16="http://schemas.microsoft.com/office/drawing/2014/main" id="{6FDED819-4334-F2CD-8FE3-1C0ADDBF38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539B7B-19C0-5B61-E5AC-B18166F657BF}"/>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788773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33D65C-454D-5FD5-3229-51B73A975F3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3AB3A97-9D8F-E178-3C6B-8244941D66B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E0B1F61-A880-A08D-4B26-B068F4DAF0DB}"/>
              </a:ext>
            </a:extLst>
          </p:cNvPr>
          <p:cNvSpPr>
            <a:spLocks noGrp="1"/>
          </p:cNvSpPr>
          <p:nvPr>
            <p:ph type="dt" sz="half" idx="10"/>
          </p:nvPr>
        </p:nvSpPr>
        <p:spPr/>
        <p:txBody>
          <a:bodyPr/>
          <a:lstStyle/>
          <a:p>
            <a:fld id="{5BA1DB1E-457E-FE4E-A9AA-E60336CB3338}" type="datetimeFigureOut">
              <a:rPr lang="en-US" smtClean="0"/>
              <a:t>6/25/26</a:t>
            </a:fld>
            <a:endParaRPr lang="en-US"/>
          </a:p>
        </p:txBody>
      </p:sp>
      <p:sp>
        <p:nvSpPr>
          <p:cNvPr id="5" name="Footer Placeholder 4">
            <a:extLst>
              <a:ext uri="{FF2B5EF4-FFF2-40B4-BE49-F238E27FC236}">
                <a16:creationId xmlns:a16="http://schemas.microsoft.com/office/drawing/2014/main" id="{D739616C-3C92-378F-A0B7-83B56D1135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E14B10-506B-9CB9-1ABA-7925D1702C29}"/>
              </a:ext>
            </a:extLst>
          </p:cNvPr>
          <p:cNvSpPr>
            <a:spLocks noGrp="1"/>
          </p:cNvSpPr>
          <p:nvPr>
            <p:ph type="sldNum" sz="quarter" idx="12"/>
          </p:nvPr>
        </p:nvSpPr>
        <p:spPr/>
        <p:txBody>
          <a:bodyPr/>
          <a:lstStyle/>
          <a:p>
            <a:fld id="{A86CC328-8111-EF49-845E-C0BCECDED8DA}" type="slidenum">
              <a:rPr lang="en-US" smtClean="0"/>
              <a:t>‹#›</a:t>
            </a:fld>
            <a:endParaRPr lang="en-US"/>
          </a:p>
        </p:txBody>
      </p:sp>
    </p:spTree>
    <p:extLst>
      <p:ext uri="{BB962C8B-B14F-4D97-AF65-F5344CB8AC3E}">
        <p14:creationId xmlns:p14="http://schemas.microsoft.com/office/powerpoint/2010/main" val="1349981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DE0A0B-C029-AEFB-D66B-EAB43E1A4B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7A3F59E-143D-A115-DFDF-46A619B237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5FE082-09C1-DA7D-08BC-29883B568B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A1DB1E-457E-FE4E-A9AA-E60336CB3338}" type="datetimeFigureOut">
              <a:rPr lang="en-US" smtClean="0"/>
              <a:t>6/25/26</a:t>
            </a:fld>
            <a:endParaRPr lang="en-US"/>
          </a:p>
        </p:txBody>
      </p:sp>
      <p:sp>
        <p:nvSpPr>
          <p:cNvPr id="5" name="Footer Placeholder 4">
            <a:extLst>
              <a:ext uri="{FF2B5EF4-FFF2-40B4-BE49-F238E27FC236}">
                <a16:creationId xmlns:a16="http://schemas.microsoft.com/office/drawing/2014/main" id="{94FB2801-A32B-8C0F-AC7A-93083AB2D6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B2DFD41-B9C7-ECEE-9309-05779F84D7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86CC328-8111-EF49-845E-C0BCECDED8DA}" type="slidenum">
              <a:rPr lang="en-US" smtClean="0"/>
              <a:t>‹#›</a:t>
            </a:fld>
            <a:endParaRPr lang="en-US"/>
          </a:p>
        </p:txBody>
      </p:sp>
    </p:spTree>
    <p:extLst>
      <p:ext uri="{BB962C8B-B14F-4D97-AF65-F5344CB8AC3E}">
        <p14:creationId xmlns:p14="http://schemas.microsoft.com/office/powerpoint/2010/main" val="7632571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5" Type="http://schemas.openxmlformats.org/officeDocument/2006/relationships/image" Target="../media/image2.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p3"/><Relationship Id="rId1" Type="http://schemas.microsoft.com/office/2007/relationships/media" Target="../media/media5.mp3"/><Relationship Id="rId5" Type="http://schemas.openxmlformats.org/officeDocument/2006/relationships/image" Target="../media/image2.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p3"/><Relationship Id="rId1" Type="http://schemas.microsoft.com/office/2007/relationships/media" Target="../media/media6.mp3"/><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p3"/><Relationship Id="rId1" Type="http://schemas.microsoft.com/office/2007/relationships/media" Target="../media/media7.mp3"/><Relationship Id="rId5" Type="http://schemas.openxmlformats.org/officeDocument/2006/relationships/image" Target="../media/image2.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p3"/><Relationship Id="rId1" Type="http://schemas.microsoft.com/office/2007/relationships/media" Target="../media/media8.mp3"/><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p3"/><Relationship Id="rId1" Type="http://schemas.microsoft.com/office/2007/relationships/media" Target="../media/media9.mp3"/><Relationship Id="rId5" Type="http://schemas.openxmlformats.org/officeDocument/2006/relationships/image" Target="../media/image2.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p3"/><Relationship Id="rId1" Type="http://schemas.microsoft.com/office/2007/relationships/media" Target="../media/media10.mp3"/><Relationship Id="rId5" Type="http://schemas.openxmlformats.org/officeDocument/2006/relationships/image" Target="../media/image2.pn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p3"/><Relationship Id="rId1" Type="http://schemas.microsoft.com/office/2007/relationships/media" Target="../media/media11.mp3"/><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p3"/><Relationship Id="rId1" Type="http://schemas.microsoft.com/office/2007/relationships/media" Target="../media/media12.mp3"/><Relationship Id="rId6" Type="http://schemas.openxmlformats.org/officeDocument/2006/relationships/image" Target="../media/image2.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p3"/><Relationship Id="rId1" Type="http://schemas.microsoft.com/office/2007/relationships/media" Target="../media/media13.mp3"/><Relationship Id="rId5" Type="http://schemas.openxmlformats.org/officeDocument/2006/relationships/image" Target="../media/image2.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p3"/><Relationship Id="rId1" Type="http://schemas.microsoft.com/office/2007/relationships/media" Target="../media/media14.mp3"/><Relationship Id="rId5" Type="http://schemas.openxmlformats.org/officeDocument/2006/relationships/image" Target="../media/image2.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p3"/><Relationship Id="rId1" Type="http://schemas.microsoft.com/office/2007/relationships/media" Target="../media/media15.mp3"/><Relationship Id="rId5" Type="http://schemas.openxmlformats.org/officeDocument/2006/relationships/image" Target="../media/image2.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p3"/><Relationship Id="rId1" Type="http://schemas.microsoft.com/office/2007/relationships/media" Target="../media/media16.mp3"/><Relationship Id="rId5" Type="http://schemas.openxmlformats.org/officeDocument/2006/relationships/image" Target="../media/image2.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p3"/><Relationship Id="rId1" Type="http://schemas.microsoft.com/office/2007/relationships/media" Target="../media/media8.mp3"/><Relationship Id="rId5" Type="http://schemas.openxmlformats.org/officeDocument/2006/relationships/image" Target="../media/image2.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gettyimages.com/" TargetMode="External"/><Relationship Id="rId2" Type="http://schemas.openxmlformats.org/officeDocument/2006/relationships/hyperlink" Target="https://www.lincolnshire.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3C54F4CE-85F0-46ED-80DA-9518C9251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DADD1FCA-8ACB-4958-81DD-4CDD6D3E1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0C570B3-F646-4ED2-C1DE-1D5945DB94BE}"/>
              </a:ext>
            </a:extLst>
          </p:cNvPr>
          <p:cNvSpPr>
            <a:spLocks noGrp="1"/>
          </p:cNvSpPr>
          <p:nvPr>
            <p:ph type="ctrTitle"/>
          </p:nvPr>
        </p:nvSpPr>
        <p:spPr>
          <a:xfrm>
            <a:off x="773408" y="992094"/>
            <a:ext cx="3616913" cy="2795160"/>
          </a:xfrm>
        </p:spPr>
        <p:txBody>
          <a:bodyPr vert="horz" lIns="91440" tIns="45720" rIns="91440" bIns="45720" rtlCol="0">
            <a:normAutofit/>
          </a:bodyPr>
          <a:lstStyle/>
          <a:p>
            <a:r>
              <a:rPr lang="en-US" sz="4400"/>
              <a:t>Individual presentations powerpoint with voice over </a:t>
            </a:r>
          </a:p>
        </p:txBody>
      </p:sp>
      <p:sp>
        <p:nvSpPr>
          <p:cNvPr id="3" name="Subtitle 2">
            <a:extLst>
              <a:ext uri="{FF2B5EF4-FFF2-40B4-BE49-F238E27FC236}">
                <a16:creationId xmlns:a16="http://schemas.microsoft.com/office/drawing/2014/main" id="{B8F49B25-C0DD-3A55-C1AF-937552DF4771}"/>
              </a:ext>
            </a:extLst>
          </p:cNvPr>
          <p:cNvSpPr>
            <a:spLocks noGrp="1"/>
          </p:cNvSpPr>
          <p:nvPr>
            <p:ph type="subTitle" idx="1"/>
          </p:nvPr>
        </p:nvSpPr>
        <p:spPr>
          <a:xfrm>
            <a:off x="996287" y="4121253"/>
            <a:ext cx="3125337" cy="1136843"/>
          </a:xfrm>
        </p:spPr>
        <p:txBody>
          <a:bodyPr vert="horz" lIns="91440" tIns="45720" rIns="91440" bIns="45720" rtlCol="0">
            <a:normAutofit/>
          </a:bodyPr>
          <a:lstStyle/>
          <a:p>
            <a:pPr indent="-228600">
              <a:buFont typeface="Arial" panose="020B0604020202020204" pitchFamily="34" charset="0"/>
              <a:buChar char="•"/>
            </a:pPr>
            <a:r>
              <a:rPr lang="en-US" sz="1100"/>
              <a:t>Andreea Cristina Velisaru </a:t>
            </a:r>
          </a:p>
          <a:p>
            <a:pPr indent="-228600">
              <a:buFont typeface="Arial" panose="020B0604020202020204" pitchFamily="34" charset="0"/>
              <a:buChar char="•"/>
            </a:pPr>
            <a:r>
              <a:rPr lang="en-US" sz="1100"/>
              <a:t>Student id 2323535</a:t>
            </a:r>
          </a:p>
          <a:p>
            <a:pPr indent="-228600">
              <a:buFont typeface="Arial" panose="020B0604020202020204" pitchFamily="34" charset="0"/>
              <a:buChar char="•"/>
            </a:pPr>
            <a:r>
              <a:rPr lang="en-US" sz="1100"/>
              <a:t>Module code </a:t>
            </a:r>
            <a:r>
              <a:rPr lang="en-US" sz="1100" i="0">
                <a:effectLst/>
              </a:rPr>
              <a:t>BMHP6027</a:t>
            </a:r>
          </a:p>
          <a:p>
            <a:pPr indent="-228600">
              <a:buFont typeface="Arial" panose="020B0604020202020204" pitchFamily="34" charset="0"/>
              <a:buChar char="•"/>
            </a:pPr>
            <a:r>
              <a:rPr lang="en-US" sz="1100"/>
              <a:t>Lecture </a:t>
            </a:r>
            <a:r>
              <a:rPr lang="en-US" sz="1100" i="0" u="none" strike="noStrike">
                <a:effectLst/>
              </a:rPr>
              <a:t>Robert Nartowski</a:t>
            </a:r>
            <a:endParaRPr lang="en-US" sz="1100"/>
          </a:p>
        </p:txBody>
      </p:sp>
      <p:pic>
        <p:nvPicPr>
          <p:cNvPr id="5" name="Picture 4" descr="Microphone and piano">
            <a:extLst>
              <a:ext uri="{FF2B5EF4-FFF2-40B4-BE49-F238E27FC236}">
                <a16:creationId xmlns:a16="http://schemas.microsoft.com/office/drawing/2014/main" id="{932FC74C-A5E8-F9F2-E8C8-52702D0E8687}"/>
              </a:ext>
            </a:extLst>
          </p:cNvPr>
          <p:cNvPicPr>
            <a:picLocks noChangeAspect="1"/>
          </p:cNvPicPr>
          <p:nvPr/>
        </p:nvPicPr>
        <p:blipFill>
          <a:blip r:embed="rId4"/>
          <a:srcRect t="9091" r="23872"/>
          <a:stretch>
            <a:fillRect/>
          </a:stretch>
        </p:blipFill>
        <p:spPr>
          <a:xfrm>
            <a:off x="5895751" y="1155867"/>
            <a:ext cx="5708649" cy="4516290"/>
          </a:xfrm>
          <a:prstGeom prst="rect">
            <a:avLst/>
          </a:prstGeom>
        </p:spPr>
      </p:pic>
      <p:pic>
        <p:nvPicPr>
          <p:cNvPr id="4" name="my-recording">
            <a:hlinkClick r:id="" action="ppaction://media"/>
            <a:extLst>
              <a:ext uri="{FF2B5EF4-FFF2-40B4-BE49-F238E27FC236}">
                <a16:creationId xmlns:a16="http://schemas.microsoft.com/office/drawing/2014/main" id="{3335A83E-5879-BD04-D0F5-3A5A153F8A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01218" y="4348389"/>
            <a:ext cx="1136650" cy="1143907"/>
          </a:xfrm>
          <a:prstGeom prst="rect">
            <a:avLst/>
          </a:prstGeom>
        </p:spPr>
      </p:pic>
    </p:spTree>
    <p:extLst>
      <p:ext uri="{BB962C8B-B14F-4D97-AF65-F5344CB8AC3E}">
        <p14:creationId xmlns:p14="http://schemas.microsoft.com/office/powerpoint/2010/main" val="19892669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597347-1ED1-2240-3261-7AFA63DB98C2}"/>
              </a:ext>
            </a:extLst>
          </p:cNvPr>
          <p:cNvSpPr>
            <a:spLocks noGrp="1"/>
          </p:cNvSpPr>
          <p:nvPr>
            <p:ph type="title"/>
          </p:nvPr>
        </p:nvSpPr>
        <p:spPr>
          <a:xfrm>
            <a:off x="838201" y="345810"/>
            <a:ext cx="5120561" cy="1325563"/>
          </a:xfrm>
        </p:spPr>
        <p:txBody>
          <a:bodyPr>
            <a:normAutofit/>
          </a:bodyPr>
          <a:lstStyle/>
          <a:p>
            <a:r>
              <a:rPr lang="en-GB"/>
              <a:t>Introduction </a:t>
            </a:r>
            <a:endParaRPr lang="en-US"/>
          </a:p>
        </p:txBody>
      </p:sp>
      <p:sp>
        <p:nvSpPr>
          <p:cNvPr id="3" name="Content Placeholder 2">
            <a:extLst>
              <a:ext uri="{FF2B5EF4-FFF2-40B4-BE49-F238E27FC236}">
                <a16:creationId xmlns:a16="http://schemas.microsoft.com/office/drawing/2014/main" id="{B279C94B-1480-FB16-A75E-BBFC29CC8C19}"/>
              </a:ext>
            </a:extLst>
          </p:cNvPr>
          <p:cNvSpPr>
            <a:spLocks noGrp="1"/>
          </p:cNvSpPr>
          <p:nvPr>
            <p:ph idx="1"/>
          </p:nvPr>
        </p:nvSpPr>
        <p:spPr>
          <a:xfrm>
            <a:off x="439059" y="1368424"/>
            <a:ext cx="4983335" cy="2638653"/>
          </a:xfrm>
        </p:spPr>
        <p:txBody>
          <a:bodyPr vert="horz" lIns="91440" tIns="45720" rIns="91440" bIns="45720" rtlCol="0" anchor="t">
            <a:noAutofit/>
          </a:bodyPr>
          <a:lstStyle/>
          <a:p>
            <a:r>
              <a:rPr lang="en-GB" sz="1800">
                <a:latin typeface="Arial"/>
                <a:cs typeface="Arial"/>
              </a:rPr>
              <a:t>The presentation's objective</a:t>
            </a:r>
            <a:br>
              <a:rPr lang="en-GB" sz="1800">
                <a:latin typeface="Arial"/>
                <a:cs typeface="Arial"/>
              </a:rPr>
            </a:br>
            <a:r>
              <a:rPr lang="en-GB" sz="1800" err="1">
                <a:latin typeface="Arial"/>
                <a:cs typeface="Arial"/>
              </a:rPr>
              <a:t>Analyse</a:t>
            </a:r>
            <a:r>
              <a:rPr lang="en-GB" sz="1800">
                <a:latin typeface="Arial"/>
                <a:cs typeface="Arial"/>
              </a:rPr>
              <a:t> the assistance and care requirements of senior citizens.</a:t>
            </a:r>
            <a:br>
              <a:rPr lang="en-GB" sz="1800">
                <a:latin typeface="Arial"/>
                <a:cs typeface="Arial"/>
              </a:rPr>
            </a:br>
            <a:r>
              <a:rPr lang="en-GB" sz="1800" err="1">
                <a:latin typeface="Arial"/>
                <a:cs typeface="Arial"/>
              </a:rPr>
              <a:t>Analyse</a:t>
            </a:r>
            <a:r>
              <a:rPr lang="en-GB" sz="1800">
                <a:latin typeface="Arial"/>
                <a:cs typeface="Arial"/>
              </a:rPr>
              <a:t> care places and services in the UK.</a:t>
            </a:r>
            <a:br>
              <a:rPr lang="en-GB" sz="1800">
                <a:latin typeface="Arial"/>
                <a:cs typeface="Arial"/>
              </a:rPr>
            </a:br>
            <a:r>
              <a:rPr lang="en-GB" sz="1800">
                <a:latin typeface="Arial"/>
                <a:cs typeface="Arial"/>
              </a:rPr>
              <a:t>Examine how technology promotes wellbeing and independence.</a:t>
            </a:r>
            <a:br>
              <a:rPr lang="en-GB" sz="1800">
                <a:latin typeface="Arial"/>
                <a:cs typeface="Arial"/>
              </a:rPr>
            </a:br>
            <a:r>
              <a:rPr lang="en-GB" sz="1800">
                <a:latin typeface="Arial"/>
                <a:cs typeface="Arial"/>
              </a:rPr>
              <a:t>Talk about suggestions for future development.</a:t>
            </a:r>
            <a:br>
              <a:rPr lang="en-GB" sz="1800">
                <a:latin typeface="Arial"/>
                <a:cs typeface="Arial"/>
              </a:rPr>
            </a:br>
            <a:r>
              <a:rPr lang="en-GB" sz="1800">
                <a:latin typeface="Arial"/>
                <a:cs typeface="Arial"/>
              </a:rPr>
              <a:t>What is meant by "ageing"?</a:t>
            </a:r>
            <a:br>
              <a:rPr lang="en-GB" sz="1800">
                <a:latin typeface="Arial"/>
                <a:cs typeface="Arial"/>
              </a:rPr>
            </a:br>
            <a:r>
              <a:rPr lang="en-GB" sz="1800">
                <a:latin typeface="Arial"/>
                <a:cs typeface="Arial"/>
              </a:rPr>
              <a:t>The slow biological, psychological, and social process that comes with growing older is called ageing.</a:t>
            </a:r>
            <a:br>
              <a:rPr lang="en-GB" sz="1800">
                <a:latin typeface="Arial"/>
                <a:cs typeface="Arial"/>
              </a:rPr>
            </a:br>
            <a:r>
              <a:rPr lang="en-GB" sz="1800">
                <a:latin typeface="Arial"/>
                <a:cs typeface="Arial"/>
              </a:rPr>
              <a:t>According to WHO (2024), elderly persons in the UK are often defined as those who are 65 years of age or older.</a:t>
            </a:r>
            <a:endParaRPr lang="en-US" sz="1800">
              <a:latin typeface="Arial"/>
              <a:cs typeface="Arial"/>
            </a:endParaRPr>
          </a:p>
        </p:txBody>
      </p:sp>
      <p:sp>
        <p:nvSpPr>
          <p:cNvPr id="18" name="Oval 17">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D9EC8DB5-9F5B-5CDE-AFE2-AAD2F4045A84}"/>
              </a:ext>
            </a:extLst>
          </p:cNvPr>
          <p:cNvPicPr>
            <a:picLocks noChangeAspect="1"/>
          </p:cNvPicPr>
          <p:nvPr/>
        </p:nvPicPr>
        <p:blipFill>
          <a:blip r:embed="rId4">
            <a:extLst>
              <a:ext uri="{28A0092B-C50C-407E-A947-70E740481C1C}">
                <a14:useLocalDpi xmlns:a14="http://schemas.microsoft.com/office/drawing/2010/main" val="0"/>
              </a:ext>
            </a:extLst>
          </a:blip>
          <a:srcRect l="14501" r="15893" b="-3"/>
          <a:stretch>
            <a:fillRect/>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20" name="Arc 19">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Picture 4">
            <a:extLst>
              <a:ext uri="{FF2B5EF4-FFF2-40B4-BE49-F238E27FC236}">
                <a16:creationId xmlns:a16="http://schemas.microsoft.com/office/drawing/2014/main" id="{24419C7A-75A1-22A8-E5A9-1B8E0AC7A9E8}"/>
              </a:ext>
            </a:extLst>
          </p:cNvPr>
          <p:cNvPicPr>
            <a:picLocks noChangeAspect="1"/>
          </p:cNvPicPr>
          <p:nvPr/>
        </p:nvPicPr>
        <p:blipFill>
          <a:blip r:embed="rId5">
            <a:extLst>
              <a:ext uri="{28A0092B-C50C-407E-A947-70E740481C1C}">
                <a14:useLocalDpi xmlns:a14="http://schemas.microsoft.com/office/drawing/2010/main" val="0"/>
              </a:ext>
            </a:extLst>
          </a:blip>
          <a:srcRect r="21021" b="-4"/>
          <a:stretch>
            <a:fillRect/>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6" name="my-recording (1)">
            <a:hlinkClick r:id="" action="ppaction://media"/>
            <a:extLst>
              <a:ext uri="{FF2B5EF4-FFF2-40B4-BE49-F238E27FC236}">
                <a16:creationId xmlns:a16="http://schemas.microsoft.com/office/drawing/2014/main" id="{82379CF6-C44A-2B4D-D070-FD7C2B76CF1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01847" y="3063875"/>
            <a:ext cx="1209220" cy="1187450"/>
          </a:xfrm>
          <a:prstGeom prst="rect">
            <a:avLst/>
          </a:prstGeom>
        </p:spPr>
      </p:pic>
    </p:spTree>
    <p:extLst>
      <p:ext uri="{BB962C8B-B14F-4D97-AF65-F5344CB8AC3E}">
        <p14:creationId xmlns:p14="http://schemas.microsoft.com/office/powerpoint/2010/main" val="20977775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nextCondLst>
                <p:cond evt="onClick" delay="0">
                  <p:tgtEl>
                    <p:spTgt spid="6"/>
                  </p:tgtEl>
                </p:cond>
              </p:nextCondLst>
            </p:seq>
            <p:audio>
              <p:cMediaNode>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B4655D-CDFF-8212-31CD-AB66E07D1263}"/>
              </a:ext>
            </a:extLst>
          </p:cNvPr>
          <p:cNvSpPr>
            <a:spLocks noGrp="1"/>
          </p:cNvSpPr>
          <p:nvPr>
            <p:ph type="title"/>
          </p:nvPr>
        </p:nvSpPr>
        <p:spPr>
          <a:xfrm>
            <a:off x="793662" y="386930"/>
            <a:ext cx="10066122" cy="1298448"/>
          </a:xfrm>
        </p:spPr>
        <p:txBody>
          <a:bodyPr anchor="b">
            <a:normAutofit fontScale="90000"/>
          </a:bodyPr>
          <a:lstStyle/>
          <a:p>
            <a:r>
              <a:rPr lang="en-GB" sz="4800"/>
              <a:t>Why ageing matters</a:t>
            </a:r>
            <a:br>
              <a:rPr lang="en-GB" sz="4800"/>
            </a:br>
            <a:r>
              <a:rPr lang="en-GB" sz="4800"/>
              <a:t> </a:t>
            </a:r>
            <a:endParaRPr lang="en-US" sz="4800"/>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4B80989-152D-BF86-8277-983B4568004B}"/>
              </a:ext>
            </a:extLst>
          </p:cNvPr>
          <p:cNvSpPr>
            <a:spLocks noGrp="1"/>
          </p:cNvSpPr>
          <p:nvPr>
            <p:ph idx="1"/>
          </p:nvPr>
        </p:nvSpPr>
        <p:spPr>
          <a:xfrm>
            <a:off x="496919" y="2459459"/>
            <a:ext cx="4530898" cy="3639450"/>
          </a:xfrm>
        </p:spPr>
        <p:txBody>
          <a:bodyPr vert="horz" lIns="91440" tIns="45720" rIns="91440" bIns="45720" rtlCol="0" anchor="ctr">
            <a:noAutofit/>
          </a:bodyPr>
          <a:lstStyle/>
          <a:p>
            <a:r>
              <a:rPr lang="en-GB" sz="1200" b="0" i="0" u="none" strike="noStrike">
                <a:solidFill>
                  <a:srgbClr val="000000"/>
                </a:solidFill>
                <a:effectLst/>
                <a:latin typeface="-webkit-standard"/>
              </a:rPr>
              <a:t>Ageing is important because there are more older persons worldwide as a result of longer lifespans. Healthcare, social services, housing, and the economy are all significantly impacted by this. Understanding ageing enables us to support healthy ageing, preserve independence, enhance quality of life, and guarantee that services are tailored to the needs of senior citizens. In order to provide person-centred care, future healthcare practitioners must acknowledge the social, psychological, and physical components of ageing.</a:t>
            </a:r>
            <a:endParaRPr lang="en-US" sz="1800">
              <a:latin typeface="Arial"/>
              <a:cs typeface="Arial"/>
            </a:endParaRPr>
          </a:p>
        </p:txBody>
      </p:sp>
      <p:pic>
        <p:nvPicPr>
          <p:cNvPr id="4" name="Picture 3">
            <a:extLst>
              <a:ext uri="{FF2B5EF4-FFF2-40B4-BE49-F238E27FC236}">
                <a16:creationId xmlns:a16="http://schemas.microsoft.com/office/drawing/2014/main" id="{84F8B583-D343-9CF0-6561-A6F2E17143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11532" y="2583845"/>
            <a:ext cx="5150277" cy="3515064"/>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my-recording (2)">
            <a:hlinkClick r:id="" action="ppaction://media"/>
            <a:extLst>
              <a:ext uri="{FF2B5EF4-FFF2-40B4-BE49-F238E27FC236}">
                <a16:creationId xmlns:a16="http://schemas.microsoft.com/office/drawing/2014/main" id="{FE99E98D-D1DD-EA41-6A36-10E3B07A782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945618" y="2461532"/>
            <a:ext cx="911678" cy="730250"/>
          </a:xfrm>
          <a:prstGeom prst="rect">
            <a:avLst/>
          </a:prstGeom>
        </p:spPr>
      </p:pic>
    </p:spTree>
    <p:extLst>
      <p:ext uri="{BB962C8B-B14F-4D97-AF65-F5344CB8AC3E}">
        <p14:creationId xmlns:p14="http://schemas.microsoft.com/office/powerpoint/2010/main" val="10925342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A9D1D5-EBC0-D9B4-5463-5C956D6771BC}"/>
              </a:ext>
            </a:extLst>
          </p:cNvPr>
          <p:cNvSpPr>
            <a:spLocks noGrp="1"/>
          </p:cNvSpPr>
          <p:nvPr>
            <p:ph type="title"/>
          </p:nvPr>
        </p:nvSpPr>
        <p:spPr>
          <a:xfrm>
            <a:off x="640080" y="329184"/>
            <a:ext cx="6894576" cy="1783080"/>
          </a:xfrm>
        </p:spPr>
        <p:txBody>
          <a:bodyPr anchor="b">
            <a:normAutofit/>
          </a:bodyPr>
          <a:lstStyle/>
          <a:p>
            <a:r>
              <a:rPr lang="en-GB" sz="5400"/>
              <a:t>Care and support needs of older people </a:t>
            </a:r>
            <a:endParaRPr lang="en-US" sz="5400"/>
          </a:p>
        </p:txBody>
      </p:sp>
      <p:sp>
        <p:nvSpPr>
          <p:cNvPr id="18"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2C95696-ADCD-E42D-C7B6-C2242756F3A9}"/>
              </a:ext>
            </a:extLst>
          </p:cNvPr>
          <p:cNvSpPr>
            <a:spLocks noGrp="1"/>
          </p:cNvSpPr>
          <p:nvPr>
            <p:ph idx="1"/>
          </p:nvPr>
        </p:nvSpPr>
        <p:spPr>
          <a:xfrm>
            <a:off x="640080" y="2706624"/>
            <a:ext cx="6894576" cy="3483864"/>
          </a:xfrm>
        </p:spPr>
        <p:txBody>
          <a:bodyPr vert="horz" lIns="91440" tIns="45720" rIns="91440" bIns="45720" rtlCol="0" anchor="t">
            <a:noAutofit/>
          </a:bodyPr>
          <a:lstStyle/>
          <a:p>
            <a:r>
              <a:rPr lang="en-GB" sz="1800" b="0" i="0" u="none" strike="noStrike">
                <a:effectLst/>
                <a:latin typeface="Arial"/>
                <a:cs typeface="Arial"/>
              </a:rPr>
              <a:t>Physical:</a:t>
            </a:r>
            <a:br>
              <a:rPr lang="en-GB" sz="1800">
                <a:latin typeface="Arial"/>
                <a:cs typeface="Arial"/>
              </a:rPr>
            </a:br>
            <a:r>
              <a:rPr lang="en-GB" sz="1800" b="0" i="0" u="none" strike="noStrike">
                <a:effectLst/>
                <a:latin typeface="Arial"/>
                <a:cs typeface="Arial"/>
              </a:rPr>
              <a:t>Mobility assistance</a:t>
            </a:r>
            <a:br>
              <a:rPr lang="en-GB" sz="1800">
                <a:latin typeface="Arial"/>
                <a:cs typeface="Arial"/>
              </a:rPr>
            </a:br>
            <a:r>
              <a:rPr lang="en-GB" sz="1800" b="0" i="0" u="none" strike="noStrike">
                <a:effectLst/>
                <a:latin typeface="Arial"/>
                <a:cs typeface="Arial"/>
              </a:rPr>
              <a:t>Individual care</a:t>
            </a:r>
            <a:br>
              <a:rPr lang="en-GB" sz="1800">
                <a:latin typeface="Arial"/>
                <a:cs typeface="Arial"/>
              </a:rPr>
            </a:br>
            <a:r>
              <a:rPr lang="en-GB" sz="1800" b="0" i="0" u="none" strike="noStrike">
                <a:effectLst/>
                <a:latin typeface="Arial"/>
                <a:cs typeface="Arial"/>
              </a:rPr>
              <a:t>Management of medications</a:t>
            </a:r>
            <a:br>
              <a:rPr lang="en-GB" sz="1800">
                <a:latin typeface="Arial"/>
                <a:cs typeface="Arial"/>
              </a:rPr>
            </a:br>
            <a:r>
              <a:rPr lang="en-GB" sz="1800" b="0" i="0" u="none" strike="noStrike">
                <a:effectLst/>
                <a:latin typeface="Arial"/>
                <a:cs typeface="Arial"/>
              </a:rPr>
              <a:t>Psychological</a:t>
            </a:r>
            <a:br>
              <a:rPr lang="en-GB" sz="1800">
                <a:latin typeface="Arial"/>
                <a:cs typeface="Arial"/>
              </a:rPr>
            </a:br>
            <a:r>
              <a:rPr lang="en-GB" sz="1800" b="0" i="0" u="none" strike="noStrike">
                <a:effectLst/>
                <a:latin typeface="Arial"/>
                <a:cs typeface="Arial"/>
              </a:rPr>
              <a:t>Support for mental health</a:t>
            </a:r>
            <a:br>
              <a:rPr lang="en-GB" sz="1800">
                <a:latin typeface="Arial"/>
                <a:cs typeface="Arial"/>
              </a:rPr>
            </a:br>
            <a:r>
              <a:rPr lang="en-GB" sz="1800" b="0" i="0" u="none" strike="noStrike">
                <a:effectLst/>
                <a:latin typeface="Arial"/>
                <a:cs typeface="Arial"/>
              </a:rPr>
              <a:t>Care for dementia</a:t>
            </a:r>
            <a:br>
              <a:rPr lang="en-GB" sz="1800">
                <a:latin typeface="Arial"/>
                <a:cs typeface="Arial"/>
              </a:rPr>
            </a:br>
            <a:r>
              <a:rPr lang="en-GB" sz="1800" b="0" i="0" u="none" strike="noStrike">
                <a:effectLst/>
                <a:latin typeface="Arial"/>
                <a:cs typeface="Arial"/>
              </a:rPr>
              <a:t>Social</a:t>
            </a:r>
            <a:br>
              <a:rPr lang="en-GB" sz="1800">
                <a:latin typeface="Arial"/>
                <a:cs typeface="Arial"/>
              </a:rPr>
            </a:br>
            <a:r>
              <a:rPr lang="en-GB" sz="1800" b="0" i="0" u="none" strike="noStrike">
                <a:effectLst/>
                <a:latin typeface="Arial"/>
                <a:cs typeface="Arial"/>
              </a:rPr>
              <a:t>decreasing loneliness</a:t>
            </a:r>
            <a:br>
              <a:rPr lang="en-GB" sz="1800">
                <a:latin typeface="Arial"/>
                <a:cs typeface="Arial"/>
              </a:rPr>
            </a:br>
            <a:r>
              <a:rPr lang="en-GB" sz="1800" b="0" i="0" u="none" strike="noStrike">
                <a:effectLst/>
                <a:latin typeface="Arial"/>
                <a:cs typeface="Arial"/>
              </a:rPr>
              <a:t>Participation of the community</a:t>
            </a:r>
            <a:br>
              <a:rPr lang="en-GB" sz="1800">
                <a:latin typeface="Arial"/>
                <a:cs typeface="Arial"/>
              </a:rPr>
            </a:br>
            <a:r>
              <a:rPr lang="en-GB" sz="1800" b="0" i="0" u="none" strike="noStrike">
                <a:effectLst/>
                <a:latin typeface="Arial"/>
                <a:cs typeface="Arial"/>
              </a:rPr>
              <a:t>Financial:</a:t>
            </a:r>
            <a:br>
              <a:rPr lang="en-GB" sz="1800">
                <a:latin typeface="Arial"/>
                <a:cs typeface="Arial"/>
              </a:rPr>
            </a:br>
            <a:r>
              <a:rPr lang="en-GB" sz="1800" b="0" i="0" u="none" strike="noStrike">
                <a:effectLst/>
                <a:latin typeface="Arial"/>
                <a:cs typeface="Arial"/>
              </a:rPr>
              <a:t>Security of finances</a:t>
            </a:r>
            <a:br>
              <a:rPr lang="en-GB" sz="1800">
                <a:latin typeface="Arial"/>
                <a:cs typeface="Arial"/>
              </a:rPr>
            </a:br>
            <a:r>
              <a:rPr lang="en-GB" sz="1800" i="0" u="none" strike="noStrike">
                <a:effectLst/>
                <a:latin typeface="Arial"/>
                <a:cs typeface="Arial"/>
              </a:rPr>
              <a:t>Availability of services and advantages according to </a:t>
            </a:r>
            <a:r>
              <a:rPr lang="en-GB" sz="1800">
                <a:latin typeface="Arial"/>
                <a:cs typeface="Arial"/>
              </a:rPr>
              <a:t>Victor (2010)  </a:t>
            </a:r>
          </a:p>
          <a:p>
            <a:endParaRPr lang="en-US" sz="1800">
              <a:latin typeface="Arial"/>
              <a:cs typeface="Arial"/>
            </a:endParaRPr>
          </a:p>
        </p:txBody>
      </p:sp>
      <p:pic>
        <p:nvPicPr>
          <p:cNvPr id="5" name="Picture 4">
            <a:extLst>
              <a:ext uri="{FF2B5EF4-FFF2-40B4-BE49-F238E27FC236}">
                <a16:creationId xmlns:a16="http://schemas.microsoft.com/office/drawing/2014/main" id="{709F4A19-5E41-3D93-E9D2-EAB4197861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63840" y="689369"/>
            <a:ext cx="4014216" cy="2709596"/>
          </a:xfrm>
          <a:prstGeom prst="rect">
            <a:avLst/>
          </a:prstGeom>
        </p:spPr>
      </p:pic>
      <p:pic>
        <p:nvPicPr>
          <p:cNvPr id="4" name="Picture 3">
            <a:extLst>
              <a:ext uri="{FF2B5EF4-FFF2-40B4-BE49-F238E27FC236}">
                <a16:creationId xmlns:a16="http://schemas.microsoft.com/office/drawing/2014/main" id="{91394BE1-C5F1-715E-311F-AE847DCB24B2}"/>
              </a:ext>
            </a:extLst>
          </p:cNvPr>
          <p:cNvPicPr>
            <a:picLocks noChangeAspect="1"/>
          </p:cNvPicPr>
          <p:nvPr/>
        </p:nvPicPr>
        <p:blipFill>
          <a:blip r:embed="rId5">
            <a:extLst>
              <a:ext uri="{28A0092B-C50C-407E-A947-70E740481C1C}">
                <a14:useLocalDpi xmlns:a14="http://schemas.microsoft.com/office/drawing/2010/main" val="0"/>
              </a:ext>
            </a:extLst>
          </a:blip>
          <a:srcRect r="21041"/>
          <a:stretch>
            <a:fillRect/>
          </a:stretch>
        </p:blipFill>
        <p:spPr>
          <a:xfrm>
            <a:off x="8327553" y="4079193"/>
            <a:ext cx="3068501" cy="2176272"/>
          </a:xfrm>
          <a:prstGeom prst="rect">
            <a:avLst/>
          </a:prstGeom>
        </p:spPr>
      </p:pic>
      <p:pic>
        <p:nvPicPr>
          <p:cNvPr id="6" name="my-recording (3)">
            <a:hlinkClick r:id="" action="ppaction://media"/>
            <a:extLst>
              <a:ext uri="{FF2B5EF4-FFF2-40B4-BE49-F238E27FC236}">
                <a16:creationId xmlns:a16="http://schemas.microsoft.com/office/drawing/2014/main" id="{27F97057-042B-E453-3DFC-33F3D1F0BE2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30875" y="3063875"/>
            <a:ext cx="730250" cy="730250"/>
          </a:xfrm>
          <a:prstGeom prst="rect">
            <a:avLst/>
          </a:prstGeom>
        </p:spPr>
      </p:pic>
    </p:spTree>
    <p:extLst>
      <p:ext uri="{BB962C8B-B14F-4D97-AF65-F5344CB8AC3E}">
        <p14:creationId xmlns:p14="http://schemas.microsoft.com/office/powerpoint/2010/main" val="2613979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nextCondLst>
                <p:cond evt="onClick" delay="0">
                  <p:tgtEl>
                    <p:spTgt spid="6"/>
                  </p:tgtEl>
                </p:cond>
              </p:nextCondLst>
            </p:seq>
            <p:audio>
              <p:cMediaNode>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60C247-994E-C773-2941-C105C0521BFB}"/>
              </a:ext>
            </a:extLst>
          </p:cNvPr>
          <p:cNvSpPr>
            <a:spLocks noGrp="1"/>
          </p:cNvSpPr>
          <p:nvPr>
            <p:ph type="title"/>
          </p:nvPr>
        </p:nvSpPr>
        <p:spPr>
          <a:xfrm>
            <a:off x="640080" y="325369"/>
            <a:ext cx="4368602" cy="1956841"/>
          </a:xfrm>
        </p:spPr>
        <p:txBody>
          <a:bodyPr anchor="b">
            <a:normAutofit/>
          </a:bodyPr>
          <a:lstStyle/>
          <a:p>
            <a:r>
              <a:rPr lang="en-GB" sz="5400"/>
              <a:t>Framework </a:t>
            </a:r>
            <a:endParaRPr lang="en-US" sz="5400"/>
          </a:p>
        </p:txBody>
      </p:sp>
      <p:sp>
        <p:nvSpPr>
          <p:cNvPr id="16"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FA67349-1241-E53B-C95E-165AE1F1794E}"/>
              </a:ext>
            </a:extLst>
          </p:cNvPr>
          <p:cNvSpPr>
            <a:spLocks noGrp="1"/>
          </p:cNvSpPr>
          <p:nvPr>
            <p:ph idx="1"/>
          </p:nvPr>
        </p:nvSpPr>
        <p:spPr>
          <a:xfrm>
            <a:off x="640080" y="2872899"/>
            <a:ext cx="4243589" cy="3320668"/>
          </a:xfrm>
        </p:spPr>
        <p:txBody>
          <a:bodyPr vert="horz" lIns="91440" tIns="45720" rIns="91440" bIns="45720" rtlCol="0" anchor="t">
            <a:noAutofit/>
          </a:bodyPr>
          <a:lstStyle/>
          <a:p>
            <a:r>
              <a:rPr lang="en-GB" sz="1800" b="0" i="0" u="none" strike="noStrike">
                <a:effectLst/>
                <a:latin typeface="Arial"/>
                <a:cs typeface="Arial"/>
              </a:rPr>
              <a:t>Theory of Activity (Havighurst, 1961)</a:t>
            </a:r>
            <a:br>
              <a:rPr lang="en-GB" sz="1800">
                <a:latin typeface="Arial"/>
                <a:cs typeface="Arial"/>
              </a:rPr>
            </a:br>
            <a:r>
              <a:rPr lang="en-GB" sz="1800" b="0" i="0" u="none" strike="noStrike">
                <a:effectLst/>
                <a:latin typeface="Arial"/>
                <a:cs typeface="Arial"/>
              </a:rPr>
              <a:t>Maintaining an active and socially active lifestyle is essential for successful ageing.</a:t>
            </a:r>
            <a:br>
              <a:rPr lang="en-GB" sz="1800">
                <a:latin typeface="Arial"/>
                <a:cs typeface="Arial"/>
              </a:rPr>
            </a:br>
            <a:r>
              <a:rPr lang="en-GB" sz="1800" b="0" i="0" u="none" strike="noStrike">
                <a:effectLst/>
                <a:latin typeface="Arial"/>
                <a:cs typeface="Arial"/>
              </a:rPr>
              <a:t>promotes wellbeing and independence.</a:t>
            </a:r>
            <a:br>
              <a:rPr lang="en-GB" sz="1800">
                <a:latin typeface="Arial"/>
                <a:cs typeface="Arial"/>
              </a:rPr>
            </a:br>
            <a:r>
              <a:rPr lang="en-GB" sz="1800" b="0" i="0" u="none" strike="noStrike">
                <a:effectLst/>
                <a:latin typeface="Arial"/>
                <a:cs typeface="Arial"/>
              </a:rPr>
              <a:t>Advantages</a:t>
            </a:r>
            <a:br>
              <a:rPr lang="en-GB" sz="1800">
                <a:latin typeface="Arial"/>
                <a:cs typeface="Arial"/>
              </a:rPr>
            </a:br>
            <a:r>
              <a:rPr lang="en-GB" sz="1800" b="0" i="0" u="none" strike="noStrike">
                <a:effectLst/>
                <a:latin typeface="Arial"/>
                <a:cs typeface="Arial"/>
              </a:rPr>
              <a:t>promotes involvement.</a:t>
            </a:r>
            <a:br>
              <a:rPr lang="en-GB" sz="1800">
                <a:latin typeface="Arial"/>
                <a:cs typeface="Arial"/>
              </a:rPr>
            </a:br>
            <a:r>
              <a:rPr lang="en-GB" sz="1800" b="0" i="0" u="none" strike="noStrike">
                <a:effectLst/>
                <a:latin typeface="Arial"/>
                <a:cs typeface="Arial"/>
              </a:rPr>
              <a:t>encourages healthy ageing.</a:t>
            </a:r>
            <a:br>
              <a:rPr lang="en-GB" sz="1800">
                <a:latin typeface="Arial"/>
                <a:cs typeface="Arial"/>
              </a:rPr>
            </a:br>
            <a:r>
              <a:rPr lang="en-GB" sz="1800" b="0" i="0" u="none" strike="noStrike">
                <a:effectLst/>
                <a:latin typeface="Arial"/>
                <a:cs typeface="Arial"/>
              </a:rPr>
              <a:t>Limitations Due to illness, some elderly persons are unable to continue being active.</a:t>
            </a:r>
            <a:br>
              <a:rPr lang="en-GB" sz="1800">
                <a:latin typeface="Arial"/>
                <a:cs typeface="Arial"/>
              </a:rPr>
            </a:br>
            <a:r>
              <a:rPr lang="en-GB" sz="1800" b="0" i="0" u="none" strike="noStrike">
                <a:effectLst/>
                <a:latin typeface="Arial"/>
                <a:cs typeface="Arial"/>
              </a:rPr>
              <a:t>Critical Assessment</a:t>
            </a:r>
            <a:br>
              <a:rPr lang="en-GB" sz="1800">
                <a:latin typeface="Arial"/>
                <a:cs typeface="Arial"/>
              </a:rPr>
            </a:br>
            <a:r>
              <a:rPr lang="en-GB" sz="1800" b="0" i="0" u="none" strike="noStrike">
                <a:effectLst/>
                <a:latin typeface="Arial"/>
                <a:cs typeface="Arial"/>
              </a:rPr>
              <a:t>helpful in comprehending empowerment, yet it could ignore physical constraints.</a:t>
            </a:r>
            <a:endParaRPr lang="en-US" sz="1800">
              <a:latin typeface="Arial"/>
              <a:cs typeface="Arial"/>
            </a:endParaRPr>
          </a:p>
        </p:txBody>
      </p:sp>
      <p:pic>
        <p:nvPicPr>
          <p:cNvPr id="5" name="Picture 4" descr="Two people holding each other's hands">
            <a:extLst>
              <a:ext uri="{FF2B5EF4-FFF2-40B4-BE49-F238E27FC236}">
                <a16:creationId xmlns:a16="http://schemas.microsoft.com/office/drawing/2014/main" id="{703206EC-2372-C66C-1E28-FC694E540F2F}"/>
              </a:ext>
            </a:extLst>
          </p:cNvPr>
          <p:cNvPicPr>
            <a:picLocks noChangeAspect="1"/>
          </p:cNvPicPr>
          <p:nvPr/>
        </p:nvPicPr>
        <p:blipFill>
          <a:blip r:embed="rId4"/>
          <a:srcRect l="13471" r="19576"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my-recording (4)">
            <a:hlinkClick r:id="" action="ppaction://media"/>
            <a:extLst>
              <a:ext uri="{FF2B5EF4-FFF2-40B4-BE49-F238E27FC236}">
                <a16:creationId xmlns:a16="http://schemas.microsoft.com/office/drawing/2014/main" id="{CA0AD6FF-EF1B-5856-B4A0-33EDE36A2DF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30875" y="3063875"/>
            <a:ext cx="730250" cy="730250"/>
          </a:xfrm>
          <a:prstGeom prst="rect">
            <a:avLst/>
          </a:prstGeom>
        </p:spPr>
      </p:pic>
    </p:spTree>
    <p:extLst>
      <p:ext uri="{BB962C8B-B14F-4D97-AF65-F5344CB8AC3E}">
        <p14:creationId xmlns:p14="http://schemas.microsoft.com/office/powerpoint/2010/main" val="32591222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68F17A-6213-62F3-7FBF-5D7BF1928DC1}"/>
              </a:ext>
            </a:extLst>
          </p:cNvPr>
          <p:cNvSpPr>
            <a:spLocks noGrp="1"/>
          </p:cNvSpPr>
          <p:nvPr>
            <p:ph type="title"/>
          </p:nvPr>
        </p:nvSpPr>
        <p:spPr>
          <a:xfrm>
            <a:off x="1153618" y="1239927"/>
            <a:ext cx="4008586" cy="4680583"/>
          </a:xfrm>
        </p:spPr>
        <p:txBody>
          <a:bodyPr anchor="ctr">
            <a:normAutofit/>
          </a:bodyPr>
          <a:lstStyle/>
          <a:p>
            <a:r>
              <a:rPr lang="en-GB" sz="5200" b="0" i="0" u="none" strike="noStrike">
                <a:effectLst/>
                <a:latin typeface="-webkit-standard"/>
              </a:rPr>
              <a:t>An Alternative Perspective</a:t>
            </a:r>
            <a:endParaRPr lang="en-US" sz="5200"/>
          </a:p>
        </p:txBody>
      </p:sp>
      <p:sp>
        <p:nvSpPr>
          <p:cNvPr id="3" name="Content Placeholder 2">
            <a:extLst>
              <a:ext uri="{FF2B5EF4-FFF2-40B4-BE49-F238E27FC236}">
                <a16:creationId xmlns:a16="http://schemas.microsoft.com/office/drawing/2014/main" id="{5F118BA5-C9B2-E3F4-8F84-412DA3CD9515}"/>
              </a:ext>
            </a:extLst>
          </p:cNvPr>
          <p:cNvSpPr>
            <a:spLocks noGrp="1"/>
          </p:cNvSpPr>
          <p:nvPr>
            <p:ph idx="1"/>
          </p:nvPr>
        </p:nvSpPr>
        <p:spPr>
          <a:xfrm>
            <a:off x="6291923" y="1239927"/>
            <a:ext cx="4971824" cy="4680583"/>
          </a:xfrm>
        </p:spPr>
        <p:txBody>
          <a:bodyPr anchor="ctr">
            <a:normAutofit/>
          </a:bodyPr>
          <a:lstStyle/>
          <a:p>
            <a:r>
              <a:rPr lang="en-GB" sz="1800" b="0" i="0" u="none" strike="noStrike">
                <a:effectLst/>
                <a:latin typeface="Arial"/>
                <a:cs typeface="Arial"/>
              </a:rPr>
              <a:t>Theory of Continuity (Atchley, 1989)Elderly people continue their current lifestyles, values, and routines.</a:t>
            </a:r>
            <a:br>
              <a:rPr lang="en-GB" sz="1800">
                <a:latin typeface="Arial"/>
                <a:cs typeface="Arial"/>
              </a:rPr>
            </a:br>
            <a:r>
              <a:rPr lang="en-GB" sz="1800" b="0" i="0" u="none" strike="noStrike">
                <a:effectLst/>
                <a:latin typeface="Arial"/>
                <a:cs typeface="Arial"/>
              </a:rPr>
              <a:t>Instead of change, adaptation happens through continuity.</a:t>
            </a:r>
            <a:br>
              <a:rPr lang="en-GB" sz="1800">
                <a:latin typeface="Arial"/>
                <a:cs typeface="Arial"/>
              </a:rPr>
            </a:br>
            <a:r>
              <a:rPr lang="en-GB" sz="1800" b="0" i="0" u="none" strike="noStrike">
                <a:effectLst/>
                <a:latin typeface="Arial"/>
                <a:cs typeface="Arial"/>
              </a:rPr>
              <a:t>Assessment</a:t>
            </a:r>
            <a:br>
              <a:rPr lang="en-GB" sz="1800">
                <a:latin typeface="Arial"/>
                <a:cs typeface="Arial"/>
              </a:rPr>
            </a:br>
            <a:r>
              <a:rPr lang="en-GB" sz="1800" b="0" i="0" u="none" strike="noStrike">
                <a:effectLst/>
                <a:latin typeface="Arial"/>
                <a:cs typeface="Arial"/>
              </a:rPr>
              <a:t>acknowledges uniqueness.</a:t>
            </a:r>
            <a:br>
              <a:rPr lang="en-GB" sz="1800">
                <a:latin typeface="Arial"/>
                <a:cs typeface="Arial"/>
              </a:rPr>
            </a:br>
            <a:r>
              <a:rPr lang="en-GB" sz="1800" b="0" i="0" u="none" strike="noStrike">
                <a:effectLst/>
                <a:latin typeface="Arial"/>
                <a:cs typeface="Arial"/>
              </a:rPr>
              <a:t>aids in the explanation of various assistance requirements.</a:t>
            </a:r>
            <a:br>
              <a:rPr lang="en-GB" sz="1800">
                <a:latin typeface="Arial"/>
                <a:cs typeface="Arial"/>
              </a:rPr>
            </a:br>
            <a:r>
              <a:rPr lang="en-GB" sz="1800" b="0" i="0" u="none" strike="noStrike">
                <a:effectLst/>
                <a:latin typeface="Arial"/>
                <a:cs typeface="Arial"/>
              </a:rPr>
              <a:t>little focus on how societal injustices impact ageing.</a:t>
            </a:r>
            <a:endParaRPr lang="en-US" sz="1800">
              <a:latin typeface="Arial"/>
              <a:cs typeface="Arial"/>
            </a:endParaRPr>
          </a:p>
        </p:txBody>
      </p:sp>
      <p:pic>
        <p:nvPicPr>
          <p:cNvPr id="4" name="my-recording (5)">
            <a:hlinkClick r:id="" action="ppaction://media"/>
            <a:extLst>
              <a:ext uri="{FF2B5EF4-FFF2-40B4-BE49-F238E27FC236}">
                <a16:creationId xmlns:a16="http://schemas.microsoft.com/office/drawing/2014/main" id="{3A7C62C7-F17A-6AF0-803E-FC47CBFBBA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30875" y="3063875"/>
            <a:ext cx="730250" cy="730250"/>
          </a:xfrm>
          <a:prstGeom prst="rect">
            <a:avLst/>
          </a:prstGeom>
        </p:spPr>
      </p:pic>
    </p:spTree>
    <p:extLst>
      <p:ext uri="{BB962C8B-B14F-4D97-AF65-F5344CB8AC3E}">
        <p14:creationId xmlns:p14="http://schemas.microsoft.com/office/powerpoint/2010/main" val="24075611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60F8E9-10CE-7150-CF1D-81057606EE00}"/>
              </a:ext>
            </a:extLst>
          </p:cNvPr>
          <p:cNvSpPr>
            <a:spLocks noGrp="1"/>
          </p:cNvSpPr>
          <p:nvPr>
            <p:ph type="title"/>
          </p:nvPr>
        </p:nvSpPr>
        <p:spPr>
          <a:xfrm>
            <a:off x="640080" y="325369"/>
            <a:ext cx="4368602" cy="1956841"/>
          </a:xfrm>
        </p:spPr>
        <p:txBody>
          <a:bodyPr anchor="b">
            <a:normAutofit/>
          </a:bodyPr>
          <a:lstStyle/>
          <a:p>
            <a:r>
              <a:rPr lang="en-GB" sz="4200"/>
              <a:t>Uk legislation and policy key framework </a:t>
            </a:r>
            <a:endParaRPr lang="en-US" sz="42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B93F85-6669-6AF8-C5CE-72D7C3C6373F}"/>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GB" sz="1800" b="0" i="0" u="none" strike="noStrike">
                <a:effectLst/>
                <a:latin typeface="Arial"/>
                <a:cs typeface="Arial"/>
              </a:rPr>
              <a:t>The Care Act of 2014</a:t>
            </a:r>
            <a:br>
              <a:rPr lang="en-GB" sz="1800">
                <a:latin typeface="Arial"/>
                <a:cs typeface="Arial"/>
              </a:rPr>
            </a:br>
            <a:r>
              <a:rPr lang="en-GB" sz="1800" b="0" i="0" u="none" strike="noStrike">
                <a:effectLst/>
                <a:latin typeface="Arial"/>
                <a:cs typeface="Arial"/>
              </a:rPr>
              <a:t>enhances wellbeing.</a:t>
            </a:r>
            <a:br>
              <a:rPr lang="en-GB" sz="1800">
                <a:latin typeface="Arial"/>
                <a:cs typeface="Arial"/>
              </a:rPr>
            </a:br>
            <a:r>
              <a:rPr lang="en-GB" sz="1800" b="0" i="0" u="none" strike="noStrike">
                <a:effectLst/>
                <a:latin typeface="Arial"/>
                <a:cs typeface="Arial"/>
              </a:rPr>
              <a:t>person-centred treatment.</a:t>
            </a:r>
            <a:br>
              <a:rPr lang="en-GB" sz="1800">
                <a:latin typeface="Arial"/>
                <a:cs typeface="Arial"/>
              </a:rPr>
            </a:br>
            <a:r>
              <a:rPr lang="en-GB" sz="1800" b="0" i="0" u="none" strike="noStrike">
                <a:effectLst/>
                <a:latin typeface="Arial"/>
                <a:cs typeface="Arial"/>
              </a:rPr>
              <a:t>assessments of care needs.</a:t>
            </a:r>
            <a:br>
              <a:rPr lang="en-GB" sz="1800">
                <a:latin typeface="Arial"/>
                <a:cs typeface="Arial"/>
              </a:rPr>
            </a:br>
            <a:r>
              <a:rPr lang="en-GB" sz="1800" b="0" i="0" u="none" strike="noStrike">
                <a:effectLst/>
                <a:latin typeface="Arial"/>
                <a:cs typeface="Arial"/>
              </a:rPr>
              <a:t>The 2010 Equality Act</a:t>
            </a:r>
            <a:br>
              <a:rPr lang="en-GB" sz="1800">
                <a:latin typeface="Arial"/>
                <a:cs typeface="Arial"/>
              </a:rPr>
            </a:br>
            <a:r>
              <a:rPr lang="en-GB" sz="1800" b="0" i="0" u="none" strike="noStrike">
                <a:effectLst/>
                <a:latin typeface="Arial"/>
                <a:cs typeface="Arial"/>
              </a:rPr>
              <a:t>prevents discrimination based on age.</a:t>
            </a:r>
            <a:br>
              <a:rPr lang="en-GB" sz="1800">
                <a:latin typeface="Arial"/>
                <a:cs typeface="Arial"/>
              </a:rPr>
            </a:br>
            <a:r>
              <a:rPr lang="en-GB" sz="1800" b="0" i="0" u="none" strike="noStrike">
                <a:effectLst/>
                <a:latin typeface="Arial"/>
                <a:cs typeface="Arial"/>
              </a:rPr>
              <a:t>Integrated care under the NHS Long Term Plan.</a:t>
            </a:r>
            <a:br>
              <a:rPr lang="en-GB" sz="1800">
                <a:latin typeface="Arial"/>
                <a:cs typeface="Arial"/>
              </a:rPr>
            </a:br>
            <a:r>
              <a:rPr lang="en-GB" sz="1800" b="0" i="0" u="none" strike="noStrike">
                <a:effectLst/>
                <a:latin typeface="Arial"/>
                <a:cs typeface="Arial"/>
              </a:rPr>
              <a:t>community support and prevention.</a:t>
            </a:r>
            <a:br>
              <a:rPr lang="en-GB" sz="1800">
                <a:latin typeface="Arial"/>
                <a:cs typeface="Arial"/>
              </a:rPr>
            </a:br>
            <a:r>
              <a:rPr lang="en-GB" sz="1800" b="0" i="0" u="none" strike="noStrike">
                <a:effectLst/>
                <a:latin typeface="Arial"/>
                <a:cs typeface="Arial"/>
              </a:rPr>
              <a:t>Critical Point: Although there is a robust legal framework, its application differs.</a:t>
            </a:r>
            <a:endParaRPr lang="en-US" sz="1800">
              <a:latin typeface="Arial"/>
              <a:cs typeface="Arial"/>
            </a:endParaRPr>
          </a:p>
        </p:txBody>
      </p:sp>
      <p:pic>
        <p:nvPicPr>
          <p:cNvPr id="5" name="Picture 4" descr="Angled shot of pen on a graph">
            <a:extLst>
              <a:ext uri="{FF2B5EF4-FFF2-40B4-BE49-F238E27FC236}">
                <a16:creationId xmlns:a16="http://schemas.microsoft.com/office/drawing/2014/main" id="{A5182E3B-E76D-A43B-A2EC-8923A4D9D647}"/>
              </a:ext>
            </a:extLst>
          </p:cNvPr>
          <p:cNvPicPr>
            <a:picLocks noChangeAspect="1"/>
          </p:cNvPicPr>
          <p:nvPr/>
        </p:nvPicPr>
        <p:blipFill>
          <a:blip r:embed="rId4"/>
          <a:srcRect r="33047"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my-recording (6)">
            <a:hlinkClick r:id="" action="ppaction://media"/>
            <a:extLst>
              <a:ext uri="{FF2B5EF4-FFF2-40B4-BE49-F238E27FC236}">
                <a16:creationId xmlns:a16="http://schemas.microsoft.com/office/drawing/2014/main" id="{DD285F9E-2E39-E3C4-AF95-AB6DC404DFA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30875" y="3063875"/>
            <a:ext cx="730250" cy="730250"/>
          </a:xfrm>
          <a:prstGeom prst="rect">
            <a:avLst/>
          </a:prstGeom>
        </p:spPr>
      </p:pic>
    </p:spTree>
    <p:extLst>
      <p:ext uri="{BB962C8B-B14F-4D97-AF65-F5344CB8AC3E}">
        <p14:creationId xmlns:p14="http://schemas.microsoft.com/office/powerpoint/2010/main" val="19518155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EDC5D98A-3597-84AC-3B1D-8BBB56329937}"/>
              </a:ext>
            </a:extLst>
          </p:cNvPr>
          <p:cNvSpPr>
            <a:spLocks noGrp="1"/>
          </p:cNvSpPr>
          <p:nvPr>
            <p:ph type="title"/>
          </p:nvPr>
        </p:nvSpPr>
        <p:spPr>
          <a:xfrm>
            <a:off x="640080" y="1243013"/>
            <a:ext cx="3855720" cy="4371974"/>
          </a:xfrm>
        </p:spPr>
        <p:txBody>
          <a:bodyPr>
            <a:normAutofit/>
          </a:bodyPr>
          <a:lstStyle/>
          <a:p>
            <a:r>
              <a:rPr lang="en-GB" sz="3600">
                <a:solidFill>
                  <a:schemeClr val="tx2"/>
                </a:solidFill>
              </a:rPr>
              <a:t>Recommendation /framework </a:t>
            </a:r>
            <a:endParaRPr lang="en-US" sz="3600">
              <a:solidFill>
                <a:schemeClr val="tx2"/>
              </a:solidFill>
            </a:endParaRPr>
          </a:p>
        </p:txBody>
      </p:sp>
      <p:sp>
        <p:nvSpPr>
          <p:cNvPr id="3" name="Content Placeholder 2">
            <a:extLst>
              <a:ext uri="{FF2B5EF4-FFF2-40B4-BE49-F238E27FC236}">
                <a16:creationId xmlns:a16="http://schemas.microsoft.com/office/drawing/2014/main" id="{AA819956-BFDD-9472-1AE5-91A3D0725167}"/>
              </a:ext>
            </a:extLst>
          </p:cNvPr>
          <p:cNvSpPr>
            <a:spLocks noGrp="1"/>
          </p:cNvSpPr>
          <p:nvPr>
            <p:ph idx="1"/>
          </p:nvPr>
        </p:nvSpPr>
        <p:spPr>
          <a:xfrm>
            <a:off x="6172200" y="804672"/>
            <a:ext cx="5221224" cy="5230368"/>
          </a:xfrm>
        </p:spPr>
        <p:txBody>
          <a:bodyPr anchor="ctr">
            <a:normAutofit/>
          </a:bodyPr>
          <a:lstStyle/>
          <a:p>
            <a:r>
              <a:rPr lang="en-GB" sz="1100" b="0" i="0" u="none" strike="noStrike">
                <a:solidFill>
                  <a:schemeClr val="tx2"/>
                </a:solidFill>
                <a:effectLst/>
                <a:latin typeface="-webkit-standard"/>
              </a:rPr>
              <a:t>Problems with Policy Implementation</a:t>
            </a:r>
            <a:br>
              <a:rPr lang="en-GB" sz="1100">
                <a:solidFill>
                  <a:schemeClr val="tx2"/>
                </a:solidFill>
              </a:rPr>
            </a:br>
            <a:r>
              <a:rPr lang="en-GB" sz="1100" b="0" i="0" u="none" strike="noStrike">
                <a:solidFill>
                  <a:schemeClr val="tx2"/>
                </a:solidFill>
                <a:effectLst/>
                <a:latin typeface="-webkit-standard"/>
              </a:rPr>
              <a:t>* Person-centred care is encouraged by laws like the Care Act of 2014, however local governments implement them differently.</a:t>
            </a:r>
            <a:br>
              <a:rPr lang="en-GB" sz="1100">
                <a:solidFill>
                  <a:schemeClr val="tx2"/>
                </a:solidFill>
              </a:rPr>
            </a:br>
            <a:r>
              <a:rPr lang="en-GB" sz="1100" b="0" i="0" u="none" strike="noStrike">
                <a:solidFill>
                  <a:schemeClr val="tx2"/>
                </a:solidFill>
                <a:effectLst/>
                <a:latin typeface="-webkit-standard"/>
              </a:rPr>
              <a:t>* Service access and quality may be impacted by disparities in resources.</a:t>
            </a:r>
            <a:br>
              <a:rPr lang="en-GB" sz="1100">
                <a:solidFill>
                  <a:schemeClr val="tx2"/>
                </a:solidFill>
              </a:rPr>
            </a:br>
            <a:br>
              <a:rPr lang="en-GB" sz="1100">
                <a:solidFill>
                  <a:schemeClr val="tx2"/>
                </a:solidFill>
              </a:rPr>
            </a:br>
            <a:r>
              <a:rPr lang="en-GB" sz="1100" b="0" i="0" u="none" strike="noStrike">
                <a:solidFill>
                  <a:schemeClr val="tx2"/>
                </a:solidFill>
                <a:effectLst/>
                <a:latin typeface="-webkit-standard"/>
              </a:rPr>
              <a:t>Lack of Funding</a:t>
            </a:r>
            <a:br>
              <a:rPr lang="en-GB" sz="1100">
                <a:solidFill>
                  <a:schemeClr val="tx2"/>
                </a:solidFill>
              </a:rPr>
            </a:br>
            <a:r>
              <a:rPr lang="en-GB" sz="1100" b="0" i="0" u="none" strike="noStrike">
                <a:solidFill>
                  <a:schemeClr val="tx2"/>
                </a:solidFill>
                <a:effectLst/>
                <a:latin typeface="-webkit-standard"/>
              </a:rPr>
              <a:t>* There are constant budgetary strains on social care services.</a:t>
            </a:r>
            <a:br>
              <a:rPr lang="en-GB" sz="1100">
                <a:solidFill>
                  <a:schemeClr val="tx2"/>
                </a:solidFill>
              </a:rPr>
            </a:br>
            <a:r>
              <a:rPr lang="en-GB" sz="1100" b="0" i="0" u="none" strike="noStrike">
                <a:solidFill>
                  <a:schemeClr val="tx2"/>
                </a:solidFill>
                <a:effectLst/>
                <a:latin typeface="-webkit-standard"/>
              </a:rPr>
              <a:t>* Insufficient financing may result in higher wait times and less service availability.</a:t>
            </a:r>
            <a:br>
              <a:rPr lang="en-GB" sz="1100">
                <a:solidFill>
                  <a:schemeClr val="tx2"/>
                </a:solidFill>
              </a:rPr>
            </a:br>
            <a:br>
              <a:rPr lang="en-GB" sz="1100">
                <a:solidFill>
                  <a:schemeClr val="tx2"/>
                </a:solidFill>
              </a:rPr>
            </a:br>
            <a:r>
              <a:rPr lang="en-GB" sz="1100" b="0" i="0" u="none" strike="noStrike">
                <a:solidFill>
                  <a:schemeClr val="tx2"/>
                </a:solidFill>
                <a:effectLst/>
                <a:latin typeface="-webkit-standard"/>
              </a:rPr>
              <a:t>Hiring and Retaining Employees</a:t>
            </a:r>
            <a:br>
              <a:rPr lang="en-GB" sz="1100">
                <a:solidFill>
                  <a:schemeClr val="tx2"/>
                </a:solidFill>
              </a:rPr>
            </a:br>
            <a:r>
              <a:rPr lang="en-GB" sz="1100" b="0" i="0" u="none" strike="noStrike">
                <a:solidFill>
                  <a:schemeClr val="tx2"/>
                </a:solidFill>
                <a:effectLst/>
                <a:latin typeface="-webkit-standard"/>
              </a:rPr>
              <a:t>* In the health and social care sectors, staff shortages continue to be a significant problem.</a:t>
            </a:r>
            <a:br>
              <a:rPr lang="en-GB" sz="1100">
                <a:solidFill>
                  <a:schemeClr val="tx2"/>
                </a:solidFill>
              </a:rPr>
            </a:br>
            <a:r>
              <a:rPr lang="en-GB" sz="1100" b="0" i="0" u="none" strike="noStrike">
                <a:solidFill>
                  <a:schemeClr val="tx2"/>
                </a:solidFill>
                <a:effectLst/>
                <a:latin typeface="-webkit-standard"/>
              </a:rPr>
              <a:t>* Care continuity and quality may be impacted by high workloads and turnover.</a:t>
            </a:r>
            <a:br>
              <a:rPr lang="en-GB" sz="1100">
                <a:solidFill>
                  <a:schemeClr val="tx2"/>
                </a:solidFill>
              </a:rPr>
            </a:br>
            <a:br>
              <a:rPr lang="en-GB" sz="1100">
                <a:solidFill>
                  <a:schemeClr val="tx2"/>
                </a:solidFill>
              </a:rPr>
            </a:br>
            <a:r>
              <a:rPr lang="en-GB" sz="1100" b="0" i="0" u="none" strike="noStrike">
                <a:solidFill>
                  <a:schemeClr val="tx2"/>
                </a:solidFill>
                <a:effectLst/>
                <a:latin typeface="-webkit-standard"/>
              </a:rPr>
              <a:t>Digital Isolation</a:t>
            </a:r>
            <a:br>
              <a:rPr lang="en-GB" sz="1100">
                <a:solidFill>
                  <a:schemeClr val="tx2"/>
                </a:solidFill>
              </a:rPr>
            </a:br>
            <a:r>
              <a:rPr lang="en-GB" sz="1100" b="0" i="0" u="none" strike="noStrike">
                <a:solidFill>
                  <a:schemeClr val="tx2"/>
                </a:solidFill>
                <a:effectLst/>
                <a:latin typeface="-webkit-standard"/>
              </a:rPr>
              <a:t>* A large number of elderly people lack access to technology and digital skills.</a:t>
            </a:r>
            <a:br>
              <a:rPr lang="en-GB" sz="1100">
                <a:solidFill>
                  <a:schemeClr val="tx2"/>
                </a:solidFill>
              </a:rPr>
            </a:br>
            <a:r>
              <a:rPr lang="en-GB" sz="1100" b="0" i="0" u="none" strike="noStrike">
                <a:solidFill>
                  <a:schemeClr val="tx2"/>
                </a:solidFill>
                <a:effectLst/>
                <a:latin typeface="-webkit-standard"/>
              </a:rPr>
              <a:t>* The advantages of telehealth and other digital services may be diminished as a result.</a:t>
            </a:r>
            <a:br>
              <a:rPr lang="en-GB" sz="1100">
                <a:solidFill>
                  <a:schemeClr val="tx2"/>
                </a:solidFill>
              </a:rPr>
            </a:br>
            <a:br>
              <a:rPr lang="en-GB" sz="1100">
                <a:solidFill>
                  <a:schemeClr val="tx2"/>
                </a:solidFill>
              </a:rPr>
            </a:br>
            <a:r>
              <a:rPr lang="en-GB" sz="1100" b="0" i="0" u="none" strike="noStrike">
                <a:solidFill>
                  <a:schemeClr val="tx2"/>
                </a:solidFill>
                <a:effectLst/>
                <a:latin typeface="-webkit-standard"/>
              </a:rPr>
              <a:t>Regional Disparities</a:t>
            </a:r>
            <a:br>
              <a:rPr lang="en-GB" sz="1100">
                <a:solidFill>
                  <a:schemeClr val="tx2"/>
                </a:solidFill>
              </a:rPr>
            </a:br>
            <a:r>
              <a:rPr lang="en-GB" sz="1100" b="0" i="0" u="none" strike="noStrike">
                <a:solidFill>
                  <a:schemeClr val="tx2"/>
                </a:solidFill>
                <a:effectLst/>
                <a:latin typeface="-webkit-standard"/>
              </a:rPr>
              <a:t>* In the UK, access to care and support services varies.</a:t>
            </a:r>
            <a:br>
              <a:rPr lang="en-GB" sz="1100">
                <a:solidFill>
                  <a:schemeClr val="tx2"/>
                </a:solidFill>
              </a:rPr>
            </a:br>
            <a:r>
              <a:rPr lang="en-GB" sz="1100" b="0" i="0" u="none" strike="noStrike">
                <a:solidFill>
                  <a:schemeClr val="tx2"/>
                </a:solidFill>
                <a:effectLst/>
                <a:latin typeface="-webkit-standard"/>
              </a:rPr>
              <a:t>* There may be fewer services and greater travel lengths in rural locations. Critical Assessment</a:t>
            </a:r>
            <a:br>
              <a:rPr lang="en-GB" sz="1100">
                <a:solidFill>
                  <a:schemeClr val="tx2"/>
                </a:solidFill>
              </a:rPr>
            </a:br>
            <a:r>
              <a:rPr lang="en-GB" sz="1100" b="0" i="0" u="none" strike="noStrike">
                <a:solidFill>
                  <a:schemeClr val="tx2"/>
                </a:solidFill>
                <a:effectLst/>
                <a:latin typeface="-webkit-standard"/>
              </a:rPr>
              <a:t>* Despite the fact that laws offer a robust framework for assisting senior citizens, these obstacles may restrict the efficiency of care and reduce access equality. (NHS England, 2019; Age UK, 2024; ONS, 2024; Care Act, 2014)</a:t>
            </a:r>
            <a:endParaRPr lang="en-US" sz="1100">
              <a:solidFill>
                <a:schemeClr val="tx2"/>
              </a:solidFill>
            </a:endParaRPr>
          </a:p>
        </p:txBody>
      </p:sp>
      <p:pic>
        <p:nvPicPr>
          <p:cNvPr id="4" name="my-recording (17)">
            <a:hlinkClick r:id="" action="ppaction://media"/>
            <a:extLst>
              <a:ext uri="{FF2B5EF4-FFF2-40B4-BE49-F238E27FC236}">
                <a16:creationId xmlns:a16="http://schemas.microsoft.com/office/drawing/2014/main" id="{8CDE11EB-1877-4EB9-BAFA-D0A357F8B40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012418" y="2476047"/>
            <a:ext cx="1165678" cy="1151164"/>
          </a:xfrm>
          <a:prstGeom prst="rect">
            <a:avLst/>
          </a:prstGeom>
        </p:spPr>
      </p:pic>
    </p:spTree>
    <p:extLst>
      <p:ext uri="{BB962C8B-B14F-4D97-AF65-F5344CB8AC3E}">
        <p14:creationId xmlns:p14="http://schemas.microsoft.com/office/powerpoint/2010/main" val="21027411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F51523D-25E9-4163-110B-671C316E71A6}"/>
              </a:ext>
            </a:extLst>
          </p:cNvPr>
          <p:cNvPicPr>
            <a:picLocks noChangeAspect="1"/>
          </p:cNvPicPr>
          <p:nvPr/>
        </p:nvPicPr>
        <p:blipFill>
          <a:blip r:embed="rId4">
            <a:alphaModFix amt="40000"/>
            <a:extLst>
              <a:ext uri="{28A0092B-C50C-407E-A947-70E740481C1C}">
                <a14:useLocalDpi xmlns:a14="http://schemas.microsoft.com/office/drawing/2010/main" val="0"/>
              </a:ext>
            </a:extLst>
          </a:blip>
          <a:srcRect b="881"/>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89C08CC5-A687-FED1-821B-7660F1045CF8}"/>
              </a:ext>
            </a:extLst>
          </p:cNvPr>
          <p:cNvSpPr>
            <a:spLocks noGrp="1"/>
          </p:cNvSpPr>
          <p:nvPr>
            <p:ph type="title"/>
          </p:nvPr>
        </p:nvSpPr>
        <p:spPr>
          <a:xfrm>
            <a:off x="841249" y="941832"/>
            <a:ext cx="10506456" cy="2057400"/>
          </a:xfrm>
        </p:spPr>
        <p:txBody>
          <a:bodyPr anchor="b">
            <a:normAutofit/>
          </a:bodyPr>
          <a:lstStyle/>
          <a:p>
            <a:r>
              <a:rPr lang="en-GB" sz="5000">
                <a:solidFill>
                  <a:schemeClr val="bg1"/>
                </a:solidFill>
              </a:rPr>
              <a:t>Current care </a:t>
            </a:r>
            <a:endParaRPr lang="en-US" sz="5000">
              <a:solidFill>
                <a:schemeClr val="bg1"/>
              </a:solidFill>
            </a:endParaRPr>
          </a:p>
        </p:txBody>
      </p:sp>
      <p:sp>
        <p:nvSpPr>
          <p:cNvPr id="11" name="Rectangle 1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F162718-C822-3A7F-33BB-C2E1C4E1297F}"/>
              </a:ext>
            </a:extLst>
          </p:cNvPr>
          <p:cNvSpPr>
            <a:spLocks noGrp="1"/>
          </p:cNvSpPr>
          <p:nvPr>
            <p:ph idx="1"/>
          </p:nvPr>
        </p:nvSpPr>
        <p:spPr>
          <a:xfrm>
            <a:off x="841248" y="3502152"/>
            <a:ext cx="10506456" cy="2670048"/>
          </a:xfrm>
        </p:spPr>
        <p:txBody>
          <a:bodyPr vert="horz" lIns="91440" tIns="45720" rIns="91440" bIns="45720" rtlCol="0" anchor="t">
            <a:normAutofit/>
          </a:bodyPr>
          <a:lstStyle/>
          <a:p>
            <a:r>
              <a:rPr lang="en-GB" sz="1800" b="0" i="0" u="none" strike="noStrike">
                <a:solidFill>
                  <a:schemeClr val="bg1"/>
                </a:solidFill>
                <a:effectLst/>
                <a:latin typeface="Arial"/>
                <a:cs typeface="Arial"/>
              </a:rPr>
              <a:t>An Overview of Services in the UK</a:t>
            </a:r>
            <a:br>
              <a:rPr lang="en-GB" sz="1800">
                <a:latin typeface="Arial"/>
                <a:cs typeface="Arial"/>
              </a:rPr>
            </a:br>
            <a:r>
              <a:rPr lang="en-GB" sz="1800" b="0" i="0" u="none" strike="noStrike">
                <a:solidFill>
                  <a:schemeClr val="bg1"/>
                </a:solidFill>
                <a:effectLst/>
                <a:latin typeface="Arial"/>
                <a:cs typeface="Arial"/>
              </a:rPr>
              <a:t>Residential care facilities</a:t>
            </a:r>
            <a:br>
              <a:rPr lang="en-GB" sz="1800">
                <a:latin typeface="Arial"/>
                <a:cs typeface="Arial"/>
              </a:rPr>
            </a:br>
            <a:r>
              <a:rPr lang="en-GB" sz="1800" b="0" i="0" u="none" strike="noStrike">
                <a:solidFill>
                  <a:schemeClr val="bg1"/>
                </a:solidFill>
                <a:effectLst/>
                <a:latin typeface="Arial"/>
                <a:cs typeface="Arial"/>
              </a:rPr>
              <a:t>Domiciliary (home) care nursing homes</a:t>
            </a:r>
            <a:br>
              <a:rPr lang="en-GB" sz="1800">
                <a:latin typeface="Arial"/>
                <a:cs typeface="Arial"/>
              </a:rPr>
            </a:br>
            <a:r>
              <a:rPr lang="en-GB" sz="1800" b="0" i="0" u="none" strike="noStrike">
                <a:solidFill>
                  <a:schemeClr val="bg1"/>
                </a:solidFill>
                <a:effectLst/>
                <a:latin typeface="Arial"/>
                <a:cs typeface="Arial"/>
              </a:rPr>
              <a:t>Services for community support</a:t>
            </a:r>
            <a:br>
              <a:rPr lang="en-GB" sz="1800">
                <a:latin typeface="Arial"/>
                <a:cs typeface="Arial"/>
              </a:rPr>
            </a:br>
            <a:r>
              <a:rPr lang="en-GB" sz="1800" b="0" i="0" u="none" strike="noStrike">
                <a:solidFill>
                  <a:schemeClr val="bg1"/>
                </a:solidFill>
                <a:effectLst/>
                <a:latin typeface="Arial"/>
                <a:cs typeface="Arial"/>
              </a:rPr>
              <a:t>NHS medical services</a:t>
            </a:r>
            <a:br>
              <a:rPr lang="en-GB" sz="1800">
                <a:latin typeface="Arial"/>
                <a:cs typeface="Arial"/>
              </a:rPr>
            </a:br>
            <a:r>
              <a:rPr lang="en-GB" sz="1800" b="0" i="0" u="none" strike="noStrike">
                <a:solidFill>
                  <a:schemeClr val="bg1"/>
                </a:solidFill>
                <a:effectLst/>
                <a:latin typeface="Arial"/>
                <a:cs typeface="Arial"/>
              </a:rPr>
              <a:t>Organisations in the voluntary sector</a:t>
            </a:r>
            <a:br>
              <a:rPr lang="en-GB" sz="1800">
                <a:latin typeface="Arial"/>
                <a:cs typeface="Arial"/>
              </a:rPr>
            </a:br>
            <a:r>
              <a:rPr lang="en-GB" sz="1800" b="0" i="0" u="none" strike="noStrike">
                <a:solidFill>
                  <a:schemeClr val="bg1"/>
                </a:solidFill>
                <a:effectLst/>
                <a:latin typeface="Arial"/>
                <a:cs typeface="Arial"/>
              </a:rPr>
              <a:t>Aim</a:t>
            </a:r>
            <a:br>
              <a:rPr lang="en-GB" sz="1800">
                <a:latin typeface="Arial"/>
                <a:cs typeface="Arial"/>
              </a:rPr>
            </a:br>
            <a:r>
              <a:rPr lang="en-GB" sz="1800" b="0" i="0" u="none" strike="noStrike">
                <a:solidFill>
                  <a:schemeClr val="bg1"/>
                </a:solidFill>
                <a:effectLst/>
                <a:latin typeface="Arial"/>
                <a:cs typeface="Arial"/>
              </a:rPr>
              <a:t>Encourage self-reliance and a high standard of living.</a:t>
            </a:r>
            <a:endParaRPr lang="en-US" sz="1800">
              <a:solidFill>
                <a:schemeClr val="bg1"/>
              </a:solidFill>
              <a:latin typeface="Arial"/>
              <a:cs typeface="Arial"/>
            </a:endParaRPr>
          </a:p>
        </p:txBody>
      </p:sp>
      <p:pic>
        <p:nvPicPr>
          <p:cNvPr id="5" name="my-recording (7)">
            <a:hlinkClick r:id="" action="ppaction://media"/>
            <a:extLst>
              <a:ext uri="{FF2B5EF4-FFF2-40B4-BE49-F238E27FC236}">
                <a16:creationId xmlns:a16="http://schemas.microsoft.com/office/drawing/2014/main" id="{F120900C-0BB7-16B4-CA23-E8E39877BDF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167789" y="3840389"/>
            <a:ext cx="969735" cy="991507"/>
          </a:xfrm>
          <a:prstGeom prst="rect">
            <a:avLst/>
          </a:prstGeom>
        </p:spPr>
      </p:pic>
    </p:spTree>
    <p:extLst>
      <p:ext uri="{BB962C8B-B14F-4D97-AF65-F5344CB8AC3E}">
        <p14:creationId xmlns:p14="http://schemas.microsoft.com/office/powerpoint/2010/main" val="30449677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E87A91-3A51-CC13-C206-D85A351DFDA7}"/>
              </a:ext>
            </a:extLst>
          </p:cNvPr>
          <p:cNvSpPr>
            <a:spLocks noGrp="1"/>
          </p:cNvSpPr>
          <p:nvPr>
            <p:ph type="title"/>
          </p:nvPr>
        </p:nvSpPr>
        <p:spPr>
          <a:xfrm>
            <a:off x="5297762" y="329184"/>
            <a:ext cx="6251110" cy="1783080"/>
          </a:xfrm>
        </p:spPr>
        <p:txBody>
          <a:bodyPr anchor="b">
            <a:normAutofit/>
          </a:bodyPr>
          <a:lstStyle/>
          <a:p>
            <a:r>
              <a:rPr lang="en-GB" sz="5400"/>
              <a:t>Evaluation of home care </a:t>
            </a:r>
            <a:endParaRPr lang="en-US" sz="5400"/>
          </a:p>
        </p:txBody>
      </p:sp>
      <p:pic>
        <p:nvPicPr>
          <p:cNvPr id="5" name="Picture 4" descr="A midsection of a person holding a miniature house">
            <a:extLst>
              <a:ext uri="{FF2B5EF4-FFF2-40B4-BE49-F238E27FC236}">
                <a16:creationId xmlns:a16="http://schemas.microsoft.com/office/drawing/2014/main" id="{E122A0BF-F438-E143-7C8E-967504699539}"/>
              </a:ext>
            </a:extLst>
          </p:cNvPr>
          <p:cNvPicPr>
            <a:picLocks noChangeAspect="1"/>
          </p:cNvPicPr>
          <p:nvPr/>
        </p:nvPicPr>
        <p:blipFill>
          <a:blip r:embed="rId4"/>
          <a:srcRect l="29443" r="27772" b="-1"/>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D93BAD-411D-FFEE-1870-6D3241852AEC}"/>
              </a:ext>
            </a:extLst>
          </p:cNvPr>
          <p:cNvSpPr>
            <a:spLocks noGrp="1"/>
          </p:cNvSpPr>
          <p:nvPr>
            <p:ph idx="1"/>
          </p:nvPr>
        </p:nvSpPr>
        <p:spPr>
          <a:xfrm>
            <a:off x="5297762" y="2706624"/>
            <a:ext cx="6251110" cy="3483864"/>
          </a:xfrm>
        </p:spPr>
        <p:txBody>
          <a:bodyPr vert="horz" lIns="91440" tIns="45720" rIns="91440" bIns="45720" rtlCol="0" anchor="t">
            <a:normAutofit/>
          </a:bodyPr>
          <a:lstStyle/>
          <a:p>
            <a:r>
              <a:rPr lang="en-GB" sz="1800" b="0" i="0" u="none" strike="noStrike">
                <a:effectLst/>
                <a:latin typeface="Arial"/>
                <a:cs typeface="Arial"/>
              </a:rPr>
              <a:t>Benefits of Domiciliary Care</a:t>
            </a:r>
            <a:br>
              <a:rPr lang="en-GB" sz="1800">
                <a:latin typeface="Arial"/>
                <a:cs typeface="Arial"/>
              </a:rPr>
            </a:br>
            <a:r>
              <a:rPr lang="en-GB" sz="1800" b="0" i="0" u="none" strike="noStrike">
                <a:effectLst/>
                <a:latin typeface="Arial"/>
                <a:cs typeface="Arial"/>
              </a:rPr>
              <a:t>Stay in comfortable surroundings.</a:t>
            </a:r>
            <a:br>
              <a:rPr lang="en-GB" sz="1800">
                <a:latin typeface="Arial"/>
                <a:cs typeface="Arial"/>
              </a:rPr>
            </a:br>
            <a:r>
              <a:rPr lang="en-GB" sz="1800" b="0" i="0" u="none" strike="noStrike">
                <a:effectLst/>
                <a:latin typeface="Arial"/>
                <a:cs typeface="Arial"/>
              </a:rPr>
              <a:t>keeps its independence.</a:t>
            </a:r>
            <a:br>
              <a:rPr lang="en-GB" sz="1800">
                <a:latin typeface="Arial"/>
                <a:cs typeface="Arial"/>
              </a:rPr>
            </a:br>
            <a:r>
              <a:rPr lang="en-GB" sz="1800" b="0" i="0" u="none" strike="noStrike">
                <a:effectLst/>
                <a:latin typeface="Arial"/>
                <a:cs typeface="Arial"/>
              </a:rPr>
              <a:t>more affordable than residential care.</a:t>
            </a:r>
            <a:br>
              <a:rPr lang="en-GB" sz="1800">
                <a:latin typeface="Arial"/>
                <a:cs typeface="Arial"/>
              </a:rPr>
            </a:br>
            <a:r>
              <a:rPr lang="en-GB" sz="1800" b="0" i="0" u="none" strike="noStrike">
                <a:effectLst/>
                <a:latin typeface="Arial"/>
                <a:cs typeface="Arial"/>
              </a:rPr>
              <a:t>Obstacles</a:t>
            </a:r>
            <a:br>
              <a:rPr lang="en-GB" sz="1800">
                <a:latin typeface="Arial"/>
                <a:cs typeface="Arial"/>
              </a:rPr>
            </a:br>
            <a:r>
              <a:rPr lang="en-GB" sz="1800" b="0" i="0" u="none" strike="noStrike">
                <a:effectLst/>
                <a:latin typeface="Arial"/>
                <a:cs typeface="Arial"/>
              </a:rPr>
              <a:t>lack of workers.</a:t>
            </a:r>
            <a:br>
              <a:rPr lang="en-GB" sz="1800">
                <a:latin typeface="Arial"/>
                <a:cs typeface="Arial"/>
              </a:rPr>
            </a:br>
            <a:r>
              <a:rPr lang="en-GB" sz="1800" b="0" i="0" u="none" strike="noStrike">
                <a:effectLst/>
                <a:latin typeface="Arial"/>
                <a:cs typeface="Arial"/>
              </a:rPr>
              <a:t>Quality varies.</a:t>
            </a:r>
            <a:br>
              <a:rPr lang="en-GB" sz="1800">
                <a:latin typeface="Arial"/>
                <a:cs typeface="Arial"/>
              </a:rPr>
            </a:br>
            <a:r>
              <a:rPr lang="en-GB" sz="1800" b="0" i="0" u="none" strike="noStrike">
                <a:effectLst/>
                <a:latin typeface="Arial"/>
                <a:cs typeface="Arial"/>
              </a:rPr>
              <a:t>little social engagement.</a:t>
            </a:r>
            <a:br>
              <a:rPr lang="en-GB" sz="1800">
                <a:latin typeface="Arial"/>
                <a:cs typeface="Arial"/>
              </a:rPr>
            </a:br>
            <a:r>
              <a:rPr lang="en-GB" sz="1800" b="0" i="0" u="none" strike="noStrike">
                <a:effectLst/>
                <a:latin typeface="Arial"/>
                <a:cs typeface="Arial"/>
              </a:rPr>
              <a:t>Critical Assessment</a:t>
            </a:r>
            <a:br>
              <a:rPr lang="en-GB" sz="1800">
                <a:latin typeface="Arial"/>
                <a:cs typeface="Arial"/>
              </a:rPr>
            </a:br>
            <a:r>
              <a:rPr lang="en-GB" sz="1800" b="0" i="0" u="none" strike="noStrike">
                <a:effectLst/>
                <a:latin typeface="Arial"/>
                <a:cs typeface="Arial"/>
              </a:rPr>
              <a:t>encourages empowerment, but the availability of services determines how effective it is.</a:t>
            </a:r>
            <a:endParaRPr lang="en-US" sz="1800">
              <a:latin typeface="Arial"/>
              <a:cs typeface="Arial"/>
            </a:endParaRPr>
          </a:p>
        </p:txBody>
      </p:sp>
      <p:pic>
        <p:nvPicPr>
          <p:cNvPr id="4" name="my-recording (8)">
            <a:hlinkClick r:id="" action="ppaction://media"/>
            <a:extLst>
              <a:ext uri="{FF2B5EF4-FFF2-40B4-BE49-F238E27FC236}">
                <a16:creationId xmlns:a16="http://schemas.microsoft.com/office/drawing/2014/main" id="{581093D1-D65D-2F61-ECEB-399F4210D07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92418" y="3034846"/>
            <a:ext cx="730250" cy="730250"/>
          </a:xfrm>
          <a:prstGeom prst="rect">
            <a:avLst/>
          </a:prstGeom>
        </p:spPr>
      </p:pic>
    </p:spTree>
    <p:extLst>
      <p:ext uri="{BB962C8B-B14F-4D97-AF65-F5344CB8AC3E}">
        <p14:creationId xmlns:p14="http://schemas.microsoft.com/office/powerpoint/2010/main" val="41543308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5BA96045-3D52-838E-8F76-8E7AF588253E}"/>
              </a:ext>
            </a:extLst>
          </p:cNvPr>
          <p:cNvSpPr>
            <a:spLocks noGrp="1"/>
          </p:cNvSpPr>
          <p:nvPr>
            <p:ph type="title"/>
          </p:nvPr>
        </p:nvSpPr>
        <p:spPr>
          <a:xfrm>
            <a:off x="838200" y="401221"/>
            <a:ext cx="10515600" cy="1348065"/>
          </a:xfrm>
        </p:spPr>
        <p:txBody>
          <a:bodyPr>
            <a:normAutofit/>
          </a:bodyPr>
          <a:lstStyle/>
          <a:p>
            <a:r>
              <a:rPr lang="en-GB" sz="5400">
                <a:solidFill>
                  <a:srgbClr val="FFFFFF"/>
                </a:solidFill>
              </a:rPr>
              <a:t>Evaluation of residential care home </a:t>
            </a:r>
            <a:endParaRPr lang="en-US" sz="5400">
              <a:solidFill>
                <a:srgbClr val="FFFFFF"/>
              </a:solidFill>
            </a:endParaRPr>
          </a:p>
        </p:txBody>
      </p:sp>
      <p:sp>
        <p:nvSpPr>
          <p:cNvPr id="3" name="Content Placeholder 2">
            <a:extLst>
              <a:ext uri="{FF2B5EF4-FFF2-40B4-BE49-F238E27FC236}">
                <a16:creationId xmlns:a16="http://schemas.microsoft.com/office/drawing/2014/main" id="{15D97752-776A-E90F-A363-FD737A23731F}"/>
              </a:ext>
            </a:extLst>
          </p:cNvPr>
          <p:cNvSpPr>
            <a:spLocks noGrp="1"/>
          </p:cNvSpPr>
          <p:nvPr>
            <p:ph idx="1"/>
          </p:nvPr>
        </p:nvSpPr>
        <p:spPr>
          <a:xfrm>
            <a:off x="838200" y="2586789"/>
            <a:ext cx="10515600" cy="3590174"/>
          </a:xfrm>
        </p:spPr>
        <p:txBody>
          <a:bodyPr vert="horz" lIns="91440" tIns="45720" rIns="91440" bIns="45720" rtlCol="0" anchor="t">
            <a:normAutofit/>
          </a:bodyPr>
          <a:lstStyle/>
          <a:p>
            <a:r>
              <a:rPr lang="en-GB" sz="1800" b="0" i="0" u="none" strike="noStrike">
                <a:effectLst/>
                <a:latin typeface="Arial"/>
                <a:cs typeface="Arial"/>
              </a:rPr>
              <a:t>Benefits</a:t>
            </a:r>
            <a:br>
              <a:rPr lang="en-GB" sz="1800">
                <a:latin typeface="Arial"/>
                <a:cs typeface="Arial"/>
              </a:rPr>
            </a:br>
            <a:r>
              <a:rPr lang="en-GB" sz="1800" b="0" i="0" u="none" strike="noStrike">
                <a:effectLst/>
                <a:latin typeface="Arial"/>
                <a:cs typeface="Arial"/>
              </a:rPr>
              <a:t>24-hour </a:t>
            </a:r>
            <a:r>
              <a:rPr lang="en-GB" sz="1800" b="0" i="0" u="none" strike="noStrike" err="1">
                <a:effectLst/>
                <a:latin typeface="Arial"/>
                <a:cs typeface="Arial"/>
              </a:rPr>
              <a:t>assistance.environment</a:t>
            </a:r>
            <a:r>
              <a:rPr lang="en-GB" sz="1800" b="0" i="0" u="none" strike="noStrike">
                <a:effectLst/>
                <a:latin typeface="Arial"/>
                <a:cs typeface="Arial"/>
              </a:rPr>
              <a:t> that is structured.</a:t>
            </a:r>
            <a:br>
              <a:rPr lang="en-GB" sz="1800">
                <a:latin typeface="Arial"/>
                <a:cs typeface="Arial"/>
              </a:rPr>
            </a:br>
            <a:r>
              <a:rPr lang="en-GB" sz="1800" b="0" i="0" u="none" strike="noStrike">
                <a:effectLst/>
                <a:latin typeface="Arial"/>
                <a:cs typeface="Arial"/>
              </a:rPr>
              <a:t>specialised services for dementia.</a:t>
            </a:r>
            <a:br>
              <a:rPr lang="en-GB" sz="1800">
                <a:latin typeface="Arial"/>
                <a:cs typeface="Arial"/>
              </a:rPr>
            </a:br>
            <a:r>
              <a:rPr lang="en-GB" sz="1800" b="0" i="0" u="none" strike="noStrike">
                <a:effectLst/>
                <a:latin typeface="Arial"/>
                <a:cs typeface="Arial"/>
              </a:rPr>
              <a:t>Obstacles</a:t>
            </a:r>
            <a:br>
              <a:rPr lang="en-GB" sz="1800">
                <a:latin typeface="Arial"/>
                <a:cs typeface="Arial"/>
              </a:rPr>
            </a:br>
            <a:r>
              <a:rPr lang="en-GB" sz="1800" b="0" i="0" u="none" strike="noStrike">
                <a:effectLst/>
                <a:latin typeface="Arial"/>
                <a:cs typeface="Arial"/>
              </a:rPr>
              <a:t>loss of </a:t>
            </a:r>
            <a:r>
              <a:rPr lang="en-GB" sz="1800" b="0" i="0" u="none" strike="noStrike" err="1">
                <a:effectLst/>
                <a:latin typeface="Arial"/>
                <a:cs typeface="Arial"/>
              </a:rPr>
              <a:t>autonomy.high</a:t>
            </a:r>
            <a:r>
              <a:rPr lang="en-GB" sz="1800" b="0" i="0" u="none" strike="noStrike">
                <a:effectLst/>
                <a:latin typeface="Arial"/>
                <a:cs typeface="Arial"/>
              </a:rPr>
              <a:t> </a:t>
            </a:r>
            <a:r>
              <a:rPr lang="en-GB" sz="1800" b="0" i="0" u="none" strike="noStrike" err="1">
                <a:effectLst/>
                <a:latin typeface="Arial"/>
                <a:cs typeface="Arial"/>
              </a:rPr>
              <a:t>prices.issues</a:t>
            </a:r>
            <a:r>
              <a:rPr lang="en-GB" sz="1800" b="0" i="0" u="none" strike="noStrike">
                <a:effectLst/>
                <a:latin typeface="Arial"/>
                <a:cs typeface="Arial"/>
              </a:rPr>
              <a:t> with institutionalisation.</a:t>
            </a:r>
            <a:br>
              <a:rPr lang="en-GB" sz="1800">
                <a:latin typeface="Arial"/>
                <a:cs typeface="Arial"/>
              </a:rPr>
            </a:br>
            <a:r>
              <a:rPr lang="en-GB" sz="1800" b="0" i="0" u="none" strike="noStrike">
                <a:effectLst/>
                <a:latin typeface="Arial"/>
                <a:cs typeface="Arial"/>
              </a:rPr>
              <a:t>Critical evaluation may diminish autonomy, although it is necessary for complicated demands.</a:t>
            </a:r>
            <a:endParaRPr lang="en-US" sz="1800">
              <a:latin typeface="Arial"/>
              <a:cs typeface="Arial"/>
            </a:endParaRPr>
          </a:p>
        </p:txBody>
      </p:sp>
      <p:pic>
        <p:nvPicPr>
          <p:cNvPr id="4" name="my-recording (9)">
            <a:hlinkClick r:id="" action="ppaction://media"/>
            <a:extLst>
              <a:ext uri="{FF2B5EF4-FFF2-40B4-BE49-F238E27FC236}">
                <a16:creationId xmlns:a16="http://schemas.microsoft.com/office/drawing/2014/main" id="{6779D89D-B88B-C91B-04A8-39B7CA4C379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627961" y="2584903"/>
            <a:ext cx="730250" cy="730250"/>
          </a:xfrm>
          <a:prstGeom prst="rect">
            <a:avLst/>
          </a:prstGeom>
        </p:spPr>
      </p:pic>
    </p:spTree>
    <p:extLst>
      <p:ext uri="{BB962C8B-B14F-4D97-AF65-F5344CB8AC3E}">
        <p14:creationId xmlns:p14="http://schemas.microsoft.com/office/powerpoint/2010/main" val="41580078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D24BC9E-AC6A-42EE-AFD8-B290720B84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0990C621-3B8B-4820-8328-D47EF7CE8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4107624"/>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94B85BB-47B6-682A-F7E8-8832A1E2A579}"/>
              </a:ext>
            </a:extLst>
          </p:cNvPr>
          <p:cNvSpPr>
            <a:spLocks noGrp="1"/>
          </p:cNvSpPr>
          <p:nvPr>
            <p:ph type="title"/>
          </p:nvPr>
        </p:nvSpPr>
        <p:spPr>
          <a:xfrm>
            <a:off x="1051560" y="4329321"/>
            <a:ext cx="3657600" cy="1645920"/>
          </a:xfrm>
        </p:spPr>
        <p:txBody>
          <a:bodyPr>
            <a:normAutofit/>
          </a:bodyPr>
          <a:lstStyle/>
          <a:p>
            <a:r>
              <a:rPr lang="en-GB" sz="3200"/>
              <a:t>Technology in older adult care </a:t>
            </a:r>
            <a:endParaRPr lang="en-US" sz="3200"/>
          </a:p>
        </p:txBody>
      </p:sp>
      <p:pic>
        <p:nvPicPr>
          <p:cNvPr id="5" name="Picture 4">
            <a:extLst>
              <a:ext uri="{FF2B5EF4-FFF2-40B4-BE49-F238E27FC236}">
                <a16:creationId xmlns:a16="http://schemas.microsoft.com/office/drawing/2014/main" id="{53367C29-622C-A012-3663-AE5AEA0528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1348" y="361910"/>
            <a:ext cx="5219270" cy="3483864"/>
          </a:xfrm>
          <a:prstGeom prst="rect">
            <a:avLst/>
          </a:prstGeom>
        </p:spPr>
      </p:pic>
      <p:pic>
        <p:nvPicPr>
          <p:cNvPr id="4" name="Picture 3">
            <a:extLst>
              <a:ext uri="{FF2B5EF4-FFF2-40B4-BE49-F238E27FC236}">
                <a16:creationId xmlns:a16="http://schemas.microsoft.com/office/drawing/2014/main" id="{A968592A-B08E-C7B4-B2E3-2E5C8C37BA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8887" y="532038"/>
            <a:ext cx="5522976" cy="3134289"/>
          </a:xfrm>
          <a:prstGeom prst="rect">
            <a:avLst/>
          </a:prstGeom>
        </p:spPr>
      </p:pic>
      <p:sp>
        <p:nvSpPr>
          <p:cNvPr id="20" name="Rectangle 19">
            <a:extLst>
              <a:ext uri="{FF2B5EF4-FFF2-40B4-BE49-F238E27FC236}">
                <a16:creationId xmlns:a16="http://schemas.microsoft.com/office/drawing/2014/main" id="{C1A2385B-1D2A-4E17-84FA-6CB7F0AAE4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480023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5E791F2F-79DB-4CC0-9FA1-001E3E91E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5143137"/>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FCCD441-67FD-394F-E663-5D3155E0FE83}"/>
              </a:ext>
            </a:extLst>
          </p:cNvPr>
          <p:cNvSpPr>
            <a:spLocks noGrp="1"/>
          </p:cNvSpPr>
          <p:nvPr>
            <p:ph idx="1"/>
          </p:nvPr>
        </p:nvSpPr>
        <p:spPr>
          <a:xfrm>
            <a:off x="5250106" y="4329321"/>
            <a:ext cx="6106742" cy="1645920"/>
          </a:xfrm>
        </p:spPr>
        <p:txBody>
          <a:bodyPr anchor="ctr">
            <a:normAutofit fontScale="85000" lnSpcReduction="10000"/>
          </a:bodyPr>
          <a:lstStyle/>
          <a:p>
            <a:r>
              <a:rPr lang="en-GB" sz="1500" b="0" i="0" u="none" strike="noStrike">
                <a:effectLst/>
                <a:latin typeface="-webkit-standard"/>
              </a:rPr>
              <a:t>Examples of Technology's Growing RoleSmart home systems for </a:t>
            </a:r>
            <a:r>
              <a:rPr lang="en-GB" sz="1500" b="0" i="0" u="none" strike="noStrike" err="1">
                <a:effectLst/>
                <a:latin typeface="-webkit-standard"/>
              </a:rPr>
              <a:t>telehealth</a:t>
            </a:r>
            <a:br>
              <a:rPr lang="en-GB" sz="1500"/>
            </a:br>
            <a:r>
              <a:rPr lang="en-GB" sz="1500" b="0" i="0" u="none" strike="noStrike">
                <a:effectLst/>
                <a:latin typeface="-webkit-standard"/>
              </a:rPr>
              <a:t>Wearable technology</a:t>
            </a:r>
            <a:br>
              <a:rPr lang="en-GB" sz="1500"/>
            </a:br>
            <a:r>
              <a:rPr lang="en-GB" sz="1500" b="0" i="0" u="none" strike="noStrike">
                <a:effectLst/>
                <a:latin typeface="-webkit-standard"/>
              </a:rPr>
              <a:t>Reminders for digital medications</a:t>
            </a:r>
            <a:br>
              <a:rPr lang="en-GB" sz="1500"/>
            </a:br>
            <a:r>
              <a:rPr lang="en-GB" sz="1500" b="0" i="0" u="none" strike="noStrike">
                <a:effectLst/>
                <a:latin typeface="-webkit-standard"/>
              </a:rPr>
              <a:t>Advantages</a:t>
            </a:r>
            <a:br>
              <a:rPr lang="en-GB" sz="1500"/>
            </a:br>
            <a:r>
              <a:rPr lang="en-GB" sz="1500" b="0" i="0" u="none" strike="noStrike">
                <a:effectLst/>
                <a:latin typeface="-webkit-standard"/>
              </a:rPr>
              <a:t>encourages self-sufficiency.</a:t>
            </a:r>
            <a:br>
              <a:rPr lang="en-GB" sz="1500"/>
            </a:br>
            <a:r>
              <a:rPr lang="en-GB" sz="1500" b="0" i="0" u="none" strike="noStrike">
                <a:effectLst/>
                <a:latin typeface="-webkit-standard"/>
              </a:rPr>
              <a:t>enhances safety and monitoring.</a:t>
            </a:r>
          </a:p>
          <a:p>
            <a:r>
              <a:rPr lang="en-GB" sz="1500">
                <a:latin typeface="-webkit-standard"/>
              </a:rPr>
              <a:t>And keeps them actively.</a:t>
            </a:r>
          </a:p>
          <a:p>
            <a:r>
              <a:rPr lang="en-GB" sz="1500">
                <a:latin typeface="-webkit-standard"/>
              </a:rPr>
              <a:t>And less lonely because they can have social contact with others through online.</a:t>
            </a:r>
            <a:endParaRPr lang="en-US" sz="1500"/>
          </a:p>
        </p:txBody>
      </p:sp>
      <p:pic>
        <p:nvPicPr>
          <p:cNvPr id="6" name="my-recording (10)">
            <a:hlinkClick r:id="" action="ppaction://media"/>
            <a:extLst>
              <a:ext uri="{FF2B5EF4-FFF2-40B4-BE49-F238E27FC236}">
                <a16:creationId xmlns:a16="http://schemas.microsoft.com/office/drawing/2014/main" id="{F05A9837-E22F-C0FF-7AB4-5FEAF5EFF01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076246" y="5139418"/>
            <a:ext cx="730250" cy="730250"/>
          </a:xfrm>
          <a:prstGeom prst="rect">
            <a:avLst/>
          </a:prstGeom>
        </p:spPr>
      </p:pic>
    </p:spTree>
    <p:extLst>
      <p:ext uri="{BB962C8B-B14F-4D97-AF65-F5344CB8AC3E}">
        <p14:creationId xmlns:p14="http://schemas.microsoft.com/office/powerpoint/2010/main" val="3061621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nextCondLst>
                <p:cond evt="onClick" delay="0">
                  <p:tgtEl>
                    <p:spTgt spid="6"/>
                  </p:tgtEl>
                </p:cond>
              </p:nextCondLst>
            </p:seq>
            <p:audio>
              <p:cMediaNode>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AE0EBE-BAAE-E452-9A84-D73FBECEF2AE}"/>
              </a:ext>
            </a:extLst>
          </p:cNvPr>
          <p:cNvSpPr>
            <a:spLocks noGrp="1"/>
          </p:cNvSpPr>
          <p:nvPr>
            <p:ph type="title"/>
          </p:nvPr>
        </p:nvSpPr>
        <p:spPr>
          <a:xfrm>
            <a:off x="630936" y="639520"/>
            <a:ext cx="3429000" cy="1719072"/>
          </a:xfrm>
        </p:spPr>
        <p:txBody>
          <a:bodyPr anchor="b">
            <a:normAutofit/>
          </a:bodyPr>
          <a:lstStyle/>
          <a:p>
            <a:r>
              <a:rPr lang="en-GB" sz="5400"/>
              <a:t>Innovation </a:t>
            </a:r>
            <a:endParaRPr lang="en-US" sz="5400"/>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D886C9C-D45F-6A09-B51A-FF2ADC8498D1}"/>
              </a:ext>
            </a:extLst>
          </p:cNvPr>
          <p:cNvSpPr>
            <a:spLocks noGrp="1"/>
          </p:cNvSpPr>
          <p:nvPr>
            <p:ph idx="1"/>
          </p:nvPr>
        </p:nvSpPr>
        <p:spPr>
          <a:xfrm>
            <a:off x="630936" y="2807208"/>
            <a:ext cx="3429000" cy="3410712"/>
          </a:xfrm>
        </p:spPr>
        <p:txBody>
          <a:bodyPr anchor="t">
            <a:normAutofit/>
          </a:bodyPr>
          <a:lstStyle/>
          <a:p>
            <a:r>
              <a:rPr lang="en-GB" sz="1500" b="0" i="0" u="none" strike="noStrike">
                <a:effectLst/>
                <a:latin typeface="-webkit-standard"/>
              </a:rPr>
              <a:t>Telehealth</a:t>
            </a:r>
            <a:br>
              <a:rPr lang="en-GB" sz="1500"/>
            </a:br>
            <a:r>
              <a:rPr lang="en-GB" sz="1500" b="0" i="0" u="none" strike="noStrike">
                <a:effectLst/>
                <a:latin typeface="-webkit-standard"/>
              </a:rPr>
              <a:t>Telehealth: What is it?</a:t>
            </a:r>
            <a:br>
              <a:rPr lang="en-GB" sz="1500"/>
            </a:br>
            <a:r>
              <a:rPr lang="en-GB" sz="1500" b="0" i="0" u="none" strike="noStrike">
                <a:effectLst/>
                <a:latin typeface="-webkit-standard"/>
              </a:rPr>
              <a:t>remote monitoring and consulting.</a:t>
            </a:r>
            <a:br>
              <a:rPr lang="en-GB" sz="1500"/>
            </a:br>
            <a:r>
              <a:rPr lang="en-GB" sz="1500" b="0" i="0" u="none" strike="noStrike">
                <a:effectLst/>
                <a:latin typeface="-webkit-standard"/>
              </a:rPr>
              <a:t>decreases hospital stays.</a:t>
            </a:r>
            <a:br>
              <a:rPr lang="en-GB" sz="1500"/>
            </a:br>
            <a:r>
              <a:rPr lang="en-GB" sz="1500" b="0" i="0" u="none" strike="noStrike">
                <a:effectLst/>
                <a:latin typeface="-webkit-standard"/>
              </a:rPr>
              <a:t>Benefits</a:t>
            </a:r>
            <a:br>
              <a:rPr lang="en-GB" sz="1500"/>
            </a:br>
            <a:r>
              <a:rPr lang="en-GB" sz="1500" b="0" i="0" u="none" strike="noStrike">
                <a:effectLst/>
                <a:latin typeface="-webkit-standard"/>
              </a:rPr>
              <a:t>easy access.</a:t>
            </a:r>
            <a:br>
              <a:rPr lang="en-GB" sz="1500"/>
            </a:br>
            <a:r>
              <a:rPr lang="en-GB" sz="1500" b="0" i="0" u="none" strike="noStrike">
                <a:effectLst/>
                <a:latin typeface="-webkit-standard"/>
              </a:rPr>
              <a:t>helps manage chronic illnesses.</a:t>
            </a:r>
            <a:br>
              <a:rPr lang="en-GB" sz="1500"/>
            </a:br>
            <a:r>
              <a:rPr lang="en-GB" sz="1500" b="0" i="0" u="none" strike="noStrike">
                <a:effectLst/>
                <a:latin typeface="-webkit-standard"/>
              </a:rPr>
              <a:t>Restrictions</a:t>
            </a:r>
            <a:br>
              <a:rPr lang="en-GB" sz="1500"/>
            </a:br>
            <a:r>
              <a:rPr lang="en-GB" sz="1500" b="0" i="0" u="none" strike="noStrike">
                <a:effectLst/>
                <a:latin typeface="-webkit-standard"/>
              </a:rPr>
              <a:t>digital marginalisation.</a:t>
            </a:r>
            <a:br>
              <a:rPr lang="en-GB" sz="1500"/>
            </a:br>
            <a:r>
              <a:rPr lang="en-GB" sz="1500" b="0" i="0" u="none" strike="noStrike">
                <a:effectLst/>
                <a:latin typeface="-webkit-standard"/>
              </a:rPr>
              <a:t>challenges with confidence in technology.</a:t>
            </a:r>
            <a:br>
              <a:rPr lang="en-GB" sz="1500"/>
            </a:br>
            <a:r>
              <a:rPr lang="en-GB" sz="1500" b="0" i="0" u="none" strike="noStrike">
                <a:effectLst/>
                <a:latin typeface="-webkit-standard"/>
              </a:rPr>
              <a:t>Critical Discussion: Not always available, yet useful for many senior citizens.</a:t>
            </a:r>
            <a:endParaRPr lang="en-US" sz="1500"/>
          </a:p>
        </p:txBody>
      </p:sp>
      <p:pic>
        <p:nvPicPr>
          <p:cNvPr id="4" name="Picture 3">
            <a:extLst>
              <a:ext uri="{FF2B5EF4-FFF2-40B4-BE49-F238E27FC236}">
                <a16:creationId xmlns:a16="http://schemas.microsoft.com/office/drawing/2014/main" id="{50460834-3524-C44D-4923-C48064C809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4296" y="1875663"/>
            <a:ext cx="6903720" cy="3106674"/>
          </a:xfrm>
          <a:prstGeom prst="rect">
            <a:avLst/>
          </a:prstGeom>
        </p:spPr>
      </p:pic>
      <p:pic>
        <p:nvPicPr>
          <p:cNvPr id="5" name="my-recording (11)">
            <a:hlinkClick r:id="" action="ppaction://media"/>
            <a:extLst>
              <a:ext uri="{FF2B5EF4-FFF2-40B4-BE49-F238E27FC236}">
                <a16:creationId xmlns:a16="http://schemas.microsoft.com/office/drawing/2014/main" id="{7D3AA138-F994-1F51-2AF0-EE74E552BE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771446" y="3782332"/>
            <a:ext cx="730250" cy="730250"/>
          </a:xfrm>
          <a:prstGeom prst="rect">
            <a:avLst/>
          </a:prstGeom>
        </p:spPr>
      </p:pic>
    </p:spTree>
    <p:extLst>
      <p:ext uri="{BB962C8B-B14F-4D97-AF65-F5344CB8AC3E}">
        <p14:creationId xmlns:p14="http://schemas.microsoft.com/office/powerpoint/2010/main" val="9130130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1AF1921-753B-FA8F-F400-DB06559EEC4F}"/>
              </a:ext>
            </a:extLst>
          </p:cNvPr>
          <p:cNvPicPr>
            <a:picLocks noChangeAspect="1"/>
          </p:cNvPicPr>
          <p:nvPr/>
        </p:nvPicPr>
        <p:blipFill>
          <a:blip r:embed="rId4">
            <a:extLst>
              <a:ext uri="{28A0092B-C50C-407E-A947-70E740481C1C}">
                <a14:useLocalDpi xmlns:a14="http://schemas.microsoft.com/office/drawing/2010/main" val="0"/>
              </a:ext>
            </a:extLst>
          </a:blip>
          <a:srcRect r="21041"/>
          <a:stretch>
            <a:fillRect/>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30D30A-2B96-5578-2388-81004C58906E}"/>
              </a:ext>
            </a:extLst>
          </p:cNvPr>
          <p:cNvSpPr>
            <a:spLocks noGrp="1"/>
          </p:cNvSpPr>
          <p:nvPr>
            <p:ph type="title"/>
          </p:nvPr>
        </p:nvSpPr>
        <p:spPr>
          <a:xfrm>
            <a:off x="838200" y="365125"/>
            <a:ext cx="3822189" cy="1899912"/>
          </a:xfrm>
        </p:spPr>
        <p:txBody>
          <a:bodyPr>
            <a:normAutofit/>
          </a:bodyPr>
          <a:lstStyle/>
          <a:p>
            <a:r>
              <a:rPr lang="en-GB" sz="4000"/>
              <a:t>Innovation </a:t>
            </a:r>
            <a:endParaRPr lang="en-US" sz="4000"/>
          </a:p>
        </p:txBody>
      </p:sp>
      <p:sp>
        <p:nvSpPr>
          <p:cNvPr id="3" name="Content Placeholder 2">
            <a:extLst>
              <a:ext uri="{FF2B5EF4-FFF2-40B4-BE49-F238E27FC236}">
                <a16:creationId xmlns:a16="http://schemas.microsoft.com/office/drawing/2014/main" id="{965970FF-B841-EF80-1CA7-E47EC61BE6FB}"/>
              </a:ext>
            </a:extLst>
          </p:cNvPr>
          <p:cNvSpPr>
            <a:spLocks noGrp="1"/>
          </p:cNvSpPr>
          <p:nvPr>
            <p:ph idx="1"/>
          </p:nvPr>
        </p:nvSpPr>
        <p:spPr>
          <a:xfrm>
            <a:off x="838200" y="2434201"/>
            <a:ext cx="3822189" cy="3742762"/>
          </a:xfrm>
        </p:spPr>
        <p:txBody>
          <a:bodyPr>
            <a:normAutofit/>
          </a:bodyPr>
          <a:lstStyle/>
          <a:p>
            <a:r>
              <a:rPr lang="en-GB" sz="2000" b="0" i="0" u="none" strike="noStrike">
                <a:effectLst/>
                <a:latin typeface="-webkit-standard"/>
              </a:rPr>
              <a:t>Examples of Assistive Technologies</a:t>
            </a:r>
            <a:br>
              <a:rPr lang="en-GB" sz="2000"/>
            </a:br>
            <a:r>
              <a:rPr lang="en-GB" sz="2000" b="0" i="0" u="none" strike="noStrike">
                <a:effectLst/>
                <a:latin typeface="-webkit-standard"/>
              </a:rPr>
              <a:t>Detectors for falls</a:t>
            </a:r>
            <a:br>
              <a:rPr lang="en-GB" sz="2000"/>
            </a:br>
            <a:r>
              <a:rPr lang="en-GB" sz="2000" b="0" i="0" u="none" strike="noStrike">
                <a:effectLst/>
                <a:latin typeface="-webkit-standard"/>
              </a:rPr>
              <a:t>Intelligent sensors</a:t>
            </a:r>
            <a:br>
              <a:rPr lang="en-GB" sz="2000"/>
            </a:br>
            <a:r>
              <a:rPr lang="en-GB" sz="2000" b="0" i="0" u="none" strike="noStrike">
                <a:effectLst/>
                <a:latin typeface="-webkit-standard"/>
              </a:rPr>
              <a:t>GPS monitoring for dementia</a:t>
            </a:r>
            <a:br>
              <a:rPr lang="en-GB" sz="2000"/>
            </a:br>
            <a:r>
              <a:rPr lang="en-GB" sz="2000" b="0" i="0" u="none" strike="noStrike">
                <a:effectLst/>
                <a:latin typeface="-webkit-standard"/>
              </a:rPr>
              <a:t>Benefits</a:t>
            </a:r>
            <a:br>
              <a:rPr lang="en-GB" sz="2000"/>
            </a:br>
            <a:r>
              <a:rPr lang="en-GB" sz="2000" b="0" i="0" u="none" strike="noStrike">
                <a:effectLst/>
                <a:latin typeface="-webkit-standard"/>
              </a:rPr>
              <a:t>enhanced security.</a:t>
            </a:r>
            <a:br>
              <a:rPr lang="en-GB" sz="2000"/>
            </a:br>
            <a:r>
              <a:rPr lang="en-GB" sz="2000" b="0" i="0" u="none" strike="noStrike">
                <a:effectLst/>
                <a:latin typeface="-webkit-standard"/>
              </a:rPr>
              <a:t>encourages independence.</a:t>
            </a:r>
            <a:br>
              <a:rPr lang="en-GB" sz="2000"/>
            </a:br>
            <a:r>
              <a:rPr lang="en-GB" sz="2000" b="0" i="0" u="none" strike="noStrike">
                <a:effectLst/>
                <a:latin typeface="-webkit-standard"/>
              </a:rPr>
              <a:t>gives families comfort.</a:t>
            </a:r>
            <a:br>
              <a:rPr lang="en-GB" sz="2000"/>
            </a:br>
            <a:r>
              <a:rPr lang="en-GB" sz="2000" b="0" i="0" u="none" strike="noStrike">
                <a:effectLst/>
                <a:latin typeface="-webkit-standard"/>
              </a:rPr>
              <a:t>Restrictions</a:t>
            </a:r>
            <a:br>
              <a:rPr lang="en-GB" sz="2000"/>
            </a:br>
            <a:r>
              <a:rPr lang="en-GB" sz="2000" b="0" i="0" u="none" strike="noStrike">
                <a:effectLst/>
                <a:latin typeface="-webkit-standard"/>
              </a:rPr>
              <a:t>privacy issues.</a:t>
            </a:r>
            <a:br>
              <a:rPr lang="en-GB" sz="2000"/>
            </a:br>
            <a:r>
              <a:rPr lang="en-GB" sz="2000" b="0" i="0" u="none" strike="noStrike">
                <a:effectLst/>
                <a:latin typeface="-webkit-standard"/>
              </a:rPr>
              <a:t>financial obstacles.</a:t>
            </a:r>
            <a:br>
              <a:rPr lang="en-GB" sz="2000"/>
            </a:br>
            <a:r>
              <a:rPr lang="en-GB" sz="2000" b="0" i="0" u="none" strike="noStrike">
                <a:effectLst/>
                <a:latin typeface="-webkit-standard"/>
              </a:rPr>
              <a:t>dependence on technology.</a:t>
            </a:r>
            <a:endParaRPr lang="en-US" sz="2000"/>
          </a:p>
        </p:txBody>
      </p:sp>
      <p:pic>
        <p:nvPicPr>
          <p:cNvPr id="5" name="my-recording (12)">
            <a:hlinkClick r:id="" action="ppaction://media"/>
            <a:extLst>
              <a:ext uri="{FF2B5EF4-FFF2-40B4-BE49-F238E27FC236}">
                <a16:creationId xmlns:a16="http://schemas.microsoft.com/office/drawing/2014/main" id="{239742C2-38F5-71B4-0D88-D81AF07FBB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497161" y="4529817"/>
            <a:ext cx="730250" cy="730250"/>
          </a:xfrm>
          <a:prstGeom prst="rect">
            <a:avLst/>
          </a:prstGeom>
        </p:spPr>
      </p:pic>
    </p:spTree>
    <p:extLst>
      <p:ext uri="{BB962C8B-B14F-4D97-AF65-F5344CB8AC3E}">
        <p14:creationId xmlns:p14="http://schemas.microsoft.com/office/powerpoint/2010/main" val="36364415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88B3BF-07E3-4E0D-53AC-A9F703BB51E9}"/>
              </a:ext>
            </a:extLst>
          </p:cNvPr>
          <p:cNvSpPr>
            <a:spLocks noGrp="1"/>
          </p:cNvSpPr>
          <p:nvPr>
            <p:ph type="title"/>
          </p:nvPr>
        </p:nvSpPr>
        <p:spPr>
          <a:xfrm>
            <a:off x="572493" y="238539"/>
            <a:ext cx="11018520" cy="1434415"/>
          </a:xfrm>
        </p:spPr>
        <p:txBody>
          <a:bodyPr anchor="b">
            <a:normAutofit/>
          </a:bodyPr>
          <a:lstStyle/>
          <a:p>
            <a:r>
              <a:rPr lang="en-GB" sz="5400"/>
              <a:t>Case study Mrs Smith 82 years old</a:t>
            </a:r>
            <a:endParaRPr lang="en-US" sz="54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3273825-C8C9-969E-4CF9-C0120B1D4691}"/>
              </a:ext>
            </a:extLst>
          </p:cNvPr>
          <p:cNvSpPr>
            <a:spLocks noGrp="1"/>
          </p:cNvSpPr>
          <p:nvPr>
            <p:ph idx="1"/>
          </p:nvPr>
        </p:nvSpPr>
        <p:spPr>
          <a:xfrm>
            <a:off x="572493" y="2071316"/>
            <a:ext cx="6713552" cy="4119172"/>
          </a:xfrm>
        </p:spPr>
        <p:txBody>
          <a:bodyPr anchor="t">
            <a:normAutofit/>
          </a:bodyPr>
          <a:lstStyle/>
          <a:p>
            <a:r>
              <a:rPr lang="en-GB" sz="1900" b="0" i="0" u="none" strike="noStrike">
                <a:effectLst/>
                <a:latin typeface="-webkit-standard"/>
              </a:rPr>
              <a:t>Context:</a:t>
            </a:r>
            <a:br>
              <a:rPr lang="en-GB" sz="1900"/>
            </a:br>
            <a:r>
              <a:rPr lang="en-GB" sz="1900" b="0" i="0" u="none" strike="noStrike">
                <a:effectLst/>
                <a:latin typeface="-webkit-standard"/>
              </a:rPr>
              <a:t>lives by themselves.</a:t>
            </a:r>
            <a:br>
              <a:rPr lang="en-GB" sz="1900"/>
            </a:br>
            <a:r>
              <a:rPr lang="en-GB" sz="1900" b="0" i="0" u="none" strike="noStrike">
                <a:effectLst/>
                <a:latin typeface="-webkit-standard"/>
              </a:rPr>
              <a:t>early-stage dementia and arthritis.experienced a tumble.</a:t>
            </a:r>
            <a:br>
              <a:rPr lang="en-GB" sz="1900"/>
            </a:br>
            <a:r>
              <a:rPr lang="en-GB" sz="1900" b="0" i="0" u="none" strike="noStrike">
                <a:effectLst/>
                <a:latin typeface="-webkit-standard"/>
              </a:rPr>
              <a:t>Assistance Given:</a:t>
            </a:r>
            <a:br>
              <a:rPr lang="en-GB" sz="1900"/>
            </a:br>
            <a:r>
              <a:rPr lang="en-GB" sz="1900" b="0" i="0" u="none" strike="noStrike">
                <a:effectLst/>
                <a:latin typeface="-webkit-standard"/>
              </a:rPr>
              <a:t>visits for home care.</a:t>
            </a:r>
            <a:br>
              <a:rPr lang="en-GB" sz="1900"/>
            </a:br>
            <a:r>
              <a:rPr lang="en-GB" sz="1900" b="0" i="0" u="none" strike="noStrike">
                <a:effectLst/>
                <a:latin typeface="-webkit-standard"/>
              </a:rPr>
              <a:t>sensor for detecting falls.</a:t>
            </a:r>
            <a:br>
              <a:rPr lang="en-GB" sz="1900"/>
            </a:br>
            <a:r>
              <a:rPr lang="en-GB" sz="1900" b="0" i="0" u="none" strike="noStrike">
                <a:effectLst/>
                <a:latin typeface="-webkit-standard"/>
              </a:rPr>
              <a:t>monitoring via telehealth.</a:t>
            </a:r>
            <a:br>
              <a:rPr lang="en-GB" sz="1900"/>
            </a:br>
            <a:r>
              <a:rPr lang="en-GB" sz="1900" b="0" i="0" u="none" strike="noStrike">
                <a:effectLst/>
                <a:latin typeface="-webkit-standard"/>
              </a:rPr>
              <a:t>attendance at the community day center.</a:t>
            </a:r>
            <a:br>
              <a:rPr lang="en-GB" sz="1900"/>
            </a:br>
            <a:r>
              <a:rPr lang="en-GB" sz="1900" b="0" i="0" u="none" strike="noStrike">
                <a:effectLst/>
                <a:latin typeface="-webkit-standard"/>
              </a:rPr>
              <a:t>Results:</a:t>
            </a:r>
            <a:br>
              <a:rPr lang="en-GB" sz="1900"/>
            </a:br>
            <a:r>
              <a:rPr lang="en-GB" sz="1900" b="0" i="0" u="none" strike="noStrike">
                <a:effectLst/>
                <a:latin typeface="-webkit-standard"/>
              </a:rPr>
              <a:t>increased security.</a:t>
            </a:r>
            <a:br>
              <a:rPr lang="en-GB" sz="1900"/>
            </a:br>
            <a:r>
              <a:rPr lang="en-GB" sz="1900" b="0" i="0" u="none" strike="noStrike">
                <a:effectLst/>
                <a:latin typeface="-webkit-standard"/>
              </a:rPr>
              <a:t>fewer hospital admissions.</a:t>
            </a:r>
            <a:br>
              <a:rPr lang="en-GB" sz="1900"/>
            </a:br>
            <a:r>
              <a:rPr lang="en-GB" sz="1900" b="0" i="0" u="none" strike="noStrike">
                <a:effectLst/>
                <a:latin typeface="-webkit-standard"/>
              </a:rPr>
              <a:t>greater self-reliance.</a:t>
            </a:r>
            <a:br>
              <a:rPr lang="en-GB" sz="1900"/>
            </a:br>
            <a:r>
              <a:rPr lang="en-GB" sz="1900" b="0" i="0" u="none" strike="noStrike">
                <a:effectLst/>
                <a:latin typeface="-webkit-standard"/>
              </a:rPr>
              <a:t>Utilising Theory</a:t>
            </a:r>
            <a:br>
              <a:rPr lang="en-GB" sz="1900"/>
            </a:br>
            <a:r>
              <a:rPr lang="en-GB" sz="1900" b="0" i="0" u="none" strike="noStrike">
                <a:effectLst/>
                <a:latin typeface="-webkit-standard"/>
              </a:rPr>
              <a:t>Through community involvement, Activity Theory promotes social engagement.</a:t>
            </a:r>
            <a:endParaRPr lang="en-US" sz="1900"/>
          </a:p>
        </p:txBody>
      </p:sp>
      <p:pic>
        <p:nvPicPr>
          <p:cNvPr id="4" name="Picture 3">
            <a:extLst>
              <a:ext uri="{FF2B5EF4-FFF2-40B4-BE49-F238E27FC236}">
                <a16:creationId xmlns:a16="http://schemas.microsoft.com/office/drawing/2014/main" id="{7ACDAECA-B1F9-24CE-0A28-15DDAE83CF26}"/>
              </a:ext>
            </a:extLst>
          </p:cNvPr>
          <p:cNvPicPr>
            <a:picLocks noChangeAspect="1"/>
          </p:cNvPicPr>
          <p:nvPr/>
        </p:nvPicPr>
        <p:blipFill>
          <a:blip r:embed="rId4">
            <a:extLst>
              <a:ext uri="{28A0092B-C50C-407E-A947-70E740481C1C}">
                <a14:useLocalDpi xmlns:a14="http://schemas.microsoft.com/office/drawing/2010/main" val="0"/>
              </a:ext>
            </a:extLst>
          </a:blip>
          <a:srcRect r="35060" b="-2"/>
          <a:stretch>
            <a:fillRect/>
          </a:stretch>
        </p:blipFill>
        <p:spPr>
          <a:xfrm>
            <a:off x="7675658" y="2093976"/>
            <a:ext cx="3941064" cy="4096512"/>
          </a:xfrm>
          <a:prstGeom prst="rect">
            <a:avLst/>
          </a:prstGeom>
        </p:spPr>
      </p:pic>
      <p:pic>
        <p:nvPicPr>
          <p:cNvPr id="5" name="my-recording (13)">
            <a:hlinkClick r:id="" action="ppaction://media"/>
            <a:extLst>
              <a:ext uri="{FF2B5EF4-FFF2-40B4-BE49-F238E27FC236}">
                <a16:creationId xmlns:a16="http://schemas.microsoft.com/office/drawing/2014/main" id="{EEFE822A-E0D3-047D-6620-DE9FDE57515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30875" y="3063875"/>
            <a:ext cx="730250" cy="730250"/>
          </a:xfrm>
          <a:prstGeom prst="rect">
            <a:avLst/>
          </a:prstGeom>
        </p:spPr>
      </p:pic>
    </p:spTree>
    <p:extLst>
      <p:ext uri="{BB962C8B-B14F-4D97-AF65-F5344CB8AC3E}">
        <p14:creationId xmlns:p14="http://schemas.microsoft.com/office/powerpoint/2010/main" val="3946805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8D814C0-6448-9C67-D37E-40F20932EA11}"/>
              </a:ext>
            </a:extLst>
          </p:cNvPr>
          <p:cNvPicPr>
            <a:picLocks noChangeAspect="1"/>
          </p:cNvPicPr>
          <p:nvPr/>
        </p:nvPicPr>
        <p:blipFill>
          <a:blip r:embed="rId4">
            <a:alphaModFix amt="60000"/>
            <a:extLst>
              <a:ext uri="{28A0092B-C50C-407E-A947-70E740481C1C}">
                <a14:useLocalDpi xmlns:a14="http://schemas.microsoft.com/office/drawing/2010/main" val="0"/>
              </a:ext>
            </a:extLst>
          </a:blip>
          <a:srcRect b="3131"/>
          <a:stretch>
            <a:fillRect/>
          </a:stretch>
        </p:blipFill>
        <p:spPr>
          <a:xfrm>
            <a:off x="180975" y="182880"/>
            <a:ext cx="11823637" cy="6499784"/>
          </a:xfrm>
          <a:prstGeom prst="rect">
            <a:avLst/>
          </a:prstGeom>
        </p:spPr>
      </p:pic>
      <p:sp>
        <p:nvSpPr>
          <p:cNvPr id="2" name="Title 1">
            <a:extLst>
              <a:ext uri="{FF2B5EF4-FFF2-40B4-BE49-F238E27FC236}">
                <a16:creationId xmlns:a16="http://schemas.microsoft.com/office/drawing/2014/main" id="{88382ED2-C0F1-7EE5-1B15-01CEC52E58A3}"/>
              </a:ext>
            </a:extLst>
          </p:cNvPr>
          <p:cNvSpPr>
            <a:spLocks noGrp="1"/>
          </p:cNvSpPr>
          <p:nvPr>
            <p:ph type="title"/>
          </p:nvPr>
        </p:nvSpPr>
        <p:spPr>
          <a:xfrm>
            <a:off x="838200" y="525195"/>
            <a:ext cx="10165218" cy="2806506"/>
          </a:xfrm>
        </p:spPr>
        <p:txBody>
          <a:bodyPr anchor="b">
            <a:normAutofit/>
          </a:bodyPr>
          <a:lstStyle/>
          <a:p>
            <a:r>
              <a:rPr lang="en-GB" sz="4000">
                <a:solidFill>
                  <a:srgbClr val="FFFFFF"/>
                </a:solidFill>
              </a:rPr>
              <a:t>Recommendation </a:t>
            </a:r>
            <a:endParaRPr lang="en-US" sz="4000">
              <a:solidFill>
                <a:srgbClr val="FFFFFF"/>
              </a:solidFill>
            </a:endParaRPr>
          </a:p>
        </p:txBody>
      </p:sp>
      <p:sp>
        <p:nvSpPr>
          <p:cNvPr id="3" name="Content Placeholder 2">
            <a:extLst>
              <a:ext uri="{FF2B5EF4-FFF2-40B4-BE49-F238E27FC236}">
                <a16:creationId xmlns:a16="http://schemas.microsoft.com/office/drawing/2014/main" id="{AFAA121C-1691-06EF-4F0F-AD5CF23E20B7}"/>
              </a:ext>
            </a:extLst>
          </p:cNvPr>
          <p:cNvSpPr>
            <a:spLocks noGrp="1"/>
          </p:cNvSpPr>
          <p:nvPr>
            <p:ph idx="1"/>
          </p:nvPr>
        </p:nvSpPr>
        <p:spPr>
          <a:xfrm>
            <a:off x="838200" y="3526300"/>
            <a:ext cx="10165218" cy="2588458"/>
          </a:xfrm>
        </p:spPr>
        <p:txBody>
          <a:bodyPr>
            <a:normAutofit/>
          </a:bodyPr>
          <a:lstStyle/>
          <a:p>
            <a:r>
              <a:rPr lang="en-GB" sz="1300" b="0" i="0" u="none" strike="noStrike">
                <a:solidFill>
                  <a:srgbClr val="FFFFFF"/>
                </a:solidFill>
                <a:effectLst/>
                <a:latin typeface="-webkit-standard"/>
              </a:rPr>
              <a:t>Needed Improvements</a:t>
            </a:r>
            <a:br>
              <a:rPr lang="en-GB" sz="1300">
                <a:solidFill>
                  <a:srgbClr val="FFFFFF"/>
                </a:solidFill>
              </a:rPr>
            </a:br>
            <a:br>
              <a:rPr lang="en-GB" sz="1300">
                <a:solidFill>
                  <a:srgbClr val="FFFFFF"/>
                </a:solidFill>
              </a:rPr>
            </a:br>
            <a:r>
              <a:rPr lang="en-GB" sz="1300" b="0" i="0" u="none" strike="noStrike">
                <a:solidFill>
                  <a:srgbClr val="FFFFFF"/>
                </a:solidFill>
                <a:effectLst/>
                <a:latin typeface="-webkit-standard"/>
              </a:rPr>
              <a:t>1. Increase financing for social care.</a:t>
            </a:r>
            <a:br>
              <a:rPr lang="en-GB" sz="1300">
                <a:solidFill>
                  <a:srgbClr val="FFFFFF"/>
                </a:solidFill>
              </a:rPr>
            </a:br>
            <a:r>
              <a:rPr lang="en-GB" sz="1300" b="0" i="0" u="none" strike="noStrike">
                <a:solidFill>
                  <a:srgbClr val="FFFFFF"/>
                </a:solidFill>
                <a:effectLst/>
                <a:latin typeface="-webkit-standard"/>
              </a:rPr>
              <a:t>2. Increase hiring and employee retention.</a:t>
            </a:r>
            <a:br>
              <a:rPr lang="en-GB" sz="1300">
                <a:solidFill>
                  <a:srgbClr val="FFFFFF"/>
                </a:solidFill>
              </a:rPr>
            </a:br>
            <a:r>
              <a:rPr lang="en-GB" sz="1300" b="0" i="0" u="none" strike="noStrike">
                <a:solidFill>
                  <a:srgbClr val="FFFFFF"/>
                </a:solidFill>
                <a:effectLst/>
                <a:latin typeface="-webkit-standard"/>
              </a:rPr>
              <a:t>3. Enhance training on digital inclusion.</a:t>
            </a:r>
            <a:br>
              <a:rPr lang="en-GB" sz="1300">
                <a:solidFill>
                  <a:srgbClr val="FFFFFF"/>
                </a:solidFill>
              </a:rPr>
            </a:br>
            <a:r>
              <a:rPr lang="en-GB" sz="1300" b="0" i="0" u="none" strike="noStrike">
                <a:solidFill>
                  <a:srgbClr val="FFFFFF"/>
                </a:solidFill>
                <a:effectLst/>
                <a:latin typeface="-webkit-standard"/>
              </a:rPr>
              <a:t>4. Increased NHS and social care integration.</a:t>
            </a:r>
            <a:br>
              <a:rPr lang="en-GB" sz="1300">
                <a:solidFill>
                  <a:srgbClr val="FFFFFF"/>
                </a:solidFill>
              </a:rPr>
            </a:br>
            <a:r>
              <a:rPr lang="en-GB" sz="1300" b="0" i="0" u="none" strike="noStrike">
                <a:solidFill>
                  <a:srgbClr val="FFFFFF"/>
                </a:solidFill>
                <a:effectLst/>
                <a:latin typeface="-webkit-standard"/>
              </a:rPr>
              <a:t>5. Make assistive technology more accessible.</a:t>
            </a:r>
            <a:br>
              <a:rPr lang="en-GB" sz="1300">
                <a:solidFill>
                  <a:srgbClr val="FFFFFF"/>
                </a:solidFill>
              </a:rPr>
            </a:br>
            <a:r>
              <a:rPr lang="en-GB" sz="1300" b="0" i="0" u="none" strike="noStrike">
                <a:solidFill>
                  <a:srgbClr val="FFFFFF"/>
                </a:solidFill>
                <a:effectLst/>
                <a:latin typeface="-webkit-standard"/>
              </a:rPr>
              <a:t>Hindrances</a:t>
            </a:r>
            <a:br>
              <a:rPr lang="en-GB" sz="1300">
                <a:solidFill>
                  <a:srgbClr val="FFFFFF"/>
                </a:solidFill>
              </a:rPr>
            </a:br>
            <a:r>
              <a:rPr lang="en-GB" sz="1300" b="0" i="0" u="none" strike="noStrike">
                <a:solidFill>
                  <a:srgbClr val="FFFFFF"/>
                </a:solidFill>
                <a:effectLst/>
                <a:latin typeface="-webkit-standard"/>
              </a:rPr>
              <a:t>Funding limitations.</a:t>
            </a:r>
            <a:br>
              <a:rPr lang="en-GB" sz="1300">
                <a:solidFill>
                  <a:srgbClr val="FFFFFF"/>
                </a:solidFill>
              </a:rPr>
            </a:br>
            <a:r>
              <a:rPr lang="en-GB" sz="1300" b="0" i="0" u="none" strike="noStrike">
                <a:solidFill>
                  <a:srgbClr val="FFFFFF"/>
                </a:solidFill>
                <a:effectLst/>
                <a:latin typeface="-webkit-standard"/>
              </a:rPr>
              <a:t> Lack of personnel.</a:t>
            </a:r>
            <a:br>
              <a:rPr lang="en-GB" sz="1300">
                <a:solidFill>
                  <a:srgbClr val="FFFFFF"/>
                </a:solidFill>
              </a:rPr>
            </a:br>
            <a:r>
              <a:rPr lang="en-GB" sz="1300" b="0" i="0" u="none" strike="noStrike">
                <a:solidFill>
                  <a:srgbClr val="FFFFFF"/>
                </a:solidFill>
                <a:effectLst/>
                <a:latin typeface="-webkit-standard"/>
              </a:rPr>
              <a:t>Problems with digital literacy.</a:t>
            </a:r>
            <a:br>
              <a:rPr lang="en-GB" sz="1300">
                <a:solidFill>
                  <a:srgbClr val="FFFFFF"/>
                </a:solidFill>
              </a:rPr>
            </a:br>
            <a:r>
              <a:rPr lang="en-GB" sz="1300" b="0" i="0" u="none" strike="noStrike">
                <a:solidFill>
                  <a:srgbClr val="FFFFFF"/>
                </a:solidFill>
                <a:effectLst/>
                <a:latin typeface="-webkit-standard"/>
              </a:rPr>
              <a:t>Disparities by region.</a:t>
            </a:r>
            <a:br>
              <a:rPr lang="en-GB" sz="1300">
                <a:solidFill>
                  <a:srgbClr val="FFFFFF"/>
                </a:solidFill>
              </a:rPr>
            </a:br>
            <a:r>
              <a:rPr lang="en-GB" sz="1300" b="0" i="0" u="none" strike="noStrike">
                <a:solidFill>
                  <a:srgbClr val="FFFFFF"/>
                </a:solidFill>
                <a:effectLst/>
                <a:latin typeface="-webkit-standard"/>
              </a:rPr>
              <a:t>Critical Examination</a:t>
            </a:r>
            <a:br>
              <a:rPr lang="en-GB" sz="1300">
                <a:solidFill>
                  <a:srgbClr val="FFFFFF"/>
                </a:solidFill>
              </a:rPr>
            </a:br>
            <a:r>
              <a:rPr lang="en-GB" sz="1300" b="0" i="0" u="none" strike="noStrike">
                <a:solidFill>
                  <a:srgbClr val="FFFFFF"/>
                </a:solidFill>
                <a:effectLst/>
                <a:latin typeface="-webkit-standard"/>
              </a:rPr>
              <a:t>Person-centred care cannot be replaced solely by technology.</a:t>
            </a:r>
            <a:endParaRPr lang="en-US" sz="1300">
              <a:solidFill>
                <a:srgbClr val="FFFFFF"/>
              </a:solidFill>
            </a:endParaRPr>
          </a:p>
        </p:txBody>
      </p:sp>
      <p:pic>
        <p:nvPicPr>
          <p:cNvPr id="5" name="my-recording (14)">
            <a:hlinkClick r:id="" action="ppaction://media"/>
            <a:extLst>
              <a:ext uri="{FF2B5EF4-FFF2-40B4-BE49-F238E27FC236}">
                <a16:creationId xmlns:a16="http://schemas.microsoft.com/office/drawing/2014/main" id="{320ED674-9498-5012-2ED6-49087B0F5D8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30875" y="3063875"/>
            <a:ext cx="730250" cy="730250"/>
          </a:xfrm>
          <a:prstGeom prst="rect">
            <a:avLst/>
          </a:prstGeom>
        </p:spPr>
      </p:pic>
    </p:spTree>
    <p:extLst>
      <p:ext uri="{BB962C8B-B14F-4D97-AF65-F5344CB8AC3E}">
        <p14:creationId xmlns:p14="http://schemas.microsoft.com/office/powerpoint/2010/main" val="4891953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990079-8159-F841-21B7-FF64F169E81D}"/>
              </a:ext>
            </a:extLst>
          </p:cNvPr>
          <p:cNvSpPr>
            <a:spLocks noGrp="1"/>
          </p:cNvSpPr>
          <p:nvPr>
            <p:ph type="title"/>
          </p:nvPr>
        </p:nvSpPr>
        <p:spPr>
          <a:xfrm>
            <a:off x="640080" y="325369"/>
            <a:ext cx="4368602" cy="1956841"/>
          </a:xfrm>
        </p:spPr>
        <p:txBody>
          <a:bodyPr anchor="b">
            <a:normAutofit/>
          </a:bodyPr>
          <a:lstStyle/>
          <a:p>
            <a:r>
              <a:rPr lang="en-GB" sz="5400"/>
              <a:t>Conclusion </a:t>
            </a:r>
            <a:endParaRPr lang="en-US" sz="5400"/>
          </a:p>
        </p:txBody>
      </p:sp>
      <p:sp>
        <p:nvSpPr>
          <p:cNvPr id="1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071AE6D-937B-AB4B-F9A1-40A1C0429CB7}"/>
              </a:ext>
            </a:extLst>
          </p:cNvPr>
          <p:cNvSpPr>
            <a:spLocks noGrp="1"/>
          </p:cNvSpPr>
          <p:nvPr>
            <p:ph idx="1"/>
          </p:nvPr>
        </p:nvSpPr>
        <p:spPr>
          <a:xfrm>
            <a:off x="640080" y="2872899"/>
            <a:ext cx="4243589" cy="3320668"/>
          </a:xfrm>
        </p:spPr>
        <p:txBody>
          <a:bodyPr>
            <a:normAutofit/>
          </a:bodyPr>
          <a:lstStyle/>
          <a:p>
            <a:r>
              <a:rPr lang="en-GB" sz="1700" b="0" i="0" u="none" strike="noStrike">
                <a:effectLst/>
                <a:latin typeface="-webkit-standard"/>
              </a:rPr>
              <a:t>Important Lessons</a:t>
            </a:r>
            <a:br>
              <a:rPr lang="en-GB" sz="1700"/>
            </a:br>
            <a:r>
              <a:rPr lang="en-GB" sz="1700" b="0" i="0" u="none" strike="noStrike">
                <a:effectLst/>
                <a:latin typeface="-webkit-standard"/>
              </a:rPr>
              <a:t> The demand for care services rises as the UK's population ages.</a:t>
            </a:r>
            <a:br>
              <a:rPr lang="en-GB" sz="1700"/>
            </a:br>
            <a:r>
              <a:rPr lang="en-GB" sz="1700" b="0" i="0" u="none" strike="noStrike">
                <a:effectLst/>
                <a:latin typeface="-webkit-standard"/>
              </a:rPr>
              <a:t>The physical, psychological, and social demands of older persons are varied.</a:t>
            </a:r>
            <a:br>
              <a:rPr lang="en-GB" sz="1700"/>
            </a:br>
            <a:r>
              <a:rPr lang="en-GB" sz="1700" b="0" i="0" u="none" strike="noStrike">
                <a:effectLst/>
                <a:latin typeface="-webkit-standard"/>
              </a:rPr>
              <a:t>Laws support equality and well-being.</a:t>
            </a:r>
            <a:br>
              <a:rPr lang="en-GB" sz="1700"/>
            </a:br>
            <a:r>
              <a:rPr lang="en-GB" sz="1700" b="0" i="0" u="none" strike="noStrike">
                <a:effectLst/>
                <a:latin typeface="-webkit-standard"/>
              </a:rPr>
              <a:t>Both residential care and home care have advantages and disadvantages.</a:t>
            </a:r>
            <a:br>
              <a:rPr lang="en-GB" sz="1700"/>
            </a:br>
            <a:r>
              <a:rPr lang="en-GB" sz="1700" b="0" i="0" u="none" strike="noStrike">
                <a:effectLst/>
                <a:latin typeface="-webkit-standard"/>
              </a:rPr>
              <a:t>Although technology increases independence, accessibility problems still exist. Investment and integrated care techniques are necessary for future improvements.</a:t>
            </a:r>
            <a:endParaRPr lang="en-US" sz="1700"/>
          </a:p>
        </p:txBody>
      </p:sp>
      <p:pic>
        <p:nvPicPr>
          <p:cNvPr id="4" name="Picture 3">
            <a:extLst>
              <a:ext uri="{FF2B5EF4-FFF2-40B4-BE49-F238E27FC236}">
                <a16:creationId xmlns:a16="http://schemas.microsoft.com/office/drawing/2014/main" id="{E53E1AB0-0287-DF87-5C1F-AAA0AB97D7E6}"/>
              </a:ext>
            </a:extLst>
          </p:cNvPr>
          <p:cNvPicPr>
            <a:picLocks noChangeAspect="1"/>
          </p:cNvPicPr>
          <p:nvPr/>
        </p:nvPicPr>
        <p:blipFill>
          <a:blip r:embed="rId4">
            <a:extLst>
              <a:ext uri="{28A0092B-C50C-407E-A947-70E740481C1C}">
                <a14:useLocalDpi xmlns:a14="http://schemas.microsoft.com/office/drawing/2010/main" val="0"/>
              </a:ext>
            </a:extLst>
          </a:blip>
          <a:srcRect l="15701" r="17098" b="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6" name="my-recording (17)">
            <a:hlinkClick r:id="" action="ppaction://media"/>
            <a:extLst>
              <a:ext uri="{FF2B5EF4-FFF2-40B4-BE49-F238E27FC236}">
                <a16:creationId xmlns:a16="http://schemas.microsoft.com/office/drawing/2014/main" id="{4595FFD3-9D49-C7BB-42D4-E30D0A4F8A3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30875" y="3063875"/>
            <a:ext cx="730250" cy="730250"/>
          </a:xfrm>
          <a:prstGeom prst="rect">
            <a:avLst/>
          </a:prstGeom>
        </p:spPr>
      </p:pic>
    </p:spTree>
    <p:extLst>
      <p:ext uri="{BB962C8B-B14F-4D97-AF65-F5344CB8AC3E}">
        <p14:creationId xmlns:p14="http://schemas.microsoft.com/office/powerpoint/2010/main" val="37905007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nextCondLst>
                <p:cond evt="onClick" delay="0">
                  <p:tgtEl>
                    <p:spTgt spid="6"/>
                  </p:tgtEl>
                </p:cond>
              </p:nextCondLst>
            </p:seq>
            <p:audio>
              <p:cMediaNode>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C7D883-3C35-EA17-A34A-8E9217E128D1}"/>
              </a:ext>
            </a:extLst>
          </p:cNvPr>
          <p:cNvSpPr>
            <a:spLocks noGrp="1"/>
          </p:cNvSpPr>
          <p:nvPr>
            <p:ph type="title"/>
          </p:nvPr>
        </p:nvSpPr>
        <p:spPr>
          <a:xfrm>
            <a:off x="630936" y="640080"/>
            <a:ext cx="4818888" cy="1481328"/>
          </a:xfrm>
        </p:spPr>
        <p:txBody>
          <a:bodyPr anchor="b">
            <a:normAutofit/>
          </a:bodyPr>
          <a:lstStyle/>
          <a:p>
            <a:r>
              <a:rPr lang="en-GB" sz="5400"/>
              <a:t>References </a:t>
            </a:r>
            <a:endParaRPr lang="en-US" sz="5400"/>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ADC86F4-6FE2-453E-82C5-D161A4CE1C86}"/>
              </a:ext>
            </a:extLst>
          </p:cNvPr>
          <p:cNvSpPr>
            <a:spLocks noGrp="1"/>
          </p:cNvSpPr>
          <p:nvPr>
            <p:ph idx="1"/>
          </p:nvPr>
        </p:nvSpPr>
        <p:spPr>
          <a:xfrm>
            <a:off x="630936" y="2660904"/>
            <a:ext cx="4818888" cy="3547872"/>
          </a:xfrm>
        </p:spPr>
        <p:txBody>
          <a:bodyPr anchor="t">
            <a:normAutofit/>
          </a:bodyPr>
          <a:lstStyle/>
          <a:p>
            <a:pPr lvl="0"/>
            <a:r>
              <a:rPr lang="en-GB" sz="700"/>
              <a:t>Atchley, R.C. (1989)</a:t>
            </a:r>
          </a:p>
          <a:p>
            <a:pPr lvl="0"/>
            <a:r>
              <a:rPr lang="en-GB" sz="700"/>
              <a:t>Care Act (2014)</a:t>
            </a:r>
          </a:p>
          <a:p>
            <a:pPr lvl="0"/>
            <a:r>
              <a:rPr lang="en-GB" sz="700"/>
              <a:t>Equality Act (2010)</a:t>
            </a:r>
          </a:p>
          <a:p>
            <a:pPr lvl="0"/>
            <a:r>
              <a:rPr lang="en-GB" sz="700"/>
              <a:t>Havighurst, R.J. (1961)</a:t>
            </a:r>
          </a:p>
          <a:p>
            <a:pPr lvl="0"/>
            <a:r>
              <a:rPr lang="en-GB" sz="700"/>
              <a:t>NHS England (2019) NHS Long Term Plan</a:t>
            </a:r>
          </a:p>
          <a:p>
            <a:pPr lvl="0"/>
            <a:r>
              <a:rPr lang="en-GB" sz="700"/>
              <a:t>Office for National Statistics (2024)</a:t>
            </a:r>
          </a:p>
          <a:p>
            <a:pPr lvl="0"/>
            <a:r>
              <a:rPr lang="en-GB" sz="700"/>
              <a:t>World Health Organization (2024)</a:t>
            </a:r>
          </a:p>
          <a:p>
            <a:pPr lvl="0"/>
            <a:r>
              <a:rPr lang="en-GB" sz="700"/>
              <a:t>Age UK (2024)</a:t>
            </a:r>
          </a:p>
          <a:p>
            <a:pPr lvl="0"/>
            <a:r>
              <a:rPr lang="en-GB" sz="700"/>
              <a:t>Sixsmith, A. (2021)</a:t>
            </a:r>
          </a:p>
          <a:p>
            <a:pPr lvl="0"/>
            <a:r>
              <a:rPr lang="en-GB" sz="700"/>
              <a:t>Wiles, J. et al. (2012)</a:t>
            </a:r>
          </a:p>
          <a:p>
            <a:pPr lvl="0"/>
            <a:r>
              <a:rPr lang="en-GB" sz="700"/>
              <a:t>Victor, C. (2018)</a:t>
            </a:r>
          </a:p>
          <a:p>
            <a:pPr lvl="0"/>
            <a:r>
              <a:rPr lang="en-GB" sz="700"/>
              <a:t>Nolan, M. et al. (2020)</a:t>
            </a:r>
          </a:p>
          <a:p>
            <a:pPr lvl="0"/>
            <a:r>
              <a:rPr lang="en-GB" sz="700"/>
              <a:t>Department of Health and Social Care (2023)</a:t>
            </a:r>
          </a:p>
          <a:p>
            <a:pPr lvl="0"/>
            <a:r>
              <a:rPr lang="en-GB" sz="700"/>
              <a:t>Glasby, J. (2017)</a:t>
            </a:r>
          </a:p>
          <a:p>
            <a:r>
              <a:rPr lang="en-GB" sz="700"/>
              <a:t>Lloyd-Sherlock, P. (2022) .</a:t>
            </a:r>
          </a:p>
          <a:p>
            <a:r>
              <a:rPr lang="en-GB" sz="700"/>
              <a:t>Victor, C.R. (2010) </a:t>
            </a:r>
            <a:r>
              <a:rPr lang="en-GB" sz="700" i="1"/>
              <a:t>Social Gerontology</a:t>
            </a:r>
            <a:r>
              <a:rPr lang="en-GB" sz="700"/>
              <a:t>. 6th edn. London: Routledge. </a:t>
            </a:r>
          </a:p>
          <a:p>
            <a:pPr lvl="0"/>
            <a:endParaRPr lang="en-GB" sz="700"/>
          </a:p>
          <a:p>
            <a:pPr lvl="0"/>
            <a:endParaRPr lang="en-GB" sz="700"/>
          </a:p>
          <a:p>
            <a:endParaRPr lang="en-US" sz="700"/>
          </a:p>
        </p:txBody>
      </p:sp>
      <p:pic>
        <p:nvPicPr>
          <p:cNvPr id="4" name="Picture 3">
            <a:extLst>
              <a:ext uri="{FF2B5EF4-FFF2-40B4-BE49-F238E27FC236}">
                <a16:creationId xmlns:a16="http://schemas.microsoft.com/office/drawing/2014/main" id="{D713D6E8-CBD0-DB71-71E1-9B7060DFD6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9048" y="1566127"/>
            <a:ext cx="5458968" cy="3725746"/>
          </a:xfrm>
          <a:prstGeom prst="rect">
            <a:avLst/>
          </a:prstGeom>
        </p:spPr>
      </p:pic>
    </p:spTree>
    <p:extLst>
      <p:ext uri="{BB962C8B-B14F-4D97-AF65-F5344CB8AC3E}">
        <p14:creationId xmlns:p14="http://schemas.microsoft.com/office/powerpoint/2010/main" val="31902074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1AF0A-560E-32ED-8135-DB02C11BC158}"/>
              </a:ext>
            </a:extLst>
          </p:cNvPr>
          <p:cNvSpPr>
            <a:spLocks noGrp="1"/>
          </p:cNvSpPr>
          <p:nvPr>
            <p:ph type="title"/>
          </p:nvPr>
        </p:nvSpPr>
        <p:spPr/>
        <p:txBody>
          <a:bodyPr/>
          <a:lstStyle/>
          <a:p>
            <a:r>
              <a:rPr lang="en-GB"/>
              <a:t>References </a:t>
            </a:r>
            <a:endParaRPr lang="en-US"/>
          </a:p>
        </p:txBody>
      </p:sp>
      <p:sp>
        <p:nvSpPr>
          <p:cNvPr id="3" name="Content Placeholder 2">
            <a:extLst>
              <a:ext uri="{FF2B5EF4-FFF2-40B4-BE49-F238E27FC236}">
                <a16:creationId xmlns:a16="http://schemas.microsoft.com/office/drawing/2014/main" id="{0A766E51-D757-262C-F601-0367BBB710BF}"/>
              </a:ext>
            </a:extLst>
          </p:cNvPr>
          <p:cNvSpPr>
            <a:spLocks noGrp="1"/>
          </p:cNvSpPr>
          <p:nvPr>
            <p:ph idx="1"/>
          </p:nvPr>
        </p:nvSpPr>
        <p:spPr/>
        <p:txBody>
          <a:bodyPr>
            <a:normAutofit/>
          </a:bodyPr>
          <a:lstStyle/>
          <a:p>
            <a:r>
              <a:rPr lang="en-GB" sz="1800">
                <a:latin typeface="Arial" panose="020B0604020202020204" pitchFamily="34" charset="0"/>
                <a:cs typeface="Arial" panose="020B0604020202020204" pitchFamily="34" charset="0"/>
              </a:rPr>
              <a:t>Lincolnshire County Council (n.d.) </a:t>
            </a:r>
            <a:r>
              <a:rPr lang="en-GB" sz="1800" i="1">
                <a:latin typeface="Arial" panose="020B0604020202020204" pitchFamily="34" charset="0"/>
                <a:cs typeface="Arial" panose="020B0604020202020204" pitchFamily="34" charset="0"/>
              </a:rPr>
              <a:t>Improving adult care: Independence through technology</a:t>
            </a:r>
            <a:r>
              <a:rPr lang="en-GB" sz="1800">
                <a:latin typeface="Arial" panose="020B0604020202020204" pitchFamily="34" charset="0"/>
                <a:cs typeface="Arial" panose="020B0604020202020204" pitchFamily="34" charset="0"/>
              </a:rPr>
              <a:t>. Available at: </a:t>
            </a:r>
            <a:r>
              <a:rPr lang="en-GB" sz="1800">
                <a:latin typeface="Arial" panose="020B0604020202020204" pitchFamily="34" charset="0"/>
                <a:cs typeface="Arial" panose="020B0604020202020204" pitchFamily="34" charset="0"/>
                <a:hlinkClick r:id="rId2"/>
              </a:rPr>
              <a:t>https://</a:t>
            </a:r>
            <a:r>
              <a:rPr lang="en-GB" sz="1800" err="1">
                <a:latin typeface="Arial" panose="020B0604020202020204" pitchFamily="34" charset="0"/>
                <a:cs typeface="Arial" panose="020B0604020202020204" pitchFamily="34" charset="0"/>
                <a:hlinkClick r:id="rId2"/>
              </a:rPr>
              <a:t>www.lincolnshire.gov.uk</a:t>
            </a:r>
            <a:r>
              <a:rPr lang="en-GB" sz="1800">
                <a:latin typeface="Arial" panose="020B0604020202020204" pitchFamily="34" charset="0"/>
                <a:cs typeface="Arial" panose="020B0604020202020204" pitchFamily="34" charset="0"/>
              </a:rPr>
              <a:t> (Accessed: 25 June 2026). </a:t>
            </a:r>
          </a:p>
          <a:p>
            <a:r>
              <a:rPr lang="en-GB" sz="1800">
                <a:latin typeface="Arial" panose="020B0604020202020204" pitchFamily="34" charset="0"/>
                <a:cs typeface="Arial" panose="020B0604020202020204" pitchFamily="34" charset="0"/>
              </a:rPr>
              <a:t>Getty Images. (n.d.). </a:t>
            </a:r>
            <a:r>
              <a:rPr lang="en-GB" sz="1800" i="1">
                <a:latin typeface="Arial" panose="020B0604020202020204" pitchFamily="34" charset="0"/>
                <a:cs typeface="Arial" panose="020B0604020202020204" pitchFamily="34" charset="0"/>
              </a:rPr>
              <a:t>Caregiver assisting elderly woman in wheelchair in nursing home</a:t>
            </a:r>
            <a:r>
              <a:rPr lang="en-GB" sz="1800">
                <a:latin typeface="Arial" panose="020B0604020202020204" pitchFamily="34" charset="0"/>
                <a:cs typeface="Arial" panose="020B0604020202020204" pitchFamily="34" charset="0"/>
              </a:rPr>
              <a:t> [Photograph]. Getty Images. Retrieved June 25, 2026, from </a:t>
            </a:r>
            <a:r>
              <a:rPr lang="en-GB" sz="1800">
                <a:latin typeface="Arial" panose="020B0604020202020204" pitchFamily="34" charset="0"/>
                <a:cs typeface="Arial" panose="020B0604020202020204" pitchFamily="34" charset="0"/>
                <a:hlinkClick r:id="rId3"/>
              </a:rPr>
              <a:t>https://</a:t>
            </a:r>
            <a:r>
              <a:rPr lang="en-GB" sz="1800" err="1">
                <a:latin typeface="Arial" panose="020B0604020202020204" pitchFamily="34" charset="0"/>
                <a:cs typeface="Arial" panose="020B0604020202020204" pitchFamily="34" charset="0"/>
                <a:hlinkClick r:id="rId3"/>
              </a:rPr>
              <a:t>www.gettyimages.com</a:t>
            </a:r>
            <a:r>
              <a:rPr lang="en-GB" sz="1800">
                <a:latin typeface="Arial" panose="020B0604020202020204" pitchFamily="34" charset="0"/>
                <a:cs typeface="Arial" panose="020B0604020202020204" pitchFamily="34" charset="0"/>
                <a:hlinkClick r:id="rId3"/>
              </a:rPr>
              <a:t>/</a:t>
            </a:r>
            <a:r>
              <a:rPr lang="en-GB" sz="180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901875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19</Slides>
  <Notes>0</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Individual presentations powerpoint with voice over </vt:lpstr>
      <vt:lpstr>Introduction </vt:lpstr>
      <vt:lpstr>Why ageing matters  </vt:lpstr>
      <vt:lpstr>Care and support needs of older people </vt:lpstr>
      <vt:lpstr>Framework </vt:lpstr>
      <vt:lpstr>An Alternative Perspective</vt:lpstr>
      <vt:lpstr>Uk legislation and policy key framework </vt:lpstr>
      <vt:lpstr>Recommendation /framework </vt:lpstr>
      <vt:lpstr>Current care </vt:lpstr>
      <vt:lpstr>Evaluation of home care </vt:lpstr>
      <vt:lpstr>Evaluation of residential care home </vt:lpstr>
      <vt:lpstr>Technology in older adult care </vt:lpstr>
      <vt:lpstr>Innovation </vt:lpstr>
      <vt:lpstr>Innovation </vt:lpstr>
      <vt:lpstr>Case study Mrs Smith 82 years old</vt:lpstr>
      <vt:lpstr>Recommendation </vt:lpstr>
      <vt:lpstr>Conclusion </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Individual presentations powerpoint with voice over </dc:title>
  <dc:creator>Andreea Velisaru (2323535)</dc:creator>
  <cp:lastModifiedBy>Andreea Velisaru (2323535)</cp:lastModifiedBy>
  <cp:revision>2</cp:revision>
  <dcterms:created xsi:type="dcterms:W3CDTF">2026-06-25T14:40:20Z</dcterms:created>
  <dcterms:modified xsi:type="dcterms:W3CDTF">2026-06-25T18:26:20Z</dcterms:modified>
</cp:coreProperties>
</file>