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84"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220688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57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2114552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660202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2">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3988484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2118034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194983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BA81411-4D8F-4F52-80AA-05393C4CFCEF}" type="slidenum">
              <a:rPr lang="en-GB" smtClean="0"/>
              <a:t>‹#›</a:t>
            </a:fld>
            <a:endParaRPr lang="en-GB" dirty="0"/>
          </a:p>
        </p:txBody>
      </p:sp>
    </p:spTree>
    <p:extLst>
      <p:ext uri="{BB962C8B-B14F-4D97-AF65-F5344CB8AC3E}">
        <p14:creationId xmlns:p14="http://schemas.microsoft.com/office/powerpoint/2010/main" val="403241276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tx2"/>
          </a:solidFill>
        </p:spPr>
        <p:txBody>
          <a:bodyPr anchor="t"/>
          <a:lstStyle>
            <a:lvl1pPr marL="0" indent="0" algn="ctr">
              <a:spcBef>
                <a:spcPts val="800"/>
              </a:spcBef>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Date Placeholder 8"/>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10" name="Footer Placeholder 9"/>
          <p:cNvSpPr>
            <a:spLocks noGrp="1"/>
          </p:cNvSpPr>
          <p:nvPr>
            <p:ph type="ftr" sz="quarter" idx="11"/>
          </p:nvPr>
        </p:nvSpPr>
        <p:spPr/>
        <p:txBody>
          <a:bodyPr/>
          <a:lstStyle/>
          <a:p>
            <a:endParaRPr lang="en-GB" dirty="0"/>
          </a:p>
        </p:txBody>
      </p:sp>
      <p:sp>
        <p:nvSpPr>
          <p:cNvPr id="11" name="Slide Number Placeholder 10"/>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1910809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62043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7C1617-55C5-4110-895F-2AA2C83EA80C}" type="datetimeFigureOut">
              <a:rPr lang="en-GB" smtClean="0"/>
              <a:t>11/10/2019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BA81411-4D8F-4F52-80AA-05393C4CFCEF}" type="slidenum">
              <a:rPr lang="en-GB" smtClean="0"/>
              <a:t>‹#›</a:t>
            </a:fld>
            <a:endParaRPr lang="en-GB" dirty="0"/>
          </a:p>
        </p:txBody>
      </p:sp>
    </p:spTree>
    <p:extLst>
      <p:ext uri="{BB962C8B-B14F-4D97-AF65-F5344CB8AC3E}">
        <p14:creationId xmlns:p14="http://schemas.microsoft.com/office/powerpoint/2010/main" val="166077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87C1617-55C5-4110-895F-2AA2C83EA80C}" type="datetimeFigureOut">
              <a:rPr lang="en-GB" smtClean="0"/>
              <a:t>11/10/2019</a:t>
            </a:fld>
            <a:endParaRPr lang="en-GB"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tx1">
                    <a:alpha val="20000"/>
                  </a:schemeClr>
                </a:solidFill>
                <a:latin typeface="+mj-lt"/>
              </a:defRPr>
            </a:lvl1pPr>
          </a:lstStyle>
          <a:p>
            <a:fld id="{4BA81411-4D8F-4F52-80AA-05393C4CFCEF}" type="slidenum">
              <a:rPr lang="en-GB" smtClean="0"/>
              <a:t>‹#›</a:t>
            </a:fld>
            <a:endParaRPr lang="en-GB" dirty="0"/>
          </a:p>
        </p:txBody>
      </p:sp>
    </p:spTree>
    <p:extLst>
      <p:ext uri="{BB962C8B-B14F-4D97-AF65-F5344CB8AC3E}">
        <p14:creationId xmlns:p14="http://schemas.microsoft.com/office/powerpoint/2010/main" val="776006365"/>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2">
              <a:lumMod val="7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2">
              <a:lumMod val="7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2">
              <a:lumMod val="7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2">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3.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www.jstor.org/stable/3751199?seq=1#metadata_info_tab_contents" TargetMode="External"/><Relationship Id="rId5" Type="http://schemas.openxmlformats.org/officeDocument/2006/relationships/hyperlink" Target="https://www.ncm.org.uk/downloads/23/C19_working_conditions.pdf" TargetMode="External"/><Relationship Id="rId4" Type="http://schemas.openxmlformats.org/officeDocument/2006/relationships/hyperlink" Target="https://www.walesonline.co.uk/news/wales-news/iconic-life-magazine-image-three-88199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69B85F6B-11A9-416A-B58F-3A8A62BB2956}"/>
              </a:ext>
            </a:extLst>
          </p:cNvPr>
          <p:cNvSpPr txBox="1"/>
          <p:nvPr/>
        </p:nvSpPr>
        <p:spPr>
          <a:xfrm>
            <a:off x="251723" y="4002981"/>
            <a:ext cx="3393681" cy="1015663"/>
          </a:xfrm>
          <a:prstGeom prst="rect">
            <a:avLst/>
          </a:prstGeom>
          <a:solidFill>
            <a:schemeClr val="accent3">
              <a:lumMod val="75000"/>
              <a:alpha val="64000"/>
            </a:schemeClr>
          </a:solidFill>
          <a:scene3d>
            <a:camera prst="orthographicFront"/>
            <a:lightRig rig="threePt" dir="t"/>
          </a:scene3d>
          <a:sp3d>
            <a:bevelT/>
          </a:sp3d>
        </p:spPr>
        <p:txBody>
          <a:bodyPr wrap="square" rtlCol="0">
            <a:spAutoFit/>
          </a:bodyPr>
          <a:lstStyle/>
          <a:p>
            <a:pPr algn="ctr"/>
            <a:r>
              <a:rPr lang="en-GB" sz="1200" dirty="0"/>
              <a:t>“Capitalist production breaks down into many steps the process of making objects, so that workers no longer recognize the input of their own labour”. The labourer  is estranged from the process of his or her work by the capitalist.</a:t>
            </a:r>
          </a:p>
        </p:txBody>
      </p:sp>
      <p:sp>
        <p:nvSpPr>
          <p:cNvPr id="27" name="TextBox 26">
            <a:extLst>
              <a:ext uri="{FF2B5EF4-FFF2-40B4-BE49-F238E27FC236}">
                <a16:creationId xmlns:a16="http://schemas.microsoft.com/office/drawing/2014/main" id="{D28034C5-842C-4943-8B90-25E69062D326}"/>
              </a:ext>
            </a:extLst>
          </p:cNvPr>
          <p:cNvSpPr txBox="1"/>
          <p:nvPr/>
        </p:nvSpPr>
        <p:spPr>
          <a:xfrm>
            <a:off x="251723" y="823082"/>
            <a:ext cx="2411896" cy="1384995"/>
          </a:xfrm>
          <a:prstGeom prst="rect">
            <a:avLst/>
          </a:prstGeom>
          <a:solidFill>
            <a:schemeClr val="accent3">
              <a:lumMod val="75000"/>
              <a:alpha val="52000"/>
            </a:schemeClr>
          </a:solidFill>
          <a:scene3d>
            <a:camera prst="orthographicFront"/>
            <a:lightRig rig="threePt" dir="t"/>
          </a:scene3d>
          <a:sp3d>
            <a:bevelT/>
          </a:sp3d>
        </p:spPr>
        <p:txBody>
          <a:bodyPr wrap="square" rtlCol="0">
            <a:spAutoFit/>
          </a:bodyPr>
          <a:lstStyle/>
          <a:p>
            <a:r>
              <a:rPr lang="en-GB" sz="1200" dirty="0"/>
              <a:t>Capitalists see labour as a commodity, according to Marx, but a commodity is something that can be bought or sold, so it could be seen as slavery, the buying and selling of the impoverished working class.</a:t>
            </a:r>
            <a:endParaRPr lang="en-GB" sz="1100" dirty="0"/>
          </a:p>
        </p:txBody>
      </p:sp>
      <p:sp>
        <p:nvSpPr>
          <p:cNvPr id="32" name="TextBox 31">
            <a:extLst>
              <a:ext uri="{FF2B5EF4-FFF2-40B4-BE49-F238E27FC236}">
                <a16:creationId xmlns:a16="http://schemas.microsoft.com/office/drawing/2014/main" id="{61F8B06C-8B74-4307-8199-FD4F45B66333}"/>
              </a:ext>
            </a:extLst>
          </p:cNvPr>
          <p:cNvSpPr txBox="1"/>
          <p:nvPr/>
        </p:nvSpPr>
        <p:spPr>
          <a:xfrm>
            <a:off x="268444" y="3252639"/>
            <a:ext cx="2411896" cy="461665"/>
          </a:xfrm>
          <a:prstGeom prst="rect">
            <a:avLst/>
          </a:prstGeom>
          <a:solidFill>
            <a:schemeClr val="accent3">
              <a:lumMod val="75000"/>
              <a:alpha val="76000"/>
            </a:schemeClr>
          </a:solidFill>
          <a:scene3d>
            <a:camera prst="orthographicFront"/>
            <a:lightRig rig="threePt" dir="t"/>
          </a:scene3d>
          <a:sp3d>
            <a:bevelT/>
          </a:sp3d>
        </p:spPr>
        <p:txBody>
          <a:bodyPr wrap="square" rtlCol="0">
            <a:spAutoFit/>
          </a:bodyPr>
          <a:lstStyle/>
          <a:p>
            <a:pPr algn="ctr"/>
            <a:r>
              <a:rPr lang="en-GB" sz="1200" dirty="0"/>
              <a:t>Means of production and labour are defined by your class.</a:t>
            </a:r>
          </a:p>
        </p:txBody>
      </p:sp>
      <p:sp>
        <p:nvSpPr>
          <p:cNvPr id="35" name="TextBox 34">
            <a:extLst>
              <a:ext uri="{FF2B5EF4-FFF2-40B4-BE49-F238E27FC236}">
                <a16:creationId xmlns:a16="http://schemas.microsoft.com/office/drawing/2014/main" id="{47B1E7BA-6816-4B01-9C42-6EF830458262}"/>
              </a:ext>
            </a:extLst>
          </p:cNvPr>
          <p:cNvSpPr txBox="1"/>
          <p:nvPr/>
        </p:nvSpPr>
        <p:spPr>
          <a:xfrm>
            <a:off x="4051960" y="296046"/>
            <a:ext cx="4004892" cy="923330"/>
          </a:xfrm>
          <a:prstGeom prst="rect">
            <a:avLst/>
          </a:prstGeom>
          <a:solidFill>
            <a:schemeClr val="accent3">
              <a:lumMod val="75000"/>
              <a:alpha val="68000"/>
            </a:schemeClr>
          </a:solidFill>
          <a:scene3d>
            <a:camera prst="orthographicFront"/>
            <a:lightRig rig="threePt" dir="t"/>
          </a:scene3d>
          <a:sp3d>
            <a:bevelT/>
          </a:sp3d>
        </p:spPr>
        <p:txBody>
          <a:bodyPr wrap="square" rtlCol="0">
            <a:spAutoFit/>
          </a:bodyPr>
          <a:lstStyle/>
          <a:p>
            <a:pPr algn="ctr"/>
            <a:r>
              <a:rPr lang="en-GB" u="sng" dirty="0">
                <a:solidFill>
                  <a:schemeClr val="tx1">
                    <a:lumMod val="95000"/>
                  </a:schemeClr>
                </a:solidFill>
                <a:latin typeface="Open Sans Semibold" panose="020B0706030804020204" pitchFamily="34" charset="0"/>
                <a:ea typeface="Open Sans Semibold" panose="020B0706030804020204" pitchFamily="34" charset="0"/>
                <a:cs typeface="Open Sans Semibold" panose="020B0706030804020204" pitchFamily="34" charset="0"/>
              </a:rPr>
              <a:t>Barriers Welsh miners faced in a capitalist society </a:t>
            </a:r>
          </a:p>
          <a:p>
            <a:pPr algn="ctr"/>
            <a:r>
              <a:rPr lang="en-GB" u="sng" dirty="0">
                <a:solidFill>
                  <a:schemeClr val="tx1">
                    <a:lumMod val="95000"/>
                  </a:schemeClr>
                </a:solidFill>
                <a:latin typeface="Open Sans Semibold" panose="020B0706030804020204" pitchFamily="34" charset="0"/>
                <a:ea typeface="Open Sans Semibold" panose="020B0706030804020204" pitchFamily="34" charset="0"/>
                <a:cs typeface="Open Sans Semibold" panose="020B0706030804020204" pitchFamily="34" charset="0"/>
              </a:rPr>
              <a:t> </a:t>
            </a:r>
            <a:r>
              <a:rPr lang="en-GB" dirty="0">
                <a:solidFill>
                  <a:schemeClr val="tx1">
                    <a:lumMod val="95000"/>
                  </a:schemeClr>
                </a:solidFill>
                <a:latin typeface="Open Sans Semibold" panose="020B0706030804020204" pitchFamily="34" charset="0"/>
                <a:ea typeface="Open Sans Semibold" panose="020B0706030804020204" pitchFamily="34" charset="0"/>
                <a:cs typeface="Open Sans Semibold" panose="020B0706030804020204" pitchFamily="34" charset="0"/>
              </a:rPr>
              <a:t> </a:t>
            </a:r>
          </a:p>
        </p:txBody>
      </p:sp>
      <p:sp>
        <p:nvSpPr>
          <p:cNvPr id="36" name="TextBox 35">
            <a:extLst>
              <a:ext uri="{FF2B5EF4-FFF2-40B4-BE49-F238E27FC236}">
                <a16:creationId xmlns:a16="http://schemas.microsoft.com/office/drawing/2014/main" id="{E3BA9540-880E-4DBF-B486-F77DE24CE197}"/>
              </a:ext>
            </a:extLst>
          </p:cNvPr>
          <p:cNvSpPr txBox="1"/>
          <p:nvPr/>
        </p:nvSpPr>
        <p:spPr>
          <a:xfrm>
            <a:off x="9109376" y="5104378"/>
            <a:ext cx="3082624" cy="1631216"/>
          </a:xfrm>
          <a:prstGeom prst="rect">
            <a:avLst/>
          </a:prstGeom>
          <a:blipFill>
            <a:blip r:embed="rId3"/>
            <a:tile tx="0" ty="0" sx="100000" sy="100000" flip="none" algn="tl"/>
          </a:blipFill>
          <a:effectLst>
            <a:outerShdw blurRad="50800" dist="50800" dir="5400000" algn="ctr" rotWithShape="0">
              <a:srgbClr val="000000">
                <a:alpha val="70000"/>
              </a:srgbClr>
            </a:outerShdw>
          </a:effectLst>
          <a:scene3d>
            <a:camera prst="orthographicFront"/>
            <a:lightRig rig="threePt" dir="t"/>
          </a:scene3d>
          <a:sp3d>
            <a:bevelT/>
          </a:sp3d>
        </p:spPr>
        <p:txBody>
          <a:bodyPr wrap="square" rtlCol="0">
            <a:spAutoFit/>
          </a:bodyPr>
          <a:lstStyle/>
          <a:p>
            <a:pPr algn="ctr"/>
            <a:r>
              <a:rPr lang="en-GB" sz="800" dirty="0">
                <a:hlinkClick r:id="rId4"/>
              </a:rPr>
              <a:t>https://www.walesonline.co.uk/news/wales-news/iconic-life-magazine-image-three-8819938</a:t>
            </a:r>
            <a:endParaRPr lang="en-GB" sz="800" dirty="0"/>
          </a:p>
          <a:p>
            <a:pPr algn="ctr"/>
            <a:endParaRPr lang="en-GB" sz="800" dirty="0">
              <a:hlinkClick r:id="rId5"/>
            </a:endParaRPr>
          </a:p>
          <a:p>
            <a:pPr algn="ctr"/>
            <a:r>
              <a:rPr lang="en-GB" sz="800" u="sng" dirty="0">
                <a:hlinkClick r:id="rId5"/>
              </a:rPr>
              <a:t>https://www.ncm.org.uk › downloads › C19_working_conditions</a:t>
            </a:r>
          </a:p>
          <a:p>
            <a:pPr algn="ctr"/>
            <a:endParaRPr lang="en-GB" sz="800" dirty="0">
              <a:hlinkClick r:id="rId6"/>
            </a:endParaRPr>
          </a:p>
          <a:p>
            <a:pPr algn="ctr"/>
            <a:r>
              <a:rPr lang="en-GB" sz="800" dirty="0">
                <a:hlinkClick r:id="rId6"/>
              </a:rPr>
              <a:t>https://www.jstor.org/stable/3751199?seq=1#metadata_info_tab_contents</a:t>
            </a:r>
            <a:endParaRPr lang="en-GB" sz="800" dirty="0"/>
          </a:p>
          <a:p>
            <a:pPr algn="ctr"/>
            <a:r>
              <a:rPr lang="en-GB" sz="800" dirty="0">
                <a:solidFill>
                  <a:schemeClr val="bg1"/>
                </a:solidFill>
              </a:rPr>
              <a:t>Wood, A. (1986). </a:t>
            </a:r>
            <a:r>
              <a:rPr lang="en-GB" sz="800" i="1" dirty="0">
                <a:solidFill>
                  <a:schemeClr val="bg1"/>
                </a:solidFill>
              </a:rPr>
              <a:t>Karl Marx. </a:t>
            </a:r>
            <a:r>
              <a:rPr lang="en-GB" sz="800" dirty="0">
                <a:solidFill>
                  <a:schemeClr val="bg1"/>
                </a:solidFill>
              </a:rPr>
              <a:t>London: Routledge &amp; Kegan Paul p 45.</a:t>
            </a:r>
          </a:p>
          <a:p>
            <a:pPr algn="ctr"/>
            <a:endParaRPr lang="en-GB" sz="800" dirty="0"/>
          </a:p>
          <a:p>
            <a:pPr algn="ctr"/>
            <a:r>
              <a:rPr lang="en-GB" sz="800" dirty="0">
                <a:solidFill>
                  <a:schemeClr val="bg1"/>
                </a:solidFill>
              </a:rPr>
              <a:t> McGuire, H. (2011). </a:t>
            </a:r>
            <a:r>
              <a:rPr lang="en-GB" sz="800" i="1" dirty="0">
                <a:solidFill>
                  <a:schemeClr val="bg1"/>
                </a:solidFill>
              </a:rPr>
              <a:t>Ideologies in Archaeology. </a:t>
            </a:r>
            <a:r>
              <a:rPr lang="en-GB" sz="800" dirty="0">
                <a:solidFill>
                  <a:schemeClr val="bg1"/>
                </a:solidFill>
              </a:rPr>
              <a:t>Tucson: University of Arizona Press p 167</a:t>
            </a:r>
          </a:p>
          <a:p>
            <a:pPr algn="ctr"/>
            <a:endParaRPr lang="en-GB" sz="1200" dirty="0"/>
          </a:p>
        </p:txBody>
      </p:sp>
      <p:sp>
        <p:nvSpPr>
          <p:cNvPr id="37" name="TextBox 36">
            <a:extLst>
              <a:ext uri="{FF2B5EF4-FFF2-40B4-BE49-F238E27FC236}">
                <a16:creationId xmlns:a16="http://schemas.microsoft.com/office/drawing/2014/main" id="{7AF9B22D-A1CF-4829-A8F7-BAC92C464B13}"/>
              </a:ext>
            </a:extLst>
          </p:cNvPr>
          <p:cNvSpPr txBox="1"/>
          <p:nvPr/>
        </p:nvSpPr>
        <p:spPr>
          <a:xfrm>
            <a:off x="268444" y="2319202"/>
            <a:ext cx="1998896" cy="646331"/>
          </a:xfrm>
          <a:prstGeom prst="rect">
            <a:avLst/>
          </a:prstGeom>
          <a:solidFill>
            <a:schemeClr val="accent3">
              <a:lumMod val="75000"/>
              <a:alpha val="67000"/>
            </a:schemeClr>
          </a:solidFill>
          <a:scene3d>
            <a:camera prst="orthographicFront"/>
            <a:lightRig rig="threePt" dir="t"/>
          </a:scene3d>
          <a:sp3d>
            <a:bevelT/>
          </a:sp3d>
        </p:spPr>
        <p:txBody>
          <a:bodyPr wrap="square" rtlCol="0">
            <a:spAutoFit/>
          </a:bodyPr>
          <a:lstStyle/>
          <a:p>
            <a:r>
              <a:rPr lang="en-GB" sz="1200" dirty="0"/>
              <a:t>The superstructure controls the elite, and the elite control the lower classes.</a:t>
            </a:r>
          </a:p>
        </p:txBody>
      </p:sp>
      <p:pic>
        <p:nvPicPr>
          <p:cNvPr id="39" name="Picture 38">
            <a:extLst>
              <a:ext uri="{FF2B5EF4-FFF2-40B4-BE49-F238E27FC236}">
                <a16:creationId xmlns:a16="http://schemas.microsoft.com/office/drawing/2014/main" id="{5CFB0D3A-1A31-4154-8507-8AAC0F931CC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1723" y="6331122"/>
            <a:ext cx="872927" cy="404472"/>
          </a:xfrm>
          <a:prstGeom prst="rect">
            <a:avLst/>
          </a:prstGeom>
          <a:effectLst>
            <a:softEdge rad="63500"/>
          </a:effectLst>
        </p:spPr>
      </p:pic>
      <p:sp>
        <p:nvSpPr>
          <p:cNvPr id="40" name="TextBox 39">
            <a:extLst>
              <a:ext uri="{FF2B5EF4-FFF2-40B4-BE49-F238E27FC236}">
                <a16:creationId xmlns:a16="http://schemas.microsoft.com/office/drawing/2014/main" id="{7A1B2C7D-C22F-42BB-B9F9-419A8AC7F885}"/>
              </a:ext>
            </a:extLst>
          </p:cNvPr>
          <p:cNvSpPr txBox="1"/>
          <p:nvPr/>
        </p:nvSpPr>
        <p:spPr>
          <a:xfrm>
            <a:off x="150220" y="135866"/>
            <a:ext cx="925473" cy="400110"/>
          </a:xfrm>
          <a:prstGeom prst="rect">
            <a:avLst/>
          </a:prstGeom>
          <a:solidFill>
            <a:schemeClr val="accent3">
              <a:lumMod val="75000"/>
            </a:schemeClr>
          </a:solidFill>
          <a:scene3d>
            <a:camera prst="orthographicFront"/>
            <a:lightRig rig="threePt" dir="t"/>
          </a:scene3d>
          <a:sp3d>
            <a:bevelT/>
          </a:sp3d>
        </p:spPr>
        <p:txBody>
          <a:bodyPr wrap="square" rtlCol="0">
            <a:spAutoFit/>
          </a:bodyPr>
          <a:lstStyle/>
          <a:p>
            <a:pPr algn="ctr"/>
            <a:r>
              <a:rPr lang="en-GB" sz="1000" dirty="0">
                <a:solidFill>
                  <a:schemeClr val="tx1">
                    <a:lumMod val="95000"/>
                  </a:schemeClr>
                </a:solidFill>
              </a:rPr>
              <a:t>Alex Savage HPAR10</a:t>
            </a:r>
          </a:p>
        </p:txBody>
      </p:sp>
      <p:sp>
        <p:nvSpPr>
          <p:cNvPr id="42" name="TextBox 41">
            <a:extLst>
              <a:ext uri="{FF2B5EF4-FFF2-40B4-BE49-F238E27FC236}">
                <a16:creationId xmlns:a16="http://schemas.microsoft.com/office/drawing/2014/main" id="{CF8EE947-0DB5-4BA8-94A8-7B0B3BD69885}"/>
              </a:ext>
            </a:extLst>
          </p:cNvPr>
          <p:cNvSpPr txBox="1"/>
          <p:nvPr/>
        </p:nvSpPr>
        <p:spPr>
          <a:xfrm>
            <a:off x="251723" y="5345412"/>
            <a:ext cx="3431370" cy="830997"/>
          </a:xfrm>
          <a:prstGeom prst="rect">
            <a:avLst/>
          </a:prstGeom>
          <a:solidFill>
            <a:schemeClr val="accent3">
              <a:lumMod val="75000"/>
              <a:alpha val="76000"/>
            </a:schemeClr>
          </a:solidFill>
          <a:scene3d>
            <a:camera prst="orthographicFront"/>
            <a:lightRig rig="threePt" dir="t"/>
          </a:scene3d>
          <a:sp3d>
            <a:bevelT/>
          </a:sp3d>
        </p:spPr>
        <p:txBody>
          <a:bodyPr wrap="square" rtlCol="0">
            <a:spAutoFit/>
          </a:bodyPr>
          <a:lstStyle/>
          <a:p>
            <a:pPr algn="ctr"/>
            <a:r>
              <a:rPr lang="en-GB" sz="1200" dirty="0"/>
              <a:t>  Marx theory suggests that while the elite have all the power and control over the superstructure to be viable and sustainable, the labourers or foundation of the superstructure has to be concrete. </a:t>
            </a:r>
          </a:p>
        </p:txBody>
      </p:sp>
      <p:sp>
        <p:nvSpPr>
          <p:cNvPr id="23" name="TextBox 22">
            <a:extLst>
              <a:ext uri="{FF2B5EF4-FFF2-40B4-BE49-F238E27FC236}">
                <a16:creationId xmlns:a16="http://schemas.microsoft.com/office/drawing/2014/main" id="{085D930C-F813-4EEC-8F6E-7A931E12A129}"/>
              </a:ext>
            </a:extLst>
          </p:cNvPr>
          <p:cNvSpPr txBox="1"/>
          <p:nvPr/>
        </p:nvSpPr>
        <p:spPr>
          <a:xfrm>
            <a:off x="8789915" y="296046"/>
            <a:ext cx="3275274" cy="3600986"/>
          </a:xfrm>
          <a:prstGeom prst="rect">
            <a:avLst/>
          </a:prstGeom>
          <a:solidFill>
            <a:schemeClr val="accent3">
              <a:lumMod val="75000"/>
              <a:alpha val="46000"/>
            </a:schemeClr>
          </a:solidFill>
          <a:effectLst>
            <a:outerShdw blurRad="50800" dist="50800" dir="5400000" sx="91000" sy="91000" algn="ctr" rotWithShape="0">
              <a:srgbClr val="000000"/>
            </a:outerShdw>
          </a:effectLst>
          <a:scene3d>
            <a:camera prst="orthographicFront"/>
            <a:lightRig rig="threePt" dir="t"/>
          </a:scene3d>
          <a:sp3d>
            <a:bevelT/>
          </a:sp3d>
        </p:spPr>
        <p:txBody>
          <a:bodyPr wrap="square" rtlCol="0">
            <a:spAutoFit/>
          </a:bodyPr>
          <a:lstStyle/>
          <a:p>
            <a:pPr algn="ctr"/>
            <a:r>
              <a:rPr lang="en-GB" sz="1200" dirty="0"/>
              <a:t>In the nineteenth century coal mining in wales was  at its peak, not only supplying commodity  to  kickstart the industrial revolution , but  was Wales largest source of the income. Capitalists saw this as an opportunity to supply coal as cheaply  as they could. They would pay each person based on how much coal was produced, in some cases the working man was faced with a painful barrier, having to take his whole family to the mines to bring home more money. Unlike the jobs in the twenty-first century they where paid on their productive skills and not how many hours where worked in extremely poor conditions. As Marx states in </a:t>
            </a:r>
            <a:r>
              <a:rPr lang="en-GB" sz="1200" i="1" dirty="0"/>
              <a:t>Capital</a:t>
            </a:r>
            <a:r>
              <a:rPr lang="en-GB" sz="1200" dirty="0"/>
              <a:t>: “Inside a capitalist system to raise the methods of productive power of labour are effected at the cost of the individual labourer”. Marx seems to be saying that capitalism can not work without putting people into a harsh state of destitution.  </a:t>
            </a:r>
          </a:p>
        </p:txBody>
      </p:sp>
    </p:spTree>
    <p:extLst>
      <p:ext uri="{BB962C8B-B14F-4D97-AF65-F5344CB8AC3E}">
        <p14:creationId xmlns:p14="http://schemas.microsoft.com/office/powerpoint/2010/main" val="2138221410"/>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D5487D36-20B9-4AF8-9845-4EE893DA08C1}"/>
    </a:ext>
  </a:extLst>
</a:theme>
</file>

<file path=docProps/app.xml><?xml version="1.0" encoding="utf-8"?>
<Properties xmlns="http://schemas.openxmlformats.org/officeDocument/2006/extended-properties" xmlns:vt="http://schemas.openxmlformats.org/officeDocument/2006/docPropsVTypes">
  <Template>TM03457491[[fn=Metropolitan]]</Template>
  <TotalTime>10944</TotalTime>
  <Words>414</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 Light</vt:lpstr>
      <vt:lpstr>Open Sans Semibold</vt:lpstr>
      <vt:lpstr>Metropolitan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paige</dc:creator>
  <cp:lastModifiedBy>alexander paige</cp:lastModifiedBy>
  <cp:revision>97</cp:revision>
  <dcterms:created xsi:type="dcterms:W3CDTF">2018-10-08T11:00:07Z</dcterms:created>
  <dcterms:modified xsi:type="dcterms:W3CDTF">2019-10-11T12:40:13Z</dcterms:modified>
</cp:coreProperties>
</file>