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17" r:id="rId5"/>
    <p:sldId id="309" r:id="rId6"/>
    <p:sldId id="310" r:id="rId7"/>
    <p:sldId id="311" r:id="rId8"/>
    <p:sldId id="314" r:id="rId9"/>
    <p:sldId id="318" r:id="rId10"/>
    <p:sldId id="319" r:id="rId11"/>
    <p:sldId id="320" r:id="rId12"/>
    <p:sldId id="316" r:id="rId13"/>
    <p:sldId id="321" r:id="rId14"/>
    <p:sldId id="30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6A58"/>
    <a:srgbClr val="505A47"/>
    <a:srgbClr val="D1D8B7"/>
    <a:srgbClr val="A09D79"/>
    <a:srgbClr val="AD5C4D"/>
    <a:srgbClr val="543E35"/>
    <a:srgbClr val="637700"/>
    <a:srgbClr val="FFF4ED"/>
    <a:srgbClr val="5E6A76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94" autoAdjust="0"/>
    <p:restoredTop sz="95405" autoAdjust="0"/>
  </p:normalViewPr>
  <p:slideViewPr>
    <p:cSldViewPr snapToGrid="0">
      <p:cViewPr>
        <p:scale>
          <a:sx n="100" d="100"/>
          <a:sy n="100" d="100"/>
        </p:scale>
        <p:origin x="-240" y="-533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10/11/26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10/11/26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9986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05550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ntal-health/children-and-young-adults/advice-for-parents/anxiety-in-children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nhs.uk/baby/baby&#8217;s-development/behaviour/separation-anxie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5A4A65-E8B8-40CF-7ABD-97EA8FA97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/>
          <a:p>
            <a:r>
              <a:rPr lang="en-GB" dirty="0" err="1"/>
              <a:t>Zenab</a:t>
            </a:r>
            <a:r>
              <a:rPr lang="en-GB" dirty="0"/>
              <a:t> </a:t>
            </a:r>
            <a:r>
              <a:rPr lang="en-GB" dirty="0" err="1"/>
              <a:t>Ejaz</a:t>
            </a:r>
            <a:br>
              <a:rPr lang="en-GB" dirty="0"/>
            </a:br>
            <a:r>
              <a:rPr lang="en-GB" dirty="0"/>
              <a:t>2527994</a:t>
            </a:r>
            <a:br>
              <a:rPr lang="en-GB" dirty="0"/>
            </a:br>
            <a:r>
              <a:rPr lang="en-GB" dirty="0"/>
              <a:t>LCHS4010_BIRM</a:t>
            </a:r>
            <a:br>
              <a:rPr lang="en-GB" dirty="0"/>
            </a:br>
            <a:r>
              <a:rPr lang="en-GB" dirty="0"/>
              <a:t>Psychology in Health and Social Care</a:t>
            </a:r>
            <a:br>
              <a:rPr lang="en-GB" dirty="0"/>
            </a:br>
            <a:r>
              <a:rPr lang="en-GB" dirty="0" err="1"/>
              <a:t>Rizwan</a:t>
            </a:r>
            <a:r>
              <a:rPr lang="en-GB" dirty="0"/>
              <a:t> </a:t>
            </a:r>
            <a:r>
              <a:rPr lang="en-GB" dirty="0" err="1"/>
              <a:t>Nadim</a:t>
            </a:r>
            <a:br>
              <a:rPr lang="en-GB" dirty="0"/>
            </a:br>
            <a:r>
              <a:rPr lang="en-GB" dirty="0"/>
              <a:t>Individual Presentation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A7BE12AD-D808-BDE0-3EB8-5BC50B1D8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Shona’s situation</a:t>
            </a:r>
            <a:endParaRPr lang="en-US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FDA37B-399A-B9F0-7A7D-2A891EB7FFA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3 year old child who has recently joined nursery</a:t>
            </a:r>
            <a:endParaRPr lang="en-US" sz="21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Shows anxiety when separated from her carers</a:t>
            </a:r>
            <a:endParaRPr lang="en-US" sz="21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Has limited verbal communication </a:t>
            </a:r>
            <a:endParaRPr lang="en-US" sz="21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Finds group play difficult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Needs support with emotional, social, cognitive and physical wellbeing</a:t>
            </a:r>
            <a:endParaRPr lang="en-US" sz="21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err="1"/>
              <a:t>Bowlby’s</a:t>
            </a:r>
            <a:r>
              <a:rPr lang="en-GB" sz="4000" dirty="0"/>
              <a:t> Attachment Theory</a:t>
            </a:r>
            <a:endParaRPr lang="en-US" sz="40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4A3718F-D67C-255A-4B64-BA379609FCD0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8878245" cy="3877055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GB" sz="2100" dirty="0"/>
              <a:t>John </a:t>
            </a:r>
            <a:r>
              <a:rPr lang="en-GB" sz="2100" dirty="0" err="1"/>
              <a:t>Bowlby</a:t>
            </a:r>
            <a:r>
              <a:rPr lang="en-GB" sz="2100" dirty="0"/>
              <a:t> proposed that children have an innate need to form close emotional bonds with caregivers </a:t>
            </a:r>
            <a:endParaRPr lang="en-US" sz="2100" dirty="0"/>
          </a:p>
          <a:p>
            <a:pPr lvl="1"/>
            <a:r>
              <a:rPr lang="en-GB" sz="2100" dirty="0"/>
              <a:t>Attachment can provide security, comfort and protection</a:t>
            </a:r>
            <a:endParaRPr lang="en-US" sz="2100" dirty="0"/>
          </a:p>
          <a:p>
            <a:pPr lvl="1"/>
            <a:r>
              <a:rPr lang="en-GB" sz="2100" dirty="0"/>
              <a:t>A secure relationship can act as a ‘secure base’ for exploration</a:t>
            </a:r>
            <a:endParaRPr lang="en-US" sz="2100" dirty="0"/>
          </a:p>
          <a:p>
            <a:pPr lvl="1"/>
            <a:r>
              <a:rPr lang="en-GB" sz="2100" dirty="0"/>
              <a:t>Early relationships may influence later emotional and social development </a:t>
            </a:r>
          </a:p>
          <a:p>
            <a:pPr lvl="1"/>
            <a:endParaRPr lang="en-GB" sz="2100" dirty="0"/>
          </a:p>
          <a:p>
            <a:r>
              <a:rPr lang="en-GB" sz="2100" dirty="0"/>
              <a:t>(</a:t>
            </a:r>
            <a:r>
              <a:rPr lang="en-GB" sz="2100" dirty="0" err="1"/>
              <a:t>Bowlby</a:t>
            </a:r>
            <a:r>
              <a:rPr lang="en-GB" sz="2100" dirty="0"/>
              <a:t>, 1969)</a:t>
            </a:r>
            <a:endParaRPr lang="en-US" sz="21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106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A49C0DA-C8AE-5ECC-149A-D60ECFF8C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Key Concepts</a:t>
            </a:r>
            <a:endParaRPr lang="en-US" sz="4000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400" y="2039112"/>
            <a:ext cx="10367011" cy="3904488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GB" sz="2100" dirty="0"/>
              <a:t>Secure base — a trusted caregiver gives the child confidence to explore</a:t>
            </a:r>
            <a:endParaRPr lang="en-US" sz="2100" dirty="0"/>
          </a:p>
          <a:p>
            <a:pPr lvl="1"/>
            <a:r>
              <a:rPr lang="en-GB" sz="2100" dirty="0"/>
              <a:t>Separation anxiety — distress can occur when separated from an important attachment figure</a:t>
            </a:r>
            <a:endParaRPr lang="en-US" sz="2100" dirty="0"/>
          </a:p>
          <a:p>
            <a:pPr lvl="1"/>
            <a:r>
              <a:rPr lang="en-GB" sz="2100" dirty="0"/>
              <a:t>Internal working model — early relationships may influence expectations of self and others</a:t>
            </a:r>
            <a:endParaRPr lang="en-US" sz="2100" dirty="0"/>
          </a:p>
          <a:p>
            <a:pPr lvl="1"/>
            <a:r>
              <a:rPr lang="en-GB" sz="2100" dirty="0"/>
              <a:t>Continuity — early experiences may have an influence on later relationships </a:t>
            </a:r>
          </a:p>
          <a:p>
            <a:endParaRPr lang="en-GB" sz="2100" dirty="0"/>
          </a:p>
          <a:p>
            <a:r>
              <a:rPr lang="en-GB" sz="2100" dirty="0"/>
              <a:t>(</a:t>
            </a:r>
            <a:r>
              <a:rPr lang="en-GB" sz="2100" dirty="0" err="1"/>
              <a:t>Bowlby</a:t>
            </a:r>
            <a:r>
              <a:rPr lang="en-GB" sz="2100" dirty="0"/>
              <a:t>, 1969-1982)</a:t>
            </a:r>
            <a:endParaRPr lang="en-US" sz="21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34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B33A77B-664F-FFD3-D61A-0D344C269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Applying the Theory to Shona</a:t>
            </a:r>
            <a:endParaRPr lang="en-US" sz="4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9500A-4B75-29F9-CE37-C3E13D6A5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BAE0AA-E6C2-B09C-FE17-46AE30FAD969}"/>
              </a:ext>
            </a:extLst>
          </p:cNvPr>
          <p:cNvSpPr txBox="1"/>
          <p:nvPr/>
        </p:nvSpPr>
        <p:spPr>
          <a:xfrm>
            <a:off x="1174278" y="2192377"/>
            <a:ext cx="10100274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Anxiety when carers leave may reflect separation from an attachment figure (</a:t>
            </a:r>
            <a:r>
              <a:rPr lang="en-GB" sz="2100" dirty="0" err="1"/>
              <a:t>Bowlby</a:t>
            </a:r>
            <a:r>
              <a:rPr lang="en-GB" sz="2100" dirty="0"/>
              <a:t>, 1969; NHS, 2026).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A new nursery environment may feel unfamiliar; starting nursery can trigger anxiety (NHS, 2026).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Anxiety may make joining group play more difficult; consider how distress affects daily activities (NHS, 2026).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Use simple sentences and allow extra time to answer; if concerns persist, speak to the health visitor/GP (NHS, 2026).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Her behaviour should not automatically be interpreted as an attachment disorder. </a:t>
            </a: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4132147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A7BE12AD-D808-BDE0-3EB8-5BC50B1D8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Practical Nursery Strategies </a:t>
            </a:r>
            <a:endParaRPr lang="en-US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FDA37B-399A-B9F0-7A7D-2A891EB7FFA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10439400" cy="3356576"/>
          </a:xfrm>
        </p:spPr>
        <p:txBody>
          <a:bodyPr>
            <a:normAutofit/>
          </a:bodyPr>
          <a:lstStyle/>
          <a:p>
            <a:r>
              <a:rPr lang="en-GB" sz="2100" dirty="0"/>
              <a:t>Provide a consistent key person who builds a trusting relationship with Shona (</a:t>
            </a:r>
            <a:r>
              <a:rPr lang="en-GB" sz="2100" dirty="0" err="1"/>
              <a:t>Bowlby</a:t>
            </a:r>
            <a:r>
              <a:rPr lang="en-GB" sz="2100" dirty="0"/>
              <a:t>, 1969). </a:t>
            </a:r>
            <a:endParaRPr lang="en-US" sz="2100" dirty="0"/>
          </a:p>
          <a:p>
            <a:r>
              <a:rPr lang="en-GB" sz="2100" dirty="0"/>
              <a:t>Use predictable arrival/departure routines and explain when carers will return (NHS, 2026).</a:t>
            </a:r>
            <a:endParaRPr lang="en-US" sz="2100" dirty="0"/>
          </a:p>
          <a:p>
            <a:r>
              <a:rPr lang="en-GB" sz="2100" dirty="0"/>
              <a:t>Give calm reassurance and make goodbye positive and confident (NHS, 2026).  </a:t>
            </a:r>
            <a:endParaRPr lang="en-US" sz="2100" dirty="0"/>
          </a:p>
          <a:p>
            <a:r>
              <a:rPr lang="en-GB" sz="2100" dirty="0"/>
              <a:t>Practice short separations first, then gradually increase them (NHS, 2026).</a:t>
            </a:r>
          </a:p>
          <a:p>
            <a:r>
              <a:rPr lang="en-GB" sz="2100" dirty="0"/>
              <a:t>Begin with familiar activities and gradually encourage exploration and group participation (</a:t>
            </a:r>
            <a:r>
              <a:rPr lang="en-GB" sz="2100" dirty="0" err="1"/>
              <a:t>Bowlby</a:t>
            </a:r>
            <a:r>
              <a:rPr lang="en-GB" sz="2100" dirty="0"/>
              <a:t>, 1969; NHS, 2026). </a:t>
            </a:r>
            <a:endParaRPr lang="en-US" sz="21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849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Supporting Shona’s Development</a:t>
            </a:r>
            <a:endParaRPr lang="en-US" sz="40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4A3718F-D67C-255A-4B64-BA379609FCD0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8878245" cy="3877055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GB" sz="2100" dirty="0"/>
              <a:t>EMOTIONAL: Help her recognise and express feelings. </a:t>
            </a:r>
            <a:endParaRPr lang="en-US" sz="2100" dirty="0"/>
          </a:p>
          <a:p>
            <a:pPr lvl="1"/>
            <a:r>
              <a:rPr lang="en-GB" sz="2100" dirty="0"/>
              <a:t>SOCIAL: Start with one to one or small group activities. </a:t>
            </a:r>
            <a:endParaRPr lang="en-US" sz="2100" dirty="0"/>
          </a:p>
          <a:p>
            <a:pPr lvl="1"/>
            <a:r>
              <a:rPr lang="en-GB" sz="2100" dirty="0"/>
              <a:t>COMMUNICATION: Use simple language, pictures and gestures; give time to respond (NHS, 2026). </a:t>
            </a:r>
            <a:endParaRPr lang="en-US" sz="2100" dirty="0"/>
          </a:p>
          <a:p>
            <a:pPr lvl="1"/>
            <a:r>
              <a:rPr lang="en-GB" sz="2100" dirty="0"/>
              <a:t>COGNITIVE: Provide age appropriate play and problem solving activities. </a:t>
            </a:r>
          </a:p>
          <a:p>
            <a:pPr lvl="1"/>
            <a:r>
              <a:rPr lang="en-GB" sz="2100" dirty="0"/>
              <a:t>PHYSICAL: Encourage safe outdoor and active play alongside healthy routines.  </a:t>
            </a:r>
          </a:p>
          <a:p>
            <a:pPr lvl="1"/>
            <a:endParaRPr lang="en-GB" sz="2100" dirty="0"/>
          </a:p>
          <a:p>
            <a:r>
              <a:rPr lang="en-GB" sz="2100" dirty="0"/>
              <a:t>(</a:t>
            </a:r>
            <a:r>
              <a:rPr lang="en-GB" sz="2100" dirty="0" err="1"/>
              <a:t>Bowlby</a:t>
            </a:r>
            <a:r>
              <a:rPr lang="en-GB" sz="2100" dirty="0"/>
              <a:t>, 1969)</a:t>
            </a:r>
            <a:endParaRPr lang="en-US" sz="21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643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45887" y="1608781"/>
            <a:ext cx="4576953" cy="3877055"/>
          </a:xfrm>
        </p:spPr>
        <p:txBody>
          <a:bodyPr>
            <a:normAutofit/>
          </a:bodyPr>
          <a:lstStyle/>
          <a:p>
            <a:r>
              <a:rPr lang="en-GB" sz="4000" b="1" dirty="0"/>
              <a:t>Nature: </a:t>
            </a:r>
          </a:p>
          <a:p>
            <a:endParaRPr lang="en-US" dirty="0"/>
          </a:p>
          <a:p>
            <a:pPr lvl="1"/>
            <a:r>
              <a:rPr lang="en-GB" sz="2100" dirty="0"/>
              <a:t>Biological factors such as temperament may influence emotional responses. </a:t>
            </a:r>
            <a:endParaRPr lang="en-US" sz="21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7DCE1BB-F1EB-39DD-EC1A-A9D85563824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26259" y="1608781"/>
            <a:ext cx="4576953" cy="3877055"/>
          </a:xfrm>
        </p:spPr>
        <p:txBody>
          <a:bodyPr/>
          <a:lstStyle/>
          <a:p>
            <a:r>
              <a:rPr lang="en-GB" sz="4000" b="1" dirty="0"/>
              <a:t>Nurture:</a:t>
            </a:r>
          </a:p>
          <a:p>
            <a:endParaRPr lang="en-GB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/>
              <a:t>Relationships with caregivers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/>
              <a:t>Nursery environment and experiences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/>
              <a:t>Opportunities for communication and social interaction </a:t>
            </a:r>
            <a:endParaRPr lang="en-US" sz="21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123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576313-F1C8-57CB-82F6-54BC07D3B9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4C9B06E9-4D88-B2EF-A24E-70F5D82C408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10169441"/>
              </p:ext>
            </p:extLst>
          </p:nvPr>
        </p:nvGraphicFramePr>
        <p:xfrm>
          <a:off x="1794793" y="1668845"/>
          <a:ext cx="7997852" cy="3813495"/>
        </p:xfrm>
        <a:graphic>
          <a:graphicData uri="http://schemas.openxmlformats.org/drawingml/2006/table">
            <a:tbl>
              <a:tblPr firstRow="1" bandRow="1">
                <a:tableStyleId>{5202B0CA-FC54-4496-8BCA-5EF66A818D29}</a:tableStyleId>
              </a:tblPr>
              <a:tblGrid>
                <a:gridCol w="3998926">
                  <a:extLst>
                    <a:ext uri="{9D8B030D-6E8A-4147-A177-3AD203B41FA5}">
                      <a16:colId xmlns:a16="http://schemas.microsoft.com/office/drawing/2014/main" val="1744993460"/>
                    </a:ext>
                  </a:extLst>
                </a:gridCol>
                <a:gridCol w="3998926">
                  <a:extLst>
                    <a:ext uri="{9D8B030D-6E8A-4147-A177-3AD203B41FA5}">
                      <a16:colId xmlns:a16="http://schemas.microsoft.com/office/drawing/2014/main" val="4019380896"/>
                    </a:ext>
                  </a:extLst>
                </a:gridCol>
              </a:tblGrid>
              <a:tr h="762699">
                <a:tc>
                  <a:txBody>
                    <a:bodyPr/>
                    <a:lstStyle/>
                    <a:p>
                      <a:r>
                        <a:rPr lang="en-GB" sz="4000" dirty="0"/>
                        <a:t>STRENGTHS</a:t>
                      </a:r>
                      <a:r>
                        <a:rPr lang="en-GB" dirty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LIMITATIONS</a:t>
                      </a:r>
                      <a:r>
                        <a:rPr lang="en-GB" dirty="0"/>
                        <a:t>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858017"/>
                  </a:ext>
                </a:extLst>
              </a:tr>
              <a:tr h="762699">
                <a:tc>
                  <a:txBody>
                    <a:bodyPr/>
                    <a:lstStyle/>
                    <a:p>
                      <a:r>
                        <a:rPr lang="en-GB" sz="2100" dirty="0"/>
                        <a:t>Highlights the importance of early relationships</a:t>
                      </a:r>
                      <a:endParaRPr lang="en-US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May place too much emphasis on early attachment</a:t>
                      </a:r>
                      <a:endParaRPr lang="en-US" sz="2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531858"/>
                  </a:ext>
                </a:extLst>
              </a:tr>
              <a:tr h="762699">
                <a:tc>
                  <a:txBody>
                    <a:bodyPr/>
                    <a:lstStyle/>
                    <a:p>
                      <a:r>
                        <a:rPr lang="en-GB" sz="2100" dirty="0"/>
                        <a:t>Helps practitioners understand separation and emotional security</a:t>
                      </a:r>
                      <a:endParaRPr lang="en-US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Development is influenced by many other factors</a:t>
                      </a:r>
                      <a:endParaRPr lang="en-US" sz="2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5090559"/>
                  </a:ext>
                </a:extLst>
              </a:tr>
              <a:tr h="762699">
                <a:tc>
                  <a:txBody>
                    <a:bodyPr/>
                    <a:lstStyle/>
                    <a:p>
                      <a:r>
                        <a:rPr lang="en-GB" sz="2100" dirty="0"/>
                        <a:t>Supports consistent, responsive caregiving</a:t>
                      </a:r>
                      <a:endParaRPr lang="en-US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Children can form important relationships with multiple caregivers</a:t>
                      </a:r>
                      <a:endParaRPr lang="en-US" sz="2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5285912"/>
                  </a:ext>
                </a:extLst>
              </a:tr>
              <a:tr h="76269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Cultural differences may affect caregiving and attachment practices </a:t>
                      </a:r>
                      <a:endParaRPr lang="en-US" sz="2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9734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7809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A49C0DA-C8AE-5ECC-149A-D60ECFF8C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Conclusion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400" y="2039112"/>
            <a:ext cx="10367011" cy="3904488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GB" sz="2100" dirty="0" err="1"/>
              <a:t>Bowlby’s</a:t>
            </a:r>
            <a:r>
              <a:rPr lang="en-GB" sz="2100" dirty="0"/>
              <a:t> theory provides a useful framework for understanding Shona’s separation anxiety</a:t>
            </a:r>
            <a:endParaRPr lang="en-US" sz="2100" dirty="0"/>
          </a:p>
          <a:p>
            <a:pPr lvl="1"/>
            <a:r>
              <a:rPr lang="en-GB" sz="2100" dirty="0"/>
              <a:t>A consistent, supportive nursery environment may help her feel secure</a:t>
            </a:r>
            <a:endParaRPr lang="en-US" sz="2100" dirty="0"/>
          </a:p>
          <a:p>
            <a:pPr lvl="1"/>
            <a:r>
              <a:rPr lang="en-GB" sz="2100" dirty="0"/>
              <a:t>Support should promote emotional, social, communication and wider development </a:t>
            </a:r>
            <a:endParaRPr lang="en-US" sz="2100" dirty="0"/>
          </a:p>
          <a:p>
            <a:pPr lvl="1"/>
            <a:r>
              <a:rPr lang="en-GB" sz="2100" dirty="0"/>
              <a:t>Nature and nurture both contribute to development</a:t>
            </a:r>
          </a:p>
          <a:p>
            <a:pPr lvl="1"/>
            <a:r>
              <a:rPr lang="en-GB" sz="2100" dirty="0"/>
              <a:t>Attachment theory should be used alongside other perspectives and individual assessment  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84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5DC0028-4150-0F89-E59C-F563C67F6C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3598823" cy="5029200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89B7B4-114C-6626-89FD-CB47E8495143}"/>
              </a:ext>
            </a:extLst>
          </p:cNvPr>
          <p:cNvSpPr txBox="1"/>
          <p:nvPr/>
        </p:nvSpPr>
        <p:spPr>
          <a:xfrm>
            <a:off x="5087136" y="117693"/>
            <a:ext cx="6615755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Ainsworth, M.D.S., </a:t>
            </a:r>
            <a:r>
              <a:rPr lang="en-GB" sz="1600" dirty="0" err="1"/>
              <a:t>Belhar</a:t>
            </a:r>
            <a:r>
              <a:rPr lang="en-GB" sz="1600" dirty="0"/>
              <a:t>, M.C., Waters, E. And Wall, S. (1978) </a:t>
            </a:r>
            <a:r>
              <a:rPr lang="en-GB" sz="1600" i="1" dirty="0"/>
              <a:t>Patterns of Attachment: A Psychological Study of the Strange Situation.</a:t>
            </a:r>
            <a:r>
              <a:rPr lang="en-GB" sz="1600" dirty="0"/>
              <a:t> Hillsdale, NJ: Lawrence </a:t>
            </a:r>
            <a:r>
              <a:rPr lang="en-GB" sz="1600" dirty="0" err="1"/>
              <a:t>Erlbaum</a:t>
            </a:r>
            <a:r>
              <a:rPr lang="en-GB" sz="1600" dirty="0"/>
              <a:t> Associates.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Bowlby</a:t>
            </a:r>
            <a:r>
              <a:rPr lang="en-GB" sz="1600" dirty="0"/>
              <a:t>, J (1969) </a:t>
            </a:r>
            <a:r>
              <a:rPr lang="en-GB" sz="1600" i="1" dirty="0"/>
              <a:t>Attachment and Loss: Volume 1. Attachment.</a:t>
            </a:r>
            <a:r>
              <a:rPr lang="en-GB" sz="1600" dirty="0"/>
              <a:t> New York: Basic Books.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Bowlby</a:t>
            </a:r>
            <a:r>
              <a:rPr lang="en-GB" sz="1600" dirty="0"/>
              <a:t>, J (1982) </a:t>
            </a:r>
            <a:r>
              <a:rPr lang="en-GB" sz="1600" i="1" dirty="0"/>
              <a:t>Attachment and Loss: Volume 1. Attachment.</a:t>
            </a:r>
            <a:r>
              <a:rPr lang="en-GB" sz="1600" dirty="0"/>
              <a:t> 2nd </a:t>
            </a:r>
            <a:r>
              <a:rPr lang="en-GB" sz="1600" dirty="0" err="1"/>
              <a:t>edn</a:t>
            </a:r>
            <a:r>
              <a:rPr lang="en-GB" sz="1600" dirty="0"/>
              <a:t>. New York: Basics Books.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Bretherton</a:t>
            </a:r>
            <a:r>
              <a:rPr lang="en-GB" sz="1600" dirty="0"/>
              <a:t>, I. (1992) The origins of attachment theory: John </a:t>
            </a:r>
            <a:r>
              <a:rPr lang="en-GB" sz="1600" dirty="0" err="1"/>
              <a:t>Bowlby</a:t>
            </a:r>
            <a:r>
              <a:rPr lang="en-GB" sz="1600" dirty="0"/>
              <a:t> and Mary Ainsworth’, </a:t>
            </a:r>
            <a:r>
              <a:rPr lang="en-GB" sz="1600" i="1" dirty="0"/>
              <a:t>Developmental Psychology</a:t>
            </a:r>
            <a:r>
              <a:rPr lang="en-GB" sz="1600" dirty="0"/>
              <a:t>, 28 (5), pp. 759-775.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Cassidy, J. And Shaver, P.R&gt; (eds.) (2016) </a:t>
            </a:r>
            <a:r>
              <a:rPr lang="en-GB" sz="1600" i="1" dirty="0"/>
              <a:t>Handbook of Attachment: Theory, Research, and Clinical Applications.</a:t>
            </a:r>
            <a:r>
              <a:rPr lang="en-GB" sz="1600" dirty="0"/>
              <a:t> 3</a:t>
            </a:r>
            <a:r>
              <a:rPr lang="en-GB" sz="1600" baseline="30000" dirty="0"/>
              <a:t>rd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. New York: Guilford Press.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NHS (2026) ‘Anxiety in children’. Available at: </a:t>
            </a:r>
            <a:r>
              <a:rPr lang="en-GB" sz="1600" dirty="0">
                <a:hlinkClick r:id="rId3"/>
              </a:rPr>
              <a:t>https://</a:t>
            </a:r>
            <a:r>
              <a:rPr lang="en-GB" sz="1600" dirty="0" err="1">
                <a:hlinkClick r:id="rId3"/>
              </a:rPr>
              <a:t>www.nhs.uk</a:t>
            </a:r>
            <a:r>
              <a:rPr lang="en-GB" sz="1600" dirty="0">
                <a:hlinkClick r:id="rId3"/>
              </a:rPr>
              <a:t>/mental-health/children-and-young-adults/advice-for-parents/anxiety-in-children/</a:t>
            </a:r>
            <a:r>
              <a:rPr lang="en-GB" sz="1600" dirty="0"/>
              <a:t> (Accessed: 1 October 2026).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NHS (2026) ‘Separation anxiety’. Available at: </a:t>
            </a:r>
            <a:r>
              <a:rPr lang="en-GB" sz="1600" dirty="0">
                <a:hlinkClick r:id="rId4"/>
              </a:rPr>
              <a:t>https://</a:t>
            </a:r>
            <a:r>
              <a:rPr lang="en-GB" sz="1600" dirty="0" err="1">
                <a:hlinkClick r:id="rId4"/>
              </a:rPr>
              <a:t>www.nhs.uk</a:t>
            </a:r>
            <a:r>
              <a:rPr lang="en-GB" sz="1600" dirty="0">
                <a:hlinkClick r:id="rId4"/>
              </a:rPr>
              <a:t>/baby/baby’s-development/behaviour/separation-anxiety/</a:t>
            </a:r>
            <a:r>
              <a:rPr lang="en-GB" sz="1600" dirty="0"/>
              <a:t> (Accessed: 1 October 2026).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Sroufe</a:t>
            </a:r>
            <a:r>
              <a:rPr lang="en-GB" sz="1600" dirty="0"/>
              <a:t>, L.A. (2005) ‘Attachment and development: A prospective, longitudinal study from birth to adulthood’, </a:t>
            </a:r>
            <a:r>
              <a:rPr lang="en-GB" sz="1600" i="1" dirty="0"/>
              <a:t>Attachment &amp; Human Development</a:t>
            </a:r>
            <a:r>
              <a:rPr lang="en-GB" sz="1600" dirty="0"/>
              <a:t>, 7 (4), pp. 349-367. </a:t>
            </a:r>
          </a:p>
        </p:txBody>
      </p:sp>
    </p:spTree>
    <p:extLst>
      <p:ext uri="{BB962C8B-B14F-4D97-AF65-F5344CB8AC3E}">
        <p14:creationId xmlns:p14="http://schemas.microsoft.com/office/powerpoint/2010/main" val="218882850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433</Words>
  <Application>Microsoft Office PowerPoint</Application>
  <PresentationFormat>Widescreen</PresentationFormat>
  <Paragraphs>133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Custom</vt:lpstr>
      <vt:lpstr>Zenab Ejaz 2527994 LCHS4010_BIRM Psychology in Health and Social Care Rizwan Nadim Individual Presentation</vt:lpstr>
      <vt:lpstr>Shona’s situation</vt:lpstr>
      <vt:lpstr>Bowlby’s Attachment Theory</vt:lpstr>
      <vt:lpstr>Key Concepts</vt:lpstr>
      <vt:lpstr>Applying the Theory to Shona</vt:lpstr>
      <vt:lpstr>Practical Nursery Strategies </vt:lpstr>
      <vt:lpstr>Supporting Shona’s Development</vt:lpstr>
      <vt:lpstr>PowerPoint Presentation</vt:lpstr>
      <vt:lpstr>PowerPoint Presentation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Zenab Ejaz 2527994 LCHS4010_BIRM Psychology in Health and Social Care Rizwan Nadim Individual Presentation</dc:title>
  <dc:creator>Zenab Ejaz (2527994)</dc:creator>
  <cp:lastModifiedBy>Zenab Ejaz (2527994)</cp:lastModifiedBy>
  <cp:revision>1</cp:revision>
  <dcterms:created xsi:type="dcterms:W3CDTF">2026-10-11T17:51:06Z</dcterms:created>
  <dcterms:modified xsi:type="dcterms:W3CDTF">2026-10-11T19:35:49Z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