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73" r:id="rId2"/>
    <p:sldId id="278" r:id="rId3"/>
    <p:sldId id="260" r:id="rId4"/>
    <p:sldId id="279" r:id="rId5"/>
    <p:sldId id="289" r:id="rId6"/>
    <p:sldId id="293" r:id="rId7"/>
    <p:sldId id="280" r:id="rId8"/>
    <p:sldId id="290" r:id="rId9"/>
    <p:sldId id="294" r:id="rId10"/>
    <p:sldId id="281" r:id="rId11"/>
    <p:sldId id="287" r:id="rId12"/>
    <p:sldId id="295" r:id="rId13"/>
    <p:sldId id="282" r:id="rId14"/>
    <p:sldId id="288" r:id="rId15"/>
    <p:sldId id="283" r:id="rId16"/>
    <p:sldId id="28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3DA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46" autoAdjust="0"/>
    <p:restoredTop sz="93447" autoAdjust="0"/>
  </p:normalViewPr>
  <p:slideViewPr>
    <p:cSldViewPr snapToGrid="0">
      <p:cViewPr varScale="1">
        <p:scale>
          <a:sx n="59" d="100"/>
          <a:sy n="59" d="100"/>
        </p:scale>
        <p:origin x="7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C97705-1C14-484D-B000-1EC82C4E2625}"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GB"/>
        </a:p>
      </dgm:t>
    </dgm:pt>
    <dgm:pt modelId="{F98B49D0-C96A-47CF-A371-264C35DDF217}">
      <dgm:prSet phldrT="[Text]" custT="1"/>
      <dgm:spPr/>
      <dgm:t>
        <a:bodyPr/>
        <a:lstStyle/>
        <a:p>
          <a:pPr algn="ctr"/>
          <a:r>
            <a:rPr lang="en-GB" sz="1900" b="1" dirty="0">
              <a:latin typeface="Cavolini" panose="03000502040302020204" pitchFamily="66" charset="0"/>
              <a:cs typeface="Cavolini" panose="03000502040302020204" pitchFamily="66" charset="0"/>
            </a:rPr>
            <a:t>Why is communication and confidence important  for future employment of anyone who aspires to work with young people and adults?</a:t>
          </a:r>
        </a:p>
      </dgm:t>
    </dgm:pt>
    <dgm:pt modelId="{54F296FA-E722-451A-992D-4FB68313D87A}" type="parTrans" cxnId="{165F3D61-54E0-41F0-ADE0-2D5AFE410418}">
      <dgm:prSet/>
      <dgm:spPr/>
      <dgm:t>
        <a:bodyPr/>
        <a:lstStyle/>
        <a:p>
          <a:pPr algn="ctr"/>
          <a:endParaRPr lang="en-GB"/>
        </a:p>
      </dgm:t>
    </dgm:pt>
    <dgm:pt modelId="{36EED7B9-0107-4C53-B996-7D1686284E7E}" type="sibTrans" cxnId="{165F3D61-54E0-41F0-ADE0-2D5AFE410418}">
      <dgm:prSet/>
      <dgm:spPr/>
      <dgm:t>
        <a:bodyPr/>
        <a:lstStyle/>
        <a:p>
          <a:pPr algn="ctr"/>
          <a:endParaRPr lang="en-GB"/>
        </a:p>
      </dgm:t>
    </dgm:pt>
    <dgm:pt modelId="{1689F05F-C162-47C2-A37A-10A26369426C}">
      <dgm:prSet phldrT="[Text]" custT="1"/>
      <dgm:spPr/>
      <dgm:t>
        <a:bodyPr/>
        <a:lstStyle/>
        <a:p>
          <a:pPr algn="ctr"/>
          <a:r>
            <a:rPr lang="en-GB" sz="1900" b="1" dirty="0">
              <a:latin typeface="Cavolini" panose="03000502040302020204" pitchFamily="66" charset="0"/>
              <a:cs typeface="Cavolini" panose="03000502040302020204" pitchFamily="66" charset="0"/>
            </a:rPr>
            <a:t>Why is communication and confidence important?</a:t>
          </a:r>
        </a:p>
      </dgm:t>
    </dgm:pt>
    <dgm:pt modelId="{10CBCF88-E7AB-46CD-B7AF-ADD09C940D52}" type="parTrans" cxnId="{4D7A4A4D-B1D4-480A-87A6-7893000C70E0}">
      <dgm:prSet/>
      <dgm:spPr/>
      <dgm:t>
        <a:bodyPr/>
        <a:lstStyle/>
        <a:p>
          <a:pPr algn="ctr"/>
          <a:endParaRPr lang="en-GB"/>
        </a:p>
      </dgm:t>
    </dgm:pt>
    <dgm:pt modelId="{96F61601-7BE9-4E25-9EC7-F4E28F00941D}" type="sibTrans" cxnId="{4D7A4A4D-B1D4-480A-87A6-7893000C70E0}">
      <dgm:prSet/>
      <dgm:spPr/>
      <dgm:t>
        <a:bodyPr/>
        <a:lstStyle/>
        <a:p>
          <a:pPr algn="ctr"/>
          <a:endParaRPr lang="en-GB"/>
        </a:p>
      </dgm:t>
    </dgm:pt>
    <dgm:pt modelId="{BDE90DFB-C4D8-4369-B49D-7013A34E3FA9}">
      <dgm:prSet phldrT="[Text]" custT="1"/>
      <dgm:spPr/>
      <dgm:t>
        <a:bodyPr/>
        <a:lstStyle/>
        <a:p>
          <a:pPr algn="ctr"/>
          <a:r>
            <a:rPr lang="en-GB" sz="1900" b="1" dirty="0">
              <a:latin typeface="Cavolini" panose="03000502040302020204" pitchFamily="66" charset="0"/>
              <a:cs typeface="Cavolini" panose="03000502040302020204" pitchFamily="66" charset="0"/>
            </a:rPr>
            <a:t>How can confidence and communication be implemented into a Youth work setting? </a:t>
          </a:r>
        </a:p>
      </dgm:t>
    </dgm:pt>
    <dgm:pt modelId="{F933F9FE-46C5-4361-AACB-0C8F1F6DDD83}" type="parTrans" cxnId="{46240623-AE06-4EE0-832A-99852BBBEDEB}">
      <dgm:prSet/>
      <dgm:spPr/>
      <dgm:t>
        <a:bodyPr/>
        <a:lstStyle/>
        <a:p>
          <a:pPr algn="ctr"/>
          <a:endParaRPr lang="en-GB"/>
        </a:p>
      </dgm:t>
    </dgm:pt>
    <dgm:pt modelId="{5E390AD6-A697-4492-86AF-97F3D1F2E027}" type="sibTrans" cxnId="{46240623-AE06-4EE0-832A-99852BBBEDEB}">
      <dgm:prSet/>
      <dgm:spPr/>
      <dgm:t>
        <a:bodyPr/>
        <a:lstStyle/>
        <a:p>
          <a:pPr algn="ctr"/>
          <a:endParaRPr lang="en-GB"/>
        </a:p>
      </dgm:t>
    </dgm:pt>
    <dgm:pt modelId="{ED477014-B19B-4AD7-AFF9-3044B7FAADB0}">
      <dgm:prSet phldrT="[Text]" custT="1"/>
      <dgm:spPr/>
      <dgm:t>
        <a:bodyPr/>
        <a:lstStyle/>
        <a:p>
          <a:pPr algn="ctr"/>
          <a:r>
            <a:rPr lang="en-GB" sz="1900" b="1" dirty="0">
              <a:latin typeface="Cavolini" panose="03000502040302020204" pitchFamily="66" charset="0"/>
              <a:cs typeface="Cavolini" panose="03000502040302020204" pitchFamily="66" charset="0"/>
            </a:rPr>
            <a:t>How does communication and confidence link to me and my future development and employment?</a:t>
          </a:r>
        </a:p>
      </dgm:t>
    </dgm:pt>
    <dgm:pt modelId="{827418AD-9FEB-4A9F-9C25-8F4A1AD2AB11}" type="parTrans" cxnId="{47ECCD28-BC1A-41C3-BA0D-8074A1971ECB}">
      <dgm:prSet/>
      <dgm:spPr/>
      <dgm:t>
        <a:bodyPr/>
        <a:lstStyle/>
        <a:p>
          <a:pPr algn="ctr"/>
          <a:endParaRPr lang="en-GB"/>
        </a:p>
      </dgm:t>
    </dgm:pt>
    <dgm:pt modelId="{88A27164-F65E-49A6-B3BE-3D5BFDAC657F}" type="sibTrans" cxnId="{47ECCD28-BC1A-41C3-BA0D-8074A1971ECB}">
      <dgm:prSet/>
      <dgm:spPr/>
      <dgm:t>
        <a:bodyPr/>
        <a:lstStyle/>
        <a:p>
          <a:pPr algn="ctr"/>
          <a:endParaRPr lang="en-GB"/>
        </a:p>
      </dgm:t>
    </dgm:pt>
    <dgm:pt modelId="{040A4E9B-EA97-4D3F-9FF8-885717D366D1}" type="pres">
      <dgm:prSet presAssocID="{44C97705-1C14-484D-B000-1EC82C4E2625}" presName="Name0" presStyleCnt="0">
        <dgm:presLayoutVars>
          <dgm:dir/>
          <dgm:resizeHandles val="exact"/>
        </dgm:presLayoutVars>
      </dgm:prSet>
      <dgm:spPr/>
    </dgm:pt>
    <dgm:pt modelId="{E91656FD-2173-4346-AFAD-6DDD9D16DDE9}" type="pres">
      <dgm:prSet presAssocID="{F98B49D0-C96A-47CF-A371-264C35DDF217}" presName="Name5" presStyleLbl="vennNode1" presStyleIdx="0" presStyleCnt="4">
        <dgm:presLayoutVars>
          <dgm:bulletEnabled val="1"/>
        </dgm:presLayoutVars>
      </dgm:prSet>
      <dgm:spPr/>
    </dgm:pt>
    <dgm:pt modelId="{21EE388E-B5B6-4F5B-8645-08A936CE8529}" type="pres">
      <dgm:prSet presAssocID="{36EED7B9-0107-4C53-B996-7D1686284E7E}" presName="space" presStyleCnt="0"/>
      <dgm:spPr/>
    </dgm:pt>
    <dgm:pt modelId="{CD0B1EA5-7073-497D-B1D2-10B948B78AAC}" type="pres">
      <dgm:prSet presAssocID="{1689F05F-C162-47C2-A37A-10A26369426C}" presName="Name5" presStyleLbl="vennNode1" presStyleIdx="1" presStyleCnt="4">
        <dgm:presLayoutVars>
          <dgm:bulletEnabled val="1"/>
        </dgm:presLayoutVars>
      </dgm:prSet>
      <dgm:spPr/>
    </dgm:pt>
    <dgm:pt modelId="{08E7621F-4AD7-4BB3-A3CF-D38C52273AD5}" type="pres">
      <dgm:prSet presAssocID="{96F61601-7BE9-4E25-9EC7-F4E28F00941D}" presName="space" presStyleCnt="0"/>
      <dgm:spPr/>
    </dgm:pt>
    <dgm:pt modelId="{FB299AAE-DE2C-4169-A1C7-876795E62D97}" type="pres">
      <dgm:prSet presAssocID="{BDE90DFB-C4D8-4369-B49D-7013A34E3FA9}" presName="Name5" presStyleLbl="vennNode1" presStyleIdx="2" presStyleCnt="4">
        <dgm:presLayoutVars>
          <dgm:bulletEnabled val="1"/>
        </dgm:presLayoutVars>
      </dgm:prSet>
      <dgm:spPr/>
    </dgm:pt>
    <dgm:pt modelId="{A07FB2EC-90EE-450C-BB69-4CEECFB96E80}" type="pres">
      <dgm:prSet presAssocID="{5E390AD6-A697-4492-86AF-97F3D1F2E027}" presName="space" presStyleCnt="0"/>
      <dgm:spPr/>
    </dgm:pt>
    <dgm:pt modelId="{4FB2492A-8972-4093-BEE6-99BDA68A7DB8}" type="pres">
      <dgm:prSet presAssocID="{ED477014-B19B-4AD7-AFF9-3044B7FAADB0}" presName="Name5" presStyleLbl="vennNode1" presStyleIdx="3" presStyleCnt="4">
        <dgm:presLayoutVars>
          <dgm:bulletEnabled val="1"/>
        </dgm:presLayoutVars>
      </dgm:prSet>
      <dgm:spPr/>
    </dgm:pt>
  </dgm:ptLst>
  <dgm:cxnLst>
    <dgm:cxn modelId="{46240623-AE06-4EE0-832A-99852BBBEDEB}" srcId="{44C97705-1C14-484D-B000-1EC82C4E2625}" destId="{BDE90DFB-C4D8-4369-B49D-7013A34E3FA9}" srcOrd="2" destOrd="0" parTransId="{F933F9FE-46C5-4361-AACB-0C8F1F6DDD83}" sibTransId="{5E390AD6-A697-4492-86AF-97F3D1F2E027}"/>
    <dgm:cxn modelId="{47ECCD28-BC1A-41C3-BA0D-8074A1971ECB}" srcId="{44C97705-1C14-484D-B000-1EC82C4E2625}" destId="{ED477014-B19B-4AD7-AFF9-3044B7FAADB0}" srcOrd="3" destOrd="0" parTransId="{827418AD-9FEB-4A9F-9C25-8F4A1AD2AB11}" sibTransId="{88A27164-F65E-49A6-B3BE-3D5BFDAC657F}"/>
    <dgm:cxn modelId="{165F3D61-54E0-41F0-ADE0-2D5AFE410418}" srcId="{44C97705-1C14-484D-B000-1EC82C4E2625}" destId="{F98B49D0-C96A-47CF-A371-264C35DDF217}" srcOrd="0" destOrd="0" parTransId="{54F296FA-E722-451A-992D-4FB68313D87A}" sibTransId="{36EED7B9-0107-4C53-B996-7D1686284E7E}"/>
    <dgm:cxn modelId="{4D7A4A4D-B1D4-480A-87A6-7893000C70E0}" srcId="{44C97705-1C14-484D-B000-1EC82C4E2625}" destId="{1689F05F-C162-47C2-A37A-10A26369426C}" srcOrd="1" destOrd="0" parTransId="{10CBCF88-E7AB-46CD-B7AF-ADD09C940D52}" sibTransId="{96F61601-7BE9-4E25-9EC7-F4E28F00941D}"/>
    <dgm:cxn modelId="{22F75E73-3C37-467A-8330-4CAEC1F6410A}" type="presOf" srcId="{F98B49D0-C96A-47CF-A371-264C35DDF217}" destId="{E91656FD-2173-4346-AFAD-6DDD9D16DDE9}" srcOrd="0" destOrd="0" presId="urn:microsoft.com/office/officeart/2005/8/layout/venn3"/>
    <dgm:cxn modelId="{6B68F282-CDD7-41AA-9BBD-28C2CC006D77}" type="presOf" srcId="{1689F05F-C162-47C2-A37A-10A26369426C}" destId="{CD0B1EA5-7073-497D-B1D2-10B948B78AAC}" srcOrd="0" destOrd="0" presId="urn:microsoft.com/office/officeart/2005/8/layout/venn3"/>
    <dgm:cxn modelId="{2642C49F-AFA5-42F3-87C9-FD1FECC7987D}" type="presOf" srcId="{BDE90DFB-C4D8-4369-B49D-7013A34E3FA9}" destId="{FB299AAE-DE2C-4169-A1C7-876795E62D97}" srcOrd="0" destOrd="0" presId="urn:microsoft.com/office/officeart/2005/8/layout/venn3"/>
    <dgm:cxn modelId="{DFB8D8DE-1B6E-47E7-8EA8-8DF8B51F908A}" type="presOf" srcId="{ED477014-B19B-4AD7-AFF9-3044B7FAADB0}" destId="{4FB2492A-8972-4093-BEE6-99BDA68A7DB8}" srcOrd="0" destOrd="0" presId="urn:microsoft.com/office/officeart/2005/8/layout/venn3"/>
    <dgm:cxn modelId="{671236F1-5FE8-4C12-A6AD-E0CF5C59BB31}" type="presOf" srcId="{44C97705-1C14-484D-B000-1EC82C4E2625}" destId="{040A4E9B-EA97-4D3F-9FF8-885717D366D1}" srcOrd="0" destOrd="0" presId="urn:microsoft.com/office/officeart/2005/8/layout/venn3"/>
    <dgm:cxn modelId="{5AFCADF5-CDE1-4E7F-9D5F-64354EE55824}" type="presParOf" srcId="{040A4E9B-EA97-4D3F-9FF8-885717D366D1}" destId="{E91656FD-2173-4346-AFAD-6DDD9D16DDE9}" srcOrd="0" destOrd="0" presId="urn:microsoft.com/office/officeart/2005/8/layout/venn3"/>
    <dgm:cxn modelId="{7AAD0E74-1CA6-494E-8076-63DC534774FE}" type="presParOf" srcId="{040A4E9B-EA97-4D3F-9FF8-885717D366D1}" destId="{21EE388E-B5B6-4F5B-8645-08A936CE8529}" srcOrd="1" destOrd="0" presId="urn:microsoft.com/office/officeart/2005/8/layout/venn3"/>
    <dgm:cxn modelId="{F26603BF-E0C8-444A-9EE6-2B55B67907EF}" type="presParOf" srcId="{040A4E9B-EA97-4D3F-9FF8-885717D366D1}" destId="{CD0B1EA5-7073-497D-B1D2-10B948B78AAC}" srcOrd="2" destOrd="0" presId="urn:microsoft.com/office/officeart/2005/8/layout/venn3"/>
    <dgm:cxn modelId="{55798713-446B-4365-B7C3-4DC0DE044668}" type="presParOf" srcId="{040A4E9B-EA97-4D3F-9FF8-885717D366D1}" destId="{08E7621F-4AD7-4BB3-A3CF-D38C52273AD5}" srcOrd="3" destOrd="0" presId="urn:microsoft.com/office/officeart/2005/8/layout/venn3"/>
    <dgm:cxn modelId="{F02926F7-D8B4-43CD-847F-1A3C9870E0E4}" type="presParOf" srcId="{040A4E9B-EA97-4D3F-9FF8-885717D366D1}" destId="{FB299AAE-DE2C-4169-A1C7-876795E62D97}" srcOrd="4" destOrd="0" presId="urn:microsoft.com/office/officeart/2005/8/layout/venn3"/>
    <dgm:cxn modelId="{1BF3939C-20CF-4C11-9CE7-A712DA321521}" type="presParOf" srcId="{040A4E9B-EA97-4D3F-9FF8-885717D366D1}" destId="{A07FB2EC-90EE-450C-BB69-4CEECFB96E80}" srcOrd="5" destOrd="0" presId="urn:microsoft.com/office/officeart/2005/8/layout/venn3"/>
    <dgm:cxn modelId="{3F38FE6B-447F-41F6-AB3A-FFC06944B62E}" type="presParOf" srcId="{040A4E9B-EA97-4D3F-9FF8-885717D366D1}" destId="{4FB2492A-8972-4093-BEE6-99BDA68A7DB8}"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C97705-1C14-484D-B000-1EC82C4E2625}"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GB"/>
        </a:p>
      </dgm:t>
    </dgm:pt>
    <dgm:pt modelId="{F98B49D0-C96A-47CF-A371-264C35DDF217}">
      <dgm:prSet phldrT="[Text]"/>
      <dgm:spPr/>
      <dgm:t>
        <a:bodyPr/>
        <a:lstStyle/>
        <a:p>
          <a:r>
            <a:rPr lang="en-GB" b="1" dirty="0">
              <a:latin typeface="Cavolini" panose="03000502040302020204" pitchFamily="66" charset="0"/>
              <a:cs typeface="Cavolini" panose="03000502040302020204" pitchFamily="66" charset="0"/>
            </a:rPr>
            <a:t>Why is concentration important when working with young people and adults?</a:t>
          </a:r>
        </a:p>
      </dgm:t>
    </dgm:pt>
    <dgm:pt modelId="{54F296FA-E722-451A-992D-4FB68313D87A}" type="parTrans" cxnId="{165F3D61-54E0-41F0-ADE0-2D5AFE410418}">
      <dgm:prSet/>
      <dgm:spPr/>
      <dgm:t>
        <a:bodyPr/>
        <a:lstStyle/>
        <a:p>
          <a:endParaRPr lang="en-GB"/>
        </a:p>
      </dgm:t>
    </dgm:pt>
    <dgm:pt modelId="{36EED7B9-0107-4C53-B996-7D1686284E7E}" type="sibTrans" cxnId="{165F3D61-54E0-41F0-ADE0-2D5AFE410418}">
      <dgm:prSet/>
      <dgm:spPr/>
      <dgm:t>
        <a:bodyPr/>
        <a:lstStyle/>
        <a:p>
          <a:endParaRPr lang="en-GB"/>
        </a:p>
      </dgm:t>
    </dgm:pt>
    <dgm:pt modelId="{1689F05F-C162-47C2-A37A-10A26369426C}">
      <dgm:prSet phldrT="[Text]"/>
      <dgm:spPr/>
      <dgm:t>
        <a:bodyPr/>
        <a:lstStyle/>
        <a:p>
          <a:r>
            <a:rPr lang="en-GB" b="1" dirty="0">
              <a:latin typeface="Cavolini" panose="03000502040302020204" pitchFamily="66" charset="0"/>
              <a:cs typeface="Cavolini" panose="03000502040302020204" pitchFamily="66" charset="0"/>
            </a:rPr>
            <a:t>How can concentration  be implemented into a Youth work setting? </a:t>
          </a:r>
          <a:endParaRPr lang="en-GB" dirty="0"/>
        </a:p>
      </dgm:t>
    </dgm:pt>
    <dgm:pt modelId="{10CBCF88-E7AB-46CD-B7AF-ADD09C940D52}" type="parTrans" cxnId="{4D7A4A4D-B1D4-480A-87A6-7893000C70E0}">
      <dgm:prSet/>
      <dgm:spPr/>
      <dgm:t>
        <a:bodyPr/>
        <a:lstStyle/>
        <a:p>
          <a:endParaRPr lang="en-GB"/>
        </a:p>
      </dgm:t>
    </dgm:pt>
    <dgm:pt modelId="{96F61601-7BE9-4E25-9EC7-F4E28F00941D}" type="sibTrans" cxnId="{4D7A4A4D-B1D4-480A-87A6-7893000C70E0}">
      <dgm:prSet/>
      <dgm:spPr/>
      <dgm:t>
        <a:bodyPr/>
        <a:lstStyle/>
        <a:p>
          <a:endParaRPr lang="en-GB"/>
        </a:p>
      </dgm:t>
    </dgm:pt>
    <dgm:pt modelId="{BDE90DFB-C4D8-4369-B49D-7013A34E3FA9}">
      <dgm:prSet phldrT="[Text]"/>
      <dgm:spPr/>
      <dgm:t>
        <a:bodyPr/>
        <a:lstStyle/>
        <a:p>
          <a:r>
            <a:rPr lang="en-GB" b="1" dirty="0">
              <a:latin typeface="Cavolini" panose="03000502040302020204" pitchFamily="66" charset="0"/>
              <a:cs typeface="Cavolini" panose="03000502040302020204" pitchFamily="66" charset="0"/>
            </a:rPr>
            <a:t>How does concentration link me and  my future development and employment?</a:t>
          </a:r>
          <a:endParaRPr lang="en-GB" dirty="0"/>
        </a:p>
      </dgm:t>
    </dgm:pt>
    <dgm:pt modelId="{F933F9FE-46C5-4361-AACB-0C8F1F6DDD83}" type="parTrans" cxnId="{46240623-AE06-4EE0-832A-99852BBBEDEB}">
      <dgm:prSet/>
      <dgm:spPr/>
      <dgm:t>
        <a:bodyPr/>
        <a:lstStyle/>
        <a:p>
          <a:endParaRPr lang="en-GB"/>
        </a:p>
      </dgm:t>
    </dgm:pt>
    <dgm:pt modelId="{5E390AD6-A697-4492-86AF-97F3D1F2E027}" type="sibTrans" cxnId="{46240623-AE06-4EE0-832A-99852BBBEDEB}">
      <dgm:prSet/>
      <dgm:spPr/>
      <dgm:t>
        <a:bodyPr/>
        <a:lstStyle/>
        <a:p>
          <a:endParaRPr lang="en-GB"/>
        </a:p>
      </dgm:t>
    </dgm:pt>
    <dgm:pt modelId="{040A4E9B-EA97-4D3F-9FF8-885717D366D1}" type="pres">
      <dgm:prSet presAssocID="{44C97705-1C14-484D-B000-1EC82C4E2625}" presName="Name0" presStyleCnt="0">
        <dgm:presLayoutVars>
          <dgm:dir/>
          <dgm:resizeHandles val="exact"/>
        </dgm:presLayoutVars>
      </dgm:prSet>
      <dgm:spPr/>
    </dgm:pt>
    <dgm:pt modelId="{E91656FD-2173-4346-AFAD-6DDD9D16DDE9}" type="pres">
      <dgm:prSet presAssocID="{F98B49D0-C96A-47CF-A371-264C35DDF217}" presName="Name5" presStyleLbl="vennNode1" presStyleIdx="0" presStyleCnt="3">
        <dgm:presLayoutVars>
          <dgm:bulletEnabled val="1"/>
        </dgm:presLayoutVars>
      </dgm:prSet>
      <dgm:spPr/>
    </dgm:pt>
    <dgm:pt modelId="{21EE388E-B5B6-4F5B-8645-08A936CE8529}" type="pres">
      <dgm:prSet presAssocID="{36EED7B9-0107-4C53-B996-7D1686284E7E}" presName="space" presStyleCnt="0"/>
      <dgm:spPr/>
    </dgm:pt>
    <dgm:pt modelId="{CD0B1EA5-7073-497D-B1D2-10B948B78AAC}" type="pres">
      <dgm:prSet presAssocID="{1689F05F-C162-47C2-A37A-10A26369426C}" presName="Name5" presStyleLbl="vennNode1" presStyleIdx="1" presStyleCnt="3">
        <dgm:presLayoutVars>
          <dgm:bulletEnabled val="1"/>
        </dgm:presLayoutVars>
      </dgm:prSet>
      <dgm:spPr/>
    </dgm:pt>
    <dgm:pt modelId="{08E7621F-4AD7-4BB3-A3CF-D38C52273AD5}" type="pres">
      <dgm:prSet presAssocID="{96F61601-7BE9-4E25-9EC7-F4E28F00941D}" presName="space" presStyleCnt="0"/>
      <dgm:spPr/>
    </dgm:pt>
    <dgm:pt modelId="{FB299AAE-DE2C-4169-A1C7-876795E62D97}" type="pres">
      <dgm:prSet presAssocID="{BDE90DFB-C4D8-4369-B49D-7013A34E3FA9}" presName="Name5" presStyleLbl="vennNode1" presStyleIdx="2" presStyleCnt="3">
        <dgm:presLayoutVars>
          <dgm:bulletEnabled val="1"/>
        </dgm:presLayoutVars>
      </dgm:prSet>
      <dgm:spPr/>
    </dgm:pt>
  </dgm:ptLst>
  <dgm:cxnLst>
    <dgm:cxn modelId="{46240623-AE06-4EE0-832A-99852BBBEDEB}" srcId="{44C97705-1C14-484D-B000-1EC82C4E2625}" destId="{BDE90DFB-C4D8-4369-B49D-7013A34E3FA9}" srcOrd="2" destOrd="0" parTransId="{F933F9FE-46C5-4361-AACB-0C8F1F6DDD83}" sibTransId="{5E390AD6-A697-4492-86AF-97F3D1F2E027}"/>
    <dgm:cxn modelId="{165F3D61-54E0-41F0-ADE0-2D5AFE410418}" srcId="{44C97705-1C14-484D-B000-1EC82C4E2625}" destId="{F98B49D0-C96A-47CF-A371-264C35DDF217}" srcOrd="0" destOrd="0" parTransId="{54F296FA-E722-451A-992D-4FB68313D87A}" sibTransId="{36EED7B9-0107-4C53-B996-7D1686284E7E}"/>
    <dgm:cxn modelId="{4D7A4A4D-B1D4-480A-87A6-7893000C70E0}" srcId="{44C97705-1C14-484D-B000-1EC82C4E2625}" destId="{1689F05F-C162-47C2-A37A-10A26369426C}" srcOrd="1" destOrd="0" parTransId="{10CBCF88-E7AB-46CD-B7AF-ADD09C940D52}" sibTransId="{96F61601-7BE9-4E25-9EC7-F4E28F00941D}"/>
    <dgm:cxn modelId="{22F75E73-3C37-467A-8330-4CAEC1F6410A}" type="presOf" srcId="{F98B49D0-C96A-47CF-A371-264C35DDF217}" destId="{E91656FD-2173-4346-AFAD-6DDD9D16DDE9}" srcOrd="0" destOrd="0" presId="urn:microsoft.com/office/officeart/2005/8/layout/venn3"/>
    <dgm:cxn modelId="{6B68F282-CDD7-41AA-9BBD-28C2CC006D77}" type="presOf" srcId="{1689F05F-C162-47C2-A37A-10A26369426C}" destId="{CD0B1EA5-7073-497D-B1D2-10B948B78AAC}" srcOrd="0" destOrd="0" presId="urn:microsoft.com/office/officeart/2005/8/layout/venn3"/>
    <dgm:cxn modelId="{2642C49F-AFA5-42F3-87C9-FD1FECC7987D}" type="presOf" srcId="{BDE90DFB-C4D8-4369-B49D-7013A34E3FA9}" destId="{FB299AAE-DE2C-4169-A1C7-876795E62D97}" srcOrd="0" destOrd="0" presId="urn:microsoft.com/office/officeart/2005/8/layout/venn3"/>
    <dgm:cxn modelId="{671236F1-5FE8-4C12-A6AD-E0CF5C59BB31}" type="presOf" srcId="{44C97705-1C14-484D-B000-1EC82C4E2625}" destId="{040A4E9B-EA97-4D3F-9FF8-885717D366D1}" srcOrd="0" destOrd="0" presId="urn:microsoft.com/office/officeart/2005/8/layout/venn3"/>
    <dgm:cxn modelId="{5AFCADF5-CDE1-4E7F-9D5F-64354EE55824}" type="presParOf" srcId="{040A4E9B-EA97-4D3F-9FF8-885717D366D1}" destId="{E91656FD-2173-4346-AFAD-6DDD9D16DDE9}" srcOrd="0" destOrd="0" presId="urn:microsoft.com/office/officeart/2005/8/layout/venn3"/>
    <dgm:cxn modelId="{7AAD0E74-1CA6-494E-8076-63DC534774FE}" type="presParOf" srcId="{040A4E9B-EA97-4D3F-9FF8-885717D366D1}" destId="{21EE388E-B5B6-4F5B-8645-08A936CE8529}" srcOrd="1" destOrd="0" presId="urn:microsoft.com/office/officeart/2005/8/layout/venn3"/>
    <dgm:cxn modelId="{F26603BF-E0C8-444A-9EE6-2B55B67907EF}" type="presParOf" srcId="{040A4E9B-EA97-4D3F-9FF8-885717D366D1}" destId="{CD0B1EA5-7073-497D-B1D2-10B948B78AAC}" srcOrd="2" destOrd="0" presId="urn:microsoft.com/office/officeart/2005/8/layout/venn3"/>
    <dgm:cxn modelId="{55798713-446B-4365-B7C3-4DC0DE044668}" type="presParOf" srcId="{040A4E9B-EA97-4D3F-9FF8-885717D366D1}" destId="{08E7621F-4AD7-4BB3-A3CF-D38C52273AD5}" srcOrd="3" destOrd="0" presId="urn:microsoft.com/office/officeart/2005/8/layout/venn3"/>
    <dgm:cxn modelId="{F02926F7-D8B4-43CD-847F-1A3C9870E0E4}" type="presParOf" srcId="{040A4E9B-EA97-4D3F-9FF8-885717D366D1}" destId="{FB299AAE-DE2C-4169-A1C7-876795E62D97}"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C97705-1C14-484D-B000-1EC82C4E2625}"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GB"/>
        </a:p>
      </dgm:t>
    </dgm:pt>
    <dgm:pt modelId="{F98B49D0-C96A-47CF-A371-264C35DDF217}">
      <dgm:prSet phldrT="[Text]"/>
      <dgm:spPr/>
      <dgm:t>
        <a:bodyPr/>
        <a:lstStyle/>
        <a:p>
          <a:r>
            <a:rPr lang="en-GB" b="1" dirty="0">
              <a:latin typeface="Cavolini" panose="03000502040302020204" pitchFamily="66" charset="0"/>
              <a:cs typeface="Cavolini" panose="03000502040302020204" pitchFamily="66" charset="0"/>
            </a:rPr>
            <a:t>Why is organisation and timing important  for future employment of anyone who aspires to work with young people and adults?</a:t>
          </a:r>
          <a:endParaRPr lang="en-GB" dirty="0"/>
        </a:p>
      </dgm:t>
    </dgm:pt>
    <dgm:pt modelId="{54F296FA-E722-451A-992D-4FB68313D87A}" type="parTrans" cxnId="{165F3D61-54E0-41F0-ADE0-2D5AFE410418}">
      <dgm:prSet/>
      <dgm:spPr/>
      <dgm:t>
        <a:bodyPr/>
        <a:lstStyle/>
        <a:p>
          <a:endParaRPr lang="en-GB"/>
        </a:p>
      </dgm:t>
    </dgm:pt>
    <dgm:pt modelId="{36EED7B9-0107-4C53-B996-7D1686284E7E}" type="sibTrans" cxnId="{165F3D61-54E0-41F0-ADE0-2D5AFE410418}">
      <dgm:prSet/>
      <dgm:spPr/>
      <dgm:t>
        <a:bodyPr/>
        <a:lstStyle/>
        <a:p>
          <a:endParaRPr lang="en-GB"/>
        </a:p>
      </dgm:t>
    </dgm:pt>
    <dgm:pt modelId="{1689F05F-C162-47C2-A37A-10A26369426C}">
      <dgm:prSet phldrT="[Text]" custT="1"/>
      <dgm:spPr/>
      <dgm:t>
        <a:bodyPr/>
        <a:lstStyle/>
        <a:p>
          <a:r>
            <a:rPr lang="en-GB" sz="1900" b="1" dirty="0">
              <a:latin typeface="Cavolini" panose="03000502040302020204" pitchFamily="66" charset="0"/>
              <a:cs typeface="Cavolini" panose="03000502040302020204" pitchFamily="66" charset="0"/>
            </a:rPr>
            <a:t>How can organisation and timing be implemented in a Youth work setting? </a:t>
          </a:r>
          <a:endParaRPr lang="en-GB" sz="1900" dirty="0"/>
        </a:p>
      </dgm:t>
    </dgm:pt>
    <dgm:pt modelId="{10CBCF88-E7AB-46CD-B7AF-ADD09C940D52}" type="parTrans" cxnId="{4D7A4A4D-B1D4-480A-87A6-7893000C70E0}">
      <dgm:prSet/>
      <dgm:spPr/>
      <dgm:t>
        <a:bodyPr/>
        <a:lstStyle/>
        <a:p>
          <a:endParaRPr lang="en-GB"/>
        </a:p>
      </dgm:t>
    </dgm:pt>
    <dgm:pt modelId="{96F61601-7BE9-4E25-9EC7-F4E28F00941D}" type="sibTrans" cxnId="{4D7A4A4D-B1D4-480A-87A6-7893000C70E0}">
      <dgm:prSet/>
      <dgm:spPr/>
      <dgm:t>
        <a:bodyPr/>
        <a:lstStyle/>
        <a:p>
          <a:endParaRPr lang="en-GB"/>
        </a:p>
      </dgm:t>
    </dgm:pt>
    <dgm:pt modelId="{BDE90DFB-C4D8-4369-B49D-7013A34E3FA9}">
      <dgm:prSet phldrT="[Text]" custT="1"/>
      <dgm:spPr/>
      <dgm:t>
        <a:bodyPr/>
        <a:lstStyle/>
        <a:p>
          <a:r>
            <a:rPr lang="en-GB" sz="1900" b="1" dirty="0">
              <a:latin typeface="Cavolini" panose="03000502040302020204" pitchFamily="66" charset="0"/>
              <a:cs typeface="Cavolini" panose="03000502040302020204" pitchFamily="66" charset="0"/>
            </a:rPr>
            <a:t>How does organisation and timing  link to me and my future development for employment?</a:t>
          </a:r>
          <a:endParaRPr lang="en-GB" sz="1900" dirty="0"/>
        </a:p>
      </dgm:t>
    </dgm:pt>
    <dgm:pt modelId="{F933F9FE-46C5-4361-AACB-0C8F1F6DDD83}" type="parTrans" cxnId="{46240623-AE06-4EE0-832A-99852BBBEDEB}">
      <dgm:prSet/>
      <dgm:spPr/>
      <dgm:t>
        <a:bodyPr/>
        <a:lstStyle/>
        <a:p>
          <a:endParaRPr lang="en-GB"/>
        </a:p>
      </dgm:t>
    </dgm:pt>
    <dgm:pt modelId="{5E390AD6-A697-4492-86AF-97F3D1F2E027}" type="sibTrans" cxnId="{46240623-AE06-4EE0-832A-99852BBBEDEB}">
      <dgm:prSet/>
      <dgm:spPr/>
      <dgm:t>
        <a:bodyPr/>
        <a:lstStyle/>
        <a:p>
          <a:endParaRPr lang="en-GB"/>
        </a:p>
      </dgm:t>
    </dgm:pt>
    <dgm:pt modelId="{ED477014-B19B-4AD7-AFF9-3044B7FAADB0}">
      <dgm:prSet phldrT="[Text]" custT="1"/>
      <dgm:spPr/>
      <dgm:t>
        <a:bodyPr/>
        <a:lstStyle/>
        <a:p>
          <a:r>
            <a:rPr lang="en-GB" sz="1900" b="1" dirty="0">
              <a:latin typeface="Cavolini" panose="03000502040302020204" pitchFamily="66" charset="0"/>
              <a:cs typeface="Cavolini" panose="03000502040302020204" pitchFamily="66" charset="0"/>
            </a:rPr>
            <a:t>Why is organisation and timing important?</a:t>
          </a:r>
        </a:p>
      </dgm:t>
    </dgm:pt>
    <dgm:pt modelId="{827418AD-9FEB-4A9F-9C25-8F4A1AD2AB11}" type="parTrans" cxnId="{47ECCD28-BC1A-41C3-BA0D-8074A1971ECB}">
      <dgm:prSet/>
      <dgm:spPr/>
      <dgm:t>
        <a:bodyPr/>
        <a:lstStyle/>
        <a:p>
          <a:endParaRPr lang="en-GB"/>
        </a:p>
      </dgm:t>
    </dgm:pt>
    <dgm:pt modelId="{88A27164-F65E-49A6-B3BE-3D5BFDAC657F}" type="sibTrans" cxnId="{47ECCD28-BC1A-41C3-BA0D-8074A1971ECB}">
      <dgm:prSet/>
      <dgm:spPr/>
      <dgm:t>
        <a:bodyPr/>
        <a:lstStyle/>
        <a:p>
          <a:endParaRPr lang="en-GB"/>
        </a:p>
      </dgm:t>
    </dgm:pt>
    <dgm:pt modelId="{040A4E9B-EA97-4D3F-9FF8-885717D366D1}" type="pres">
      <dgm:prSet presAssocID="{44C97705-1C14-484D-B000-1EC82C4E2625}" presName="Name0" presStyleCnt="0">
        <dgm:presLayoutVars>
          <dgm:dir/>
          <dgm:resizeHandles val="exact"/>
        </dgm:presLayoutVars>
      </dgm:prSet>
      <dgm:spPr/>
    </dgm:pt>
    <dgm:pt modelId="{E91656FD-2173-4346-AFAD-6DDD9D16DDE9}" type="pres">
      <dgm:prSet presAssocID="{F98B49D0-C96A-47CF-A371-264C35DDF217}" presName="Name5" presStyleLbl="vennNode1" presStyleIdx="0" presStyleCnt="4">
        <dgm:presLayoutVars>
          <dgm:bulletEnabled val="1"/>
        </dgm:presLayoutVars>
      </dgm:prSet>
      <dgm:spPr/>
    </dgm:pt>
    <dgm:pt modelId="{21EE388E-B5B6-4F5B-8645-08A936CE8529}" type="pres">
      <dgm:prSet presAssocID="{36EED7B9-0107-4C53-B996-7D1686284E7E}" presName="space" presStyleCnt="0"/>
      <dgm:spPr/>
    </dgm:pt>
    <dgm:pt modelId="{CD0B1EA5-7073-497D-B1D2-10B948B78AAC}" type="pres">
      <dgm:prSet presAssocID="{1689F05F-C162-47C2-A37A-10A26369426C}" presName="Name5" presStyleLbl="vennNode1" presStyleIdx="1" presStyleCnt="4">
        <dgm:presLayoutVars>
          <dgm:bulletEnabled val="1"/>
        </dgm:presLayoutVars>
      </dgm:prSet>
      <dgm:spPr/>
    </dgm:pt>
    <dgm:pt modelId="{08E7621F-4AD7-4BB3-A3CF-D38C52273AD5}" type="pres">
      <dgm:prSet presAssocID="{96F61601-7BE9-4E25-9EC7-F4E28F00941D}" presName="space" presStyleCnt="0"/>
      <dgm:spPr/>
    </dgm:pt>
    <dgm:pt modelId="{FB299AAE-DE2C-4169-A1C7-876795E62D97}" type="pres">
      <dgm:prSet presAssocID="{BDE90DFB-C4D8-4369-B49D-7013A34E3FA9}" presName="Name5" presStyleLbl="vennNode1" presStyleIdx="2" presStyleCnt="4">
        <dgm:presLayoutVars>
          <dgm:bulletEnabled val="1"/>
        </dgm:presLayoutVars>
      </dgm:prSet>
      <dgm:spPr/>
    </dgm:pt>
    <dgm:pt modelId="{A07FB2EC-90EE-450C-BB69-4CEECFB96E80}" type="pres">
      <dgm:prSet presAssocID="{5E390AD6-A697-4492-86AF-97F3D1F2E027}" presName="space" presStyleCnt="0"/>
      <dgm:spPr/>
    </dgm:pt>
    <dgm:pt modelId="{4FB2492A-8972-4093-BEE6-99BDA68A7DB8}" type="pres">
      <dgm:prSet presAssocID="{ED477014-B19B-4AD7-AFF9-3044B7FAADB0}" presName="Name5" presStyleLbl="vennNode1" presStyleIdx="3" presStyleCnt="4">
        <dgm:presLayoutVars>
          <dgm:bulletEnabled val="1"/>
        </dgm:presLayoutVars>
      </dgm:prSet>
      <dgm:spPr/>
    </dgm:pt>
  </dgm:ptLst>
  <dgm:cxnLst>
    <dgm:cxn modelId="{46240623-AE06-4EE0-832A-99852BBBEDEB}" srcId="{44C97705-1C14-484D-B000-1EC82C4E2625}" destId="{BDE90DFB-C4D8-4369-B49D-7013A34E3FA9}" srcOrd="2" destOrd="0" parTransId="{F933F9FE-46C5-4361-AACB-0C8F1F6DDD83}" sibTransId="{5E390AD6-A697-4492-86AF-97F3D1F2E027}"/>
    <dgm:cxn modelId="{47ECCD28-BC1A-41C3-BA0D-8074A1971ECB}" srcId="{44C97705-1C14-484D-B000-1EC82C4E2625}" destId="{ED477014-B19B-4AD7-AFF9-3044B7FAADB0}" srcOrd="3" destOrd="0" parTransId="{827418AD-9FEB-4A9F-9C25-8F4A1AD2AB11}" sibTransId="{88A27164-F65E-49A6-B3BE-3D5BFDAC657F}"/>
    <dgm:cxn modelId="{165F3D61-54E0-41F0-ADE0-2D5AFE410418}" srcId="{44C97705-1C14-484D-B000-1EC82C4E2625}" destId="{F98B49D0-C96A-47CF-A371-264C35DDF217}" srcOrd="0" destOrd="0" parTransId="{54F296FA-E722-451A-992D-4FB68313D87A}" sibTransId="{36EED7B9-0107-4C53-B996-7D1686284E7E}"/>
    <dgm:cxn modelId="{4D7A4A4D-B1D4-480A-87A6-7893000C70E0}" srcId="{44C97705-1C14-484D-B000-1EC82C4E2625}" destId="{1689F05F-C162-47C2-A37A-10A26369426C}" srcOrd="1" destOrd="0" parTransId="{10CBCF88-E7AB-46CD-B7AF-ADD09C940D52}" sibTransId="{96F61601-7BE9-4E25-9EC7-F4E28F00941D}"/>
    <dgm:cxn modelId="{22F75E73-3C37-467A-8330-4CAEC1F6410A}" type="presOf" srcId="{F98B49D0-C96A-47CF-A371-264C35DDF217}" destId="{E91656FD-2173-4346-AFAD-6DDD9D16DDE9}" srcOrd="0" destOrd="0" presId="urn:microsoft.com/office/officeart/2005/8/layout/venn3"/>
    <dgm:cxn modelId="{6B68F282-CDD7-41AA-9BBD-28C2CC006D77}" type="presOf" srcId="{1689F05F-C162-47C2-A37A-10A26369426C}" destId="{CD0B1EA5-7073-497D-B1D2-10B948B78AAC}" srcOrd="0" destOrd="0" presId="urn:microsoft.com/office/officeart/2005/8/layout/venn3"/>
    <dgm:cxn modelId="{2642C49F-AFA5-42F3-87C9-FD1FECC7987D}" type="presOf" srcId="{BDE90DFB-C4D8-4369-B49D-7013A34E3FA9}" destId="{FB299AAE-DE2C-4169-A1C7-876795E62D97}" srcOrd="0" destOrd="0" presId="urn:microsoft.com/office/officeart/2005/8/layout/venn3"/>
    <dgm:cxn modelId="{DFB8D8DE-1B6E-47E7-8EA8-8DF8B51F908A}" type="presOf" srcId="{ED477014-B19B-4AD7-AFF9-3044B7FAADB0}" destId="{4FB2492A-8972-4093-BEE6-99BDA68A7DB8}" srcOrd="0" destOrd="0" presId="urn:microsoft.com/office/officeart/2005/8/layout/venn3"/>
    <dgm:cxn modelId="{671236F1-5FE8-4C12-A6AD-E0CF5C59BB31}" type="presOf" srcId="{44C97705-1C14-484D-B000-1EC82C4E2625}" destId="{040A4E9B-EA97-4D3F-9FF8-885717D366D1}" srcOrd="0" destOrd="0" presId="urn:microsoft.com/office/officeart/2005/8/layout/venn3"/>
    <dgm:cxn modelId="{5AFCADF5-CDE1-4E7F-9D5F-64354EE55824}" type="presParOf" srcId="{040A4E9B-EA97-4D3F-9FF8-885717D366D1}" destId="{E91656FD-2173-4346-AFAD-6DDD9D16DDE9}" srcOrd="0" destOrd="0" presId="urn:microsoft.com/office/officeart/2005/8/layout/venn3"/>
    <dgm:cxn modelId="{7AAD0E74-1CA6-494E-8076-63DC534774FE}" type="presParOf" srcId="{040A4E9B-EA97-4D3F-9FF8-885717D366D1}" destId="{21EE388E-B5B6-4F5B-8645-08A936CE8529}" srcOrd="1" destOrd="0" presId="urn:microsoft.com/office/officeart/2005/8/layout/venn3"/>
    <dgm:cxn modelId="{F26603BF-E0C8-444A-9EE6-2B55B67907EF}" type="presParOf" srcId="{040A4E9B-EA97-4D3F-9FF8-885717D366D1}" destId="{CD0B1EA5-7073-497D-B1D2-10B948B78AAC}" srcOrd="2" destOrd="0" presId="urn:microsoft.com/office/officeart/2005/8/layout/venn3"/>
    <dgm:cxn modelId="{55798713-446B-4365-B7C3-4DC0DE044668}" type="presParOf" srcId="{040A4E9B-EA97-4D3F-9FF8-885717D366D1}" destId="{08E7621F-4AD7-4BB3-A3CF-D38C52273AD5}" srcOrd="3" destOrd="0" presId="urn:microsoft.com/office/officeart/2005/8/layout/venn3"/>
    <dgm:cxn modelId="{F02926F7-D8B4-43CD-847F-1A3C9870E0E4}" type="presParOf" srcId="{040A4E9B-EA97-4D3F-9FF8-885717D366D1}" destId="{FB299AAE-DE2C-4169-A1C7-876795E62D97}" srcOrd="4" destOrd="0" presId="urn:microsoft.com/office/officeart/2005/8/layout/venn3"/>
    <dgm:cxn modelId="{1BF3939C-20CF-4C11-9CE7-A712DA321521}" type="presParOf" srcId="{040A4E9B-EA97-4D3F-9FF8-885717D366D1}" destId="{A07FB2EC-90EE-450C-BB69-4CEECFB96E80}" srcOrd="5" destOrd="0" presId="urn:microsoft.com/office/officeart/2005/8/layout/venn3"/>
    <dgm:cxn modelId="{3F38FE6B-447F-41F6-AB3A-FFC06944B62E}" type="presParOf" srcId="{040A4E9B-EA97-4D3F-9FF8-885717D366D1}" destId="{4FB2492A-8972-4093-BEE6-99BDA68A7DB8}"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656FD-2173-4346-AFAD-6DDD9D16DDE9}">
      <dsp:nvSpPr>
        <dsp:cNvPr id="0" name=""/>
        <dsp:cNvSpPr/>
      </dsp:nvSpPr>
      <dsp:spPr>
        <a:xfrm>
          <a:off x="3466" y="1512064"/>
          <a:ext cx="3477893" cy="347789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Why is communication and confidence important  for future employment of anyone who aspires to work with young people and adults?</a:t>
          </a:r>
        </a:p>
      </dsp:txBody>
      <dsp:txXfrm>
        <a:off x="512792" y="2021390"/>
        <a:ext cx="2459241" cy="2459241"/>
      </dsp:txXfrm>
    </dsp:sp>
    <dsp:sp modelId="{CD0B1EA5-7073-497D-B1D2-10B948B78AAC}">
      <dsp:nvSpPr>
        <dsp:cNvPr id="0" name=""/>
        <dsp:cNvSpPr/>
      </dsp:nvSpPr>
      <dsp:spPr>
        <a:xfrm>
          <a:off x="2785780" y="1512064"/>
          <a:ext cx="3477893" cy="3477893"/>
        </a:xfrm>
        <a:prstGeom prst="ellipse">
          <a:avLst/>
        </a:prstGeom>
        <a:solidFill>
          <a:schemeClr val="accent2">
            <a:alpha val="50000"/>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Why is communication and confidence important?</a:t>
          </a:r>
        </a:p>
      </dsp:txBody>
      <dsp:txXfrm>
        <a:off x="3295106" y="2021390"/>
        <a:ext cx="2459241" cy="2459241"/>
      </dsp:txXfrm>
    </dsp:sp>
    <dsp:sp modelId="{FB299AAE-DE2C-4169-A1C7-876795E62D97}">
      <dsp:nvSpPr>
        <dsp:cNvPr id="0" name=""/>
        <dsp:cNvSpPr/>
      </dsp:nvSpPr>
      <dsp:spPr>
        <a:xfrm>
          <a:off x="5568095" y="1512064"/>
          <a:ext cx="3477893" cy="3477893"/>
        </a:xfrm>
        <a:prstGeom prst="ellipse">
          <a:avLst/>
        </a:prstGeom>
        <a:solidFill>
          <a:schemeClr val="accent2">
            <a:alpha val="50000"/>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can confidence and communication be implemented into a Youth work setting? </a:t>
          </a:r>
        </a:p>
      </dsp:txBody>
      <dsp:txXfrm>
        <a:off x="6077421" y="2021390"/>
        <a:ext cx="2459241" cy="2459241"/>
      </dsp:txXfrm>
    </dsp:sp>
    <dsp:sp modelId="{4FB2492A-8972-4093-BEE6-99BDA68A7DB8}">
      <dsp:nvSpPr>
        <dsp:cNvPr id="0" name=""/>
        <dsp:cNvSpPr/>
      </dsp:nvSpPr>
      <dsp:spPr>
        <a:xfrm>
          <a:off x="8350409" y="1512064"/>
          <a:ext cx="3477893" cy="3477893"/>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does communication and confidence link to me and my future development and employment?</a:t>
          </a:r>
        </a:p>
      </dsp:txBody>
      <dsp:txXfrm>
        <a:off x="8859735" y="2021390"/>
        <a:ext cx="2459241" cy="2459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656FD-2173-4346-AFAD-6DDD9D16DDE9}">
      <dsp:nvSpPr>
        <dsp:cNvPr id="0" name=""/>
        <dsp:cNvSpPr/>
      </dsp:nvSpPr>
      <dsp:spPr>
        <a:xfrm>
          <a:off x="5199" y="977670"/>
          <a:ext cx="4546680" cy="4546680"/>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0219" tIns="35560" rIns="250219"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Cavolini" panose="03000502040302020204" pitchFamily="66" charset="0"/>
              <a:cs typeface="Cavolini" panose="03000502040302020204" pitchFamily="66" charset="0"/>
            </a:rPr>
            <a:t>Why is concentration important when working with young people and adults?</a:t>
          </a:r>
        </a:p>
      </dsp:txBody>
      <dsp:txXfrm>
        <a:off x="671045" y="1643516"/>
        <a:ext cx="3214988" cy="3214988"/>
      </dsp:txXfrm>
    </dsp:sp>
    <dsp:sp modelId="{CD0B1EA5-7073-497D-B1D2-10B948B78AAC}">
      <dsp:nvSpPr>
        <dsp:cNvPr id="0" name=""/>
        <dsp:cNvSpPr/>
      </dsp:nvSpPr>
      <dsp:spPr>
        <a:xfrm>
          <a:off x="3642544" y="977670"/>
          <a:ext cx="4546680" cy="4546680"/>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0219" tIns="35560" rIns="250219"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Cavolini" panose="03000502040302020204" pitchFamily="66" charset="0"/>
              <a:cs typeface="Cavolini" panose="03000502040302020204" pitchFamily="66" charset="0"/>
            </a:rPr>
            <a:t>How can concentration  be implemented into a Youth work setting? </a:t>
          </a:r>
          <a:endParaRPr lang="en-GB" sz="2800" kern="1200" dirty="0"/>
        </a:p>
      </dsp:txBody>
      <dsp:txXfrm>
        <a:off x="4308390" y="1643516"/>
        <a:ext cx="3214988" cy="3214988"/>
      </dsp:txXfrm>
    </dsp:sp>
    <dsp:sp modelId="{FB299AAE-DE2C-4169-A1C7-876795E62D97}">
      <dsp:nvSpPr>
        <dsp:cNvPr id="0" name=""/>
        <dsp:cNvSpPr/>
      </dsp:nvSpPr>
      <dsp:spPr>
        <a:xfrm>
          <a:off x="7279888" y="977670"/>
          <a:ext cx="4546680" cy="4546680"/>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0219" tIns="35560" rIns="250219"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latin typeface="Cavolini" panose="03000502040302020204" pitchFamily="66" charset="0"/>
              <a:cs typeface="Cavolini" panose="03000502040302020204" pitchFamily="66" charset="0"/>
            </a:rPr>
            <a:t>How does concentration link me and  my future development and employment?</a:t>
          </a:r>
          <a:endParaRPr lang="en-GB" sz="2800" kern="1200" dirty="0"/>
        </a:p>
      </dsp:txBody>
      <dsp:txXfrm>
        <a:off x="7945734" y="1643516"/>
        <a:ext cx="3214988" cy="32149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656FD-2173-4346-AFAD-6DDD9D16DDE9}">
      <dsp:nvSpPr>
        <dsp:cNvPr id="0" name=""/>
        <dsp:cNvSpPr/>
      </dsp:nvSpPr>
      <dsp:spPr>
        <a:xfrm>
          <a:off x="3466" y="1512064"/>
          <a:ext cx="3477893" cy="347789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0320" rIns="19140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Cavolini" panose="03000502040302020204" pitchFamily="66" charset="0"/>
              <a:cs typeface="Cavolini" panose="03000502040302020204" pitchFamily="66" charset="0"/>
            </a:rPr>
            <a:t>Why is organisation and timing important  for future employment of anyone who aspires to work with young people and adults?</a:t>
          </a:r>
          <a:endParaRPr lang="en-GB" sz="1600" kern="1200" dirty="0"/>
        </a:p>
      </dsp:txBody>
      <dsp:txXfrm>
        <a:off x="512792" y="2021390"/>
        <a:ext cx="2459241" cy="2459241"/>
      </dsp:txXfrm>
    </dsp:sp>
    <dsp:sp modelId="{CD0B1EA5-7073-497D-B1D2-10B948B78AAC}">
      <dsp:nvSpPr>
        <dsp:cNvPr id="0" name=""/>
        <dsp:cNvSpPr/>
      </dsp:nvSpPr>
      <dsp:spPr>
        <a:xfrm>
          <a:off x="2785780" y="1512064"/>
          <a:ext cx="3477893" cy="3477893"/>
        </a:xfrm>
        <a:prstGeom prst="ellipse">
          <a:avLst/>
        </a:prstGeom>
        <a:solidFill>
          <a:schemeClr val="accent2">
            <a:alpha val="50000"/>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can organisation and timing be implemented in a Youth work setting? </a:t>
          </a:r>
          <a:endParaRPr lang="en-GB" sz="1900" kern="1200" dirty="0"/>
        </a:p>
      </dsp:txBody>
      <dsp:txXfrm>
        <a:off x="3295106" y="2021390"/>
        <a:ext cx="2459241" cy="2459241"/>
      </dsp:txXfrm>
    </dsp:sp>
    <dsp:sp modelId="{FB299AAE-DE2C-4169-A1C7-876795E62D97}">
      <dsp:nvSpPr>
        <dsp:cNvPr id="0" name=""/>
        <dsp:cNvSpPr/>
      </dsp:nvSpPr>
      <dsp:spPr>
        <a:xfrm>
          <a:off x="5568095" y="1512064"/>
          <a:ext cx="3477893" cy="3477893"/>
        </a:xfrm>
        <a:prstGeom prst="ellipse">
          <a:avLst/>
        </a:prstGeom>
        <a:solidFill>
          <a:schemeClr val="accent2">
            <a:alpha val="50000"/>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How does organisation and timing  link to me and my future development for employment?</a:t>
          </a:r>
          <a:endParaRPr lang="en-GB" sz="1900" kern="1200" dirty="0"/>
        </a:p>
      </dsp:txBody>
      <dsp:txXfrm>
        <a:off x="6077421" y="2021390"/>
        <a:ext cx="2459241" cy="2459241"/>
      </dsp:txXfrm>
    </dsp:sp>
    <dsp:sp modelId="{4FB2492A-8972-4093-BEE6-99BDA68A7DB8}">
      <dsp:nvSpPr>
        <dsp:cNvPr id="0" name=""/>
        <dsp:cNvSpPr/>
      </dsp:nvSpPr>
      <dsp:spPr>
        <a:xfrm>
          <a:off x="8350409" y="1512064"/>
          <a:ext cx="3477893" cy="3477893"/>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1400" tIns="24130" rIns="191400" bIns="24130"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Cavolini" panose="03000502040302020204" pitchFamily="66" charset="0"/>
              <a:cs typeface="Cavolini" panose="03000502040302020204" pitchFamily="66" charset="0"/>
            </a:rPr>
            <a:t>Why is organisation and timing important?</a:t>
          </a:r>
        </a:p>
      </dsp:txBody>
      <dsp:txXfrm>
        <a:off x="8859735" y="2021390"/>
        <a:ext cx="2459241" cy="245924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89736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36612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62054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1141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11/30/2022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801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822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4174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74133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11/30/2022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12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888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9635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11/30/2022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60098429"/>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2"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2" name="Title 1">
            <a:extLst>
              <a:ext uri="{FF2B5EF4-FFF2-40B4-BE49-F238E27FC236}">
                <a16:creationId xmlns:a16="http://schemas.microsoft.com/office/drawing/2014/main" id="{2647DBE3-079E-0DEE-5A59-6D72882B6349}"/>
              </a:ext>
            </a:extLst>
          </p:cNvPr>
          <p:cNvSpPr>
            <a:spLocks noGrp="1"/>
          </p:cNvSpPr>
          <p:nvPr>
            <p:ph type="ctrTitle"/>
          </p:nvPr>
        </p:nvSpPr>
        <p:spPr>
          <a:xfrm>
            <a:off x="2241804" y="2093976"/>
            <a:ext cx="7708392" cy="1804255"/>
          </a:xfrm>
        </p:spPr>
        <p:txBody>
          <a:bodyPr>
            <a:noAutofit/>
          </a:bodyPr>
          <a:lstStyle/>
          <a:p>
            <a:r>
              <a:rPr lang="en-GB" sz="3400" dirty="0">
                <a:latin typeface="Cavolini" panose="03000502040302020204" pitchFamily="66" charset="0"/>
                <a:cs typeface="Cavolini" panose="03000502040302020204" pitchFamily="66" charset="0"/>
              </a:rPr>
              <a:t>Study Skills and why they are important for future employment and development</a:t>
            </a:r>
          </a:p>
        </p:txBody>
      </p:sp>
      <p:sp>
        <p:nvSpPr>
          <p:cNvPr id="3" name="Subtitle 2">
            <a:extLst>
              <a:ext uri="{FF2B5EF4-FFF2-40B4-BE49-F238E27FC236}">
                <a16:creationId xmlns:a16="http://schemas.microsoft.com/office/drawing/2014/main" id="{A00B5BE0-362B-054C-8A33-4D336399C26A}"/>
              </a:ext>
            </a:extLst>
          </p:cNvPr>
          <p:cNvSpPr>
            <a:spLocks noGrp="1"/>
          </p:cNvSpPr>
          <p:nvPr>
            <p:ph type="subTitle" idx="1"/>
          </p:nvPr>
        </p:nvSpPr>
        <p:spPr>
          <a:xfrm>
            <a:off x="2241804" y="3898231"/>
            <a:ext cx="7708392" cy="699091"/>
          </a:xfrm>
        </p:spPr>
        <p:txBody>
          <a:bodyPr>
            <a:normAutofit lnSpcReduction="10000"/>
          </a:bodyPr>
          <a:lstStyle/>
          <a:p>
            <a:r>
              <a:rPr lang="en-GB" dirty="0">
                <a:latin typeface="Cavolini" panose="03000502040302020204" pitchFamily="66" charset="0"/>
                <a:cs typeface="Cavolini" panose="03000502040302020204" pitchFamily="66" charset="0"/>
              </a:rPr>
              <a:t>Presentation by Courtney Ray Newman, Student 2103306</a:t>
            </a:r>
          </a:p>
        </p:txBody>
      </p:sp>
    </p:spTree>
    <p:extLst>
      <p:ext uri="{BB962C8B-B14F-4D97-AF65-F5344CB8AC3E}">
        <p14:creationId xmlns:p14="http://schemas.microsoft.com/office/powerpoint/2010/main" val="2330646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3"/>
            <a:ext cx="7708392" cy="1617688"/>
          </a:xfrm>
        </p:spPr>
        <p:txBody>
          <a:bodyPr vert="horz" lIns="91440" tIns="45720" rIns="91440" bIns="45720" rtlCol="0" anchor="b">
            <a:normAutofit/>
          </a:bodyPr>
          <a:lstStyle/>
          <a:p>
            <a:pPr algn="ctr"/>
            <a:r>
              <a:rPr lang="en-US"/>
              <a:t>Introduction </a:t>
            </a:r>
          </a:p>
        </p:txBody>
      </p:sp>
    </p:spTree>
    <p:extLst>
      <p:ext uri="{BB962C8B-B14F-4D97-AF65-F5344CB8AC3E}">
        <p14:creationId xmlns:p14="http://schemas.microsoft.com/office/powerpoint/2010/main" val="27385431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Introduction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a:bodyPr>
          <a:lstStyle/>
          <a:p>
            <a:pPr marL="0" indent="0" algn="just">
              <a:buNone/>
            </a:pPr>
            <a:r>
              <a:rPr lang="en-GB" sz="2200" b="1" dirty="0">
                <a:latin typeface="Cavolini" panose="03000502040302020204" pitchFamily="66" charset="0"/>
                <a:cs typeface="Cavolini" panose="03000502040302020204" pitchFamily="66" charset="0"/>
              </a:rPr>
              <a:t>During this presentation I will speak about  three different study skills that link to myself personally. The study skills I have chosen   are good for future employability for future and current youth workers and for anyone who are considering  a career path with young people and adults.</a:t>
            </a:r>
          </a:p>
          <a:p>
            <a:pPr marL="0" indent="0" algn="just">
              <a:buNone/>
            </a:pPr>
            <a:r>
              <a:rPr lang="en-GB" sz="2200" b="1" dirty="0">
                <a:latin typeface="Cavolini" panose="03000502040302020204" pitchFamily="66" charset="0"/>
                <a:cs typeface="Cavolini" panose="03000502040302020204" pitchFamily="66" charset="0"/>
              </a:rPr>
              <a:t>During this presentation I will also be speaking about how future employment and development link to my chosen study skills. And answering questions based on how they are important, how they can be implemented in a youth work setting and discussing how they relate to myself and my future development and employment.</a:t>
            </a:r>
          </a:p>
          <a:p>
            <a:pPr marL="0" indent="0">
              <a:buNone/>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54406294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2"/>
            <a:ext cx="7708392" cy="2410329"/>
          </a:xfrm>
        </p:spPr>
        <p:txBody>
          <a:bodyPr vert="horz" lIns="91440" tIns="45720" rIns="91440" bIns="45720" rtlCol="0" anchor="b">
            <a:normAutofit/>
          </a:bodyPr>
          <a:lstStyle/>
          <a:p>
            <a:pPr algn="ctr"/>
            <a:r>
              <a:rPr lang="en-US" sz="4800" dirty="0">
                <a:latin typeface="Cavolini" panose="03000502040302020204" pitchFamily="66" charset="0"/>
                <a:cs typeface="Cavolini" panose="03000502040302020204" pitchFamily="66" charset="0"/>
              </a:rPr>
              <a:t>Study Skill 1 – Communication and Confidence  </a:t>
            </a:r>
          </a:p>
        </p:txBody>
      </p:sp>
    </p:spTree>
    <p:extLst>
      <p:ext uri="{BB962C8B-B14F-4D97-AF65-F5344CB8AC3E}">
        <p14:creationId xmlns:p14="http://schemas.microsoft.com/office/powerpoint/2010/main" val="17402264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1" y="10"/>
            <a:ext cx="12191979" cy="6857990"/>
          </a:xfrm>
          <a:prstGeom prst="rect">
            <a:avLst/>
          </a:prstGeom>
        </p:spPr>
      </p:pic>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92500" lnSpcReduction="10000"/>
          </a:bodyPr>
          <a:lstStyle/>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I have chosen and linked communication and confidence together as I believe they relate really well together.   </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Communication and confidence is different for every person you come into contact with and the inclusion of one self. By this I mean that communication and confidence is different for everyone including yourself.</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Communication and confidence is also a really big part of peoples lives in many different ways such as communicating with those around you and doing things you may not want to do but do anyway.</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Communication and confidence is also important for our development and everyday life.</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The </a:t>
            </a:r>
            <a:r>
              <a:rPr lang="en-GB" sz="2200" b="1" dirty="0" err="1">
                <a:latin typeface="Cavolini" panose="03000502040302020204" pitchFamily="66" charset="0"/>
                <a:cs typeface="Cavolini" panose="03000502040302020204" pitchFamily="66" charset="0"/>
              </a:rPr>
              <a:t>imformation</a:t>
            </a:r>
            <a:r>
              <a:rPr lang="en-GB" sz="2200" b="1" dirty="0">
                <a:latin typeface="Cavolini" panose="03000502040302020204" pitchFamily="66" charset="0"/>
                <a:cs typeface="Cavolini" panose="03000502040302020204" pitchFamily="66" charset="0"/>
              </a:rPr>
              <a:t> on this slide links to an article by Steve Mack which was written in April 2020.</a:t>
            </a: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7180889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2B430B-262D-B441-48A2-2617E038C5E0}"/>
              </a:ext>
            </a:extLst>
          </p:cNvPr>
          <p:cNvGraphicFramePr/>
          <p:nvPr>
            <p:extLst>
              <p:ext uri="{D42A27DB-BD31-4B8C-83A1-F6EECF244321}">
                <p14:modId xmlns:p14="http://schemas.microsoft.com/office/powerpoint/2010/main" val="2126556635"/>
              </p:ext>
            </p:extLst>
          </p:nvPr>
        </p:nvGraphicFramePr>
        <p:xfrm>
          <a:off x="180115" y="177989"/>
          <a:ext cx="11831769" cy="650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1042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198913" y="2198914"/>
            <a:ext cx="7815943" cy="2565109"/>
          </a:xfrm>
        </p:spPr>
        <p:txBody>
          <a:bodyPr vert="horz" lIns="91440" tIns="45720" rIns="91440" bIns="45720" rtlCol="0" anchor="b">
            <a:normAutofit/>
          </a:bodyPr>
          <a:lstStyle/>
          <a:p>
            <a:pPr algn="ctr"/>
            <a:r>
              <a:rPr lang="en-US" sz="5400" dirty="0">
                <a:latin typeface="Cavolini" panose="03000502040302020204" pitchFamily="66" charset="0"/>
                <a:cs typeface="Cavolini" panose="03000502040302020204" pitchFamily="66" charset="0"/>
              </a:rPr>
              <a:t>Study Skill 2 – Concentration  </a:t>
            </a:r>
          </a:p>
        </p:txBody>
      </p:sp>
    </p:spTree>
    <p:extLst>
      <p:ext uri="{BB962C8B-B14F-4D97-AF65-F5344CB8AC3E}">
        <p14:creationId xmlns:p14="http://schemas.microsoft.com/office/powerpoint/2010/main" val="5611597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3027" y="-45238"/>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92500" lnSpcReduction="10000"/>
          </a:bodyPr>
          <a:lstStyle/>
          <a:p>
            <a:r>
              <a:rPr lang="en-GB" sz="2200" b="1" dirty="0">
                <a:latin typeface="Cavolini" panose="03000502040302020204" pitchFamily="66" charset="0"/>
                <a:cs typeface="Cavolini" panose="03000502040302020204" pitchFamily="66" charset="0"/>
              </a:rPr>
              <a:t>I have chosen concentration as my second study skill due to being able to relate to this topic and because I think that it is important when it comes to working with young people and adults.</a:t>
            </a:r>
          </a:p>
          <a:p>
            <a:r>
              <a:rPr lang="en-GB" sz="2200" b="1" dirty="0">
                <a:latin typeface="Cavolini" panose="03000502040302020204" pitchFamily="66" charset="0"/>
                <a:cs typeface="Cavolini" panose="03000502040302020204" pitchFamily="66" charset="0"/>
              </a:rPr>
              <a:t>Concentration is different for everyone and everyone has a different concentration span. It is important that we use our organisational skills  and listen to what our body needs if we are unable to concentrate at or after a  certain time frame. If we don’t listen to our body and what we need at a certain time then it could lead to being burnt out and needing extra time to recover.</a:t>
            </a:r>
          </a:p>
          <a:p>
            <a:r>
              <a:rPr lang="en-GB" sz="2200" b="1" dirty="0">
                <a:latin typeface="Cavolini" panose="03000502040302020204" pitchFamily="66" charset="0"/>
                <a:cs typeface="Cavolini" panose="03000502040302020204" pitchFamily="66" charset="0"/>
              </a:rPr>
              <a:t> In addition to this our attention span and being able to focus are limited like stated above. After a certain amount of time we loose our concentration gradually (peart2021) due to this we are most likely to make more mistakes than usual and loose our creative drive and the ability to solve problems which could be too complex at that time. </a:t>
            </a:r>
          </a:p>
        </p:txBody>
      </p:sp>
    </p:spTree>
    <p:extLst>
      <p:ext uri="{BB962C8B-B14F-4D97-AF65-F5344CB8AC3E}">
        <p14:creationId xmlns:p14="http://schemas.microsoft.com/office/powerpoint/2010/main" val="18201172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2B430B-262D-B441-48A2-2617E038C5E0}"/>
              </a:ext>
            </a:extLst>
          </p:cNvPr>
          <p:cNvGraphicFramePr/>
          <p:nvPr>
            <p:extLst>
              <p:ext uri="{D42A27DB-BD31-4B8C-83A1-F6EECF244321}">
                <p14:modId xmlns:p14="http://schemas.microsoft.com/office/powerpoint/2010/main" val="309989508"/>
              </p:ext>
            </p:extLst>
          </p:nvPr>
        </p:nvGraphicFramePr>
        <p:xfrm>
          <a:off x="225551" y="177989"/>
          <a:ext cx="11831769" cy="650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6047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165683" y="2190308"/>
            <a:ext cx="7873465" cy="2466752"/>
          </a:xfrm>
        </p:spPr>
        <p:txBody>
          <a:bodyPr vert="horz" lIns="91440" tIns="45720" rIns="91440" bIns="45720" rtlCol="0" anchor="b">
            <a:normAutofit fontScale="90000"/>
          </a:bodyPr>
          <a:lstStyle/>
          <a:p>
            <a:pPr algn="ctr"/>
            <a:r>
              <a:rPr lang="en-US" dirty="0">
                <a:latin typeface="Cavolini" panose="03000502040302020204" pitchFamily="66" charset="0"/>
                <a:cs typeface="Cavolini" panose="03000502040302020204" pitchFamily="66" charset="0"/>
              </a:rPr>
              <a:t>Study Skill 3 – Organization and Timing </a:t>
            </a:r>
          </a:p>
        </p:txBody>
      </p:sp>
    </p:spTree>
    <p:extLst>
      <p:ext uri="{BB962C8B-B14F-4D97-AF65-F5344CB8AC3E}">
        <p14:creationId xmlns:p14="http://schemas.microsoft.com/office/powerpoint/2010/main" val="306463328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85000" lnSpcReduction="20000"/>
          </a:bodyPr>
          <a:lstStyle/>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I have chosen  organisation and timing as my third study skill to focus on as I believe they link really well together and are really important for as a study skill and as an employee.  </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Organisation and timing are important for everyday life and employment, for example we would need to make sure we give ourselves plenty of time to get ready for the day and arrive on time for work or study. Another example of organisation and timing would be organising and planning a activity and making sure </a:t>
            </a:r>
          </a:p>
          <a:p>
            <a:pPr>
              <a:buFont typeface="Wingdings" panose="05000000000000000000" pitchFamily="2" charset="2"/>
              <a:buChar char="Ø"/>
            </a:pPr>
            <a:r>
              <a:rPr lang="en-GB" sz="2200" b="1" dirty="0">
                <a:latin typeface="Cavolini" panose="03000502040302020204" pitchFamily="66" charset="0"/>
                <a:cs typeface="Cavolini" panose="03000502040302020204" pitchFamily="66" charset="0"/>
              </a:rPr>
              <a:t> organisation skills will also help develop timing skills over time. – This was taken from study.com. This website was accessed on November 2022.</a:t>
            </a: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marL="0" indent="0">
              <a:buNone/>
            </a:pPr>
            <a:endParaRPr lang="en-GB" sz="2200" b="1" dirty="0">
              <a:latin typeface="Cavolini" panose="03000502040302020204" pitchFamily="66" charset="0"/>
              <a:cs typeface="Cavolini" panose="03000502040302020204" pitchFamily="66" charset="0"/>
            </a:endParaRP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a:buFont typeface="Wingdings" panose="05000000000000000000" pitchFamily="2" charset="2"/>
              <a:buChar char="Ø"/>
            </a:pPr>
            <a:endParaRPr lang="en-GB" sz="2200" b="1" dirty="0">
              <a:latin typeface="Cavolini" panose="03000502040302020204" pitchFamily="66" charset="0"/>
              <a:cs typeface="Cavolini" panose="03000502040302020204" pitchFamily="66" charset="0"/>
            </a:endParaRPr>
          </a:p>
          <a:p>
            <a:pPr marL="0" indent="0">
              <a:buNone/>
            </a:pPr>
            <a:r>
              <a:rPr lang="en-GB" sz="2200" b="1" dirty="0">
                <a:latin typeface="Cavolini" panose="03000502040302020204" pitchFamily="66" charset="0"/>
                <a:cs typeface="Cavolini" panose="03000502040302020204" pitchFamily="66" charset="0"/>
              </a:rPr>
              <a:t> </a:t>
            </a:r>
          </a:p>
          <a:p>
            <a:pPr marL="0" indent="0">
              <a:buNone/>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07445668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02B430B-262D-B441-48A2-2617E038C5E0}"/>
              </a:ext>
            </a:extLst>
          </p:cNvPr>
          <p:cNvGraphicFramePr/>
          <p:nvPr>
            <p:extLst>
              <p:ext uri="{D42A27DB-BD31-4B8C-83A1-F6EECF244321}">
                <p14:modId xmlns:p14="http://schemas.microsoft.com/office/powerpoint/2010/main" val="4264846990"/>
              </p:ext>
            </p:extLst>
          </p:nvPr>
        </p:nvGraphicFramePr>
        <p:xfrm>
          <a:off x="225551" y="177989"/>
          <a:ext cx="11831769" cy="650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180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3"/>
            <a:ext cx="7708392" cy="1617688"/>
          </a:xfrm>
        </p:spPr>
        <p:txBody>
          <a:bodyPr vert="horz" lIns="91440" tIns="45720" rIns="91440" bIns="45720" rtlCol="0" anchor="b">
            <a:normAutofit/>
          </a:bodyPr>
          <a:lstStyle/>
          <a:p>
            <a:pPr algn="ctr"/>
            <a:r>
              <a:rPr lang="en-US" dirty="0"/>
              <a:t>Conclusion </a:t>
            </a:r>
          </a:p>
        </p:txBody>
      </p:sp>
    </p:spTree>
    <p:extLst>
      <p:ext uri="{BB962C8B-B14F-4D97-AF65-F5344CB8AC3E}">
        <p14:creationId xmlns:p14="http://schemas.microsoft.com/office/powerpoint/2010/main" val="10696352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  conclusion</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a:bodyPr>
          <a:lstStyle/>
          <a:p>
            <a:pPr marL="0" indent="0">
              <a:buNone/>
            </a:pPr>
            <a:r>
              <a:rPr lang="en-GB" sz="2200" b="1" dirty="0">
                <a:latin typeface="Cavolini" panose="03000502040302020204" pitchFamily="66" charset="0"/>
                <a:cs typeface="Cavolini" panose="03000502040302020204" pitchFamily="66" charset="0"/>
              </a:rPr>
              <a:t>Inconclusion my key points are firstly my personal development in the three skills I have chosen need to be developed further in order to progress further with these skills. To be able to progress further I will use my organisation skills and timing skills to plan my time and tasks for completion wisely and make sure I have enough time and breaks to complete the tasks I have been given. </a:t>
            </a:r>
          </a:p>
          <a:p>
            <a:pPr marL="0" indent="0">
              <a:buNone/>
            </a:pPr>
            <a:r>
              <a:rPr lang="en-GB" sz="2200" b="1" dirty="0">
                <a:latin typeface="Cavolini" panose="03000502040302020204" pitchFamily="66" charset="0"/>
                <a:cs typeface="Cavolini" panose="03000502040302020204" pitchFamily="66" charset="0"/>
              </a:rPr>
              <a:t> Secondly my next key point is that the study skills I chose are important for future and current youth workers and anyone who wishes to work with young people and adults.</a:t>
            </a:r>
          </a:p>
          <a:p>
            <a:pPr marL="0" indent="0">
              <a:buNone/>
            </a:pPr>
            <a:r>
              <a:rPr lang="en-GB" sz="2200" b="1" dirty="0">
                <a:latin typeface="Cavolini" panose="03000502040302020204" pitchFamily="66" charset="0"/>
                <a:cs typeface="Cavolini" panose="03000502040302020204" pitchFamily="66" charset="0"/>
              </a:rPr>
              <a:t>Lastly my last key point is that the skills can be easily implemented into any setting with young people and adults.  </a:t>
            </a:r>
          </a:p>
        </p:txBody>
      </p:sp>
    </p:spTree>
    <p:extLst>
      <p:ext uri="{BB962C8B-B14F-4D97-AF65-F5344CB8AC3E}">
        <p14:creationId xmlns:p14="http://schemas.microsoft.com/office/powerpoint/2010/main" val="382491834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srcRect t="3321" b="16322"/>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1FBCB95-389E-4A3B-A32D-E5E26CD8F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1554" y="1931495"/>
            <a:ext cx="8368893" cy="2995011"/>
          </a:xfrm>
          <a:prstGeom prst="rect">
            <a:avLst/>
          </a:prstGeom>
          <a:solidFill>
            <a:schemeClr val="bg1">
              <a:alpha val="80000"/>
            </a:schemeClr>
          </a:solidFill>
          <a:ln w="6350" cap="flat" cmpd="sng" algn="ctr">
            <a:noFill/>
            <a:prstDash val="solid"/>
          </a:ln>
          <a:effectLst>
            <a:outerShdw blurRad="50800" algn="ctr" rotWithShape="0">
              <a:prstClr val="black">
                <a:alpha val="66000"/>
              </a:prstClr>
            </a:outerShdw>
            <a:softEdge rad="0"/>
          </a:effectLst>
        </p:spPr>
      </p:sp>
      <p:sp>
        <p:nvSpPr>
          <p:cNvPr id="26" name="Rectangle 21">
            <a:extLst>
              <a:ext uri="{FF2B5EF4-FFF2-40B4-BE49-F238E27FC236}">
                <a16:creationId xmlns:a16="http://schemas.microsoft.com/office/drawing/2014/main" id="{298A4E45-233B-4B5C-B9A3-2791BF6F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212" y="2093976"/>
            <a:ext cx="8037576" cy="2670048"/>
          </a:xfrm>
          <a:prstGeom prst="rect">
            <a:avLst/>
          </a:prstGeom>
          <a:noFill/>
          <a:ln w="19050" cap="sq" cmpd="sng" algn="ctr">
            <a:solidFill>
              <a:schemeClr val="tx1"/>
            </a:solidFill>
            <a:prstDash val="solid"/>
            <a:miter lim="800000"/>
          </a:ln>
          <a:effectLst/>
        </p:spPr>
      </p:sp>
      <p:sp>
        <p:nvSpPr>
          <p:cNvPr id="5" name="Title 4">
            <a:extLst>
              <a:ext uri="{FF2B5EF4-FFF2-40B4-BE49-F238E27FC236}">
                <a16:creationId xmlns:a16="http://schemas.microsoft.com/office/drawing/2014/main" id="{29E4A695-39E1-EC67-FEDC-BE82F73AD061}"/>
              </a:ext>
            </a:extLst>
          </p:cNvPr>
          <p:cNvSpPr>
            <a:spLocks noGrp="1"/>
          </p:cNvSpPr>
          <p:nvPr>
            <p:ph type="title"/>
          </p:nvPr>
        </p:nvSpPr>
        <p:spPr>
          <a:xfrm>
            <a:off x="2241804" y="2280543"/>
            <a:ext cx="7708392" cy="1617688"/>
          </a:xfrm>
        </p:spPr>
        <p:txBody>
          <a:bodyPr vert="horz" lIns="91440" tIns="45720" rIns="91440" bIns="45720" rtlCol="0" anchor="b">
            <a:normAutofit/>
          </a:bodyPr>
          <a:lstStyle/>
          <a:p>
            <a:pPr algn="ctr"/>
            <a:r>
              <a:rPr lang="en-US" dirty="0"/>
              <a:t>References </a:t>
            </a:r>
          </a:p>
        </p:txBody>
      </p:sp>
    </p:spTree>
    <p:extLst>
      <p:ext uri="{BB962C8B-B14F-4D97-AF65-F5344CB8AC3E}">
        <p14:creationId xmlns:p14="http://schemas.microsoft.com/office/powerpoint/2010/main" val="116747140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Colorful leaf patterns">
            <a:extLst>
              <a:ext uri="{FF2B5EF4-FFF2-40B4-BE49-F238E27FC236}">
                <a16:creationId xmlns:a16="http://schemas.microsoft.com/office/drawing/2014/main" id="{DAC3E67A-ABD6-2ECA-C6B4-B2A80D154F30}"/>
              </a:ext>
            </a:extLst>
          </p:cNvPr>
          <p:cNvPicPr>
            <a:picLocks noChangeAspect="1"/>
          </p:cNvPicPr>
          <p:nvPr/>
        </p:nvPicPr>
        <p:blipFill rotWithShape="1">
          <a:blip r:embed="rId2">
            <a:alphaModFix amt="40000"/>
          </a:blip>
          <a:srcRect t="3321" b="16322"/>
          <a:stretch/>
        </p:blipFill>
        <p:spPr>
          <a:xfrm>
            <a:off x="20" y="10"/>
            <a:ext cx="12191979" cy="6857990"/>
          </a:xfrm>
          <a:prstGeom prst="rect">
            <a:avLst/>
          </a:prstGeom>
        </p:spPr>
      </p:pic>
      <p:sp>
        <p:nvSpPr>
          <p:cNvPr id="5" name="Title 4">
            <a:extLst>
              <a:ext uri="{FF2B5EF4-FFF2-40B4-BE49-F238E27FC236}">
                <a16:creationId xmlns:a16="http://schemas.microsoft.com/office/drawing/2014/main" id="{270F2957-93BD-8107-2BDD-BF5FF8BBA6D4}"/>
              </a:ext>
            </a:extLst>
          </p:cNvPr>
          <p:cNvSpPr>
            <a:spLocks noGrp="1"/>
          </p:cNvSpPr>
          <p:nvPr>
            <p:ph type="title"/>
          </p:nvPr>
        </p:nvSpPr>
        <p:spPr>
          <a:xfrm>
            <a:off x="838200" y="365125"/>
            <a:ext cx="10515600" cy="1325563"/>
          </a:xfrm>
        </p:spPr>
        <p:txBody>
          <a:bodyPr>
            <a:normAutofit/>
          </a:bodyPr>
          <a:lstStyle/>
          <a:p>
            <a:r>
              <a:rPr lang="en-GB" sz="5400" b="1" dirty="0">
                <a:latin typeface="Cavolini" panose="03000502040302020204" pitchFamily="66" charset="0"/>
                <a:cs typeface="Cavolini" panose="03000502040302020204" pitchFamily="66" charset="0"/>
              </a:rPr>
              <a:t>References  </a:t>
            </a:r>
          </a:p>
        </p:txBody>
      </p:sp>
      <p:sp>
        <p:nvSpPr>
          <p:cNvPr id="27"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0B5BE0-362B-054C-8A33-4D336399C26A}"/>
              </a:ext>
            </a:extLst>
          </p:cNvPr>
          <p:cNvSpPr>
            <a:spLocks noGrp="1"/>
          </p:cNvSpPr>
          <p:nvPr>
            <p:ph idx="1"/>
          </p:nvPr>
        </p:nvSpPr>
        <p:spPr>
          <a:xfrm>
            <a:off x="838200" y="2004446"/>
            <a:ext cx="10515600" cy="4176897"/>
          </a:xfrm>
        </p:spPr>
        <p:txBody>
          <a:bodyPr>
            <a:normAutofit fontScale="92500"/>
          </a:bodyPr>
          <a:lstStyle/>
          <a:p>
            <a:pPr marL="0" indent="0">
              <a:buNone/>
            </a:pPr>
            <a:r>
              <a:rPr lang="en-GB" sz="2200" b="1" dirty="0">
                <a:latin typeface="Cavolini" panose="03000502040302020204" pitchFamily="66" charset="0"/>
                <a:cs typeface="Cavolini" panose="03000502040302020204" pitchFamily="66" charset="0"/>
              </a:rPr>
              <a:t>Our concentration and attention span and the ability to focus can be lost over a certain amount of time (peart2021) due to this we are more likely to make mistakes and become frustrated with ourselves due to loosing our creative drive and not being able to solve complex problems at that time. This information came from positive psychology.com and was a Ph.D. written by Jeremy Sutton during April of 2021.</a:t>
            </a:r>
          </a:p>
          <a:p>
            <a:pPr marL="0" indent="0">
              <a:buNone/>
            </a:pPr>
            <a:r>
              <a:rPr lang="en-GB" sz="2200" b="1" dirty="0">
                <a:latin typeface="Cavolini" panose="03000502040302020204" pitchFamily="66" charset="0"/>
                <a:cs typeface="Cavolini" panose="03000502040302020204" pitchFamily="66" charset="0"/>
              </a:rPr>
              <a:t>Organisation skills will also help develop timing skills over time. – This was taken from study.com. This website was accessed on November 2022.</a:t>
            </a:r>
          </a:p>
          <a:p>
            <a:pPr marL="0" indent="0">
              <a:buNone/>
            </a:pPr>
            <a:r>
              <a:rPr lang="en-GB" sz="2200" b="1" dirty="0">
                <a:latin typeface="Cavolini" panose="03000502040302020204" pitchFamily="66" charset="0"/>
                <a:cs typeface="Cavolini" panose="03000502040302020204" pitchFamily="66" charset="0"/>
              </a:rPr>
              <a:t>Communication and confidence can bounce off of each other due to this we need to develop our communication skills in order to be able to communicate effectively with our peers this information has come from a website called excellencexl.com  and the article was written by Steve Mack</a:t>
            </a:r>
          </a:p>
          <a:p>
            <a:pPr marL="0" indent="0">
              <a:buNone/>
            </a:pPr>
            <a:endParaRPr lang="en-GB" sz="2200" b="1" dirty="0">
              <a:latin typeface="Cavolini" panose="03000502040302020204" pitchFamily="66" charset="0"/>
              <a:cs typeface="Cavolini" panose="03000502040302020204" pitchFamily="66" charset="0"/>
            </a:endParaRPr>
          </a:p>
          <a:p>
            <a:pPr marL="0" indent="0">
              <a:buNone/>
            </a:pPr>
            <a:endParaRPr lang="en-GB" sz="2200" b="1" dirty="0">
              <a:latin typeface="Cavolini" panose="03000502040302020204" pitchFamily="66" charset="0"/>
              <a:cs typeface="Cavolini" panose="03000502040302020204" pitchFamily="66" charset="0"/>
            </a:endParaRPr>
          </a:p>
        </p:txBody>
      </p:sp>
    </p:spTree>
    <p:extLst>
      <p:ext uri="{BB962C8B-B14F-4D97-AF65-F5344CB8AC3E}">
        <p14:creationId xmlns:p14="http://schemas.microsoft.com/office/powerpoint/2010/main" val="39931234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1056</TotalTime>
  <Words>1001</Words>
  <Application>Microsoft Office PowerPoint</Application>
  <PresentationFormat>Widescreen</PresentationFormat>
  <Paragraphs>49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Cavolini</vt:lpstr>
      <vt:lpstr>Wingdings</vt:lpstr>
      <vt:lpstr>Office Theme</vt:lpstr>
      <vt:lpstr>Study Skills and why they are important for future employment and development</vt:lpstr>
      <vt:lpstr>Introduction </vt:lpstr>
      <vt:lpstr>Introduction  </vt:lpstr>
      <vt:lpstr>Study Skill 1 – Communication and Confidence  </vt:lpstr>
      <vt:lpstr>PowerPoint Presentation</vt:lpstr>
      <vt:lpstr>PowerPoint Presentation</vt:lpstr>
      <vt:lpstr>Study Skill 2 – Concentration  </vt:lpstr>
      <vt:lpstr>  </vt:lpstr>
      <vt:lpstr>PowerPoint Presentation</vt:lpstr>
      <vt:lpstr>Study Skill 3 – Organization and Timing </vt:lpstr>
      <vt:lpstr>  </vt:lpstr>
      <vt:lpstr>PowerPoint Presentation</vt:lpstr>
      <vt:lpstr>Conclusion </vt:lpstr>
      <vt:lpstr>  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 newman</dc:creator>
  <cp:lastModifiedBy>courtney newman</cp:lastModifiedBy>
  <cp:revision>2</cp:revision>
  <dcterms:created xsi:type="dcterms:W3CDTF">2022-11-29T15:21:13Z</dcterms:created>
  <dcterms:modified xsi:type="dcterms:W3CDTF">2022-11-30T09:05:49Z</dcterms:modified>
</cp:coreProperties>
</file>