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44" r:id="rId4"/>
  </p:sldMasterIdLst>
  <p:notesMasterIdLst>
    <p:notesMasterId r:id="rId14"/>
  </p:notesMasterIdLst>
  <p:handoutMasterIdLst>
    <p:handoutMasterId r:id="rId15"/>
  </p:handoutMasterIdLst>
  <p:sldIdLst>
    <p:sldId id="256" r:id="rId5"/>
    <p:sldId id="258" r:id="rId6"/>
    <p:sldId id="260" r:id="rId7"/>
    <p:sldId id="264" r:id="rId8"/>
    <p:sldId id="275" r:id="rId9"/>
    <p:sldId id="276" r:id="rId10"/>
    <p:sldId id="277" r:id="rId11"/>
    <p:sldId id="278" r:id="rId12"/>
    <p:sldId id="27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73358" autoAdjust="0"/>
  </p:normalViewPr>
  <p:slideViewPr>
    <p:cSldViewPr snapToGrid="0" snapToObjects="1">
      <p:cViewPr varScale="1">
        <p:scale>
          <a:sx n="84" d="100"/>
          <a:sy n="84" d="100"/>
        </p:scale>
        <p:origin x="738" y="84"/>
      </p:cViewPr>
      <p:guideLst>
        <p:guide orient="horz" pos="2160"/>
        <p:guide pos="3840"/>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autoTitleDeleted val="1"/>
    <c:plotArea>
      <c:layout/>
      <c:ofPieChart>
        <c:ofPieType val="pie"/>
        <c:varyColors val="1"/>
        <c:dLbls>
          <c:showLegendKey val="0"/>
          <c:showVal val="0"/>
          <c:showCatName val="0"/>
          <c:showSerName val="0"/>
          <c:showPercent val="0"/>
          <c:showBubbleSize val="0"/>
          <c:showLeaderLines val="0"/>
        </c:dLbls>
        <c:gapWidth val="100"/>
        <c:secondPieSize val="75"/>
        <c:serLines>
          <c:spPr>
            <a:ln w="635" cap="flat" cmpd="sng" algn="ctr">
              <a:solidFill>
                <a:schemeClr val="tx1">
                  <a:alpha val="50000"/>
                </a:schemeClr>
              </a:solidFill>
              <a:round/>
            </a:ln>
            <a:effectLst/>
          </c:spPr>
        </c:serLines>
      </c:ofPieChart>
      <c:spPr>
        <a:noFill/>
        <a:ln>
          <a:noFill/>
        </a:ln>
        <a:effectLst/>
      </c:spPr>
    </c:plotArea>
    <c:legend>
      <c:legendPos val="r"/>
      <c:layout>
        <c:manualLayout>
          <c:xMode val="edge"/>
          <c:yMode val="edge"/>
          <c:x val="0.83724402046109014"/>
          <c:y val="0.28306539071289344"/>
          <c:w val="0.15149181877179171"/>
          <c:h val="0.40024637897975207"/>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4">
  <a:schemeClr val="accent1"/>
</cs:colorStyle>
</file>

<file path=ppt/charts/style1.xml><?xml version="1.0" encoding="utf-8"?>
<cs:chartStyle xmlns:cs="http://schemas.microsoft.com/office/drawing/2012/chartStyle" xmlns:a="http://schemas.openxmlformats.org/drawingml/2006/main" id="333">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50000"/>
            <a:lumOff val="50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915" b="0" kern="1200" spc="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9A589A-46DE-0F49-B460-E7914F3E440D}" type="doc">
      <dgm:prSet loTypeId="urn:microsoft.com/office/officeart/2018/2/layout/IconCircleList" loCatId="icon" qsTypeId="urn:microsoft.com/office/officeart/2005/8/quickstyle/simple1" qsCatId="simple" csTypeId="urn:microsoft.com/office/officeart/2018/5/colors/Iconchunking_neutralicon_accent3_2" csCatId="accent3" phldr="1"/>
      <dgm:spPr/>
      <dgm:t>
        <a:bodyPr/>
        <a:lstStyle/>
        <a:p>
          <a:endParaRPr lang="en-US"/>
        </a:p>
      </dgm:t>
    </dgm:pt>
    <dgm:pt modelId="{66039115-797B-304C-9FC0-EFABB1F21232}">
      <dgm:prSet/>
      <dgm:spPr/>
      <dgm:t>
        <a:bodyPr/>
        <a:lstStyle/>
        <a:p>
          <a:pPr>
            <a:lnSpc>
              <a:spcPct val="100000"/>
            </a:lnSpc>
          </a:pPr>
          <a:r>
            <a:rPr lang="en-US" dirty="0"/>
            <a:t>Smart Product</a:t>
          </a:r>
        </a:p>
      </dgm:t>
    </dgm:pt>
    <dgm:pt modelId="{C8EABE8F-1E84-494E-AD8A-32BA419A36E9}" type="parTrans" cxnId="{31C3237C-2299-B649-8C93-587C97AC9999}">
      <dgm:prSet/>
      <dgm:spPr/>
      <dgm:t>
        <a:bodyPr/>
        <a:lstStyle/>
        <a:p>
          <a:endParaRPr lang="en-US"/>
        </a:p>
      </dgm:t>
    </dgm:pt>
    <dgm:pt modelId="{D044F6BA-1D90-EC47-8A78-B9796198ECF5}" type="sibTrans" cxnId="{31C3237C-2299-B649-8C93-587C97AC9999}">
      <dgm:prSet/>
      <dgm:spPr/>
      <dgm:t>
        <a:bodyPr/>
        <a:lstStyle/>
        <a:p>
          <a:pPr>
            <a:lnSpc>
              <a:spcPct val="100000"/>
            </a:lnSpc>
          </a:pPr>
          <a:endParaRPr lang="en-US"/>
        </a:p>
      </dgm:t>
      <dgm:extLst/>
    </dgm:pt>
    <dgm:pt modelId="{E39563C5-C199-4F5B-A899-8CC0710341A0}">
      <dgm:prSet/>
      <dgm:spPr/>
      <dgm:t>
        <a:bodyPr/>
        <a:lstStyle/>
        <a:p>
          <a:pPr>
            <a:lnSpc>
              <a:spcPct val="100000"/>
            </a:lnSpc>
          </a:pPr>
          <a:r>
            <a:rPr lang="en-US" dirty="0"/>
            <a:t>Voice Recognition</a:t>
          </a:r>
        </a:p>
      </dgm:t>
    </dgm:pt>
    <dgm:pt modelId="{6531EA77-44C5-4E3D-BA04-70C1E49BCD39}" type="parTrans" cxnId="{BBAD9FDB-1013-4B11-A9AE-2815527D1B78}">
      <dgm:prSet/>
      <dgm:spPr/>
      <dgm:t>
        <a:bodyPr/>
        <a:lstStyle/>
        <a:p>
          <a:endParaRPr lang="en-US"/>
        </a:p>
      </dgm:t>
    </dgm:pt>
    <dgm:pt modelId="{BC971DAC-9BE2-44B2-ABE4-8099C777E9C4}" type="sibTrans" cxnId="{BBAD9FDB-1013-4B11-A9AE-2815527D1B78}">
      <dgm:prSet/>
      <dgm:spPr/>
      <dgm:t>
        <a:bodyPr/>
        <a:lstStyle/>
        <a:p>
          <a:pPr>
            <a:lnSpc>
              <a:spcPct val="100000"/>
            </a:lnSpc>
          </a:pPr>
          <a:endParaRPr lang="en-US"/>
        </a:p>
      </dgm:t>
      <dgm:extLst/>
    </dgm:pt>
    <dgm:pt modelId="{15B1A768-2666-4AB4-BDA7-F0E3C4160D59}">
      <dgm:prSet/>
      <dgm:spPr/>
      <dgm:t>
        <a:bodyPr/>
        <a:lstStyle/>
        <a:p>
          <a:pPr>
            <a:lnSpc>
              <a:spcPct val="100000"/>
            </a:lnSpc>
          </a:pPr>
          <a:r>
            <a:rPr lang="en-US" dirty="0"/>
            <a:t>Artificial Intelligence</a:t>
          </a:r>
        </a:p>
      </dgm:t>
    </dgm:pt>
    <dgm:pt modelId="{D47033D3-4E41-485A-B515-A02A8C3B404A}" type="parTrans" cxnId="{08DEC938-538C-403B-80C3-828B96DAFF82}">
      <dgm:prSet/>
      <dgm:spPr/>
      <dgm:t>
        <a:bodyPr/>
        <a:lstStyle/>
        <a:p>
          <a:endParaRPr lang="en-US"/>
        </a:p>
      </dgm:t>
    </dgm:pt>
    <dgm:pt modelId="{72FFCBD4-DD9D-4E06-81E4-54307F97A3F0}" type="sibTrans" cxnId="{08DEC938-538C-403B-80C3-828B96DAFF82}">
      <dgm:prSet/>
      <dgm:spPr/>
      <dgm:t>
        <a:bodyPr/>
        <a:lstStyle/>
        <a:p>
          <a:pPr>
            <a:lnSpc>
              <a:spcPct val="100000"/>
            </a:lnSpc>
          </a:pPr>
          <a:endParaRPr lang="en-US"/>
        </a:p>
      </dgm:t>
      <dgm:extLst/>
    </dgm:pt>
    <dgm:pt modelId="{3AA5586A-C40E-4DDA-98A5-6545F36F46AB}">
      <dgm:prSet/>
      <dgm:spPr/>
      <dgm:t>
        <a:bodyPr/>
        <a:lstStyle/>
        <a:p>
          <a:pPr>
            <a:lnSpc>
              <a:spcPct val="100000"/>
            </a:lnSpc>
          </a:pPr>
          <a:r>
            <a:rPr lang="en-US" dirty="0"/>
            <a:t>VR</a:t>
          </a:r>
        </a:p>
      </dgm:t>
    </dgm:pt>
    <dgm:pt modelId="{ABF44FB7-9255-4D99-BC69-3BE74FDF8E87}" type="parTrans" cxnId="{119FEAF1-383D-4740-9124-CC9EEA7E35F9}">
      <dgm:prSet/>
      <dgm:spPr/>
      <dgm:t>
        <a:bodyPr/>
        <a:lstStyle/>
        <a:p>
          <a:endParaRPr lang="en-US"/>
        </a:p>
      </dgm:t>
    </dgm:pt>
    <dgm:pt modelId="{19FB306E-81B4-4F3F-99EE-765120CBB6B3}" type="sibTrans" cxnId="{119FEAF1-383D-4740-9124-CC9EEA7E35F9}">
      <dgm:prSet/>
      <dgm:spPr/>
      <dgm:t>
        <a:bodyPr/>
        <a:lstStyle/>
        <a:p>
          <a:endParaRPr lang="en-US"/>
        </a:p>
      </dgm:t>
      <dgm:extLst/>
    </dgm:pt>
    <dgm:pt modelId="{B80C9CF3-C6BB-48D7-8AE1-5002D62D3761}" type="pres">
      <dgm:prSet presAssocID="{489A589A-46DE-0F49-B460-E7914F3E440D}" presName="root" presStyleCnt="0">
        <dgm:presLayoutVars>
          <dgm:dir/>
          <dgm:resizeHandles val="exact"/>
        </dgm:presLayoutVars>
      </dgm:prSet>
      <dgm:spPr/>
    </dgm:pt>
    <dgm:pt modelId="{326FDCF2-F375-4C3F-9814-C84BA9388F92}" type="pres">
      <dgm:prSet presAssocID="{489A589A-46DE-0F49-B460-E7914F3E440D}" presName="container" presStyleCnt="0">
        <dgm:presLayoutVars>
          <dgm:dir/>
          <dgm:resizeHandles val="exact"/>
        </dgm:presLayoutVars>
      </dgm:prSet>
      <dgm:spPr/>
    </dgm:pt>
    <dgm:pt modelId="{174069BD-8FE1-41A2-8250-6A5514FE224C}" type="pres">
      <dgm:prSet presAssocID="{66039115-797B-304C-9FC0-EFABB1F21232}" presName="compNode" presStyleCnt="0"/>
      <dgm:spPr/>
    </dgm:pt>
    <dgm:pt modelId="{5E340066-1B2E-4C4E-80A2-97E86ABFA479}" type="pres">
      <dgm:prSet presAssocID="{66039115-797B-304C-9FC0-EFABB1F21232}" presName="iconBgRect" presStyleLbl="bgShp" presStyleIdx="0" presStyleCnt="4"/>
      <dgm:spPr/>
    </dgm:pt>
    <dgm:pt modelId="{F55B2F71-E638-412C-8147-FC7081E08B04}" type="pres">
      <dgm:prSet presAssocID="{66039115-797B-304C-9FC0-EFABB1F2123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5CDA7D5A-F452-463F-998B-177A76E8C08F}" type="pres">
      <dgm:prSet presAssocID="{66039115-797B-304C-9FC0-EFABB1F21232}" presName="spaceRect" presStyleCnt="0"/>
      <dgm:spPr/>
    </dgm:pt>
    <dgm:pt modelId="{E05AF25A-E676-44EA-BB66-F2100ACAD1CB}" type="pres">
      <dgm:prSet presAssocID="{66039115-797B-304C-9FC0-EFABB1F21232}" presName="textRect" presStyleLbl="revTx" presStyleIdx="0" presStyleCnt="4">
        <dgm:presLayoutVars>
          <dgm:chMax val="1"/>
          <dgm:chPref val="1"/>
        </dgm:presLayoutVars>
      </dgm:prSet>
      <dgm:spPr/>
    </dgm:pt>
    <dgm:pt modelId="{BB1D33AA-C75A-465A-93F0-2B3A7346088F}" type="pres">
      <dgm:prSet presAssocID="{D044F6BA-1D90-EC47-8A78-B9796198ECF5}" presName="sibTrans" presStyleLbl="sibTrans2D1" presStyleIdx="0" presStyleCnt="0"/>
      <dgm:spPr/>
    </dgm:pt>
    <dgm:pt modelId="{D641F504-B527-445D-81F6-4B59E813C4A0}" type="pres">
      <dgm:prSet presAssocID="{E39563C5-C199-4F5B-A899-8CC0710341A0}" presName="compNode" presStyleCnt="0"/>
      <dgm:spPr/>
    </dgm:pt>
    <dgm:pt modelId="{75512A68-FA50-4392-A441-C6EC352FE606}" type="pres">
      <dgm:prSet presAssocID="{E39563C5-C199-4F5B-A899-8CC0710341A0}" presName="iconBgRect" presStyleLbl="bgShp" presStyleIdx="1" presStyleCnt="4"/>
      <dgm:spPr/>
    </dgm:pt>
    <dgm:pt modelId="{C425A8E1-258A-4D4B-9D55-24376C0AB360}" type="pres">
      <dgm:prSet presAssocID="{E39563C5-C199-4F5B-A899-8CC0710341A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adio microphone"/>
        </a:ext>
      </dgm:extLst>
    </dgm:pt>
    <dgm:pt modelId="{9E9B2F2E-EF94-42A4-A2BE-0DEE20425DEE}" type="pres">
      <dgm:prSet presAssocID="{E39563C5-C199-4F5B-A899-8CC0710341A0}" presName="spaceRect" presStyleCnt="0"/>
      <dgm:spPr/>
    </dgm:pt>
    <dgm:pt modelId="{523C7F31-A7C1-43C9-AE27-AAE9100EE1FE}" type="pres">
      <dgm:prSet presAssocID="{E39563C5-C199-4F5B-A899-8CC0710341A0}" presName="textRect" presStyleLbl="revTx" presStyleIdx="1" presStyleCnt="4">
        <dgm:presLayoutVars>
          <dgm:chMax val="1"/>
          <dgm:chPref val="1"/>
        </dgm:presLayoutVars>
      </dgm:prSet>
      <dgm:spPr/>
    </dgm:pt>
    <dgm:pt modelId="{CEB8DC13-2561-455C-A0BE-EE905F81836F}" type="pres">
      <dgm:prSet presAssocID="{BC971DAC-9BE2-44B2-ABE4-8099C777E9C4}" presName="sibTrans" presStyleLbl="sibTrans2D1" presStyleIdx="0" presStyleCnt="0"/>
      <dgm:spPr/>
    </dgm:pt>
    <dgm:pt modelId="{495B68A9-1523-4F46-9B02-682098319643}" type="pres">
      <dgm:prSet presAssocID="{15B1A768-2666-4AB4-BDA7-F0E3C4160D59}" presName="compNode" presStyleCnt="0"/>
      <dgm:spPr/>
    </dgm:pt>
    <dgm:pt modelId="{2CA4BD4C-87EF-4944-9E57-97154B3B633C}" type="pres">
      <dgm:prSet presAssocID="{15B1A768-2666-4AB4-BDA7-F0E3C4160D59}" presName="iconBgRect" presStyleLbl="bgShp" presStyleIdx="2" presStyleCnt="4"/>
      <dgm:spPr/>
    </dgm:pt>
    <dgm:pt modelId="{D99F53AC-3AF2-437B-A5AB-1239ADEC0676}" type="pres">
      <dgm:prSet presAssocID="{15B1A768-2666-4AB4-BDA7-F0E3C4160D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EB4519A6-2EF6-4A3F-90AD-24C511B10908}" type="pres">
      <dgm:prSet presAssocID="{15B1A768-2666-4AB4-BDA7-F0E3C4160D59}" presName="spaceRect" presStyleCnt="0"/>
      <dgm:spPr/>
    </dgm:pt>
    <dgm:pt modelId="{D203E058-79E0-456E-A0FD-258E317D3D6A}" type="pres">
      <dgm:prSet presAssocID="{15B1A768-2666-4AB4-BDA7-F0E3C4160D59}" presName="textRect" presStyleLbl="revTx" presStyleIdx="2" presStyleCnt="4">
        <dgm:presLayoutVars>
          <dgm:chMax val="1"/>
          <dgm:chPref val="1"/>
        </dgm:presLayoutVars>
      </dgm:prSet>
      <dgm:spPr/>
    </dgm:pt>
    <dgm:pt modelId="{8F14F3AD-A362-45DF-80F5-2B8D1F566D80}" type="pres">
      <dgm:prSet presAssocID="{72FFCBD4-DD9D-4E06-81E4-54307F97A3F0}" presName="sibTrans" presStyleLbl="sibTrans2D1" presStyleIdx="0" presStyleCnt="0"/>
      <dgm:spPr/>
    </dgm:pt>
    <dgm:pt modelId="{BDD20EE1-5DFF-4E16-802C-2448893CCB5A}" type="pres">
      <dgm:prSet presAssocID="{3AA5586A-C40E-4DDA-98A5-6545F36F46AB}" presName="compNode" presStyleCnt="0"/>
      <dgm:spPr/>
    </dgm:pt>
    <dgm:pt modelId="{7089FE6B-57E5-4306-8097-E758E000C828}" type="pres">
      <dgm:prSet presAssocID="{3AA5586A-C40E-4DDA-98A5-6545F36F46AB}" presName="iconBgRect" presStyleLbl="bgShp" presStyleIdx="3" presStyleCnt="4"/>
      <dgm:spPr/>
    </dgm:pt>
    <dgm:pt modelId="{41C0BC0F-FFD5-42B5-B952-9316B9364F6F}" type="pres">
      <dgm:prSet presAssocID="{3AA5586A-C40E-4DDA-98A5-6545F36F46A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irtual RealityHeadset"/>
        </a:ext>
      </dgm:extLst>
    </dgm:pt>
    <dgm:pt modelId="{392FDDC2-BC7A-49BF-88A1-7B4956AD8377}" type="pres">
      <dgm:prSet presAssocID="{3AA5586A-C40E-4DDA-98A5-6545F36F46AB}" presName="spaceRect" presStyleCnt="0"/>
      <dgm:spPr/>
    </dgm:pt>
    <dgm:pt modelId="{7703AFE5-FAA2-4D8A-AEFA-D3C5CB41E5BC}" type="pres">
      <dgm:prSet presAssocID="{3AA5586A-C40E-4DDA-98A5-6545F36F46AB}" presName="textRect" presStyleLbl="revTx" presStyleIdx="3" presStyleCnt="4">
        <dgm:presLayoutVars>
          <dgm:chMax val="1"/>
          <dgm:chPref val="1"/>
        </dgm:presLayoutVars>
      </dgm:prSet>
      <dgm:spPr/>
    </dgm:pt>
  </dgm:ptLst>
  <dgm:cxnLst>
    <dgm:cxn modelId="{F500F212-B1E8-4177-88EB-379FE553E567}" type="presOf" srcId="{BC971DAC-9BE2-44B2-ABE4-8099C777E9C4}" destId="{CEB8DC13-2561-455C-A0BE-EE905F81836F}" srcOrd="0" destOrd="0" presId="urn:microsoft.com/office/officeart/2018/2/layout/IconCircleList"/>
    <dgm:cxn modelId="{C2028414-4E44-4009-9619-A3329463EBE6}" type="presOf" srcId="{66039115-797B-304C-9FC0-EFABB1F21232}" destId="{E05AF25A-E676-44EA-BB66-F2100ACAD1CB}" srcOrd="0" destOrd="0" presId="urn:microsoft.com/office/officeart/2018/2/layout/IconCircleList"/>
    <dgm:cxn modelId="{3682502D-BD4B-4C8B-B999-4FE14243DA2F}" type="presOf" srcId="{E39563C5-C199-4F5B-A899-8CC0710341A0}" destId="{523C7F31-A7C1-43C9-AE27-AAE9100EE1FE}" srcOrd="0" destOrd="0" presId="urn:microsoft.com/office/officeart/2018/2/layout/IconCircleList"/>
    <dgm:cxn modelId="{08DEC938-538C-403B-80C3-828B96DAFF82}" srcId="{489A589A-46DE-0F49-B460-E7914F3E440D}" destId="{15B1A768-2666-4AB4-BDA7-F0E3C4160D59}" srcOrd="2" destOrd="0" parTransId="{D47033D3-4E41-485A-B515-A02A8C3B404A}" sibTransId="{72FFCBD4-DD9D-4E06-81E4-54307F97A3F0}"/>
    <dgm:cxn modelId="{6CA71B7B-0F0A-4F9A-A0EC-CFB6FFD8DA98}" type="presOf" srcId="{15B1A768-2666-4AB4-BDA7-F0E3C4160D59}" destId="{D203E058-79E0-456E-A0FD-258E317D3D6A}" srcOrd="0" destOrd="0" presId="urn:microsoft.com/office/officeart/2018/2/layout/IconCircleList"/>
    <dgm:cxn modelId="{31C3237C-2299-B649-8C93-587C97AC9999}" srcId="{489A589A-46DE-0F49-B460-E7914F3E440D}" destId="{66039115-797B-304C-9FC0-EFABB1F21232}" srcOrd="0" destOrd="0" parTransId="{C8EABE8F-1E84-494E-AD8A-32BA419A36E9}" sibTransId="{D044F6BA-1D90-EC47-8A78-B9796198ECF5}"/>
    <dgm:cxn modelId="{9AA16E9C-4C36-43A5-A786-66256F4B87CC}" type="presOf" srcId="{D044F6BA-1D90-EC47-8A78-B9796198ECF5}" destId="{BB1D33AA-C75A-465A-93F0-2B3A7346088F}" srcOrd="0" destOrd="0" presId="urn:microsoft.com/office/officeart/2018/2/layout/IconCircleList"/>
    <dgm:cxn modelId="{65F7D3A9-7360-41F2-9288-DC394F90F4EC}" type="presOf" srcId="{3AA5586A-C40E-4DDA-98A5-6545F36F46AB}" destId="{7703AFE5-FAA2-4D8A-AEFA-D3C5CB41E5BC}" srcOrd="0" destOrd="0" presId="urn:microsoft.com/office/officeart/2018/2/layout/IconCircleList"/>
    <dgm:cxn modelId="{0D34FCB2-3F4C-42A6-BB2D-60FA9564F405}" type="presOf" srcId="{489A589A-46DE-0F49-B460-E7914F3E440D}" destId="{B80C9CF3-C6BB-48D7-8AE1-5002D62D3761}" srcOrd="0" destOrd="0" presId="urn:microsoft.com/office/officeart/2018/2/layout/IconCircleList"/>
    <dgm:cxn modelId="{BBAD9FDB-1013-4B11-A9AE-2815527D1B78}" srcId="{489A589A-46DE-0F49-B460-E7914F3E440D}" destId="{E39563C5-C199-4F5B-A899-8CC0710341A0}" srcOrd="1" destOrd="0" parTransId="{6531EA77-44C5-4E3D-BA04-70C1E49BCD39}" sibTransId="{BC971DAC-9BE2-44B2-ABE4-8099C777E9C4}"/>
    <dgm:cxn modelId="{119FEAF1-383D-4740-9124-CC9EEA7E35F9}" srcId="{489A589A-46DE-0F49-B460-E7914F3E440D}" destId="{3AA5586A-C40E-4DDA-98A5-6545F36F46AB}" srcOrd="3" destOrd="0" parTransId="{ABF44FB7-9255-4D99-BC69-3BE74FDF8E87}" sibTransId="{19FB306E-81B4-4F3F-99EE-765120CBB6B3}"/>
    <dgm:cxn modelId="{72DB18FF-BDCF-4526-AB7E-380701B71043}" type="presOf" srcId="{72FFCBD4-DD9D-4E06-81E4-54307F97A3F0}" destId="{8F14F3AD-A362-45DF-80F5-2B8D1F566D80}" srcOrd="0" destOrd="0" presId="urn:microsoft.com/office/officeart/2018/2/layout/IconCircleList"/>
    <dgm:cxn modelId="{BF36CAD1-B688-447E-A701-12D1A5EB1C61}" type="presParOf" srcId="{B80C9CF3-C6BB-48D7-8AE1-5002D62D3761}" destId="{326FDCF2-F375-4C3F-9814-C84BA9388F92}" srcOrd="0" destOrd="0" presId="urn:microsoft.com/office/officeart/2018/2/layout/IconCircleList"/>
    <dgm:cxn modelId="{FBFDC197-07BE-4C6F-83B2-02194176B69E}" type="presParOf" srcId="{326FDCF2-F375-4C3F-9814-C84BA9388F92}" destId="{174069BD-8FE1-41A2-8250-6A5514FE224C}" srcOrd="0" destOrd="0" presId="urn:microsoft.com/office/officeart/2018/2/layout/IconCircleList"/>
    <dgm:cxn modelId="{C5F01509-F7BC-425F-B296-A98C860A07F3}" type="presParOf" srcId="{174069BD-8FE1-41A2-8250-6A5514FE224C}" destId="{5E340066-1B2E-4C4E-80A2-97E86ABFA479}" srcOrd="0" destOrd="0" presId="urn:microsoft.com/office/officeart/2018/2/layout/IconCircleList"/>
    <dgm:cxn modelId="{6798BD59-DB22-44F4-9499-B795ECC6FB92}" type="presParOf" srcId="{174069BD-8FE1-41A2-8250-6A5514FE224C}" destId="{F55B2F71-E638-412C-8147-FC7081E08B04}" srcOrd="1" destOrd="0" presId="urn:microsoft.com/office/officeart/2018/2/layout/IconCircleList"/>
    <dgm:cxn modelId="{8ED6BB7E-069D-4BD0-874A-A765097C6426}" type="presParOf" srcId="{174069BD-8FE1-41A2-8250-6A5514FE224C}" destId="{5CDA7D5A-F452-463F-998B-177A76E8C08F}" srcOrd="2" destOrd="0" presId="urn:microsoft.com/office/officeart/2018/2/layout/IconCircleList"/>
    <dgm:cxn modelId="{6FA12472-3D68-4E1C-81AF-02DC5B01E334}" type="presParOf" srcId="{174069BD-8FE1-41A2-8250-6A5514FE224C}" destId="{E05AF25A-E676-44EA-BB66-F2100ACAD1CB}" srcOrd="3" destOrd="0" presId="urn:microsoft.com/office/officeart/2018/2/layout/IconCircleList"/>
    <dgm:cxn modelId="{2E917479-9046-4584-8A6D-BEC73C11FC76}" type="presParOf" srcId="{326FDCF2-F375-4C3F-9814-C84BA9388F92}" destId="{BB1D33AA-C75A-465A-93F0-2B3A7346088F}" srcOrd="1" destOrd="0" presId="urn:microsoft.com/office/officeart/2018/2/layout/IconCircleList"/>
    <dgm:cxn modelId="{A0B340C2-CAB3-4AD7-B651-672DD667AAD7}" type="presParOf" srcId="{326FDCF2-F375-4C3F-9814-C84BA9388F92}" destId="{D641F504-B527-445D-81F6-4B59E813C4A0}" srcOrd="2" destOrd="0" presId="urn:microsoft.com/office/officeart/2018/2/layout/IconCircleList"/>
    <dgm:cxn modelId="{FBFE3BE7-5577-4A5D-85CC-215287D3D6AD}" type="presParOf" srcId="{D641F504-B527-445D-81F6-4B59E813C4A0}" destId="{75512A68-FA50-4392-A441-C6EC352FE606}" srcOrd="0" destOrd="0" presId="urn:microsoft.com/office/officeart/2018/2/layout/IconCircleList"/>
    <dgm:cxn modelId="{E2CE3B82-49EF-49C5-869E-0F82B174F9E9}" type="presParOf" srcId="{D641F504-B527-445D-81F6-4B59E813C4A0}" destId="{C425A8E1-258A-4D4B-9D55-24376C0AB360}" srcOrd="1" destOrd="0" presId="urn:microsoft.com/office/officeart/2018/2/layout/IconCircleList"/>
    <dgm:cxn modelId="{FE67C476-DCF9-4F8A-ACDB-300B11852414}" type="presParOf" srcId="{D641F504-B527-445D-81F6-4B59E813C4A0}" destId="{9E9B2F2E-EF94-42A4-A2BE-0DEE20425DEE}" srcOrd="2" destOrd="0" presId="urn:microsoft.com/office/officeart/2018/2/layout/IconCircleList"/>
    <dgm:cxn modelId="{4CA023EA-A382-4DD9-9FA1-18E0D66061BD}" type="presParOf" srcId="{D641F504-B527-445D-81F6-4B59E813C4A0}" destId="{523C7F31-A7C1-43C9-AE27-AAE9100EE1FE}" srcOrd="3" destOrd="0" presId="urn:microsoft.com/office/officeart/2018/2/layout/IconCircleList"/>
    <dgm:cxn modelId="{26A45859-BDA1-42A1-B72D-E642F4519323}" type="presParOf" srcId="{326FDCF2-F375-4C3F-9814-C84BA9388F92}" destId="{CEB8DC13-2561-455C-A0BE-EE905F81836F}" srcOrd="3" destOrd="0" presId="urn:microsoft.com/office/officeart/2018/2/layout/IconCircleList"/>
    <dgm:cxn modelId="{9A1A1CE7-53B9-4F66-85DD-738EBE878B5F}" type="presParOf" srcId="{326FDCF2-F375-4C3F-9814-C84BA9388F92}" destId="{495B68A9-1523-4F46-9B02-682098319643}" srcOrd="4" destOrd="0" presId="urn:microsoft.com/office/officeart/2018/2/layout/IconCircleList"/>
    <dgm:cxn modelId="{51E1DD61-7673-4090-B8AB-CF4901AEC858}" type="presParOf" srcId="{495B68A9-1523-4F46-9B02-682098319643}" destId="{2CA4BD4C-87EF-4944-9E57-97154B3B633C}" srcOrd="0" destOrd="0" presId="urn:microsoft.com/office/officeart/2018/2/layout/IconCircleList"/>
    <dgm:cxn modelId="{747A4180-A006-422E-B421-0130C380E284}" type="presParOf" srcId="{495B68A9-1523-4F46-9B02-682098319643}" destId="{D99F53AC-3AF2-437B-A5AB-1239ADEC0676}" srcOrd="1" destOrd="0" presId="urn:microsoft.com/office/officeart/2018/2/layout/IconCircleList"/>
    <dgm:cxn modelId="{2B3206DF-6911-4471-9CE4-6E444117F923}" type="presParOf" srcId="{495B68A9-1523-4F46-9B02-682098319643}" destId="{EB4519A6-2EF6-4A3F-90AD-24C511B10908}" srcOrd="2" destOrd="0" presId="urn:microsoft.com/office/officeart/2018/2/layout/IconCircleList"/>
    <dgm:cxn modelId="{BFF8DE16-9137-451C-BFC4-D4EE82781F8E}" type="presParOf" srcId="{495B68A9-1523-4F46-9B02-682098319643}" destId="{D203E058-79E0-456E-A0FD-258E317D3D6A}" srcOrd="3" destOrd="0" presId="urn:microsoft.com/office/officeart/2018/2/layout/IconCircleList"/>
    <dgm:cxn modelId="{F6DE935E-6528-4A29-9FE2-2236A11FA3B5}" type="presParOf" srcId="{326FDCF2-F375-4C3F-9814-C84BA9388F92}" destId="{8F14F3AD-A362-45DF-80F5-2B8D1F566D80}" srcOrd="5" destOrd="0" presId="urn:microsoft.com/office/officeart/2018/2/layout/IconCircleList"/>
    <dgm:cxn modelId="{1E564FA9-F723-4479-8013-22D1426128B6}" type="presParOf" srcId="{326FDCF2-F375-4C3F-9814-C84BA9388F92}" destId="{BDD20EE1-5DFF-4E16-802C-2448893CCB5A}" srcOrd="6" destOrd="0" presId="urn:microsoft.com/office/officeart/2018/2/layout/IconCircleList"/>
    <dgm:cxn modelId="{794FF77C-CF66-43A6-AFF0-913CEF2D0C2A}" type="presParOf" srcId="{BDD20EE1-5DFF-4E16-802C-2448893CCB5A}" destId="{7089FE6B-57E5-4306-8097-E758E000C828}" srcOrd="0" destOrd="0" presId="urn:microsoft.com/office/officeart/2018/2/layout/IconCircleList"/>
    <dgm:cxn modelId="{091EE8DB-F92B-4CB3-ABD6-FFEB56B07A8B}" type="presParOf" srcId="{BDD20EE1-5DFF-4E16-802C-2448893CCB5A}" destId="{41C0BC0F-FFD5-42B5-B952-9316B9364F6F}" srcOrd="1" destOrd="0" presId="urn:microsoft.com/office/officeart/2018/2/layout/IconCircleList"/>
    <dgm:cxn modelId="{DAE7DE5D-0787-4DCA-83CB-B15B42A3D0EC}" type="presParOf" srcId="{BDD20EE1-5DFF-4E16-802C-2448893CCB5A}" destId="{392FDDC2-BC7A-49BF-88A1-7B4956AD8377}" srcOrd="2" destOrd="0" presId="urn:microsoft.com/office/officeart/2018/2/layout/IconCircleList"/>
    <dgm:cxn modelId="{03A77C2B-16FB-486D-9C1B-3FF393F2E432}" type="presParOf" srcId="{BDD20EE1-5DFF-4E16-802C-2448893CCB5A}" destId="{7703AFE5-FAA2-4D8A-AEFA-D3C5CB41E5BC}" srcOrd="3" destOrd="0" presId="urn:microsoft.com/office/officeart/2018/2/layout/Icon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340066-1B2E-4C4E-80A2-97E86ABFA479}">
      <dsp:nvSpPr>
        <dsp:cNvPr id="0" name=""/>
        <dsp:cNvSpPr/>
      </dsp:nvSpPr>
      <dsp:spPr>
        <a:xfrm>
          <a:off x="129313" y="735315"/>
          <a:ext cx="779074" cy="7790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5B2F71-E638-412C-8147-FC7081E08B04}">
      <dsp:nvSpPr>
        <dsp:cNvPr id="0" name=""/>
        <dsp:cNvSpPr/>
      </dsp:nvSpPr>
      <dsp:spPr>
        <a:xfrm>
          <a:off x="292918" y="898921"/>
          <a:ext cx="451863" cy="4518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5AF25A-E676-44EA-BB66-F2100ACAD1CB}">
      <dsp:nvSpPr>
        <dsp:cNvPr id="0" name=""/>
        <dsp:cNvSpPr/>
      </dsp:nvSpPr>
      <dsp:spPr>
        <a:xfrm>
          <a:off x="1075332" y="735315"/>
          <a:ext cx="1836390" cy="77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Smart Product</a:t>
          </a:r>
        </a:p>
      </dsp:txBody>
      <dsp:txXfrm>
        <a:off x="1075332" y="735315"/>
        <a:ext cx="1836390" cy="779074"/>
      </dsp:txXfrm>
    </dsp:sp>
    <dsp:sp modelId="{75512A68-FA50-4392-A441-C6EC352FE606}">
      <dsp:nvSpPr>
        <dsp:cNvPr id="0" name=""/>
        <dsp:cNvSpPr/>
      </dsp:nvSpPr>
      <dsp:spPr>
        <a:xfrm>
          <a:off x="3231700" y="735315"/>
          <a:ext cx="779074" cy="7790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5A8E1-258A-4D4B-9D55-24376C0AB360}">
      <dsp:nvSpPr>
        <dsp:cNvPr id="0" name=""/>
        <dsp:cNvSpPr/>
      </dsp:nvSpPr>
      <dsp:spPr>
        <a:xfrm>
          <a:off x="3395305" y="898921"/>
          <a:ext cx="451863" cy="4518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3C7F31-A7C1-43C9-AE27-AAE9100EE1FE}">
      <dsp:nvSpPr>
        <dsp:cNvPr id="0" name=""/>
        <dsp:cNvSpPr/>
      </dsp:nvSpPr>
      <dsp:spPr>
        <a:xfrm>
          <a:off x="4177719" y="735315"/>
          <a:ext cx="1836390" cy="77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Voice Recognition</a:t>
          </a:r>
        </a:p>
      </dsp:txBody>
      <dsp:txXfrm>
        <a:off x="4177719" y="735315"/>
        <a:ext cx="1836390" cy="779074"/>
      </dsp:txXfrm>
    </dsp:sp>
    <dsp:sp modelId="{2CA4BD4C-87EF-4944-9E57-97154B3B633C}">
      <dsp:nvSpPr>
        <dsp:cNvPr id="0" name=""/>
        <dsp:cNvSpPr/>
      </dsp:nvSpPr>
      <dsp:spPr>
        <a:xfrm>
          <a:off x="129313" y="2134742"/>
          <a:ext cx="779074" cy="7790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9F53AC-3AF2-437B-A5AB-1239ADEC0676}">
      <dsp:nvSpPr>
        <dsp:cNvPr id="0" name=""/>
        <dsp:cNvSpPr/>
      </dsp:nvSpPr>
      <dsp:spPr>
        <a:xfrm>
          <a:off x="292918" y="2298348"/>
          <a:ext cx="451863" cy="451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03E058-79E0-456E-A0FD-258E317D3D6A}">
      <dsp:nvSpPr>
        <dsp:cNvPr id="0" name=""/>
        <dsp:cNvSpPr/>
      </dsp:nvSpPr>
      <dsp:spPr>
        <a:xfrm>
          <a:off x="1075332" y="2134742"/>
          <a:ext cx="1836390" cy="77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Artificial Intelligence</a:t>
          </a:r>
        </a:p>
      </dsp:txBody>
      <dsp:txXfrm>
        <a:off x="1075332" y="2134742"/>
        <a:ext cx="1836390" cy="779074"/>
      </dsp:txXfrm>
    </dsp:sp>
    <dsp:sp modelId="{7089FE6B-57E5-4306-8097-E758E000C828}">
      <dsp:nvSpPr>
        <dsp:cNvPr id="0" name=""/>
        <dsp:cNvSpPr/>
      </dsp:nvSpPr>
      <dsp:spPr>
        <a:xfrm>
          <a:off x="3231700" y="2134742"/>
          <a:ext cx="779074" cy="7790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C0BC0F-FFD5-42B5-B952-9316B9364F6F}">
      <dsp:nvSpPr>
        <dsp:cNvPr id="0" name=""/>
        <dsp:cNvSpPr/>
      </dsp:nvSpPr>
      <dsp:spPr>
        <a:xfrm>
          <a:off x="3395305" y="2298348"/>
          <a:ext cx="451863" cy="4518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03AFE5-FAA2-4D8A-AEFA-D3C5CB41E5BC}">
      <dsp:nvSpPr>
        <dsp:cNvPr id="0" name=""/>
        <dsp:cNvSpPr/>
      </dsp:nvSpPr>
      <dsp:spPr>
        <a:xfrm>
          <a:off x="4177719" y="2134742"/>
          <a:ext cx="1836390" cy="77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VR</a:t>
          </a:r>
        </a:p>
      </dsp:txBody>
      <dsp:txXfrm>
        <a:off x="4177719" y="2134742"/>
        <a:ext cx="1836390" cy="77907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7F2D40-DF92-4ADE-A761-CBF896599CA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74F42E9-55BA-437C-85B3-324B4E2BF26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6D81A9-CFC2-4640-899E-DD3E177BE50A}" type="datetimeFigureOut">
              <a:rPr lang="en-US" smtClean="0"/>
              <a:t>11/26/2019</a:t>
            </a:fld>
            <a:endParaRPr lang="en-US" dirty="0"/>
          </a:p>
        </p:txBody>
      </p:sp>
      <p:sp>
        <p:nvSpPr>
          <p:cNvPr id="4" name="Footer Placeholder 3">
            <a:extLst>
              <a:ext uri="{FF2B5EF4-FFF2-40B4-BE49-F238E27FC236}">
                <a16:creationId xmlns:a16="http://schemas.microsoft.com/office/drawing/2014/main" id="{407DF0FD-84A5-462F-A0AC-B2CEF6020C4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D85C710-014C-4C89-9B64-843B9863CEB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605DA-80A8-4B7B-B889-6C5700BB4CEA}" type="slidenum">
              <a:rPr lang="en-US" smtClean="0"/>
              <a:t>‹#›</a:t>
            </a:fld>
            <a:endParaRPr lang="en-US" dirty="0"/>
          </a:p>
        </p:txBody>
      </p:sp>
    </p:spTree>
    <p:extLst>
      <p:ext uri="{BB962C8B-B14F-4D97-AF65-F5344CB8AC3E}">
        <p14:creationId xmlns:p14="http://schemas.microsoft.com/office/powerpoint/2010/main" val="21665392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1E50F4-C55A-473A-A70B-4B042EF011A9}" type="datetimeFigureOut">
              <a:rPr lang="en-US" smtClean="0"/>
              <a:t>11/26/2019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544625-0ADF-4414-89A2-9E135F0C849F}" type="slidenum">
              <a:rPr lang="en-US" smtClean="0"/>
              <a:t>‹#›</a:t>
            </a:fld>
            <a:endParaRPr lang="en-US" dirty="0"/>
          </a:p>
        </p:txBody>
      </p:sp>
    </p:spTree>
    <p:extLst>
      <p:ext uri="{BB962C8B-B14F-4D97-AF65-F5344CB8AC3E}">
        <p14:creationId xmlns:p14="http://schemas.microsoft.com/office/powerpoint/2010/main" val="1122228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1</a:t>
            </a:fld>
            <a:endParaRPr lang="en-US" dirty="0"/>
          </a:p>
        </p:txBody>
      </p:sp>
    </p:spTree>
    <p:extLst>
      <p:ext uri="{BB962C8B-B14F-4D97-AF65-F5344CB8AC3E}">
        <p14:creationId xmlns:p14="http://schemas.microsoft.com/office/powerpoint/2010/main" val="3749808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have chosen to compare the Chinese National curriculum to the UK. In this presentation, I will analyze the curriculum as a whole from primary up to university. Additionally, during the presentation I will look at societal, historical and philosophical factors which are significant in how the curriculum is shaped and the impact it has on the country.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3544625-0ADF-4414-89A2-9E135F0C849F}" type="slidenum">
              <a:rPr lang="en-US" smtClean="0"/>
              <a:t>2</a:t>
            </a:fld>
            <a:endParaRPr lang="en-US" dirty="0"/>
          </a:p>
        </p:txBody>
      </p:sp>
    </p:spTree>
    <p:extLst>
      <p:ext uri="{BB962C8B-B14F-4D97-AF65-F5344CB8AC3E}">
        <p14:creationId xmlns:p14="http://schemas.microsoft.com/office/powerpoint/2010/main" val="1636654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Albeit the size of the country – the journey for both has been very similar.</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3 main principles are embedded within society thus having a great significance upon the curriculum. They provide the foundation, morals and values of society.  This study is based on hermeneutics – this is branch of knowledge that deals with interpretation, rather than the scientific aspect. Consequently, creating a philosophical society which strongly abides by morals.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The morals of the uk also are also embedded within its educational sector. These factors are also apparent within its curriculum such as learning to tolerate other cultures.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Similar beginnings – State though policy has control but there are major differences in the style of pedagogy and attitudes towards education itself.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Due to war both nations had to rejuvenises the foundations of their society. As china developed as a country, sectors worked cohesively to prosper. Emile Durkheim's Organic analogy can be noted here as all parts of society are working together to achieve a common goal. Nevertheless, it was known that the state had complete control but they effectively accomplished their target in being one of the worlds powers.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F3544625-0ADF-4414-89A2-9E135F0C849F}" type="slidenum">
              <a:rPr lang="en-US" smtClean="0"/>
              <a:t>3</a:t>
            </a:fld>
            <a:endParaRPr lang="en-US" dirty="0"/>
          </a:p>
        </p:txBody>
      </p:sp>
    </p:spTree>
    <p:extLst>
      <p:ext uri="{BB962C8B-B14F-4D97-AF65-F5344CB8AC3E}">
        <p14:creationId xmlns:p14="http://schemas.microsoft.com/office/powerpoint/2010/main" val="724031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Primary 6 years – 3 years in jr school – 2/3 years in senior high school (college)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 Senior high school the student has a choice in which school to enter. Math's English and Chinese are compulsory in both schools. They are the most prominent subjects and account for more than half of their final grade. The emphasis on this shows Chinas intention in producing students which are academically capable to enter the workforce. </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Gaokao</a:t>
            </a:r>
            <a:r>
              <a:rPr lang="en-US" sz="1200" kern="1200" dirty="0">
                <a:solidFill>
                  <a:schemeClr val="tx1"/>
                </a:solidFill>
                <a:effectLst/>
                <a:latin typeface="+mn-lt"/>
                <a:ea typeface="+mn-ea"/>
                <a:cs typeface="+mn-cs"/>
              </a:rPr>
              <a:t> -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Encourages Discipline – A lot of schooling life has led up to this occasion </a:t>
            </a:r>
          </a:p>
          <a:p>
            <a:r>
              <a:rPr lang="en-GB" sz="1200" b="1" kern="1200" dirty="0">
                <a:solidFill>
                  <a:schemeClr val="tx1"/>
                </a:solidFill>
                <a:effectLst/>
                <a:latin typeface="+mn-lt"/>
                <a:ea typeface="+mn-ea"/>
                <a:cs typeface="+mn-cs"/>
              </a:rPr>
              <a:t>Chinese Education </a:t>
            </a:r>
            <a:r>
              <a:rPr lang="en-GB" sz="1200" kern="1200" dirty="0">
                <a:solidFill>
                  <a:schemeClr val="tx1"/>
                </a:solidFill>
                <a:effectLst/>
                <a:latin typeface="+mn-lt"/>
                <a:ea typeface="+mn-ea"/>
                <a:cs typeface="+mn-cs"/>
              </a:rPr>
              <a:t>– comprehensive personal development – orientated education.</a:t>
            </a:r>
          </a:p>
          <a:p>
            <a:r>
              <a:rPr lang="en-GB" sz="1200" b="1" kern="1200" dirty="0">
                <a:solidFill>
                  <a:schemeClr val="tx1"/>
                </a:solidFill>
                <a:effectLst/>
                <a:latin typeface="+mn-lt"/>
                <a:ea typeface="+mn-ea"/>
                <a:cs typeface="+mn-cs"/>
              </a:rPr>
              <a:t>The results of the participant and the choice of their majors plays a significant part in the process of being chosen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Can have knock on effects – This exam can result in a lot of choices good and bad. Such as choice of marriage – employment. can cause social stigma. </a:t>
            </a:r>
          </a:p>
          <a:p>
            <a:r>
              <a:rPr lang="en-GB" sz="1200" kern="1200" dirty="0">
                <a:solidFill>
                  <a:schemeClr val="tx1"/>
                </a:solidFill>
                <a:effectLst/>
                <a:latin typeface="+mn-lt"/>
                <a:ea typeface="+mn-ea"/>
                <a:cs typeface="+mn-cs"/>
              </a:rPr>
              <a:t>Those in the city deem the exam structure to be outdated whereas those in the rural poor areas perceive it in a positive light as it gives them a chance to change their lives. </a:t>
            </a:r>
          </a:p>
        </p:txBody>
      </p:sp>
      <p:sp>
        <p:nvSpPr>
          <p:cNvPr id="4" name="Slide Number Placeholder 3"/>
          <p:cNvSpPr>
            <a:spLocks noGrp="1"/>
          </p:cNvSpPr>
          <p:nvPr>
            <p:ph type="sldNum" sz="quarter" idx="5"/>
          </p:nvPr>
        </p:nvSpPr>
        <p:spPr/>
        <p:txBody>
          <a:bodyPr/>
          <a:lstStyle/>
          <a:p>
            <a:fld id="{F3544625-0ADF-4414-89A2-9E135F0C849F}" type="slidenum">
              <a:rPr lang="en-US" smtClean="0"/>
              <a:t>4</a:t>
            </a:fld>
            <a:endParaRPr lang="en-US" dirty="0"/>
          </a:p>
        </p:txBody>
      </p:sp>
    </p:spTree>
    <p:extLst>
      <p:ext uri="{BB962C8B-B14F-4D97-AF65-F5344CB8AC3E}">
        <p14:creationId xmlns:p14="http://schemas.microsoft.com/office/powerpoint/2010/main" val="173010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pragmatic approach has been fruitful for China. Nevertheless one could argue that governments of China and UK have the same motive. They designed the curriculum in a manner which filters the pupils into categories to become useful instruments of society and the market. </a:t>
            </a:r>
            <a:r>
              <a:rPr lang="en-GB" sz="1200" kern="1200" dirty="0">
                <a:solidFill>
                  <a:schemeClr val="tx1"/>
                </a:solidFill>
                <a:effectLst/>
                <a:latin typeface="+mn-lt"/>
                <a:ea typeface="+mn-ea"/>
                <a:cs typeface="+mn-cs"/>
              </a:rPr>
              <a:t>Both countries mould children to fit into society. China in a sense provides more backing for the students as more options available – could be due to size of the population.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UK encourages students to study up the chain and offshoots appear in the timeline. Nevertheless, a lot of pupils are confused after leaving their studies. China does this in the process rather than later on. China shapes the student’s life not just education. </a:t>
            </a:r>
          </a:p>
          <a:p>
            <a:endParaRPr lang="en-GB" dirty="0"/>
          </a:p>
          <a:p>
            <a:endParaRPr lang="en-GB" dirty="0"/>
          </a:p>
          <a:p>
            <a:r>
              <a:rPr lang="en-GB" dirty="0"/>
              <a:t>Teacher – are valued and respected in China. This is a two way process in which they are given  more power to facilitate their lessons. When the teacher is valued they themselves will ensure that the students receive the same influence.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Teachers have less disciplinary teaching than UK – More taught by role models and observed in how to prosper.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both curricula are set by state – UK the teacher has freedom to decide in which manner they teach whereas china is more repetition and working out of textbooks. What is taught is directly influenced by the state of politics in the country.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dirty="0"/>
              <a:t>Society </a:t>
            </a:r>
          </a:p>
          <a:p>
            <a:r>
              <a:rPr lang="en-GB" dirty="0"/>
              <a:t>Work ethic is engrained and expected from a young age. </a:t>
            </a:r>
          </a:p>
          <a:p>
            <a:r>
              <a:rPr lang="en-GB" dirty="0"/>
              <a:t>The Chinese are and have been </a:t>
            </a:r>
            <a:r>
              <a:rPr lang="en-GB" dirty="0" err="1"/>
              <a:t>philospophical</a:t>
            </a:r>
            <a:r>
              <a:rPr lang="en-GB" dirty="0"/>
              <a:t> for a long time . From an </a:t>
            </a:r>
            <a:r>
              <a:rPr lang="en-GB" dirty="0" err="1"/>
              <a:t>outword</a:t>
            </a:r>
            <a:r>
              <a:rPr lang="en-GB" dirty="0"/>
              <a:t> </a:t>
            </a:r>
            <a:r>
              <a:rPr lang="en-GB" dirty="0" err="1"/>
              <a:t>perpective</a:t>
            </a:r>
            <a:r>
              <a:rPr lang="en-GB" dirty="0"/>
              <a:t> their methods can be deemed extreme but it is up to interpretation. They value effort over ability and it may seem strict but that can also be </a:t>
            </a:r>
            <a:r>
              <a:rPr lang="en-GB" dirty="0" err="1"/>
              <a:t>perceieved</a:t>
            </a:r>
            <a:r>
              <a:rPr lang="en-GB" dirty="0"/>
              <a:t> as care not annoyance. </a:t>
            </a:r>
          </a:p>
          <a:p>
            <a:endParaRPr lang="en-GB" dirty="0"/>
          </a:p>
          <a:p>
            <a:r>
              <a:rPr lang="en-GB" dirty="0"/>
              <a:t>However – due to the perceived repetitiveness of Chinese pedagogy, critics have argued that the method kills creativity and </a:t>
            </a:r>
            <a:r>
              <a:rPr lang="en-GB" dirty="0" err="1"/>
              <a:t>theres</a:t>
            </a:r>
            <a:r>
              <a:rPr lang="en-GB" dirty="0"/>
              <a:t> no room for autonomy. The UK on the other hand promotes </a:t>
            </a:r>
            <a:r>
              <a:rPr lang="en-GB" sz="1200" kern="1200" dirty="0">
                <a:solidFill>
                  <a:schemeClr val="tx1"/>
                </a:solidFill>
                <a:effectLst/>
                <a:latin typeface="+mn-lt"/>
                <a:ea typeface="+mn-ea"/>
                <a:cs typeface="+mn-cs"/>
              </a:rPr>
              <a:t>creativity and independent thinking are highly valued whereas china it is more individual based. Although uk schools may not encourage their students to do this, the student has the chance to do so. whereas china it is not accepted at all.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4472C4"/>
                </a:solidFill>
                <a:effectLst/>
                <a:latin typeface="Calibri" panose="020F0502020204030204" pitchFamily="34" charset="0"/>
                <a:ea typeface="Calibri" panose="020F0502020204030204" pitchFamily="34" charset="0"/>
                <a:cs typeface="Times New Roman" panose="02020603050405020304" pitchFamily="18" charset="0"/>
              </a:rPr>
              <a:t>Evidently the current system employed has produced countless millionaires and has supported Chinas rise and dominance.</a:t>
            </a:r>
            <a:r>
              <a:rPr lang="en-GB" sz="1200" kern="1200" dirty="0">
                <a:solidFill>
                  <a:schemeClr val="tx1"/>
                </a:solidFill>
                <a:effectLst/>
                <a:latin typeface="+mn-lt"/>
                <a:ea typeface="+mn-ea"/>
                <a:cs typeface="+mn-cs"/>
              </a:rPr>
              <a:t> China instils order within its students through its education system. Life skills – discipline. </a:t>
            </a:r>
            <a:endParaRPr lang="en-GB" sz="1200" b="1" dirty="0">
              <a:solidFill>
                <a:srgbClr val="4472C4"/>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200" b="1" dirty="0">
                <a:solidFill>
                  <a:srgbClr val="4472C4"/>
                </a:solidFill>
                <a:effectLst/>
                <a:latin typeface="Calibri" panose="020F0502020204030204" pitchFamily="34" charset="0"/>
                <a:ea typeface="Calibri" panose="020F0502020204030204" pitchFamily="34" charset="0"/>
                <a:cs typeface="Times New Roman" panose="02020603050405020304" pitchFamily="18" charset="0"/>
              </a:rPr>
              <a:t>Alternatively, these can be promoted through the hidden curriculum. A form must exist as individuals and country itself would not prosper and be successful without the knowledge to survive without critical thinking. This can be linked to the 3 fundamentals of Chinese society. </a:t>
            </a:r>
            <a:endParaRPr lang="en-GB" sz="1200" b="1" dirty="0">
              <a:solidFill>
                <a:srgbClr val="4472C4"/>
              </a:solidFill>
              <a:effectLst/>
              <a:latin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3544625-0ADF-4414-89A2-9E135F0C849F}" type="slidenum">
              <a:rPr lang="en-US" smtClean="0"/>
              <a:t>5</a:t>
            </a:fld>
            <a:endParaRPr lang="en-US" dirty="0"/>
          </a:p>
        </p:txBody>
      </p:sp>
    </p:spTree>
    <p:extLst>
      <p:ext uri="{BB962C8B-B14F-4D97-AF65-F5344CB8AC3E}">
        <p14:creationId xmlns:p14="http://schemas.microsoft.com/office/powerpoint/2010/main" val="2396772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Due to increase pressure on pupils to succeed, china’s teenage suicide rate has increased over the years. </a:t>
            </a:r>
            <a:r>
              <a:rPr lang="en-GB" sz="1200" b="1" kern="1200" dirty="0">
                <a:solidFill>
                  <a:schemeClr val="tx1"/>
                </a:solidFill>
                <a:effectLst/>
                <a:latin typeface="+mn-lt"/>
                <a:ea typeface="+mn-ea"/>
                <a:cs typeface="+mn-cs"/>
              </a:rPr>
              <a:t>One child policy – Pressure as family trying to control and predict the outcome of the child’s abilities. = Suicide/depression /anxiety.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 All attention is placed upon them, in some cases family members becoming an integral part of their education. </a:t>
            </a:r>
            <a:r>
              <a:rPr lang="en-GB" sz="1200" b="1" kern="1200" dirty="0">
                <a:solidFill>
                  <a:schemeClr val="tx1"/>
                </a:solidFill>
                <a:effectLst/>
                <a:latin typeface="+mn-lt"/>
                <a:ea typeface="+mn-ea"/>
                <a:cs typeface="+mn-cs"/>
              </a:rPr>
              <a:t>Difference in UK – Child at times may not feel valued.</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Competition – we are currently living in a knowledge economy. What credentials the individual has acquired over the years is substantial as it can alter the outcome of their life choices. Most Asian cultures value how they are perceived in society, so not getting the wanted grade in the gatka university exam can have drastic knock on effects as stated earlier. </a:t>
            </a:r>
          </a:p>
          <a:p>
            <a:pPr lvl="0"/>
            <a:r>
              <a:rPr lang="en-GB" sz="1200" kern="1200" dirty="0">
                <a:solidFill>
                  <a:schemeClr val="tx1"/>
                </a:solidFill>
                <a:effectLst/>
                <a:latin typeface="+mn-lt"/>
                <a:ea typeface="+mn-ea"/>
                <a:cs typeface="+mn-cs"/>
              </a:rPr>
              <a:t>China is a massive country – schools in rural areas are lagging behind the more prominent cities. For instance, only 4 provinces in China were represented in the 2015 PISA test. This can be likened to the uk where we also have areas which are lacking support and representation. </a:t>
            </a:r>
            <a:r>
              <a:rPr lang="en-GB" sz="1200" b="1" kern="1200" dirty="0">
                <a:solidFill>
                  <a:schemeClr val="tx1"/>
                </a:solidFill>
                <a:effectLst/>
                <a:latin typeface="+mn-lt"/>
                <a:ea typeface="+mn-ea"/>
                <a:cs typeface="+mn-cs"/>
              </a:rPr>
              <a:t>China is so diverse. Discrimination will exist – tribal laws.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 lot of classes are taught in the same fashion.  Repetition, repetition </a:t>
            </a:r>
            <a:r>
              <a:rPr lang="en-GB" sz="1200" kern="1200" dirty="0" err="1">
                <a:solidFill>
                  <a:schemeClr val="tx1"/>
                </a:solidFill>
                <a:effectLst/>
                <a:latin typeface="+mn-lt"/>
                <a:ea typeface="+mn-ea"/>
                <a:cs typeface="+mn-cs"/>
              </a:rPr>
              <a:t>repetition</a:t>
            </a:r>
            <a:r>
              <a:rPr lang="en-GB" sz="1200" kern="1200" dirty="0">
                <a:solidFill>
                  <a:schemeClr val="tx1"/>
                </a:solidFill>
                <a:effectLst/>
                <a:latin typeface="+mn-lt"/>
                <a:ea typeface="+mn-ea"/>
                <a:cs typeface="+mn-cs"/>
              </a:rPr>
              <a:t>. Once again too much repetition can kill creativity. Additionally, the Chinese curriculum has less subjects compared to the UK but the studies of those subjects have much more depth. Which requires the pupil to use deep memory? As a result, knowledge becomes more intuitive and solving tasks becomes quicker and easier.  </a:t>
            </a:r>
          </a:p>
          <a:p>
            <a:pPr lvl="0"/>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3544625-0ADF-4414-89A2-9E135F0C849F}" type="slidenum">
              <a:rPr lang="en-US" smtClean="0"/>
              <a:t>6</a:t>
            </a:fld>
            <a:endParaRPr lang="en-US" dirty="0"/>
          </a:p>
        </p:txBody>
      </p:sp>
    </p:spTree>
    <p:extLst>
      <p:ext uri="{BB962C8B-B14F-4D97-AF65-F5344CB8AC3E}">
        <p14:creationId xmlns:p14="http://schemas.microsoft.com/office/powerpoint/2010/main" val="4074050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China first took part in the PISA test in 2009 but only Shanghai was represented. Shanghai topped the charts in many groups. In 2015 4 provinces were put forward to partake in the test. Shanghai, Beijing, Jiangsu and Guangdong. </a:t>
            </a:r>
          </a:p>
          <a:p>
            <a:pPr lvl="0"/>
            <a:r>
              <a:rPr lang="en-GB" sz="1200" b="1" kern="1200" dirty="0">
                <a:solidFill>
                  <a:schemeClr val="tx1"/>
                </a:solidFill>
                <a:effectLst/>
                <a:latin typeface="+mn-lt"/>
                <a:ea typeface="+mn-ea"/>
                <a:cs typeface="+mn-cs"/>
              </a:rPr>
              <a:t>here is more wealth and better paid teachers – not a representation of the country.</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Reading China - could be due to dialects and variations. Size of country. Complexity of languages. Mandarin and Cantonese.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Children of migrant workers attend city schools till 9</a:t>
            </a:r>
            <a:r>
              <a:rPr lang="en-GB" sz="1200" b="1" kern="1200" baseline="30000" dirty="0">
                <a:solidFill>
                  <a:schemeClr val="tx1"/>
                </a:solidFill>
                <a:effectLst/>
                <a:latin typeface="+mn-lt"/>
                <a:ea typeface="+mn-ea"/>
                <a:cs typeface="+mn-cs"/>
              </a:rPr>
              <a:t>th</a:t>
            </a:r>
            <a:r>
              <a:rPr lang="en-GB" sz="1200" b="1" kern="1200" dirty="0">
                <a:solidFill>
                  <a:schemeClr val="tx1"/>
                </a:solidFill>
                <a:effectLst/>
                <a:latin typeface="+mn-lt"/>
                <a:ea typeface="+mn-ea"/>
                <a:cs typeface="+mn-cs"/>
              </a:rPr>
              <a:t> grade = Many return homes due to restrictions. Not representative. Thus, schools encompass mostly wealthy families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Motive could be due to statistics or even prejudice of their class. Open to interpretation.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Although students attend school in their respected countries, many pursue a degree/masters in more prominent countries – Reputation – Access – Stand out </a:t>
            </a:r>
          </a:p>
          <a:p>
            <a:pPr lvl="0"/>
            <a:r>
              <a:rPr lang="en-GB" sz="1200" b="1" kern="1200" dirty="0">
                <a:solidFill>
                  <a:schemeClr val="tx1"/>
                </a:solidFill>
                <a:effectLst/>
                <a:latin typeface="+mn-lt"/>
                <a:ea typeface="+mn-ea"/>
                <a:cs typeface="+mn-cs"/>
              </a:rPr>
              <a:t>China beats UK in science and Maths. The Uk outscores them in reading. From an outward perspective it seems that China outperforms the UK but the UK still has the reputation for one of the best educational systems in the world.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Additionally, the UK does not score great in the PISA tests the reputation of the education system is phenomenal. Students travel from all over the world to study here. Russel group uni. </a:t>
            </a:r>
          </a:p>
          <a:p>
            <a:pPr lvl="0"/>
            <a:r>
              <a:rPr lang="en-GB" sz="1200" kern="1200" dirty="0">
                <a:solidFill>
                  <a:schemeClr val="tx1"/>
                </a:solidFill>
                <a:effectLst/>
                <a:latin typeface="+mn-lt"/>
                <a:ea typeface="+mn-ea"/>
                <a:cs typeface="+mn-cs"/>
              </a:rPr>
              <a:t>Pisa only reflects how the citizens of the country are doing – Others may come over as they feel they will flourish in the environment. </a:t>
            </a:r>
          </a:p>
          <a:p>
            <a:pPr lvl="0"/>
            <a:r>
              <a:rPr lang="en-GB" sz="1200" kern="1200" dirty="0">
                <a:solidFill>
                  <a:schemeClr val="tx1"/>
                </a:solidFill>
                <a:effectLst/>
                <a:latin typeface="+mn-lt"/>
                <a:ea typeface="+mn-ea"/>
                <a:cs typeface="+mn-cs"/>
              </a:rPr>
              <a:t>World becoming smaller and more globally competitive</a:t>
            </a:r>
          </a:p>
          <a:p>
            <a:pPr lvl="0"/>
            <a:r>
              <a:rPr lang="en-GB" sz="1200" kern="1200" dirty="0">
                <a:solidFill>
                  <a:schemeClr val="tx1"/>
                </a:solidFill>
                <a:effectLst/>
                <a:latin typeface="+mn-lt"/>
                <a:ea typeface="+mn-ea"/>
                <a:cs typeface="+mn-cs"/>
              </a:rPr>
              <a:t>Hong Kong – British Education system </a:t>
            </a:r>
          </a:p>
          <a:p>
            <a:pPr lvl="0"/>
            <a:r>
              <a:rPr lang="en-GB" sz="1200" kern="1200" dirty="0">
                <a:solidFill>
                  <a:schemeClr val="tx1"/>
                </a:solidFill>
                <a:effectLst/>
                <a:latin typeface="+mn-lt"/>
                <a:ea typeface="+mn-ea"/>
                <a:cs typeface="+mn-cs"/>
              </a:rPr>
              <a:t>Could promote critical thinking and autonomy </a:t>
            </a:r>
          </a:p>
          <a:p>
            <a:pPr lvl="0"/>
            <a:r>
              <a:rPr lang="en-GB" sz="1200" kern="1200" dirty="0">
                <a:solidFill>
                  <a:schemeClr val="tx1"/>
                </a:solidFill>
                <a:effectLst/>
                <a:latin typeface="+mn-lt"/>
                <a:ea typeface="+mn-ea"/>
                <a:cs typeface="+mn-cs"/>
              </a:rPr>
              <a:t>Maybe a reason why the revolt has taken place. </a:t>
            </a:r>
          </a:p>
          <a:p>
            <a:pPr lvl="0"/>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3544625-0ADF-4414-89A2-9E135F0C849F}" type="slidenum">
              <a:rPr lang="en-US" smtClean="0"/>
              <a:t>7</a:t>
            </a:fld>
            <a:endParaRPr lang="en-US" dirty="0"/>
          </a:p>
        </p:txBody>
      </p:sp>
    </p:spTree>
    <p:extLst>
      <p:ext uri="{BB962C8B-B14F-4D97-AF65-F5344CB8AC3E}">
        <p14:creationId xmlns:p14="http://schemas.microsoft.com/office/powerpoint/2010/main" val="2540924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The outcomes china achieves is where the UK wants to be. ironically the state is cussed by western countries but the results do not lie. </a:t>
            </a:r>
            <a:endParaRPr lang="en-GB" sz="1200" kern="1200" dirty="0">
              <a:solidFill>
                <a:schemeClr val="tx1"/>
              </a:solidFill>
              <a:effectLst/>
              <a:latin typeface="+mn-lt"/>
              <a:ea typeface="+mn-ea"/>
              <a:cs typeface="+mn-cs"/>
            </a:endParaRPr>
          </a:p>
          <a:p>
            <a:endParaRPr lang="en-GB" dirty="0"/>
          </a:p>
          <a:p>
            <a:endParaRPr lang="en-GB" dirty="0"/>
          </a:p>
          <a:p>
            <a:r>
              <a:rPr lang="en-GB" dirty="0"/>
              <a:t>Comparing  the curriculums will produce various results as the time and context of each differs accordingly. It can be likened to comparing two different music genres. In essence, China excels in certain parts of the curriculum than the UK and vice versa, but that does not suggest that the implementation deployed in china will produce the same results in the uk. </a:t>
            </a:r>
          </a:p>
        </p:txBody>
      </p:sp>
      <p:sp>
        <p:nvSpPr>
          <p:cNvPr id="4" name="Slide Number Placeholder 3"/>
          <p:cNvSpPr>
            <a:spLocks noGrp="1"/>
          </p:cNvSpPr>
          <p:nvPr>
            <p:ph type="sldNum" sz="quarter" idx="5"/>
          </p:nvPr>
        </p:nvSpPr>
        <p:spPr/>
        <p:txBody>
          <a:bodyPr/>
          <a:lstStyle/>
          <a:p>
            <a:fld id="{F3544625-0ADF-4414-89A2-9E135F0C849F}" type="slidenum">
              <a:rPr lang="en-US" smtClean="0"/>
              <a:t>8</a:t>
            </a:fld>
            <a:endParaRPr lang="en-US" dirty="0"/>
          </a:p>
        </p:txBody>
      </p:sp>
    </p:spTree>
    <p:extLst>
      <p:ext uri="{BB962C8B-B14F-4D97-AF65-F5344CB8AC3E}">
        <p14:creationId xmlns:p14="http://schemas.microsoft.com/office/powerpoint/2010/main" val="10998760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3544625-0ADF-4414-89A2-9E135F0C849F}" type="slidenum">
              <a:rPr lang="en-US" smtClean="0"/>
              <a:t>9</a:t>
            </a:fld>
            <a:endParaRPr lang="en-US" dirty="0"/>
          </a:p>
        </p:txBody>
      </p:sp>
    </p:spTree>
    <p:extLst>
      <p:ext uri="{BB962C8B-B14F-4D97-AF65-F5344CB8AC3E}">
        <p14:creationId xmlns:p14="http://schemas.microsoft.com/office/powerpoint/2010/main" val="2048347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87DE6118-2437-4B30-8E3C-4D2BE6020583}" type="datetimeFigureOut">
              <a:rPr lang="en-US" smtClean="0"/>
              <a:pPr/>
              <a:t>11/26/2019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20232501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66546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074580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623104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11/26/2019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87299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11/26/2019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240550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87DE6118-2437-4B30-8E3C-4D2BE6020583}" type="datetimeFigureOut">
              <a:rPr lang="en-US" smtClean="0"/>
              <a:t>11/26/2019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29307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140976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179080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11/26/2019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386312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4980088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20505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1785693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044187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4285960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2021260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47542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7DE6118-2437-4B30-8E3C-4D2BE6020583}" type="datetimeFigureOut">
              <a:rPr lang="en-US" smtClean="0"/>
              <a:pPr/>
              <a:t>11/26/2019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645065765"/>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jpeg"/><Relationship Id="rId7" Type="http://schemas.openxmlformats.org/officeDocument/2006/relationships/diagramLayout" Target="../diagrams/layout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Data" Target="../diagrams/data1.xml"/><Relationship Id="rId11" Type="http://schemas.openxmlformats.org/officeDocument/2006/relationships/image" Target="../media/image15.jpeg"/><Relationship Id="rId5" Type="http://schemas.openxmlformats.org/officeDocument/2006/relationships/image" Target="../media/image6.jpg"/><Relationship Id="rId10" Type="http://schemas.microsoft.com/office/2007/relationships/diagramDrawing" Target="../diagrams/drawing1.xml"/><Relationship Id="rId4" Type="http://schemas.openxmlformats.org/officeDocument/2006/relationships/image" Target="../media/image5.jp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night sky with mountains far away on the horizon">
            <a:extLst>
              <a:ext uri="{FF2B5EF4-FFF2-40B4-BE49-F238E27FC236}">
                <a16:creationId xmlns:a16="http://schemas.microsoft.com/office/drawing/2014/main" id="{7C454B0C-0819-4D56-9275-BCE254DA659D}"/>
              </a:ext>
            </a:extLst>
          </p:cNvPr>
          <p:cNvPicPr>
            <a:picLocks noChangeAspect="1"/>
          </p:cNvPicPr>
          <p:nvPr/>
        </p:nvPicPr>
        <p:blipFill rotWithShape="1">
          <a:blip r:embed="rId3">
            <a:alphaModFix amt="20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40C7600-5BA8-4A54-887F-74AF87750A31}"/>
              </a:ext>
            </a:extLst>
          </p:cNvPr>
          <p:cNvSpPr>
            <a:spLocks noGrp="1"/>
          </p:cNvSpPr>
          <p:nvPr>
            <p:ph type="ctrTitle"/>
          </p:nvPr>
        </p:nvSpPr>
        <p:spPr>
          <a:xfrm>
            <a:off x="3962399" y="2554817"/>
            <a:ext cx="7197726" cy="2421464"/>
          </a:xfrm>
        </p:spPr>
        <p:txBody>
          <a:bodyPr>
            <a:normAutofit/>
          </a:bodyPr>
          <a:lstStyle/>
          <a:p>
            <a:r>
              <a:rPr lang="en-US" b="1" dirty="0"/>
              <a:t>Future Celestial Design</a:t>
            </a:r>
          </a:p>
        </p:txBody>
      </p:sp>
      <p:sp>
        <p:nvSpPr>
          <p:cNvPr id="3" name="Subtitle 2">
            <a:extLst>
              <a:ext uri="{FF2B5EF4-FFF2-40B4-BE49-F238E27FC236}">
                <a16:creationId xmlns:a16="http://schemas.microsoft.com/office/drawing/2014/main" id="{AE584786-6548-4BB4-95FD-977AD1F362C6}"/>
              </a:ext>
            </a:extLst>
          </p:cNvPr>
          <p:cNvSpPr>
            <a:spLocks noGrp="1"/>
          </p:cNvSpPr>
          <p:nvPr>
            <p:ph type="subTitle" idx="1"/>
          </p:nvPr>
        </p:nvSpPr>
        <p:spPr>
          <a:xfrm>
            <a:off x="3962399" y="4976282"/>
            <a:ext cx="7197726" cy="1405467"/>
          </a:xfrm>
        </p:spPr>
        <p:txBody>
          <a:bodyPr>
            <a:normAutofit/>
          </a:bodyPr>
          <a:lstStyle/>
          <a:p>
            <a:r>
              <a:rPr lang="en-US" dirty="0">
                <a:solidFill>
                  <a:schemeClr val="accent1">
                    <a:lumMod val="40000"/>
                    <a:lumOff val="60000"/>
                  </a:schemeClr>
                </a:solidFill>
              </a:rPr>
              <a:t>Lorem ipsum dolor sit amet, consectetuer adipiscing elit</a:t>
            </a:r>
          </a:p>
        </p:txBody>
      </p:sp>
      <p:sp>
        <p:nvSpPr>
          <p:cNvPr id="6" name="Rectangle 5">
            <a:extLst>
              <a:ext uri="{FF2B5EF4-FFF2-40B4-BE49-F238E27FC236}">
                <a16:creationId xmlns:a16="http://schemas.microsoft.com/office/drawing/2014/main" id="{F19CAA34-C25C-452D-89FD-C830FBEED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Century Gothic" panose="020B0502020202020204" pitchFamily="34" charset="0"/>
            </a:endParaRPr>
          </a:p>
        </p:txBody>
      </p:sp>
      <p:grpSp>
        <p:nvGrpSpPr>
          <p:cNvPr id="7" name="Group 6">
            <a:extLst>
              <a:ext uri="{FF2B5EF4-FFF2-40B4-BE49-F238E27FC236}">
                <a16:creationId xmlns:a16="http://schemas.microsoft.com/office/drawing/2014/main" id="{56F01FCE-3851-4E6E-BEFC-1CDB46F872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8350" cy="6875463"/>
            <a:chOff x="0" y="3175"/>
            <a:chExt cx="12198350" cy="6875463"/>
          </a:xfrm>
        </p:grpSpPr>
        <p:sp>
          <p:nvSpPr>
            <p:cNvPr id="8" name="Freeform 5">
              <a:extLst>
                <a:ext uri="{FF2B5EF4-FFF2-40B4-BE49-F238E27FC236}">
                  <a16:creationId xmlns:a16="http://schemas.microsoft.com/office/drawing/2014/main" id="{E3C92460-B4B5-41CB-A2C9-2D226A163B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9" name="Freeform 9">
              <a:extLst>
                <a:ext uri="{FF2B5EF4-FFF2-40B4-BE49-F238E27FC236}">
                  <a16:creationId xmlns:a16="http://schemas.microsoft.com/office/drawing/2014/main" id="{58C7DDC1-3071-43AF-9963-96A48BF3E7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10" name="Freeform 13">
              <a:extLst>
                <a:ext uri="{FF2B5EF4-FFF2-40B4-BE49-F238E27FC236}">
                  <a16:creationId xmlns:a16="http://schemas.microsoft.com/office/drawing/2014/main" id="{2DEC7D37-89B4-4C0F-B641-1A33DD69693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grpSp>
        <p:nvGrpSpPr>
          <p:cNvPr id="11" name="Group 10">
            <a:extLst>
              <a:ext uri="{FF2B5EF4-FFF2-40B4-BE49-F238E27FC236}">
                <a16:creationId xmlns:a16="http://schemas.microsoft.com/office/drawing/2014/main" id="{71FA2E0D-0B3D-41CF-BA1A-596EDC91D8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52688" y="1262063"/>
            <a:ext cx="7286625" cy="4333875"/>
            <a:chOff x="2452688" y="1262063"/>
            <a:chExt cx="7286625" cy="4333875"/>
          </a:xfrm>
        </p:grpSpPr>
        <p:sp useBgFill="1">
          <p:nvSpPr>
            <p:cNvPr id="12" name="Freeform 159">
              <a:extLst>
                <a:ext uri="{FF2B5EF4-FFF2-40B4-BE49-F238E27FC236}">
                  <a16:creationId xmlns:a16="http://schemas.microsoft.com/office/drawing/2014/main" id="{E8E33016-AAB9-43FD-8157-AA5920282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ln w="0">
              <a:noFill/>
              <a:prstDash val="solid"/>
              <a:round/>
              <a:headEnd/>
              <a:tailEnd/>
            </a:ln>
          </p:spPr>
        </p:sp>
        <p:sp>
          <p:nvSpPr>
            <p:cNvPr id="13" name="Freeform 164">
              <a:extLst>
                <a:ext uri="{FF2B5EF4-FFF2-40B4-BE49-F238E27FC236}">
                  <a16:creationId xmlns:a16="http://schemas.microsoft.com/office/drawing/2014/main" id="{8B84E86A-2ED0-4B18-89E3-52F34E7B42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tx2">
                <a:lumMod val="75000"/>
                <a:lumOff val="25000"/>
              </a:schemeClr>
            </a:solidFill>
            <a:ln w="0">
              <a:noFill/>
              <a:prstDash val="solid"/>
              <a:round/>
              <a:headEnd/>
              <a:tailEnd/>
            </a:ln>
          </p:spPr>
        </p:sp>
        <p:cxnSp>
          <p:nvCxnSpPr>
            <p:cNvPr id="14" name="Straight Connector 13">
              <a:extLst>
                <a:ext uri="{FF2B5EF4-FFF2-40B4-BE49-F238E27FC236}">
                  <a16:creationId xmlns:a16="http://schemas.microsoft.com/office/drawing/2014/main" id="{5E99BB33-7B4A-4176-A671-F7CE398697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410200" y="3862794"/>
              <a:ext cx="1371600"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grpSp>
      <p:sp>
        <p:nvSpPr>
          <p:cNvPr id="15" name="Title 1">
            <a:extLst>
              <a:ext uri="{FF2B5EF4-FFF2-40B4-BE49-F238E27FC236}">
                <a16:creationId xmlns:a16="http://schemas.microsoft.com/office/drawing/2014/main" id="{88F8D039-2AFF-489C-8BCE-837538A66E99}"/>
              </a:ext>
            </a:extLst>
          </p:cNvPr>
          <p:cNvSpPr txBox="1">
            <a:spLocks/>
          </p:cNvSpPr>
          <p:nvPr/>
        </p:nvSpPr>
        <p:spPr>
          <a:xfrm>
            <a:off x="3165589" y="2229250"/>
            <a:ext cx="5953244" cy="1829015"/>
          </a:xfrm>
          <a:prstGeom prst="rect">
            <a:avLst/>
          </a:prstGeom>
          <a:effectLst/>
        </p:spPr>
        <p:txBody>
          <a:bodyPr vert="horz" lIns="91440" tIns="45720" rIns="91440" bIns="45720" rtlCol="0" anchor="ctr">
            <a:normAutofit fontScale="90000" lnSpcReduction="20000"/>
          </a:bodyPr>
          <a:lstStyle>
            <a:lvl1pPr algn="r" defTabSz="457200" rtl="0" eaLnBrk="1" latinLnBrk="0" hangingPunct="1">
              <a:spcBef>
                <a:spcPct val="0"/>
              </a:spcBef>
              <a:buNone/>
              <a:defRPr sz="4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u="sng" dirty="0">
                <a:solidFill>
                  <a:schemeClr val="tx2">
                    <a:lumMod val="75000"/>
                    <a:lumOff val="25000"/>
                  </a:schemeClr>
                </a:solidFill>
                <a:effectLst>
                  <a:outerShdw blurRad="38100" dist="38100" dir="2700000" algn="tl">
                    <a:srgbClr val="000000">
                      <a:alpha val="43137"/>
                    </a:srgbClr>
                  </a:outerShdw>
                </a:effectLst>
                <a:latin typeface="Century Gothic" panose="020B0502020202020204" pitchFamily="34" charset="0"/>
              </a:rPr>
              <a:t>Comparison of Curriculums in China &amp; U.K</a:t>
            </a:r>
          </a:p>
        </p:txBody>
      </p:sp>
      <p:sp>
        <p:nvSpPr>
          <p:cNvPr id="16" name="Subtitle 2">
            <a:extLst>
              <a:ext uri="{FF2B5EF4-FFF2-40B4-BE49-F238E27FC236}">
                <a16:creationId xmlns:a16="http://schemas.microsoft.com/office/drawing/2014/main" id="{A7FC5D21-20DA-4124-9B49-7B95429676C7}"/>
              </a:ext>
            </a:extLst>
          </p:cNvPr>
          <p:cNvSpPr txBox="1">
            <a:spLocks/>
          </p:cNvSpPr>
          <p:nvPr/>
        </p:nvSpPr>
        <p:spPr>
          <a:xfrm>
            <a:off x="2532826" y="5068022"/>
            <a:ext cx="6905624" cy="404258"/>
          </a:xfrm>
          <a:prstGeom prst="rect">
            <a:avLst/>
          </a:prstGeom>
        </p:spPr>
        <p:txBody>
          <a:bodyPr vert="horz" lIns="91440" tIns="45720" rIns="91440" bIns="45720" rtlCol="0" anchor="t">
            <a:normAutofit/>
          </a:bodyPr>
          <a:lstStyle>
            <a:lvl1pPr marL="0" indent="0" algn="r" defTabSz="457200" rtl="0" eaLnBrk="1" latinLnBrk="0" hangingPunct="1">
              <a:spcBef>
                <a:spcPts val="0"/>
              </a:spcBef>
              <a:spcAft>
                <a:spcPts val="1000"/>
              </a:spcAft>
              <a:buClr>
                <a:schemeClr val="tx1"/>
              </a:buClr>
              <a:buSzPct val="100000"/>
              <a:buFont typeface="Arial"/>
              <a:buNone/>
              <a:defRPr sz="1800" kern="1200" cap="all">
                <a:solidFill>
                  <a:schemeClr val="tx1"/>
                </a:solidFill>
                <a:effectLst/>
                <a:latin typeface="+mn-lt"/>
                <a:ea typeface="+mn-ea"/>
                <a:cs typeface="+mn-cs"/>
              </a:defRPr>
            </a:lvl1pPr>
            <a:lvl2pPr marL="457200" indent="0" algn="ctr" defTabSz="457200" rtl="0" eaLnBrk="1" latinLnBrk="0" hangingPunct="1">
              <a:spcBef>
                <a:spcPts val="0"/>
              </a:spcBef>
              <a:spcAft>
                <a:spcPts val="1000"/>
              </a:spcAft>
              <a:buClr>
                <a:schemeClr val="tx1"/>
              </a:buClr>
              <a:buSzPct val="100000"/>
              <a:buFont typeface="Arial"/>
              <a:buNone/>
              <a:defRPr sz="1600" kern="1200" cap="none">
                <a:solidFill>
                  <a:schemeClr val="tx1">
                    <a:tint val="75000"/>
                  </a:schemeClr>
                </a:solidFill>
                <a:effectLst/>
                <a:latin typeface="+mn-lt"/>
                <a:ea typeface="+mn-ea"/>
                <a:cs typeface="+mn-cs"/>
              </a:defRPr>
            </a:lvl2pPr>
            <a:lvl3pPr marL="914400" indent="0" algn="ctr" defTabSz="457200" rtl="0" eaLnBrk="1" latinLnBrk="0" hangingPunct="1">
              <a:spcBef>
                <a:spcPts val="0"/>
              </a:spcBef>
              <a:spcAft>
                <a:spcPts val="1000"/>
              </a:spcAft>
              <a:buClr>
                <a:schemeClr val="tx1"/>
              </a:buClr>
              <a:buSzPct val="100000"/>
              <a:buFont typeface="Arial"/>
              <a:buNone/>
              <a:defRPr sz="1400" kern="1200" cap="none">
                <a:solidFill>
                  <a:schemeClr val="tx1">
                    <a:tint val="75000"/>
                  </a:schemeClr>
                </a:solidFill>
                <a:effectLst/>
                <a:latin typeface="+mn-lt"/>
                <a:ea typeface="+mn-ea"/>
                <a:cs typeface="+mn-cs"/>
              </a:defRPr>
            </a:lvl3pPr>
            <a:lvl4pPr marL="13716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4pPr>
            <a:lvl5pPr marL="18288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5pPr>
            <a:lvl6pPr marL="22860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6pPr>
            <a:lvl7pPr marL="27432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7pPr>
            <a:lvl8pPr marL="32004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8pPr>
            <a:lvl9pPr marL="3657600" indent="0" algn="ctr" defTabSz="457200" rtl="0" eaLnBrk="1" latinLnBrk="0" hangingPunct="1">
              <a:spcBef>
                <a:spcPts val="0"/>
              </a:spcBef>
              <a:spcAft>
                <a:spcPts val="1000"/>
              </a:spcAft>
              <a:buClr>
                <a:schemeClr val="tx1"/>
              </a:buClr>
              <a:buSzPct val="100000"/>
              <a:buFont typeface="Arial"/>
              <a:buNone/>
              <a:defRPr sz="1200" kern="1200" cap="none">
                <a:solidFill>
                  <a:schemeClr val="tx1">
                    <a:tint val="75000"/>
                  </a:schemeClr>
                </a:solidFill>
                <a:effectLst/>
                <a:latin typeface="+mn-lt"/>
                <a:ea typeface="+mn-ea"/>
                <a:cs typeface="+mn-cs"/>
              </a:defRPr>
            </a:lvl9pPr>
          </a:lstStyle>
          <a:p>
            <a:r>
              <a:rPr lang="en-US" sz="1050" b="1" u="sng" dirty="0">
                <a:solidFill>
                  <a:schemeClr val="tx2">
                    <a:lumMod val="75000"/>
                    <a:lumOff val="25000"/>
                  </a:schemeClr>
                </a:solidFill>
                <a:effectLst>
                  <a:outerShdw blurRad="38100" dist="38100" dir="2700000" algn="tl">
                    <a:srgbClr val="000000">
                      <a:alpha val="43137"/>
                    </a:srgbClr>
                  </a:outerShdw>
                </a:effectLst>
                <a:latin typeface="Century Gothic" panose="020B0502020202020204" pitchFamily="34" charset="0"/>
              </a:rPr>
              <a:t>Akbar Ali 1704828 </a:t>
            </a:r>
            <a:r>
              <a:rPr lang="en-US" sz="1050" b="1" dirty="0">
                <a:solidFill>
                  <a:schemeClr val="tx2">
                    <a:lumMod val="75000"/>
                    <a:lumOff val="25000"/>
                  </a:schemeClr>
                </a:solidFill>
                <a:effectLst>
                  <a:outerShdw blurRad="38100" dist="38100" dir="2700000" algn="tl">
                    <a:srgbClr val="000000">
                      <a:alpha val="43137"/>
                    </a:srgbClr>
                  </a:outerShdw>
                </a:effectLst>
                <a:latin typeface="Century Gothic" panose="020B0502020202020204" pitchFamily="34" charset="0"/>
              </a:rPr>
              <a:t>		                 	              </a:t>
            </a:r>
            <a:r>
              <a:rPr lang="en-US" sz="1050" b="1" u="sng" dirty="0">
                <a:solidFill>
                  <a:schemeClr val="tx2">
                    <a:lumMod val="75000"/>
                    <a:lumOff val="25000"/>
                  </a:schemeClr>
                </a:solidFill>
                <a:effectLst>
                  <a:outerShdw blurRad="38100" dist="38100" dir="2700000" algn="tl">
                    <a:srgbClr val="000000">
                      <a:alpha val="43137"/>
                    </a:srgbClr>
                  </a:outerShdw>
                </a:effectLst>
                <a:latin typeface="Century Gothic" panose="020B0502020202020204" pitchFamily="34" charset="0"/>
              </a:rPr>
              <a:t>Curriculum Studies – Principles &amp; Innovation</a:t>
            </a:r>
          </a:p>
        </p:txBody>
      </p:sp>
    </p:spTree>
    <p:extLst>
      <p:ext uri="{BB962C8B-B14F-4D97-AF65-F5344CB8AC3E}">
        <p14:creationId xmlns:p14="http://schemas.microsoft.com/office/powerpoint/2010/main" val="3417721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9F444-FCBD-B140-9C05-E443FA0805C4}"/>
              </a:ext>
            </a:extLst>
          </p:cNvPr>
          <p:cNvSpPr>
            <a:spLocks noGrp="1"/>
          </p:cNvSpPr>
          <p:nvPr>
            <p:ph type="title"/>
          </p:nvPr>
        </p:nvSpPr>
        <p:spPr>
          <a:xfrm>
            <a:off x="685801" y="609600"/>
            <a:ext cx="6143423" cy="1456267"/>
          </a:xfrm>
        </p:spPr>
        <p:txBody>
          <a:bodyPr>
            <a:normAutofit/>
          </a:bodyPr>
          <a:lstStyle/>
          <a:p>
            <a:r>
              <a:rPr lang="en-US" dirty="0"/>
              <a:t>Global technology</a:t>
            </a:r>
            <a:endParaRPr lang="ru-RU" dirty="0"/>
          </a:p>
        </p:txBody>
      </p:sp>
      <p:pic>
        <p:nvPicPr>
          <p:cNvPr id="4" name="Picture 3" descr="satellite against the night sky">
            <a:extLst>
              <a:ext uri="{FF2B5EF4-FFF2-40B4-BE49-F238E27FC236}">
                <a16:creationId xmlns:a16="http://schemas.microsoft.com/office/drawing/2014/main" id="{D4F2268B-BB87-42FB-B84F-C145C01B497A}"/>
              </a:ext>
            </a:extLst>
          </p:cNvPr>
          <p:cNvPicPr>
            <a:picLocks noChangeAspect="1"/>
          </p:cNvPicPr>
          <p:nvPr/>
        </p:nvPicPr>
        <p:blipFill rotWithShape="1">
          <a:blip r:embed="rId4"/>
          <a:srcRect l="8611" r="16027" b="1"/>
          <a:stretch/>
        </p:blipFill>
        <p:spPr>
          <a:xfrm>
            <a:off x="8888133" y="4144246"/>
            <a:ext cx="3302966" cy="2717299"/>
          </a:xfrm>
          <a:custGeom>
            <a:avLst/>
            <a:gdLst>
              <a:gd name="connsiteX0" fmla="*/ 1663658 w 3039855"/>
              <a:gd name="connsiteY0" fmla="*/ 0 h 2500842"/>
              <a:gd name="connsiteX1" fmla="*/ 2947417 w 3039855"/>
              <a:gd name="connsiteY1" fmla="*/ 605417 h 2500842"/>
              <a:gd name="connsiteX2" fmla="*/ 3039855 w 3039855"/>
              <a:gd name="connsiteY2" fmla="*/ 729032 h 2500842"/>
              <a:gd name="connsiteX3" fmla="*/ 3039855 w 3039855"/>
              <a:gd name="connsiteY3" fmla="*/ 2500842 h 2500842"/>
              <a:gd name="connsiteX4" fmla="*/ 226952 w 3039855"/>
              <a:gd name="connsiteY4" fmla="*/ 2500842 h 2500842"/>
              <a:gd name="connsiteX5" fmla="*/ 155401 w 3039855"/>
              <a:gd name="connsiteY5" fmla="*/ 2366679 h 2500842"/>
              <a:gd name="connsiteX6" fmla="*/ 0 w 3039855"/>
              <a:gd name="connsiteY6" fmla="*/ 1663658 h 2500842"/>
              <a:gd name="connsiteX7" fmla="*/ 1663658 w 3039855"/>
              <a:gd name="connsiteY7" fmla="*/ 0 h 2500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79" name="Group 178">
            <a:extLst>
              <a:ext uri="{FF2B5EF4-FFF2-40B4-BE49-F238E27FC236}">
                <a16:creationId xmlns:a16="http://schemas.microsoft.com/office/drawing/2014/main" id="{CFEF753B-CA1B-4178-80F5-095B7FEA21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80" name="Freeform 98">
              <a:extLst>
                <a:ext uri="{FF2B5EF4-FFF2-40B4-BE49-F238E27FC236}">
                  <a16:creationId xmlns:a16="http://schemas.microsoft.com/office/drawing/2014/main" id="{86C68ECC-F0A0-411E-A303-6DC0707A36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1" name="Group 180">
              <a:extLst>
                <a:ext uri="{FF2B5EF4-FFF2-40B4-BE49-F238E27FC236}">
                  <a16:creationId xmlns:a16="http://schemas.microsoft.com/office/drawing/2014/main" id="{6A21E140-4ECB-4C42-BDC7-F4351513DA9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2" name="Straight Connector 181">
                <a:extLst>
                  <a:ext uri="{FF2B5EF4-FFF2-40B4-BE49-F238E27FC236}">
                    <a16:creationId xmlns:a16="http://schemas.microsoft.com/office/drawing/2014/main" id="{2940CFC5-AC4C-4746-A3B9-3DD434FF6D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6EC95677-9C92-4D0D-91D4-E07380F250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097602B2-71E1-4395-9C47-DE48B712AE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7FC50570-F1A9-4DB3-A64D-3A21A5888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88E4F209-3FDA-4C17-A86D-59990132FF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9950C402-F8DC-4C99-90A8-CD67BDEC6C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76483FEF-FBDD-456C-AD52-B6D166FB1C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DA316CA5-D470-4E6D-A6E8-D35DB7725D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8BFA4937-71AA-4400-8DCD-20E5DF0501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768FA0D4-7119-47B3-8329-0978770774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62C433AC-8114-47CC-9467-FCB5FE9807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BF9CB489-BA36-4004-A019-75FBA23CCB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B4C060E4-E790-4A31-B683-EA834FCF4E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13F00D2A-400F-4678-BB33-16B61650F4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46AABFD4-3727-4DF4-933A-C0A090248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6CC40A87-D067-41BF-B368-A197EC0D9D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E116F92B-7098-4139-AC77-75B4CE3323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CFDF485C-38E7-4C0D-A2A7-3F1DE3B918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BF6DBD12-21A0-4F07-953F-D3B3486C1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554F4E42-5B16-41F4-8FF4-2EB134C1FE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6F4CC20F-EBF6-4AFE-9A4F-68ACC7513B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FA745DE2-9816-4D5B-BB41-BE1874612F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D5B5D721-5554-457C-BE2F-BCA2505CAD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AFF390C-48FB-4FA5-998E-6DDDF9D2B4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F4B2E647-1CF4-4AF8-9AF5-8EAB6D6E88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46DA8C50-AA32-47D8-8DCB-DE9624E60E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51ED6412-8EBC-4680-B7D2-65A4F73BBB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2983F033-A214-4959-956E-4B50B7AC66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A77F30C3-5A8C-4BEB-95C1-A7B9C0961F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99A432F5-9A86-437C-8108-7945FA72E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4F8B1465-BA18-4D1C-ADED-D4BAA7638A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45DD7842-E27E-4461-B9C8-63AD2F0C44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3C45934F-49A5-4EDB-A9A3-5540D74AB1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EEF9B0E3-0DC0-4D03-A02B-8F62D905F4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2B1998C4-BF81-4332-A399-AD43467F67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44CFAF52-7684-46F2-8DFD-70A7F36DB0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93EFB5D1-BDF7-40B6-BBEA-D489CE79F1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B5A98777-A259-461F-A9B2-21DFC45C17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0F795195-D966-482A-8D47-6265C00F6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6E881E12-FFE1-441E-B36B-804289472B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61DBEB97-C3B3-4646-9760-227E20B155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0BA17FBA-A611-4CA2-9CDC-E073B889C4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1B66F6D2-50DA-4E7A-8583-E9159CD962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DD181CC7-8652-404A-B5C7-58004FD15F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75706D69-47CD-47E3-83C9-EDB4EAF58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2ADC21AA-CD21-436C-A9D7-DC4167E500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4702CCCC-772F-4AF1-8201-73C2537110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62AAD2B7-288B-42CF-804B-E33B84D747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D51CCD7B-95EB-4EE4-BAED-4308C80BF3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F92C4B5C-D0FB-4C0A-B5FA-2C7DDF7625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64D2931E-A280-496D-99C1-5C2A820CB4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ED33CBE3-55B1-43CF-96B9-2E994EBCEA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16C6D563-A48C-4E6B-AE46-2CCE38A660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AD0ABECB-C92E-4F76-89A6-1334939CDF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8C258514-FFA8-4DE3-9B25-D55705AC3B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C2B9E312-EEBF-4783-B25E-D7DD0D6E71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7CB21139-A4D5-4D0F-9AD0-868FFC4240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E72FF9AC-BC86-42FD-8DF7-72429C958C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23D09EAB-27F8-4FAC-91C2-4942ABA740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10D82CB2-C309-4CCD-9FB1-EF8F4407EC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3625D6FE-BC58-4E33-B4E9-282D5CB75E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2158CF66-DCD3-4627-9675-61B42A3037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44ED85B9-D0C1-4222-B4BC-E81876EC38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1299F075-06C0-46B8-A3F7-1D7E8D6001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AEA87578-2C04-4651-A5BF-81D06050C9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12A8551E-D8EB-40F2-AD25-87484A17D2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AC1E0E32-3B75-404A-9165-5733782508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4A410333-16BA-443A-B24F-418ED77536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271589D1-7914-4EA7-B6B4-C1E7EA5FE6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E62A5ACA-F5D5-41F3-9549-06DB799C4D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EA254CA6-3565-4CD0-8BEB-C94A533C0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E62203F9-E5BE-44F8-8D43-31EEF85E92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FC43FC58-4722-4D22-88C1-652EB16585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D4C87F1C-06F8-43CD-8920-F525A5504B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F75BF2BA-0DFF-4812-986E-9F2286A9F4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7B79CBCB-DE00-4F16-A2FC-E54EF816BA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DEA1374B-AC49-4266-965E-1F9CD9E53B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325DE178-9F40-48D5-B0A9-4B0324742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261" name="Group 260">
            <a:extLst>
              <a:ext uri="{FF2B5EF4-FFF2-40B4-BE49-F238E27FC236}">
                <a16:creationId xmlns:a16="http://schemas.microsoft.com/office/drawing/2014/main" id="{29858C9E-401F-4216-8087-A25D1B5881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262" name="Freeform 17">
              <a:extLst>
                <a:ext uri="{FF2B5EF4-FFF2-40B4-BE49-F238E27FC236}">
                  <a16:creationId xmlns:a16="http://schemas.microsoft.com/office/drawing/2014/main" id="{D963FBC5-E6AD-44F8-AF49-6F5B5BF9D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3" name="Group 262">
              <a:extLst>
                <a:ext uri="{FF2B5EF4-FFF2-40B4-BE49-F238E27FC236}">
                  <a16:creationId xmlns:a16="http://schemas.microsoft.com/office/drawing/2014/main" id="{EF1F68DE-2C0A-4FBF-8033-8DFBB75AE2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64" name="Straight Connector 263">
                <a:extLst>
                  <a:ext uri="{FF2B5EF4-FFF2-40B4-BE49-F238E27FC236}">
                    <a16:creationId xmlns:a16="http://schemas.microsoft.com/office/drawing/2014/main" id="{1C147FEA-3E5D-4830-B91C-78418FE209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C91F075D-8726-4FD6-BE73-EDCD760730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0BDE3685-352D-4E32-9662-2C6C92E20F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10A2922F-AA86-4B02-80C4-409D71A0A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A23C72B0-E133-40CF-A094-E239AD994B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63F2DFC9-23E2-4429-911D-AA55B03405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E71590EC-7AA6-47B3-AFF5-6E9A1B8B1C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23C6AC81-5D5E-4224-B222-B731E90F1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164FB43F-3082-49BF-A7C5-72A42773D4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C9F3EE03-5655-4428-86AC-F579E8F339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EF7335E6-5FFD-4206-9AF0-1791A88C9A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CE837EB7-EE63-4B6B-9334-1B8055AD9F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4EE8D5FB-B44C-43C8-A4F4-D78609073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8847AA0E-6A2D-41F5-A9B5-3A2F3B875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9E4D651B-C768-4CBE-B971-A3CA38D803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913496D3-4182-4D80-9A16-89DBB7408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088D4C91-F0F7-4549-B54A-CC855FD3A7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84885948-783E-4197-B942-2DDCD542E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2837E330-008B-45A6-98A5-CE7D6FBBE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DD807602-B947-4984-8017-D89F3B0ADB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57AA37C4-9C24-41F1-98CA-BBD9BE1595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692CF8CD-056F-4556-939F-1EFF0FECE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A29F3FAC-18B2-4886-9A93-44B7AD01DF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35B536E5-4149-49B5-8119-04FF4A5AC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4A2B8B6A-D5D3-4DAA-AB4B-A1C1086B4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F8E4C672-BE9E-4026-992B-B2FE6C1361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AC36DA4E-F1E7-4B68-ADA1-4F132BDCF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EB5D2532-6A77-4DE1-8BB0-37AA33FD9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BF234A36-BE57-450D-BDA2-AD70152CF5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D461473E-1290-4BD0-B4DF-3C95DCE0F6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50325318-A62D-4427-B613-AF5E076E3D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3F928DB9-6B46-43EF-A7CF-C4B9830CA5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BA011901-65F6-4D44-BD40-744878B6B2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E838496B-B788-4873-9E1C-9B4442984E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A15262F7-23A5-4A6B-BD2C-44CF82ECD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B5857A42-75EB-4FF2-AF41-2D612A687D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3FC449E1-9573-406B-A201-3E897E668A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71001847-954F-46EC-97E7-E38732517B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F3B040FD-D427-4F90-8CFC-D429522487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975C627A-78ED-4D2B-9F9E-26BE2C0A75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2523831A-B9F1-40EF-B113-873BEFA660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07483313-610C-403C-811D-EE70A78046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E1CE5A29-BB15-441C-B3CD-3D3EE2163D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E476D005-3155-4DEF-88DE-068B497DED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2628975E-6165-407B-8A45-7F23746BC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6A69F000-3171-47D5-8EFE-4F201716C0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60092325-1C07-4FBC-9C9C-42244C9B9D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2A33CB00-75FF-4DFF-9D6A-CEF5EA2E26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139B85FF-580E-435C-8523-23A0352695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C53E7419-AF0F-4B69-88BF-853EDC328C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052C8AEF-9C9D-4737-BA0F-DBB3BF0C04C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6ADDDBC2-F0DB-4038-98D0-B38749D8C0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E5F14C72-98E5-4A6C-BA03-5E105AA4D4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9ACEF013-464E-44D2-9B83-863E69077E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3141F09F-05CE-4CE9-9F5A-861FBC31A8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7ED70A3C-4B21-4941-9F11-00A51A748A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11927814-33EF-4FBA-95F7-4138C1C7CE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F4D2B900-3BAC-4EE3-AB6E-9F3212F4DC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FB00017B-AD65-4759-8A6A-B03C70E07B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22C4A8E2-640F-4D30-99EC-A2D2B0FD6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9492085E-DF05-4380-B8C2-93832478CF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49750F82-33DB-42EE-B31F-CC5DE7EBA1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60B9848F-8B4C-4440-9BF6-98A4F3F72C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E7AA0900-78F5-4163-807F-3DEE6DCBB1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0F627689-9632-474B-B3A8-EC1A82A36E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71C6CB03-F81D-48A2-BF05-98D4EF2CC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12FB4D2F-4789-48A1-A4AA-F318ED2BA5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64B8907A-2A80-490C-AACF-678CA6DE19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A175CCF3-4796-4C76-A92E-B495335FB4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8CFC6D15-64F3-449C-8C0B-3FCB2976D2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008AA4A6-DD28-4235-AAE3-CC28DF834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3D393E8B-AAB8-4606-A4FA-815EDABDD1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8BA7B770-7EB6-4AC1-B028-9C45DEE440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D87B822C-3951-4E65-A45D-7160FAC3FD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54B9CDF0-DC54-4868-B60A-6840FDE6A2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3706BEC8-029B-4E0F-A55F-A552E1DE2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25EBA5EB-4807-4E96-BA08-B6B74AE040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5548885E-CABE-42B5-B06A-1E6B9B198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7" name="Picture 6" descr="abstract image of light dots">
            <a:extLst>
              <a:ext uri="{FF2B5EF4-FFF2-40B4-BE49-F238E27FC236}">
                <a16:creationId xmlns:a16="http://schemas.microsoft.com/office/drawing/2014/main" id="{FE6C54C5-D2F4-48F8-B65E-7506F07BCCF3}"/>
              </a:ext>
            </a:extLst>
          </p:cNvPr>
          <p:cNvPicPr>
            <a:picLocks noChangeAspect="1"/>
          </p:cNvPicPr>
          <p:nvPr/>
        </p:nvPicPr>
        <p:blipFill rotWithShape="1">
          <a:blip r:embed="rId5"/>
          <a:srcRect l="23268" r="4773" b="-1"/>
          <a:stretch/>
        </p:blipFill>
        <p:spPr>
          <a:xfrm>
            <a:off x="8055588" y="-3863"/>
            <a:ext cx="4132754" cy="3445946"/>
          </a:xfrm>
          <a:custGeom>
            <a:avLst/>
            <a:gdLst>
              <a:gd name="connsiteX0" fmla="*/ 303228 w 4638368"/>
              <a:gd name="connsiteY0" fmla="*/ 0 h 3867534"/>
              <a:gd name="connsiteX1" fmla="*/ 4638368 w 4638368"/>
              <a:gd name="connsiteY1" fmla="*/ 0 h 3867534"/>
              <a:gd name="connsiteX2" fmla="*/ 4638368 w 4638368"/>
              <a:gd name="connsiteY2" fmla="*/ 2952747 h 3867534"/>
              <a:gd name="connsiteX3" fmla="*/ 4585825 w 4638368"/>
              <a:gd name="connsiteY3" fmla="*/ 3013864 h 3867534"/>
              <a:gd name="connsiteX4" fmla="*/ 2641346 w 4638368"/>
              <a:gd name="connsiteY4" fmla="*/ 3867534 h 3867534"/>
              <a:gd name="connsiteX5" fmla="*/ 0 w 4638368"/>
              <a:gd name="connsiteY5" fmla="*/ 1226188 h 3867534"/>
              <a:gd name="connsiteX6" fmla="*/ 260466 w 4638368"/>
              <a:gd name="connsiteY6" fmla="*/ 81056 h 3867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graphicFrame>
        <p:nvGraphicFramePr>
          <p:cNvPr id="5" name="Content Placeholder 4" descr="SmartArt graphic">
            <a:extLst>
              <a:ext uri="{FF2B5EF4-FFF2-40B4-BE49-F238E27FC236}">
                <a16:creationId xmlns:a16="http://schemas.microsoft.com/office/drawing/2014/main" id="{C983627E-F26C-354F-BF0A-ECCD7E968A2B}"/>
              </a:ext>
            </a:extLst>
          </p:cNvPr>
          <p:cNvGraphicFramePr>
            <a:graphicFrameLocks noGrp="1"/>
          </p:cNvGraphicFramePr>
          <p:nvPr>
            <p:ph idx="1"/>
            <p:extLst>
              <p:ext uri="{D42A27DB-BD31-4B8C-83A1-F6EECF244321}">
                <p14:modId xmlns:p14="http://schemas.microsoft.com/office/powerpoint/2010/main" val="3937732127"/>
              </p:ext>
            </p:extLst>
          </p:nvPr>
        </p:nvGraphicFramePr>
        <p:xfrm>
          <a:off x="685801" y="2142067"/>
          <a:ext cx="6143423" cy="364913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68" name="Picture 4" descr="Image result for china uk">
            <a:extLst>
              <a:ext uri="{FF2B5EF4-FFF2-40B4-BE49-F238E27FC236}">
                <a16:creationId xmlns:a16="http://schemas.microsoft.com/office/drawing/2014/main" id="{A666C5CD-055A-4576-BB49-841968FD80D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350" y="-9525"/>
            <a:ext cx="12192000" cy="687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3824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descr="Chart">
            <a:extLst>
              <a:ext uri="{FF2B5EF4-FFF2-40B4-BE49-F238E27FC236}">
                <a16:creationId xmlns:a16="http://schemas.microsoft.com/office/drawing/2014/main" id="{B969B0A3-888C-49AE-AB43-78DF29C9BE9B}"/>
              </a:ext>
            </a:extLst>
          </p:cNvPr>
          <p:cNvGraphicFramePr>
            <a:graphicFrameLocks noGrp="1"/>
          </p:cNvGraphicFramePr>
          <p:nvPr>
            <p:ph idx="1"/>
            <p:extLst>
              <p:ext uri="{D42A27DB-BD31-4B8C-83A1-F6EECF244321}">
                <p14:modId xmlns:p14="http://schemas.microsoft.com/office/powerpoint/2010/main" val="2849717413"/>
              </p:ext>
            </p:extLst>
          </p:nvPr>
        </p:nvGraphicFramePr>
        <p:xfrm>
          <a:off x="812542" y="2141538"/>
          <a:ext cx="10131425" cy="3649662"/>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a:extLst>
              <a:ext uri="{FF2B5EF4-FFF2-40B4-BE49-F238E27FC236}">
                <a16:creationId xmlns:a16="http://schemas.microsoft.com/office/drawing/2014/main" id="{25291DB6-B9E2-490D-85F4-AC37E25C5496}"/>
              </a:ext>
            </a:extLst>
          </p:cNvPr>
          <p:cNvSpPr txBox="1"/>
          <p:nvPr/>
        </p:nvSpPr>
        <p:spPr>
          <a:xfrm>
            <a:off x="7199870" y="576311"/>
            <a:ext cx="3744097" cy="769441"/>
          </a:xfrm>
          <a:prstGeom prst="rect">
            <a:avLst/>
          </a:prstGeom>
          <a:noFill/>
        </p:spPr>
        <p:txBody>
          <a:bodyPr wrap="square" rtlCol="0">
            <a:spAutoFit/>
          </a:bodyPr>
          <a:lstStyle/>
          <a:p>
            <a:pPr algn="ctr"/>
            <a:r>
              <a:rPr lang="en-GB" sz="4400" b="1" u="sng" dirty="0">
                <a:effectLst>
                  <a:outerShdw blurRad="38100" dist="38100" dir="2700000" algn="tl">
                    <a:srgbClr val="000000">
                      <a:alpha val="43137"/>
                    </a:srgbClr>
                  </a:outerShdw>
                </a:effectLst>
                <a:latin typeface="Century Gothic" panose="020B0502020202020204" pitchFamily="34" charset="0"/>
              </a:rPr>
              <a:t>China </a:t>
            </a:r>
          </a:p>
        </p:txBody>
      </p:sp>
      <p:sp>
        <p:nvSpPr>
          <p:cNvPr id="8" name="TextBox 7">
            <a:extLst>
              <a:ext uri="{FF2B5EF4-FFF2-40B4-BE49-F238E27FC236}">
                <a16:creationId xmlns:a16="http://schemas.microsoft.com/office/drawing/2014/main" id="{1222CFC0-9617-4D07-B7B8-D61F1C9D60C4}"/>
              </a:ext>
            </a:extLst>
          </p:cNvPr>
          <p:cNvSpPr txBox="1"/>
          <p:nvPr/>
        </p:nvSpPr>
        <p:spPr>
          <a:xfrm>
            <a:off x="7389341" y="1556951"/>
            <a:ext cx="3830594" cy="4524315"/>
          </a:xfrm>
          <a:prstGeom prst="rect">
            <a:avLst/>
          </a:prstGeom>
          <a:noFill/>
        </p:spPr>
        <p:txBody>
          <a:bodyPr wrap="square" rtlCol="0">
            <a:spAutoFit/>
          </a:bodyPr>
          <a:lstStyle/>
          <a:p>
            <a:pPr marL="285750" indent="-285750">
              <a:buFont typeface="Wingdings" panose="05000000000000000000" pitchFamily="2" charset="2"/>
              <a:buChar char=""/>
            </a:pPr>
            <a:r>
              <a:rPr lang="en-GB" dirty="0">
                <a:latin typeface="Century Gothic" panose="020B0502020202020204" pitchFamily="34" charset="0"/>
              </a:rPr>
              <a:t>Population - 1.386 billion (2017)</a:t>
            </a:r>
          </a:p>
          <a:p>
            <a:endParaRPr lang="en-GB" dirty="0">
              <a:latin typeface="Century Gothic" panose="020B0502020202020204" pitchFamily="34" charset="0"/>
            </a:endParaRPr>
          </a:p>
          <a:p>
            <a:pPr marL="285750" indent="-285750">
              <a:buFont typeface="Wingdings" panose="05000000000000000000" pitchFamily="2" charset="2"/>
              <a:buChar char=""/>
            </a:pPr>
            <a:r>
              <a:rPr lang="en-GB" dirty="0">
                <a:latin typeface="Century Gothic" panose="020B0502020202020204" pitchFamily="34" charset="0"/>
              </a:rPr>
              <a:t>Majority of schools state funded</a:t>
            </a:r>
          </a:p>
          <a:p>
            <a:endParaRPr lang="en-GB" dirty="0">
              <a:latin typeface="Century Gothic" panose="020B0502020202020204" pitchFamily="34" charset="0"/>
            </a:endParaRPr>
          </a:p>
          <a:p>
            <a:pPr marL="285750" indent="-285750">
              <a:buFont typeface="Wingdings" panose="05000000000000000000" pitchFamily="2" charset="2"/>
              <a:buChar char=""/>
            </a:pPr>
            <a:r>
              <a:rPr lang="en-GB" dirty="0">
                <a:latin typeface="Century Gothic" panose="020B0502020202020204" pitchFamily="34" charset="0"/>
              </a:rPr>
              <a:t>State funded mandatory curriculum introduced in 1999</a:t>
            </a:r>
          </a:p>
          <a:p>
            <a:pPr marL="285750" indent="-285750">
              <a:buFont typeface="Wingdings" panose="05000000000000000000" pitchFamily="2" charset="2"/>
              <a:buChar char=""/>
            </a:pPr>
            <a:endParaRPr lang="en-GB" dirty="0">
              <a:latin typeface="Century Gothic" panose="020B0502020202020204" pitchFamily="34" charset="0"/>
            </a:endParaRPr>
          </a:p>
          <a:p>
            <a:pPr marL="285750" indent="-285750">
              <a:buFont typeface="Wingdings" panose="05000000000000000000" pitchFamily="2" charset="2"/>
              <a:buChar char=""/>
            </a:pPr>
            <a:r>
              <a:rPr lang="en-GB" dirty="0">
                <a:latin typeface="Century Gothic" panose="020B0502020202020204" pitchFamily="34" charset="0"/>
              </a:rPr>
              <a:t>Confucianism – Taoism –Buddhism</a:t>
            </a:r>
          </a:p>
          <a:p>
            <a:endParaRPr lang="en-GB" dirty="0">
              <a:latin typeface="Century Gothic" panose="020B0502020202020204" pitchFamily="34" charset="0"/>
            </a:endParaRPr>
          </a:p>
          <a:p>
            <a:pPr marL="285750" indent="-285750">
              <a:buFont typeface="Wingdings" panose="05000000000000000000" pitchFamily="2" charset="2"/>
              <a:buChar char=""/>
            </a:pPr>
            <a:r>
              <a:rPr lang="en-GB" dirty="0">
                <a:latin typeface="Century Gothic" panose="020B0502020202020204" pitchFamily="34" charset="0"/>
              </a:rPr>
              <a:t>Durkheim – Organic Analogy</a:t>
            </a:r>
          </a:p>
          <a:p>
            <a:pPr marL="285750" indent="-285750">
              <a:buFont typeface="Wingdings" panose="05000000000000000000" pitchFamily="2" charset="2"/>
              <a:buChar char=""/>
            </a:pPr>
            <a:endParaRPr lang="en-GB" dirty="0">
              <a:latin typeface="Century Gothic" panose="020B0502020202020204" pitchFamily="34" charset="0"/>
            </a:endParaRPr>
          </a:p>
          <a:p>
            <a:pPr marL="285750" indent="-285750">
              <a:buFont typeface="Wingdings" panose="05000000000000000000" pitchFamily="2" charset="2"/>
              <a:buChar char=""/>
            </a:pPr>
            <a:r>
              <a:rPr lang="en-GB" dirty="0">
                <a:latin typeface="Century Gothic" panose="020B0502020202020204" pitchFamily="34" charset="0"/>
              </a:rPr>
              <a:t> Average class size 40</a:t>
            </a:r>
          </a:p>
          <a:p>
            <a:pPr marL="285750" indent="-285750">
              <a:buFont typeface="Wingdings" panose="05000000000000000000" pitchFamily="2" charset="2"/>
              <a:buChar char=""/>
            </a:pPr>
            <a:endParaRPr lang="en-GB" dirty="0">
              <a:latin typeface="Century Gothic" panose="020B0502020202020204" pitchFamily="34" charset="0"/>
            </a:endParaRPr>
          </a:p>
        </p:txBody>
      </p:sp>
      <p:sp>
        <p:nvSpPr>
          <p:cNvPr id="9" name="TextBox 8">
            <a:extLst>
              <a:ext uri="{FF2B5EF4-FFF2-40B4-BE49-F238E27FC236}">
                <a16:creationId xmlns:a16="http://schemas.microsoft.com/office/drawing/2014/main" id="{E8478969-B2F7-4FE4-8E1A-F0EFBDD8926E}"/>
              </a:ext>
            </a:extLst>
          </p:cNvPr>
          <p:cNvSpPr txBox="1"/>
          <p:nvPr/>
        </p:nvSpPr>
        <p:spPr>
          <a:xfrm>
            <a:off x="972064" y="576311"/>
            <a:ext cx="4491476" cy="769441"/>
          </a:xfrm>
          <a:prstGeom prst="rect">
            <a:avLst/>
          </a:prstGeom>
          <a:noFill/>
        </p:spPr>
        <p:txBody>
          <a:bodyPr wrap="square" rtlCol="0">
            <a:spAutoFit/>
          </a:bodyPr>
          <a:lstStyle/>
          <a:p>
            <a:pPr algn="ctr"/>
            <a:r>
              <a:rPr lang="en-GB" sz="4400" b="1" u="sng" dirty="0">
                <a:effectLst>
                  <a:outerShdw blurRad="38100" dist="38100" dir="2700000" algn="tl">
                    <a:srgbClr val="000000">
                      <a:alpha val="43137"/>
                    </a:srgbClr>
                  </a:outerShdw>
                </a:effectLst>
                <a:latin typeface="Century Gothic" panose="020B0502020202020204" pitchFamily="34" charset="0"/>
              </a:rPr>
              <a:t>United Kingdom </a:t>
            </a:r>
          </a:p>
        </p:txBody>
      </p:sp>
      <p:sp>
        <p:nvSpPr>
          <p:cNvPr id="10" name="TextBox 9">
            <a:extLst>
              <a:ext uri="{FF2B5EF4-FFF2-40B4-BE49-F238E27FC236}">
                <a16:creationId xmlns:a16="http://schemas.microsoft.com/office/drawing/2014/main" id="{01690A9C-A056-4145-B2D4-B450CE11EB02}"/>
              </a:ext>
            </a:extLst>
          </p:cNvPr>
          <p:cNvSpPr txBox="1"/>
          <p:nvPr/>
        </p:nvSpPr>
        <p:spPr>
          <a:xfrm>
            <a:off x="1161536" y="1556951"/>
            <a:ext cx="3830594" cy="4247317"/>
          </a:xfrm>
          <a:prstGeom prst="rect">
            <a:avLst/>
          </a:prstGeom>
          <a:noFill/>
        </p:spPr>
        <p:txBody>
          <a:bodyPr wrap="square" rtlCol="0">
            <a:spAutoFit/>
          </a:bodyPr>
          <a:lstStyle/>
          <a:p>
            <a:pPr marL="285750" indent="-285750">
              <a:buFont typeface="Wingdings" panose="05000000000000000000" pitchFamily="2" charset="2"/>
              <a:buChar char=""/>
            </a:pPr>
            <a:r>
              <a:rPr lang="en-GB" dirty="0">
                <a:latin typeface="Century Gothic" panose="020B0502020202020204" pitchFamily="34" charset="0"/>
              </a:rPr>
              <a:t>Population - 66.44 million (2018)</a:t>
            </a:r>
          </a:p>
          <a:p>
            <a:pPr marL="285750" indent="-285750">
              <a:buFont typeface="Wingdings" panose="05000000000000000000" pitchFamily="2" charset="2"/>
              <a:buChar char=""/>
            </a:pPr>
            <a:endParaRPr lang="en-GB" dirty="0">
              <a:latin typeface="Century Gothic" panose="020B0502020202020204" pitchFamily="34" charset="0"/>
            </a:endParaRPr>
          </a:p>
          <a:p>
            <a:pPr marL="285750" indent="-285750">
              <a:buFont typeface="Wingdings" panose="05000000000000000000" pitchFamily="2" charset="2"/>
              <a:buChar char=""/>
            </a:pPr>
            <a:r>
              <a:rPr lang="en-GB" dirty="0">
                <a:latin typeface="Century Gothic" panose="020B0502020202020204" pitchFamily="34" charset="0"/>
              </a:rPr>
              <a:t>Majority of schools state funded</a:t>
            </a:r>
          </a:p>
          <a:p>
            <a:endParaRPr lang="en-GB" dirty="0">
              <a:latin typeface="Century Gothic" panose="020B0502020202020204" pitchFamily="34" charset="0"/>
            </a:endParaRPr>
          </a:p>
          <a:p>
            <a:pPr marL="285750" indent="-285750">
              <a:buFont typeface="Wingdings" panose="05000000000000000000" pitchFamily="2" charset="2"/>
              <a:buChar char=""/>
            </a:pPr>
            <a:r>
              <a:rPr lang="en-GB" dirty="0">
                <a:latin typeface="Century Gothic" panose="020B0502020202020204" pitchFamily="34" charset="0"/>
              </a:rPr>
              <a:t>State funded mandatory curriculum introduced in 1988</a:t>
            </a:r>
          </a:p>
          <a:p>
            <a:pPr marL="285750" indent="-285750">
              <a:buFont typeface="Wingdings" panose="05000000000000000000" pitchFamily="2" charset="2"/>
              <a:buChar char=""/>
            </a:pPr>
            <a:endParaRPr lang="en-GB" dirty="0">
              <a:latin typeface="Century Gothic" panose="020B0502020202020204" pitchFamily="34" charset="0"/>
            </a:endParaRPr>
          </a:p>
          <a:p>
            <a:pPr marL="285750" indent="-285750">
              <a:buFont typeface="Wingdings" panose="05000000000000000000" pitchFamily="2" charset="2"/>
              <a:buChar char=""/>
            </a:pPr>
            <a:r>
              <a:rPr lang="en-GB" dirty="0">
                <a:latin typeface="Century Gothic" panose="020B0502020202020204" pitchFamily="34" charset="0"/>
              </a:rPr>
              <a:t>Democracy – Individual Liberty – Rule of Law </a:t>
            </a:r>
          </a:p>
          <a:p>
            <a:pPr marL="285750" indent="-285750">
              <a:buFont typeface="Wingdings" panose="05000000000000000000" pitchFamily="2" charset="2"/>
              <a:buChar char=""/>
            </a:pPr>
            <a:endParaRPr lang="en-GB" dirty="0">
              <a:latin typeface="Century Gothic" panose="020B0502020202020204" pitchFamily="34" charset="0"/>
            </a:endParaRPr>
          </a:p>
          <a:p>
            <a:pPr marL="285750" indent="-285750">
              <a:buFont typeface="Wingdings" panose="05000000000000000000" pitchFamily="2" charset="2"/>
              <a:buChar char=""/>
            </a:pPr>
            <a:r>
              <a:rPr lang="en-GB" dirty="0">
                <a:latin typeface="Century Gothic" panose="020B0502020202020204" pitchFamily="34" charset="0"/>
              </a:rPr>
              <a:t>Average class size 19</a:t>
            </a:r>
          </a:p>
          <a:p>
            <a:endParaRPr lang="en-GB" dirty="0">
              <a:latin typeface="Century Gothic" panose="020B0502020202020204" pitchFamily="34" charset="0"/>
            </a:endParaRPr>
          </a:p>
          <a:p>
            <a:pPr marL="285750" indent="-285750">
              <a:buFont typeface="Wingdings" panose="05000000000000000000" pitchFamily="2" charset="2"/>
              <a:buChar char=""/>
            </a:pPr>
            <a:endParaRPr lang="en-GB" dirty="0">
              <a:latin typeface="Century Gothic" panose="020B0502020202020204" pitchFamily="34" charset="0"/>
            </a:endParaRPr>
          </a:p>
        </p:txBody>
      </p:sp>
    </p:spTree>
    <p:extLst>
      <p:ext uri="{BB962C8B-B14F-4D97-AF65-F5344CB8AC3E}">
        <p14:creationId xmlns:p14="http://schemas.microsoft.com/office/powerpoint/2010/main" val="142939025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down)">
                                      <p:cBhvr>
                                        <p:cTn id="19" dur="500"/>
                                        <p:tgtEl>
                                          <p:spTgt spid="10"/>
                                        </p:tgtEl>
                                      </p:cBhvr>
                                    </p:animEffect>
                                  </p:childTnLst>
                                </p:cTn>
                              </p:par>
                              <p:par>
                                <p:cTn id="20" presetID="22" presetClass="entr" presetSubtype="4"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645DB14-F9C3-4408-BD82-AFEA480275CA}"/>
              </a:ext>
            </a:extLst>
          </p:cNvPr>
          <p:cNvSpPr txBox="1"/>
          <p:nvPr/>
        </p:nvSpPr>
        <p:spPr>
          <a:xfrm>
            <a:off x="5619360" y="500482"/>
            <a:ext cx="6205927" cy="5724644"/>
          </a:xfrm>
          <a:prstGeom prst="rect">
            <a:avLst/>
          </a:prstGeom>
          <a:noFill/>
        </p:spPr>
        <p:txBody>
          <a:bodyPr wrap="square" rtlCol="0">
            <a:spAutoFit/>
          </a:bodyPr>
          <a:lstStyle/>
          <a:p>
            <a:pPr algn="ctr"/>
            <a:r>
              <a:rPr lang="en-GB" sz="2400" b="1" u="sng" dirty="0">
                <a:effectLst>
                  <a:outerShdw blurRad="38100" dist="38100" dir="2700000" algn="tl">
                    <a:srgbClr val="000000">
                      <a:alpha val="43137"/>
                    </a:srgbClr>
                  </a:outerShdw>
                </a:effectLst>
                <a:latin typeface="Century Gothic" panose="020B0502020202020204" pitchFamily="34" charset="0"/>
              </a:rPr>
              <a:t>China Educational Timeline</a:t>
            </a:r>
          </a:p>
          <a:p>
            <a:endParaRPr lang="en-GB" b="1" dirty="0">
              <a:effectLst>
                <a:outerShdw blurRad="38100" dist="38100" dir="2700000" algn="tl">
                  <a:srgbClr val="000000">
                    <a:alpha val="43137"/>
                  </a:srgbClr>
                </a:outerShdw>
              </a:effectLst>
              <a:latin typeface="Century Gothic" panose="020B0502020202020204" pitchFamily="34" charset="0"/>
            </a:endParaRPr>
          </a:p>
          <a:p>
            <a:pPr marL="285750" indent="-285750">
              <a:buFont typeface="Wingdings" panose="05000000000000000000" pitchFamily="2" charset="2"/>
              <a:buChar char=""/>
            </a:pPr>
            <a:r>
              <a:rPr lang="en-GB" b="1" dirty="0">
                <a:effectLst>
                  <a:outerShdw blurRad="38100" dist="38100" dir="2700000" algn="tl">
                    <a:srgbClr val="000000">
                      <a:alpha val="43137"/>
                    </a:srgbClr>
                  </a:outerShdw>
                </a:effectLst>
                <a:latin typeface="Century Gothic" panose="020B0502020202020204" pitchFamily="34" charset="0"/>
              </a:rPr>
              <a:t>9 year – free  compulsory education</a:t>
            </a:r>
          </a:p>
          <a:p>
            <a:pPr marL="285750" indent="-285750">
              <a:buFont typeface="Wingdings" panose="05000000000000000000" pitchFamily="2" charset="2"/>
              <a:buChar char=""/>
            </a:pPr>
            <a:endParaRPr lang="en-GB" b="1" dirty="0">
              <a:effectLst>
                <a:outerShdw blurRad="38100" dist="38100" dir="2700000" algn="tl">
                  <a:srgbClr val="000000">
                    <a:alpha val="43137"/>
                  </a:srgbClr>
                </a:outerShdw>
              </a:effectLst>
              <a:latin typeface="Century Gothic" panose="020B0502020202020204" pitchFamily="34" charset="0"/>
            </a:endParaRPr>
          </a:p>
          <a:p>
            <a:pPr marL="285750" indent="-285750">
              <a:buFont typeface="Wingdings" panose="05000000000000000000" pitchFamily="2" charset="2"/>
              <a:buChar char=""/>
            </a:pPr>
            <a:r>
              <a:rPr lang="en-GB" b="1" dirty="0">
                <a:effectLst>
                  <a:outerShdw blurRad="38100" dist="38100" dir="2700000" algn="tl">
                    <a:srgbClr val="000000">
                      <a:alpha val="43137"/>
                    </a:srgbClr>
                  </a:outerShdw>
                </a:effectLst>
                <a:latin typeface="Century Gothic" panose="020B0502020202020204" pitchFamily="34" charset="0"/>
              </a:rPr>
              <a:t>Primary – Junior Middle School – Senior High School</a:t>
            </a:r>
          </a:p>
          <a:p>
            <a:pPr marL="285750" indent="-285750">
              <a:buFont typeface="Wingdings" panose="05000000000000000000" pitchFamily="2" charset="2"/>
              <a:buChar char=""/>
            </a:pPr>
            <a:endParaRPr lang="en-GB" b="1" dirty="0">
              <a:effectLst>
                <a:outerShdw blurRad="38100" dist="38100" dir="2700000" algn="tl">
                  <a:srgbClr val="000000">
                    <a:alpha val="43137"/>
                  </a:srgbClr>
                </a:outerShdw>
              </a:effectLst>
              <a:latin typeface="Century Gothic" panose="020B0502020202020204" pitchFamily="34" charset="0"/>
            </a:endParaRPr>
          </a:p>
          <a:p>
            <a:pPr marL="285750" indent="-285750">
              <a:buFont typeface="Wingdings" panose="05000000000000000000" pitchFamily="2" charset="2"/>
              <a:buChar char=""/>
            </a:pPr>
            <a:r>
              <a:rPr lang="en-GB" b="1" dirty="0">
                <a:effectLst>
                  <a:outerShdw blurRad="38100" dist="38100" dir="2700000" algn="tl">
                    <a:srgbClr val="000000">
                      <a:alpha val="43137"/>
                    </a:srgbClr>
                  </a:outerShdw>
                </a:effectLst>
                <a:latin typeface="Century Gothic" panose="020B0502020202020204" pitchFamily="34" charset="0"/>
              </a:rPr>
              <a:t>First formative test  - Entrance to Senior High School</a:t>
            </a:r>
          </a:p>
          <a:p>
            <a:pPr marL="285750" indent="-285750">
              <a:buFont typeface="Wingdings" panose="05000000000000000000" pitchFamily="2" charset="2"/>
              <a:buChar char=""/>
            </a:pPr>
            <a:endParaRPr lang="en-GB" b="1" dirty="0">
              <a:effectLst>
                <a:outerShdw blurRad="38100" dist="38100" dir="2700000" algn="tl">
                  <a:srgbClr val="000000">
                    <a:alpha val="43137"/>
                  </a:srgbClr>
                </a:outerShdw>
              </a:effectLst>
              <a:latin typeface="Century Gothic" panose="020B0502020202020204" pitchFamily="34" charset="0"/>
            </a:endParaRPr>
          </a:p>
          <a:p>
            <a:pPr marL="285750" indent="-285750">
              <a:buFont typeface="Wingdings" panose="05000000000000000000" pitchFamily="2" charset="2"/>
              <a:buChar char=""/>
            </a:pPr>
            <a:r>
              <a:rPr lang="en-GB" b="1" dirty="0">
                <a:effectLst>
                  <a:outerShdw blurRad="38100" dist="38100" dir="2700000" algn="tl">
                    <a:srgbClr val="000000">
                      <a:alpha val="43137"/>
                    </a:srgbClr>
                  </a:outerShdw>
                </a:effectLst>
                <a:latin typeface="Century Gothic" panose="020B0502020202020204" pitchFamily="34" charset="0"/>
              </a:rPr>
              <a:t>Senior High School  - Social Sciences vs Natural Sciences</a:t>
            </a:r>
          </a:p>
          <a:p>
            <a:pPr marL="285750" indent="-285750">
              <a:buFont typeface="Wingdings" panose="05000000000000000000" pitchFamily="2" charset="2"/>
              <a:buChar char=""/>
            </a:pPr>
            <a:endParaRPr lang="en-GB" b="1" dirty="0">
              <a:effectLst>
                <a:outerShdw blurRad="38100" dist="38100" dir="2700000" algn="tl">
                  <a:srgbClr val="000000">
                    <a:alpha val="43137"/>
                  </a:srgbClr>
                </a:outerShdw>
              </a:effectLst>
              <a:latin typeface="Century Gothic" panose="020B0502020202020204" pitchFamily="34" charset="0"/>
            </a:endParaRPr>
          </a:p>
          <a:p>
            <a:pPr marL="285750" indent="-285750">
              <a:buFont typeface="Wingdings" panose="05000000000000000000" pitchFamily="2" charset="2"/>
              <a:buChar char=""/>
            </a:pPr>
            <a:r>
              <a:rPr lang="en-GB" b="1" dirty="0" err="1">
                <a:effectLst>
                  <a:outerShdw blurRad="38100" dist="38100" dir="2700000" algn="tl">
                    <a:srgbClr val="000000">
                      <a:alpha val="43137"/>
                    </a:srgbClr>
                  </a:outerShdw>
                </a:effectLst>
                <a:latin typeface="Century Gothic" panose="020B0502020202020204" pitchFamily="34" charset="0"/>
              </a:rPr>
              <a:t>Gaokao</a:t>
            </a:r>
            <a:r>
              <a:rPr lang="en-GB" b="1" dirty="0">
                <a:effectLst>
                  <a:outerShdw blurRad="38100" dist="38100" dir="2700000" algn="tl">
                    <a:srgbClr val="000000">
                      <a:alpha val="43137"/>
                    </a:srgbClr>
                  </a:outerShdw>
                </a:effectLst>
                <a:latin typeface="Century Gothic" panose="020B0502020202020204" pitchFamily="34" charset="0"/>
              </a:rPr>
              <a:t> - Toughest exam in the world. Highly regarded</a:t>
            </a:r>
          </a:p>
          <a:p>
            <a:pPr marL="285750" indent="-285750">
              <a:buFont typeface="Wingdings" panose="05000000000000000000" pitchFamily="2" charset="2"/>
              <a:buChar char=""/>
            </a:pPr>
            <a:endParaRPr lang="en-GB" b="1" dirty="0">
              <a:effectLst>
                <a:outerShdw blurRad="38100" dist="38100" dir="2700000" algn="tl">
                  <a:srgbClr val="000000">
                    <a:alpha val="43137"/>
                  </a:srgbClr>
                </a:outerShdw>
              </a:effectLst>
              <a:latin typeface="Century Gothic" panose="020B0502020202020204" pitchFamily="34" charset="0"/>
            </a:endParaRPr>
          </a:p>
          <a:p>
            <a:pPr lvl="0"/>
            <a:r>
              <a:rPr lang="en-GB" b="1" dirty="0">
                <a:effectLst>
                  <a:outerShdw blurRad="38100" dist="38100" dir="2700000" algn="tl">
                    <a:srgbClr val="000000">
                      <a:alpha val="43137"/>
                    </a:srgbClr>
                  </a:outerShdw>
                </a:effectLst>
                <a:latin typeface="Century Gothic" panose="020B0502020202020204" pitchFamily="34" charset="0"/>
              </a:rPr>
              <a:t>- 2 days – 9 hours in total</a:t>
            </a:r>
          </a:p>
          <a:p>
            <a:pPr lvl="0"/>
            <a:r>
              <a:rPr lang="en-GB" b="1" dirty="0">
                <a:effectLst>
                  <a:outerShdw blurRad="38100" dist="38100" dir="2700000" algn="tl">
                    <a:srgbClr val="000000">
                      <a:alpha val="43137"/>
                    </a:srgbClr>
                  </a:outerShdw>
                </a:effectLst>
                <a:latin typeface="Century Gothic" panose="020B0502020202020204" pitchFamily="34" charset="0"/>
              </a:rPr>
              <a:t>- 3+3 (MEC) and 3 other disciplines – similar to American college. </a:t>
            </a:r>
          </a:p>
          <a:p>
            <a:pPr lvl="0"/>
            <a:r>
              <a:rPr lang="en-GB" b="1" dirty="0">
                <a:effectLst>
                  <a:outerShdw blurRad="38100" dist="38100" dir="2700000" algn="tl">
                    <a:srgbClr val="000000">
                      <a:alpha val="43137"/>
                    </a:srgbClr>
                  </a:outerShdw>
                </a:effectLst>
                <a:latin typeface="Century Gothic" panose="020B0502020202020204" pitchFamily="34" charset="0"/>
              </a:rPr>
              <a:t>- Needed due to size of the population.</a:t>
            </a:r>
          </a:p>
          <a:p>
            <a:pPr lvl="0"/>
            <a:r>
              <a:rPr lang="en-GB" b="1" dirty="0">
                <a:effectLst>
                  <a:outerShdw blurRad="38100" dist="38100" dir="2700000" algn="tl">
                    <a:srgbClr val="000000">
                      <a:alpha val="43137"/>
                    </a:srgbClr>
                  </a:outerShdw>
                </a:effectLst>
                <a:latin typeface="Century Gothic" panose="020B0502020202020204" pitchFamily="34" charset="0"/>
              </a:rPr>
              <a:t>- Symbolic – knock on effects. </a:t>
            </a:r>
          </a:p>
          <a:p>
            <a:endParaRPr lang="en-GB" b="1" dirty="0">
              <a:effectLst>
                <a:outerShdw blurRad="38100" dist="38100" dir="2700000" algn="tl">
                  <a:srgbClr val="000000">
                    <a:alpha val="43137"/>
                  </a:srgbClr>
                </a:outerShdw>
              </a:effectLst>
              <a:latin typeface="Century Gothic" panose="020B0502020202020204" pitchFamily="34" charset="0"/>
            </a:endParaRPr>
          </a:p>
        </p:txBody>
      </p:sp>
      <p:pic>
        <p:nvPicPr>
          <p:cNvPr id="9" name="Picture 8">
            <a:extLst>
              <a:ext uri="{FF2B5EF4-FFF2-40B4-BE49-F238E27FC236}">
                <a16:creationId xmlns:a16="http://schemas.microsoft.com/office/drawing/2014/main" id="{0EA8F511-EC2C-4BFE-9C14-CD6BBC76DF61}"/>
              </a:ext>
            </a:extLst>
          </p:cNvPr>
          <p:cNvPicPr>
            <a:picLocks noChangeAspect="1"/>
          </p:cNvPicPr>
          <p:nvPr/>
        </p:nvPicPr>
        <p:blipFill>
          <a:blip r:embed="rId3"/>
          <a:stretch>
            <a:fillRect/>
          </a:stretch>
        </p:blipFill>
        <p:spPr>
          <a:xfrm>
            <a:off x="209967" y="1560042"/>
            <a:ext cx="5409393" cy="2724931"/>
          </a:xfrm>
          <a:prstGeom prst="rect">
            <a:avLst/>
          </a:prstGeom>
        </p:spPr>
      </p:pic>
    </p:spTree>
    <p:extLst>
      <p:ext uri="{BB962C8B-B14F-4D97-AF65-F5344CB8AC3E}">
        <p14:creationId xmlns:p14="http://schemas.microsoft.com/office/powerpoint/2010/main" val="1974828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wipe(down)">
                                      <p:cBhvr>
                                        <p:cTn id="12" dur="580">
                                          <p:stCondLst>
                                            <p:cond delay="0"/>
                                          </p:stCondLst>
                                        </p:cTn>
                                        <p:tgtEl>
                                          <p:spTgt spid="8">
                                            <p:txEl>
                                              <p:pRg st="2" end="2"/>
                                            </p:txEl>
                                          </p:spTgt>
                                        </p:tgtEl>
                                      </p:cBhvr>
                                    </p:animEffect>
                                    <p:anim calcmode="lin" valueType="num">
                                      <p:cBhvr>
                                        <p:cTn id="13" dur="1822" tmFilter="0,0; 0.14,0.36; 0.43,0.73; 0.71,0.91; 1.0,1.0">
                                          <p:stCondLst>
                                            <p:cond delay="0"/>
                                          </p:stCondLst>
                                        </p:cTn>
                                        <p:tgtEl>
                                          <p:spTgt spid="8">
                                            <p:txEl>
                                              <p:pRg st="2" end="2"/>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8">
                                            <p:txEl>
                                              <p:pRg st="2" end="2"/>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8">
                                            <p:txEl>
                                              <p:pRg st="2" end="2"/>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8">
                                            <p:txEl>
                                              <p:pRg st="2" end="2"/>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8">
                                            <p:txEl>
                                              <p:pRg st="2" end="2"/>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8">
                                            <p:txEl>
                                              <p:pRg st="2" end="2"/>
                                            </p:txEl>
                                          </p:spTgt>
                                        </p:tgtEl>
                                      </p:cBhvr>
                                      <p:to x="100000" y="60000"/>
                                    </p:animScale>
                                    <p:animScale>
                                      <p:cBhvr>
                                        <p:cTn id="19" dur="166" decel="50000">
                                          <p:stCondLst>
                                            <p:cond delay="676"/>
                                          </p:stCondLst>
                                        </p:cTn>
                                        <p:tgtEl>
                                          <p:spTgt spid="8">
                                            <p:txEl>
                                              <p:pRg st="2" end="2"/>
                                            </p:txEl>
                                          </p:spTgt>
                                        </p:tgtEl>
                                      </p:cBhvr>
                                      <p:to x="100000" y="100000"/>
                                    </p:animScale>
                                    <p:animScale>
                                      <p:cBhvr>
                                        <p:cTn id="20" dur="26">
                                          <p:stCondLst>
                                            <p:cond delay="1312"/>
                                          </p:stCondLst>
                                        </p:cTn>
                                        <p:tgtEl>
                                          <p:spTgt spid="8">
                                            <p:txEl>
                                              <p:pRg st="2" end="2"/>
                                            </p:txEl>
                                          </p:spTgt>
                                        </p:tgtEl>
                                      </p:cBhvr>
                                      <p:to x="100000" y="80000"/>
                                    </p:animScale>
                                    <p:animScale>
                                      <p:cBhvr>
                                        <p:cTn id="21" dur="166" decel="50000">
                                          <p:stCondLst>
                                            <p:cond delay="1338"/>
                                          </p:stCondLst>
                                        </p:cTn>
                                        <p:tgtEl>
                                          <p:spTgt spid="8">
                                            <p:txEl>
                                              <p:pRg st="2" end="2"/>
                                            </p:txEl>
                                          </p:spTgt>
                                        </p:tgtEl>
                                      </p:cBhvr>
                                      <p:to x="100000" y="100000"/>
                                    </p:animScale>
                                    <p:animScale>
                                      <p:cBhvr>
                                        <p:cTn id="22" dur="26">
                                          <p:stCondLst>
                                            <p:cond delay="1642"/>
                                          </p:stCondLst>
                                        </p:cTn>
                                        <p:tgtEl>
                                          <p:spTgt spid="8">
                                            <p:txEl>
                                              <p:pRg st="2" end="2"/>
                                            </p:txEl>
                                          </p:spTgt>
                                        </p:tgtEl>
                                      </p:cBhvr>
                                      <p:to x="100000" y="90000"/>
                                    </p:animScale>
                                    <p:animScale>
                                      <p:cBhvr>
                                        <p:cTn id="23" dur="166" decel="50000">
                                          <p:stCondLst>
                                            <p:cond delay="1668"/>
                                          </p:stCondLst>
                                        </p:cTn>
                                        <p:tgtEl>
                                          <p:spTgt spid="8">
                                            <p:txEl>
                                              <p:pRg st="2" end="2"/>
                                            </p:txEl>
                                          </p:spTgt>
                                        </p:tgtEl>
                                      </p:cBhvr>
                                      <p:to x="100000" y="100000"/>
                                    </p:animScale>
                                    <p:animScale>
                                      <p:cBhvr>
                                        <p:cTn id="24" dur="26">
                                          <p:stCondLst>
                                            <p:cond delay="1808"/>
                                          </p:stCondLst>
                                        </p:cTn>
                                        <p:tgtEl>
                                          <p:spTgt spid="8">
                                            <p:txEl>
                                              <p:pRg st="2" end="2"/>
                                            </p:txEl>
                                          </p:spTgt>
                                        </p:tgtEl>
                                      </p:cBhvr>
                                      <p:to x="100000" y="95000"/>
                                    </p:animScale>
                                    <p:animScale>
                                      <p:cBhvr>
                                        <p:cTn id="25" dur="166" decel="50000">
                                          <p:stCondLst>
                                            <p:cond delay="1834"/>
                                          </p:stCondLst>
                                        </p:cTn>
                                        <p:tgtEl>
                                          <p:spTgt spid="8">
                                            <p:txEl>
                                              <p:pRg st="2" end="2"/>
                                            </p:txEl>
                                          </p:spTgt>
                                        </p:tgtEl>
                                      </p:cBhvr>
                                      <p:to x="100000" y="100000"/>
                                    </p:animScale>
                                  </p:childTnLst>
                                </p:cTn>
                              </p:par>
                              <p:par>
                                <p:cTn id="26" presetID="26" presetClass="entr" presetSubtype="0" fill="hold" nodeType="withEffect">
                                  <p:stCondLst>
                                    <p:cond delay="0"/>
                                  </p:stCondLst>
                                  <p:childTnLst>
                                    <p:set>
                                      <p:cBhvr>
                                        <p:cTn id="27" dur="1" fill="hold">
                                          <p:stCondLst>
                                            <p:cond delay="0"/>
                                          </p:stCondLst>
                                        </p:cTn>
                                        <p:tgtEl>
                                          <p:spTgt spid="8">
                                            <p:txEl>
                                              <p:pRg st="4" end="4"/>
                                            </p:txEl>
                                          </p:spTgt>
                                        </p:tgtEl>
                                        <p:attrNameLst>
                                          <p:attrName>style.visibility</p:attrName>
                                        </p:attrNameLst>
                                      </p:cBhvr>
                                      <p:to>
                                        <p:strVal val="visible"/>
                                      </p:to>
                                    </p:set>
                                    <p:animEffect transition="in" filter="wipe(down)">
                                      <p:cBhvr>
                                        <p:cTn id="28" dur="580">
                                          <p:stCondLst>
                                            <p:cond delay="0"/>
                                          </p:stCondLst>
                                        </p:cTn>
                                        <p:tgtEl>
                                          <p:spTgt spid="8">
                                            <p:txEl>
                                              <p:pRg st="4" end="4"/>
                                            </p:txEl>
                                          </p:spTgt>
                                        </p:tgtEl>
                                      </p:cBhvr>
                                    </p:animEffect>
                                    <p:anim calcmode="lin" valueType="num">
                                      <p:cBhvr>
                                        <p:cTn id="29" dur="1822" tmFilter="0,0; 0.14,0.36; 0.43,0.73; 0.71,0.91; 1.0,1.0">
                                          <p:stCondLst>
                                            <p:cond delay="0"/>
                                          </p:stCondLst>
                                        </p:cTn>
                                        <p:tgtEl>
                                          <p:spTgt spid="8">
                                            <p:txEl>
                                              <p:pRg st="4" end="4"/>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8">
                                            <p:txEl>
                                              <p:pRg st="4" end="4"/>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8">
                                            <p:txEl>
                                              <p:pRg st="4" end="4"/>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8">
                                            <p:txEl>
                                              <p:pRg st="4" end="4"/>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8">
                                            <p:txEl>
                                              <p:pRg st="4" end="4"/>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8">
                                            <p:txEl>
                                              <p:pRg st="4" end="4"/>
                                            </p:txEl>
                                          </p:spTgt>
                                        </p:tgtEl>
                                      </p:cBhvr>
                                      <p:to x="100000" y="60000"/>
                                    </p:animScale>
                                    <p:animScale>
                                      <p:cBhvr>
                                        <p:cTn id="35" dur="166" decel="50000">
                                          <p:stCondLst>
                                            <p:cond delay="676"/>
                                          </p:stCondLst>
                                        </p:cTn>
                                        <p:tgtEl>
                                          <p:spTgt spid="8">
                                            <p:txEl>
                                              <p:pRg st="4" end="4"/>
                                            </p:txEl>
                                          </p:spTgt>
                                        </p:tgtEl>
                                      </p:cBhvr>
                                      <p:to x="100000" y="100000"/>
                                    </p:animScale>
                                    <p:animScale>
                                      <p:cBhvr>
                                        <p:cTn id="36" dur="26">
                                          <p:stCondLst>
                                            <p:cond delay="1312"/>
                                          </p:stCondLst>
                                        </p:cTn>
                                        <p:tgtEl>
                                          <p:spTgt spid="8">
                                            <p:txEl>
                                              <p:pRg st="4" end="4"/>
                                            </p:txEl>
                                          </p:spTgt>
                                        </p:tgtEl>
                                      </p:cBhvr>
                                      <p:to x="100000" y="80000"/>
                                    </p:animScale>
                                    <p:animScale>
                                      <p:cBhvr>
                                        <p:cTn id="37" dur="166" decel="50000">
                                          <p:stCondLst>
                                            <p:cond delay="1338"/>
                                          </p:stCondLst>
                                        </p:cTn>
                                        <p:tgtEl>
                                          <p:spTgt spid="8">
                                            <p:txEl>
                                              <p:pRg st="4" end="4"/>
                                            </p:txEl>
                                          </p:spTgt>
                                        </p:tgtEl>
                                      </p:cBhvr>
                                      <p:to x="100000" y="100000"/>
                                    </p:animScale>
                                    <p:animScale>
                                      <p:cBhvr>
                                        <p:cTn id="38" dur="26">
                                          <p:stCondLst>
                                            <p:cond delay="1642"/>
                                          </p:stCondLst>
                                        </p:cTn>
                                        <p:tgtEl>
                                          <p:spTgt spid="8">
                                            <p:txEl>
                                              <p:pRg st="4" end="4"/>
                                            </p:txEl>
                                          </p:spTgt>
                                        </p:tgtEl>
                                      </p:cBhvr>
                                      <p:to x="100000" y="90000"/>
                                    </p:animScale>
                                    <p:animScale>
                                      <p:cBhvr>
                                        <p:cTn id="39" dur="166" decel="50000">
                                          <p:stCondLst>
                                            <p:cond delay="1668"/>
                                          </p:stCondLst>
                                        </p:cTn>
                                        <p:tgtEl>
                                          <p:spTgt spid="8">
                                            <p:txEl>
                                              <p:pRg st="4" end="4"/>
                                            </p:txEl>
                                          </p:spTgt>
                                        </p:tgtEl>
                                      </p:cBhvr>
                                      <p:to x="100000" y="100000"/>
                                    </p:animScale>
                                    <p:animScale>
                                      <p:cBhvr>
                                        <p:cTn id="40" dur="26">
                                          <p:stCondLst>
                                            <p:cond delay="1808"/>
                                          </p:stCondLst>
                                        </p:cTn>
                                        <p:tgtEl>
                                          <p:spTgt spid="8">
                                            <p:txEl>
                                              <p:pRg st="4" end="4"/>
                                            </p:txEl>
                                          </p:spTgt>
                                        </p:tgtEl>
                                      </p:cBhvr>
                                      <p:to x="100000" y="95000"/>
                                    </p:animScale>
                                    <p:animScale>
                                      <p:cBhvr>
                                        <p:cTn id="41" dur="166" decel="50000">
                                          <p:stCondLst>
                                            <p:cond delay="1834"/>
                                          </p:stCondLst>
                                        </p:cTn>
                                        <p:tgtEl>
                                          <p:spTgt spid="8">
                                            <p:txEl>
                                              <p:pRg st="4" end="4"/>
                                            </p:txEl>
                                          </p:spTgt>
                                        </p:tgtEl>
                                      </p:cBhvr>
                                      <p:to x="100000" y="100000"/>
                                    </p:animScale>
                                  </p:childTnLst>
                                </p:cTn>
                              </p:par>
                              <p:par>
                                <p:cTn id="42" presetID="26" presetClass="entr" presetSubtype="0" fill="hold" nodeType="withEffect">
                                  <p:stCondLst>
                                    <p:cond delay="0"/>
                                  </p:stCondLst>
                                  <p:childTnLst>
                                    <p:set>
                                      <p:cBhvr>
                                        <p:cTn id="43" dur="1" fill="hold">
                                          <p:stCondLst>
                                            <p:cond delay="0"/>
                                          </p:stCondLst>
                                        </p:cTn>
                                        <p:tgtEl>
                                          <p:spTgt spid="8">
                                            <p:txEl>
                                              <p:pRg st="6" end="6"/>
                                            </p:txEl>
                                          </p:spTgt>
                                        </p:tgtEl>
                                        <p:attrNameLst>
                                          <p:attrName>style.visibility</p:attrName>
                                        </p:attrNameLst>
                                      </p:cBhvr>
                                      <p:to>
                                        <p:strVal val="visible"/>
                                      </p:to>
                                    </p:set>
                                    <p:animEffect transition="in" filter="wipe(down)">
                                      <p:cBhvr>
                                        <p:cTn id="44" dur="580">
                                          <p:stCondLst>
                                            <p:cond delay="0"/>
                                          </p:stCondLst>
                                        </p:cTn>
                                        <p:tgtEl>
                                          <p:spTgt spid="8">
                                            <p:txEl>
                                              <p:pRg st="6" end="6"/>
                                            </p:txEl>
                                          </p:spTgt>
                                        </p:tgtEl>
                                      </p:cBhvr>
                                    </p:animEffect>
                                    <p:anim calcmode="lin" valueType="num">
                                      <p:cBhvr>
                                        <p:cTn id="45" dur="1822" tmFilter="0,0; 0.14,0.36; 0.43,0.73; 0.71,0.91; 1.0,1.0">
                                          <p:stCondLst>
                                            <p:cond delay="0"/>
                                          </p:stCondLst>
                                        </p:cTn>
                                        <p:tgtEl>
                                          <p:spTgt spid="8">
                                            <p:txEl>
                                              <p:pRg st="6" end="6"/>
                                            </p:txEl>
                                          </p:spTgt>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8">
                                            <p:txEl>
                                              <p:pRg st="6" end="6"/>
                                            </p:txEl>
                                          </p:spTgt>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8">
                                            <p:txEl>
                                              <p:pRg st="6" end="6"/>
                                            </p:txEl>
                                          </p:spTgt>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8">
                                            <p:txEl>
                                              <p:pRg st="6" end="6"/>
                                            </p:txEl>
                                          </p:spTgt>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8">
                                            <p:txEl>
                                              <p:pRg st="6" end="6"/>
                                            </p:txEl>
                                          </p:spTgt>
                                        </p:tgtEl>
                                        <p:attrNameLst>
                                          <p:attrName>ppt_y</p:attrName>
                                        </p:attrNameLst>
                                      </p:cBhvr>
                                      <p:tavLst>
                                        <p:tav tm="0" fmla="#ppt_y-sin(pi*$)/81">
                                          <p:val>
                                            <p:fltVal val="0"/>
                                          </p:val>
                                        </p:tav>
                                        <p:tav tm="100000">
                                          <p:val>
                                            <p:fltVal val="1"/>
                                          </p:val>
                                        </p:tav>
                                      </p:tavLst>
                                    </p:anim>
                                    <p:animScale>
                                      <p:cBhvr>
                                        <p:cTn id="50" dur="26">
                                          <p:stCondLst>
                                            <p:cond delay="650"/>
                                          </p:stCondLst>
                                        </p:cTn>
                                        <p:tgtEl>
                                          <p:spTgt spid="8">
                                            <p:txEl>
                                              <p:pRg st="6" end="6"/>
                                            </p:txEl>
                                          </p:spTgt>
                                        </p:tgtEl>
                                      </p:cBhvr>
                                      <p:to x="100000" y="60000"/>
                                    </p:animScale>
                                    <p:animScale>
                                      <p:cBhvr>
                                        <p:cTn id="51" dur="166" decel="50000">
                                          <p:stCondLst>
                                            <p:cond delay="676"/>
                                          </p:stCondLst>
                                        </p:cTn>
                                        <p:tgtEl>
                                          <p:spTgt spid="8">
                                            <p:txEl>
                                              <p:pRg st="6" end="6"/>
                                            </p:txEl>
                                          </p:spTgt>
                                        </p:tgtEl>
                                      </p:cBhvr>
                                      <p:to x="100000" y="100000"/>
                                    </p:animScale>
                                    <p:animScale>
                                      <p:cBhvr>
                                        <p:cTn id="52" dur="26">
                                          <p:stCondLst>
                                            <p:cond delay="1312"/>
                                          </p:stCondLst>
                                        </p:cTn>
                                        <p:tgtEl>
                                          <p:spTgt spid="8">
                                            <p:txEl>
                                              <p:pRg st="6" end="6"/>
                                            </p:txEl>
                                          </p:spTgt>
                                        </p:tgtEl>
                                      </p:cBhvr>
                                      <p:to x="100000" y="80000"/>
                                    </p:animScale>
                                    <p:animScale>
                                      <p:cBhvr>
                                        <p:cTn id="53" dur="166" decel="50000">
                                          <p:stCondLst>
                                            <p:cond delay="1338"/>
                                          </p:stCondLst>
                                        </p:cTn>
                                        <p:tgtEl>
                                          <p:spTgt spid="8">
                                            <p:txEl>
                                              <p:pRg st="6" end="6"/>
                                            </p:txEl>
                                          </p:spTgt>
                                        </p:tgtEl>
                                      </p:cBhvr>
                                      <p:to x="100000" y="100000"/>
                                    </p:animScale>
                                    <p:animScale>
                                      <p:cBhvr>
                                        <p:cTn id="54" dur="26">
                                          <p:stCondLst>
                                            <p:cond delay="1642"/>
                                          </p:stCondLst>
                                        </p:cTn>
                                        <p:tgtEl>
                                          <p:spTgt spid="8">
                                            <p:txEl>
                                              <p:pRg st="6" end="6"/>
                                            </p:txEl>
                                          </p:spTgt>
                                        </p:tgtEl>
                                      </p:cBhvr>
                                      <p:to x="100000" y="90000"/>
                                    </p:animScale>
                                    <p:animScale>
                                      <p:cBhvr>
                                        <p:cTn id="55" dur="166" decel="50000">
                                          <p:stCondLst>
                                            <p:cond delay="1668"/>
                                          </p:stCondLst>
                                        </p:cTn>
                                        <p:tgtEl>
                                          <p:spTgt spid="8">
                                            <p:txEl>
                                              <p:pRg st="6" end="6"/>
                                            </p:txEl>
                                          </p:spTgt>
                                        </p:tgtEl>
                                      </p:cBhvr>
                                      <p:to x="100000" y="100000"/>
                                    </p:animScale>
                                    <p:animScale>
                                      <p:cBhvr>
                                        <p:cTn id="56" dur="26">
                                          <p:stCondLst>
                                            <p:cond delay="1808"/>
                                          </p:stCondLst>
                                        </p:cTn>
                                        <p:tgtEl>
                                          <p:spTgt spid="8">
                                            <p:txEl>
                                              <p:pRg st="6" end="6"/>
                                            </p:txEl>
                                          </p:spTgt>
                                        </p:tgtEl>
                                      </p:cBhvr>
                                      <p:to x="100000" y="95000"/>
                                    </p:animScale>
                                    <p:animScale>
                                      <p:cBhvr>
                                        <p:cTn id="57" dur="166" decel="50000">
                                          <p:stCondLst>
                                            <p:cond delay="1834"/>
                                          </p:stCondLst>
                                        </p:cTn>
                                        <p:tgtEl>
                                          <p:spTgt spid="8">
                                            <p:txEl>
                                              <p:pRg st="6" end="6"/>
                                            </p:txEl>
                                          </p:spTgt>
                                        </p:tgtEl>
                                      </p:cBhvr>
                                      <p:to x="100000" y="100000"/>
                                    </p:animScale>
                                  </p:childTnLst>
                                </p:cTn>
                              </p:par>
                              <p:par>
                                <p:cTn id="58" presetID="26" presetClass="entr" presetSubtype="0" fill="hold" nodeType="withEffect">
                                  <p:stCondLst>
                                    <p:cond delay="0"/>
                                  </p:stCondLst>
                                  <p:childTnLst>
                                    <p:set>
                                      <p:cBhvr>
                                        <p:cTn id="59" dur="1" fill="hold">
                                          <p:stCondLst>
                                            <p:cond delay="0"/>
                                          </p:stCondLst>
                                        </p:cTn>
                                        <p:tgtEl>
                                          <p:spTgt spid="8">
                                            <p:txEl>
                                              <p:pRg st="8" end="8"/>
                                            </p:txEl>
                                          </p:spTgt>
                                        </p:tgtEl>
                                        <p:attrNameLst>
                                          <p:attrName>style.visibility</p:attrName>
                                        </p:attrNameLst>
                                      </p:cBhvr>
                                      <p:to>
                                        <p:strVal val="visible"/>
                                      </p:to>
                                    </p:set>
                                    <p:animEffect transition="in" filter="wipe(down)">
                                      <p:cBhvr>
                                        <p:cTn id="60" dur="580">
                                          <p:stCondLst>
                                            <p:cond delay="0"/>
                                          </p:stCondLst>
                                        </p:cTn>
                                        <p:tgtEl>
                                          <p:spTgt spid="8">
                                            <p:txEl>
                                              <p:pRg st="8" end="8"/>
                                            </p:txEl>
                                          </p:spTgt>
                                        </p:tgtEl>
                                      </p:cBhvr>
                                    </p:animEffect>
                                    <p:anim calcmode="lin" valueType="num">
                                      <p:cBhvr>
                                        <p:cTn id="61" dur="1822" tmFilter="0,0; 0.14,0.36; 0.43,0.73; 0.71,0.91; 1.0,1.0">
                                          <p:stCondLst>
                                            <p:cond delay="0"/>
                                          </p:stCondLst>
                                        </p:cTn>
                                        <p:tgtEl>
                                          <p:spTgt spid="8">
                                            <p:txEl>
                                              <p:pRg st="8" end="8"/>
                                            </p:txEl>
                                          </p:spTgt>
                                        </p:tgtEl>
                                        <p:attrNameLst>
                                          <p:attrName>ppt_x</p:attrName>
                                        </p:attrNameLst>
                                      </p:cBhvr>
                                      <p:tavLst>
                                        <p:tav tm="0">
                                          <p:val>
                                            <p:strVal val="#ppt_x-0.25"/>
                                          </p:val>
                                        </p:tav>
                                        <p:tav tm="100000">
                                          <p:val>
                                            <p:strVal val="#ppt_x"/>
                                          </p:val>
                                        </p:tav>
                                      </p:tavLst>
                                    </p:anim>
                                    <p:anim calcmode="lin" valueType="num">
                                      <p:cBhvr>
                                        <p:cTn id="62" dur="664" tmFilter="0.0,0.0; 0.25,0.07; 0.50,0.2; 0.75,0.467; 1.0,1.0">
                                          <p:stCondLst>
                                            <p:cond delay="0"/>
                                          </p:stCondLst>
                                        </p:cTn>
                                        <p:tgtEl>
                                          <p:spTgt spid="8">
                                            <p:txEl>
                                              <p:pRg st="8" end="8"/>
                                            </p:txEl>
                                          </p:spTgt>
                                        </p:tgtEl>
                                        <p:attrNameLst>
                                          <p:attrName>ppt_y</p:attrName>
                                        </p:attrNameLst>
                                      </p:cBhvr>
                                      <p:tavLst>
                                        <p:tav tm="0" fmla="#ppt_y-sin(pi*$)/3">
                                          <p:val>
                                            <p:fltVal val="0.5"/>
                                          </p:val>
                                        </p:tav>
                                        <p:tav tm="100000">
                                          <p:val>
                                            <p:fltVal val="1"/>
                                          </p:val>
                                        </p:tav>
                                      </p:tavLst>
                                    </p:anim>
                                    <p:anim calcmode="lin" valueType="num">
                                      <p:cBhvr>
                                        <p:cTn id="63" dur="664" tmFilter="0, 0; 0.125,0.2665; 0.25,0.4; 0.375,0.465; 0.5,0.5;  0.625,0.535; 0.75,0.6; 0.875,0.7335; 1,1">
                                          <p:stCondLst>
                                            <p:cond delay="664"/>
                                          </p:stCondLst>
                                        </p:cTn>
                                        <p:tgtEl>
                                          <p:spTgt spid="8">
                                            <p:txEl>
                                              <p:pRg st="8" end="8"/>
                                            </p:txEl>
                                          </p:spTgt>
                                        </p:tgtEl>
                                        <p:attrNameLst>
                                          <p:attrName>ppt_y</p:attrName>
                                        </p:attrNameLst>
                                      </p:cBhvr>
                                      <p:tavLst>
                                        <p:tav tm="0" fmla="#ppt_y-sin(pi*$)/9">
                                          <p:val>
                                            <p:fltVal val="0"/>
                                          </p:val>
                                        </p:tav>
                                        <p:tav tm="100000">
                                          <p:val>
                                            <p:fltVal val="1"/>
                                          </p:val>
                                        </p:tav>
                                      </p:tavLst>
                                    </p:anim>
                                    <p:anim calcmode="lin" valueType="num">
                                      <p:cBhvr>
                                        <p:cTn id="64" dur="332" tmFilter="0, 0; 0.125,0.2665; 0.25,0.4; 0.375,0.465; 0.5,0.5;  0.625,0.535; 0.75,0.6; 0.875,0.7335; 1,1">
                                          <p:stCondLst>
                                            <p:cond delay="1324"/>
                                          </p:stCondLst>
                                        </p:cTn>
                                        <p:tgtEl>
                                          <p:spTgt spid="8">
                                            <p:txEl>
                                              <p:pRg st="8" end="8"/>
                                            </p:txEl>
                                          </p:spTgt>
                                        </p:tgtEl>
                                        <p:attrNameLst>
                                          <p:attrName>ppt_y</p:attrName>
                                        </p:attrNameLst>
                                      </p:cBhvr>
                                      <p:tavLst>
                                        <p:tav tm="0" fmla="#ppt_y-sin(pi*$)/27">
                                          <p:val>
                                            <p:fltVal val="0"/>
                                          </p:val>
                                        </p:tav>
                                        <p:tav tm="100000">
                                          <p:val>
                                            <p:fltVal val="1"/>
                                          </p:val>
                                        </p:tav>
                                      </p:tavLst>
                                    </p:anim>
                                    <p:anim calcmode="lin" valueType="num">
                                      <p:cBhvr>
                                        <p:cTn id="65" dur="164" tmFilter="0, 0; 0.125,0.2665; 0.25,0.4; 0.375,0.465; 0.5,0.5;  0.625,0.535; 0.75,0.6; 0.875,0.7335; 1,1">
                                          <p:stCondLst>
                                            <p:cond delay="1656"/>
                                          </p:stCondLst>
                                        </p:cTn>
                                        <p:tgtEl>
                                          <p:spTgt spid="8">
                                            <p:txEl>
                                              <p:pRg st="8" end="8"/>
                                            </p:txEl>
                                          </p:spTgt>
                                        </p:tgtEl>
                                        <p:attrNameLst>
                                          <p:attrName>ppt_y</p:attrName>
                                        </p:attrNameLst>
                                      </p:cBhvr>
                                      <p:tavLst>
                                        <p:tav tm="0" fmla="#ppt_y-sin(pi*$)/81">
                                          <p:val>
                                            <p:fltVal val="0"/>
                                          </p:val>
                                        </p:tav>
                                        <p:tav tm="100000">
                                          <p:val>
                                            <p:fltVal val="1"/>
                                          </p:val>
                                        </p:tav>
                                      </p:tavLst>
                                    </p:anim>
                                    <p:animScale>
                                      <p:cBhvr>
                                        <p:cTn id="66" dur="26">
                                          <p:stCondLst>
                                            <p:cond delay="650"/>
                                          </p:stCondLst>
                                        </p:cTn>
                                        <p:tgtEl>
                                          <p:spTgt spid="8">
                                            <p:txEl>
                                              <p:pRg st="8" end="8"/>
                                            </p:txEl>
                                          </p:spTgt>
                                        </p:tgtEl>
                                      </p:cBhvr>
                                      <p:to x="100000" y="60000"/>
                                    </p:animScale>
                                    <p:animScale>
                                      <p:cBhvr>
                                        <p:cTn id="67" dur="166" decel="50000">
                                          <p:stCondLst>
                                            <p:cond delay="676"/>
                                          </p:stCondLst>
                                        </p:cTn>
                                        <p:tgtEl>
                                          <p:spTgt spid="8">
                                            <p:txEl>
                                              <p:pRg st="8" end="8"/>
                                            </p:txEl>
                                          </p:spTgt>
                                        </p:tgtEl>
                                      </p:cBhvr>
                                      <p:to x="100000" y="100000"/>
                                    </p:animScale>
                                    <p:animScale>
                                      <p:cBhvr>
                                        <p:cTn id="68" dur="26">
                                          <p:stCondLst>
                                            <p:cond delay="1312"/>
                                          </p:stCondLst>
                                        </p:cTn>
                                        <p:tgtEl>
                                          <p:spTgt spid="8">
                                            <p:txEl>
                                              <p:pRg st="8" end="8"/>
                                            </p:txEl>
                                          </p:spTgt>
                                        </p:tgtEl>
                                      </p:cBhvr>
                                      <p:to x="100000" y="80000"/>
                                    </p:animScale>
                                    <p:animScale>
                                      <p:cBhvr>
                                        <p:cTn id="69" dur="166" decel="50000">
                                          <p:stCondLst>
                                            <p:cond delay="1338"/>
                                          </p:stCondLst>
                                        </p:cTn>
                                        <p:tgtEl>
                                          <p:spTgt spid="8">
                                            <p:txEl>
                                              <p:pRg st="8" end="8"/>
                                            </p:txEl>
                                          </p:spTgt>
                                        </p:tgtEl>
                                      </p:cBhvr>
                                      <p:to x="100000" y="100000"/>
                                    </p:animScale>
                                    <p:animScale>
                                      <p:cBhvr>
                                        <p:cTn id="70" dur="26">
                                          <p:stCondLst>
                                            <p:cond delay="1642"/>
                                          </p:stCondLst>
                                        </p:cTn>
                                        <p:tgtEl>
                                          <p:spTgt spid="8">
                                            <p:txEl>
                                              <p:pRg st="8" end="8"/>
                                            </p:txEl>
                                          </p:spTgt>
                                        </p:tgtEl>
                                      </p:cBhvr>
                                      <p:to x="100000" y="90000"/>
                                    </p:animScale>
                                    <p:animScale>
                                      <p:cBhvr>
                                        <p:cTn id="71" dur="166" decel="50000">
                                          <p:stCondLst>
                                            <p:cond delay="1668"/>
                                          </p:stCondLst>
                                        </p:cTn>
                                        <p:tgtEl>
                                          <p:spTgt spid="8">
                                            <p:txEl>
                                              <p:pRg st="8" end="8"/>
                                            </p:txEl>
                                          </p:spTgt>
                                        </p:tgtEl>
                                      </p:cBhvr>
                                      <p:to x="100000" y="100000"/>
                                    </p:animScale>
                                    <p:animScale>
                                      <p:cBhvr>
                                        <p:cTn id="72" dur="26">
                                          <p:stCondLst>
                                            <p:cond delay="1808"/>
                                          </p:stCondLst>
                                        </p:cTn>
                                        <p:tgtEl>
                                          <p:spTgt spid="8">
                                            <p:txEl>
                                              <p:pRg st="8" end="8"/>
                                            </p:txEl>
                                          </p:spTgt>
                                        </p:tgtEl>
                                      </p:cBhvr>
                                      <p:to x="100000" y="95000"/>
                                    </p:animScale>
                                    <p:animScale>
                                      <p:cBhvr>
                                        <p:cTn id="73" dur="166" decel="50000">
                                          <p:stCondLst>
                                            <p:cond delay="1834"/>
                                          </p:stCondLst>
                                        </p:cTn>
                                        <p:tgtEl>
                                          <p:spTgt spid="8">
                                            <p:txEl>
                                              <p:pRg st="8" end="8"/>
                                            </p:txEl>
                                          </p:spTgt>
                                        </p:tgtEl>
                                      </p:cBhvr>
                                      <p:to x="100000" y="100000"/>
                                    </p:animScale>
                                  </p:childTnLst>
                                </p:cTn>
                              </p:par>
                              <p:par>
                                <p:cTn id="74" presetID="26" presetClass="entr" presetSubtype="0" fill="hold" nodeType="withEffect">
                                  <p:stCondLst>
                                    <p:cond delay="0"/>
                                  </p:stCondLst>
                                  <p:childTnLst>
                                    <p:set>
                                      <p:cBhvr>
                                        <p:cTn id="75" dur="1" fill="hold">
                                          <p:stCondLst>
                                            <p:cond delay="0"/>
                                          </p:stCondLst>
                                        </p:cTn>
                                        <p:tgtEl>
                                          <p:spTgt spid="8">
                                            <p:txEl>
                                              <p:pRg st="10" end="10"/>
                                            </p:txEl>
                                          </p:spTgt>
                                        </p:tgtEl>
                                        <p:attrNameLst>
                                          <p:attrName>style.visibility</p:attrName>
                                        </p:attrNameLst>
                                      </p:cBhvr>
                                      <p:to>
                                        <p:strVal val="visible"/>
                                      </p:to>
                                    </p:set>
                                    <p:animEffect transition="in" filter="wipe(down)">
                                      <p:cBhvr>
                                        <p:cTn id="76" dur="580">
                                          <p:stCondLst>
                                            <p:cond delay="0"/>
                                          </p:stCondLst>
                                        </p:cTn>
                                        <p:tgtEl>
                                          <p:spTgt spid="8">
                                            <p:txEl>
                                              <p:pRg st="10" end="10"/>
                                            </p:txEl>
                                          </p:spTgt>
                                        </p:tgtEl>
                                      </p:cBhvr>
                                    </p:animEffect>
                                    <p:anim calcmode="lin" valueType="num">
                                      <p:cBhvr>
                                        <p:cTn id="77" dur="1822" tmFilter="0,0; 0.14,0.36; 0.43,0.73; 0.71,0.91; 1.0,1.0">
                                          <p:stCondLst>
                                            <p:cond delay="0"/>
                                          </p:stCondLst>
                                        </p:cTn>
                                        <p:tgtEl>
                                          <p:spTgt spid="8">
                                            <p:txEl>
                                              <p:pRg st="10" end="10"/>
                                            </p:txEl>
                                          </p:spTgt>
                                        </p:tgtEl>
                                        <p:attrNameLst>
                                          <p:attrName>ppt_x</p:attrName>
                                        </p:attrNameLst>
                                      </p:cBhvr>
                                      <p:tavLst>
                                        <p:tav tm="0">
                                          <p:val>
                                            <p:strVal val="#ppt_x-0.25"/>
                                          </p:val>
                                        </p:tav>
                                        <p:tav tm="100000">
                                          <p:val>
                                            <p:strVal val="#ppt_x"/>
                                          </p:val>
                                        </p:tav>
                                      </p:tavLst>
                                    </p:anim>
                                    <p:anim calcmode="lin" valueType="num">
                                      <p:cBhvr>
                                        <p:cTn id="78" dur="664" tmFilter="0.0,0.0; 0.25,0.07; 0.50,0.2; 0.75,0.467; 1.0,1.0">
                                          <p:stCondLst>
                                            <p:cond delay="0"/>
                                          </p:stCondLst>
                                        </p:cTn>
                                        <p:tgtEl>
                                          <p:spTgt spid="8">
                                            <p:txEl>
                                              <p:pRg st="10" end="10"/>
                                            </p:txEl>
                                          </p:spTgt>
                                        </p:tgtEl>
                                        <p:attrNameLst>
                                          <p:attrName>ppt_y</p:attrName>
                                        </p:attrNameLst>
                                      </p:cBhvr>
                                      <p:tavLst>
                                        <p:tav tm="0" fmla="#ppt_y-sin(pi*$)/3">
                                          <p:val>
                                            <p:fltVal val="0.5"/>
                                          </p:val>
                                        </p:tav>
                                        <p:tav tm="100000">
                                          <p:val>
                                            <p:fltVal val="1"/>
                                          </p:val>
                                        </p:tav>
                                      </p:tavLst>
                                    </p:anim>
                                    <p:anim calcmode="lin" valueType="num">
                                      <p:cBhvr>
                                        <p:cTn id="79" dur="664" tmFilter="0, 0; 0.125,0.2665; 0.25,0.4; 0.375,0.465; 0.5,0.5;  0.625,0.535; 0.75,0.6; 0.875,0.7335; 1,1">
                                          <p:stCondLst>
                                            <p:cond delay="664"/>
                                          </p:stCondLst>
                                        </p:cTn>
                                        <p:tgtEl>
                                          <p:spTgt spid="8">
                                            <p:txEl>
                                              <p:pRg st="10" end="10"/>
                                            </p:txEl>
                                          </p:spTgt>
                                        </p:tgtEl>
                                        <p:attrNameLst>
                                          <p:attrName>ppt_y</p:attrName>
                                        </p:attrNameLst>
                                      </p:cBhvr>
                                      <p:tavLst>
                                        <p:tav tm="0" fmla="#ppt_y-sin(pi*$)/9">
                                          <p:val>
                                            <p:fltVal val="0"/>
                                          </p:val>
                                        </p:tav>
                                        <p:tav tm="100000">
                                          <p:val>
                                            <p:fltVal val="1"/>
                                          </p:val>
                                        </p:tav>
                                      </p:tavLst>
                                    </p:anim>
                                    <p:anim calcmode="lin" valueType="num">
                                      <p:cBhvr>
                                        <p:cTn id="80" dur="332" tmFilter="0, 0; 0.125,0.2665; 0.25,0.4; 0.375,0.465; 0.5,0.5;  0.625,0.535; 0.75,0.6; 0.875,0.7335; 1,1">
                                          <p:stCondLst>
                                            <p:cond delay="1324"/>
                                          </p:stCondLst>
                                        </p:cTn>
                                        <p:tgtEl>
                                          <p:spTgt spid="8">
                                            <p:txEl>
                                              <p:pRg st="10" end="10"/>
                                            </p:txEl>
                                          </p:spTgt>
                                        </p:tgtEl>
                                        <p:attrNameLst>
                                          <p:attrName>ppt_y</p:attrName>
                                        </p:attrNameLst>
                                      </p:cBhvr>
                                      <p:tavLst>
                                        <p:tav tm="0" fmla="#ppt_y-sin(pi*$)/27">
                                          <p:val>
                                            <p:fltVal val="0"/>
                                          </p:val>
                                        </p:tav>
                                        <p:tav tm="100000">
                                          <p:val>
                                            <p:fltVal val="1"/>
                                          </p:val>
                                        </p:tav>
                                      </p:tavLst>
                                    </p:anim>
                                    <p:anim calcmode="lin" valueType="num">
                                      <p:cBhvr>
                                        <p:cTn id="81" dur="164" tmFilter="0, 0; 0.125,0.2665; 0.25,0.4; 0.375,0.465; 0.5,0.5;  0.625,0.535; 0.75,0.6; 0.875,0.7335; 1,1">
                                          <p:stCondLst>
                                            <p:cond delay="1656"/>
                                          </p:stCondLst>
                                        </p:cTn>
                                        <p:tgtEl>
                                          <p:spTgt spid="8">
                                            <p:txEl>
                                              <p:pRg st="10" end="10"/>
                                            </p:txEl>
                                          </p:spTgt>
                                        </p:tgtEl>
                                        <p:attrNameLst>
                                          <p:attrName>ppt_y</p:attrName>
                                        </p:attrNameLst>
                                      </p:cBhvr>
                                      <p:tavLst>
                                        <p:tav tm="0" fmla="#ppt_y-sin(pi*$)/81">
                                          <p:val>
                                            <p:fltVal val="0"/>
                                          </p:val>
                                        </p:tav>
                                        <p:tav tm="100000">
                                          <p:val>
                                            <p:fltVal val="1"/>
                                          </p:val>
                                        </p:tav>
                                      </p:tavLst>
                                    </p:anim>
                                    <p:animScale>
                                      <p:cBhvr>
                                        <p:cTn id="82" dur="26">
                                          <p:stCondLst>
                                            <p:cond delay="650"/>
                                          </p:stCondLst>
                                        </p:cTn>
                                        <p:tgtEl>
                                          <p:spTgt spid="8">
                                            <p:txEl>
                                              <p:pRg st="10" end="10"/>
                                            </p:txEl>
                                          </p:spTgt>
                                        </p:tgtEl>
                                      </p:cBhvr>
                                      <p:to x="100000" y="60000"/>
                                    </p:animScale>
                                    <p:animScale>
                                      <p:cBhvr>
                                        <p:cTn id="83" dur="166" decel="50000">
                                          <p:stCondLst>
                                            <p:cond delay="676"/>
                                          </p:stCondLst>
                                        </p:cTn>
                                        <p:tgtEl>
                                          <p:spTgt spid="8">
                                            <p:txEl>
                                              <p:pRg st="10" end="10"/>
                                            </p:txEl>
                                          </p:spTgt>
                                        </p:tgtEl>
                                      </p:cBhvr>
                                      <p:to x="100000" y="100000"/>
                                    </p:animScale>
                                    <p:animScale>
                                      <p:cBhvr>
                                        <p:cTn id="84" dur="26">
                                          <p:stCondLst>
                                            <p:cond delay="1312"/>
                                          </p:stCondLst>
                                        </p:cTn>
                                        <p:tgtEl>
                                          <p:spTgt spid="8">
                                            <p:txEl>
                                              <p:pRg st="10" end="10"/>
                                            </p:txEl>
                                          </p:spTgt>
                                        </p:tgtEl>
                                      </p:cBhvr>
                                      <p:to x="100000" y="80000"/>
                                    </p:animScale>
                                    <p:animScale>
                                      <p:cBhvr>
                                        <p:cTn id="85" dur="166" decel="50000">
                                          <p:stCondLst>
                                            <p:cond delay="1338"/>
                                          </p:stCondLst>
                                        </p:cTn>
                                        <p:tgtEl>
                                          <p:spTgt spid="8">
                                            <p:txEl>
                                              <p:pRg st="10" end="10"/>
                                            </p:txEl>
                                          </p:spTgt>
                                        </p:tgtEl>
                                      </p:cBhvr>
                                      <p:to x="100000" y="100000"/>
                                    </p:animScale>
                                    <p:animScale>
                                      <p:cBhvr>
                                        <p:cTn id="86" dur="26">
                                          <p:stCondLst>
                                            <p:cond delay="1642"/>
                                          </p:stCondLst>
                                        </p:cTn>
                                        <p:tgtEl>
                                          <p:spTgt spid="8">
                                            <p:txEl>
                                              <p:pRg st="10" end="10"/>
                                            </p:txEl>
                                          </p:spTgt>
                                        </p:tgtEl>
                                      </p:cBhvr>
                                      <p:to x="100000" y="90000"/>
                                    </p:animScale>
                                    <p:animScale>
                                      <p:cBhvr>
                                        <p:cTn id="87" dur="166" decel="50000">
                                          <p:stCondLst>
                                            <p:cond delay="1668"/>
                                          </p:stCondLst>
                                        </p:cTn>
                                        <p:tgtEl>
                                          <p:spTgt spid="8">
                                            <p:txEl>
                                              <p:pRg st="10" end="10"/>
                                            </p:txEl>
                                          </p:spTgt>
                                        </p:tgtEl>
                                      </p:cBhvr>
                                      <p:to x="100000" y="100000"/>
                                    </p:animScale>
                                    <p:animScale>
                                      <p:cBhvr>
                                        <p:cTn id="88" dur="26">
                                          <p:stCondLst>
                                            <p:cond delay="1808"/>
                                          </p:stCondLst>
                                        </p:cTn>
                                        <p:tgtEl>
                                          <p:spTgt spid="8">
                                            <p:txEl>
                                              <p:pRg st="10" end="10"/>
                                            </p:txEl>
                                          </p:spTgt>
                                        </p:tgtEl>
                                      </p:cBhvr>
                                      <p:to x="100000" y="95000"/>
                                    </p:animScale>
                                    <p:animScale>
                                      <p:cBhvr>
                                        <p:cTn id="89" dur="166" decel="50000">
                                          <p:stCondLst>
                                            <p:cond delay="1834"/>
                                          </p:stCondLst>
                                        </p:cTn>
                                        <p:tgtEl>
                                          <p:spTgt spid="8">
                                            <p:txEl>
                                              <p:pRg st="10" end="10"/>
                                            </p:txEl>
                                          </p:spTgt>
                                        </p:tgtEl>
                                      </p:cBhvr>
                                      <p:to x="100000" y="100000"/>
                                    </p:animScale>
                                  </p:childTnLst>
                                </p:cTn>
                              </p:par>
                            </p:childTnLst>
                          </p:cTn>
                        </p:par>
                      </p:childTnLst>
                    </p:cTn>
                  </p:par>
                  <p:par>
                    <p:cTn id="90" fill="hold">
                      <p:stCondLst>
                        <p:cond delay="indefinite"/>
                      </p:stCondLst>
                      <p:childTnLst>
                        <p:par>
                          <p:cTn id="91" fill="hold">
                            <p:stCondLst>
                              <p:cond delay="0"/>
                            </p:stCondLst>
                            <p:childTnLst>
                              <p:par>
                                <p:cTn id="92" presetID="22" presetClass="entr" presetSubtype="4" fill="hold" nodeType="clickEffect">
                                  <p:stCondLst>
                                    <p:cond delay="0"/>
                                  </p:stCondLst>
                                  <p:childTnLst>
                                    <p:set>
                                      <p:cBhvr>
                                        <p:cTn id="93" dur="1" fill="hold">
                                          <p:stCondLst>
                                            <p:cond delay="0"/>
                                          </p:stCondLst>
                                        </p:cTn>
                                        <p:tgtEl>
                                          <p:spTgt spid="8">
                                            <p:txEl>
                                              <p:pRg st="12" end="12"/>
                                            </p:txEl>
                                          </p:spTgt>
                                        </p:tgtEl>
                                        <p:attrNameLst>
                                          <p:attrName>style.visibility</p:attrName>
                                        </p:attrNameLst>
                                      </p:cBhvr>
                                      <p:to>
                                        <p:strVal val="visible"/>
                                      </p:to>
                                    </p:set>
                                    <p:animEffect transition="in" filter="wipe(down)">
                                      <p:cBhvr>
                                        <p:cTn id="94" dur="500"/>
                                        <p:tgtEl>
                                          <p:spTgt spid="8">
                                            <p:txEl>
                                              <p:pRg st="12" end="12"/>
                                            </p:txEl>
                                          </p:spTgt>
                                        </p:tgtEl>
                                      </p:cBhvr>
                                    </p:animEffect>
                                  </p:childTnLst>
                                </p:cTn>
                              </p:par>
                              <p:par>
                                <p:cTn id="95" presetID="22" presetClass="entr" presetSubtype="4" fill="hold" nodeType="withEffect">
                                  <p:stCondLst>
                                    <p:cond delay="0"/>
                                  </p:stCondLst>
                                  <p:childTnLst>
                                    <p:set>
                                      <p:cBhvr>
                                        <p:cTn id="96" dur="1" fill="hold">
                                          <p:stCondLst>
                                            <p:cond delay="0"/>
                                          </p:stCondLst>
                                        </p:cTn>
                                        <p:tgtEl>
                                          <p:spTgt spid="8">
                                            <p:txEl>
                                              <p:pRg st="13" end="13"/>
                                            </p:txEl>
                                          </p:spTgt>
                                        </p:tgtEl>
                                        <p:attrNameLst>
                                          <p:attrName>style.visibility</p:attrName>
                                        </p:attrNameLst>
                                      </p:cBhvr>
                                      <p:to>
                                        <p:strVal val="visible"/>
                                      </p:to>
                                    </p:set>
                                    <p:animEffect transition="in" filter="wipe(down)">
                                      <p:cBhvr>
                                        <p:cTn id="97" dur="500"/>
                                        <p:tgtEl>
                                          <p:spTgt spid="8">
                                            <p:txEl>
                                              <p:pRg st="13" end="13"/>
                                            </p:txEl>
                                          </p:spTgt>
                                        </p:tgtEl>
                                      </p:cBhvr>
                                    </p:animEffect>
                                  </p:childTnLst>
                                </p:cTn>
                              </p:par>
                              <p:par>
                                <p:cTn id="98" presetID="22" presetClass="entr" presetSubtype="4" fill="hold" nodeType="withEffect">
                                  <p:stCondLst>
                                    <p:cond delay="0"/>
                                  </p:stCondLst>
                                  <p:childTnLst>
                                    <p:set>
                                      <p:cBhvr>
                                        <p:cTn id="99" dur="1" fill="hold">
                                          <p:stCondLst>
                                            <p:cond delay="0"/>
                                          </p:stCondLst>
                                        </p:cTn>
                                        <p:tgtEl>
                                          <p:spTgt spid="8">
                                            <p:txEl>
                                              <p:pRg st="14" end="14"/>
                                            </p:txEl>
                                          </p:spTgt>
                                        </p:tgtEl>
                                        <p:attrNameLst>
                                          <p:attrName>style.visibility</p:attrName>
                                        </p:attrNameLst>
                                      </p:cBhvr>
                                      <p:to>
                                        <p:strVal val="visible"/>
                                      </p:to>
                                    </p:set>
                                    <p:animEffect transition="in" filter="wipe(down)">
                                      <p:cBhvr>
                                        <p:cTn id="100" dur="500"/>
                                        <p:tgtEl>
                                          <p:spTgt spid="8">
                                            <p:txEl>
                                              <p:pRg st="14" end="14"/>
                                            </p:txEl>
                                          </p:spTgt>
                                        </p:tgtEl>
                                      </p:cBhvr>
                                    </p:animEffect>
                                  </p:childTnLst>
                                </p:cTn>
                              </p:par>
                              <p:par>
                                <p:cTn id="101" presetID="22" presetClass="entr" presetSubtype="4" fill="hold" nodeType="withEffect">
                                  <p:stCondLst>
                                    <p:cond delay="0"/>
                                  </p:stCondLst>
                                  <p:childTnLst>
                                    <p:set>
                                      <p:cBhvr>
                                        <p:cTn id="102" dur="1" fill="hold">
                                          <p:stCondLst>
                                            <p:cond delay="0"/>
                                          </p:stCondLst>
                                        </p:cTn>
                                        <p:tgtEl>
                                          <p:spTgt spid="8">
                                            <p:txEl>
                                              <p:pRg st="15" end="15"/>
                                            </p:txEl>
                                          </p:spTgt>
                                        </p:tgtEl>
                                        <p:attrNameLst>
                                          <p:attrName>style.visibility</p:attrName>
                                        </p:attrNameLst>
                                      </p:cBhvr>
                                      <p:to>
                                        <p:strVal val="visible"/>
                                      </p:to>
                                    </p:set>
                                    <p:animEffect transition="in" filter="wipe(down)">
                                      <p:cBhvr>
                                        <p:cTn id="103" dur="500"/>
                                        <p:tgtEl>
                                          <p:spTgt spid="8">
                                            <p:txEl>
                                              <p:pRg st="15" end="15"/>
                                            </p:txEl>
                                          </p:spTgt>
                                        </p:tgtEl>
                                      </p:cBhvr>
                                    </p:animEffect>
                                  </p:childTnLst>
                                </p:cTn>
                              </p:par>
                            </p:childTnLst>
                          </p:cTn>
                        </p:par>
                      </p:childTnLst>
                    </p:cTn>
                  </p:par>
                  <p:par>
                    <p:cTn id="104" fill="hold">
                      <p:stCondLst>
                        <p:cond delay="indefinite"/>
                      </p:stCondLst>
                      <p:childTnLst>
                        <p:par>
                          <p:cTn id="105" fill="hold">
                            <p:stCondLst>
                              <p:cond delay="0"/>
                            </p:stCondLst>
                            <p:childTnLst>
                              <p:par>
                                <p:cTn id="106" presetID="53" presetClass="entr" presetSubtype="16" fill="hold" nodeType="clickEffect">
                                  <p:stCondLst>
                                    <p:cond delay="0"/>
                                  </p:stCondLst>
                                  <p:childTnLst>
                                    <p:set>
                                      <p:cBhvr>
                                        <p:cTn id="107" dur="1" fill="hold">
                                          <p:stCondLst>
                                            <p:cond delay="0"/>
                                          </p:stCondLst>
                                        </p:cTn>
                                        <p:tgtEl>
                                          <p:spTgt spid="9"/>
                                        </p:tgtEl>
                                        <p:attrNameLst>
                                          <p:attrName>style.visibility</p:attrName>
                                        </p:attrNameLst>
                                      </p:cBhvr>
                                      <p:to>
                                        <p:strVal val="visible"/>
                                      </p:to>
                                    </p:set>
                                    <p:anim calcmode="lin" valueType="num">
                                      <p:cBhvr>
                                        <p:cTn id="108" dur="500" fill="hold"/>
                                        <p:tgtEl>
                                          <p:spTgt spid="9"/>
                                        </p:tgtEl>
                                        <p:attrNameLst>
                                          <p:attrName>ppt_w</p:attrName>
                                        </p:attrNameLst>
                                      </p:cBhvr>
                                      <p:tavLst>
                                        <p:tav tm="0">
                                          <p:val>
                                            <p:fltVal val="0"/>
                                          </p:val>
                                        </p:tav>
                                        <p:tav tm="100000">
                                          <p:val>
                                            <p:strVal val="#ppt_w"/>
                                          </p:val>
                                        </p:tav>
                                      </p:tavLst>
                                    </p:anim>
                                    <p:anim calcmode="lin" valueType="num">
                                      <p:cBhvr>
                                        <p:cTn id="109" dur="500" fill="hold"/>
                                        <p:tgtEl>
                                          <p:spTgt spid="9"/>
                                        </p:tgtEl>
                                        <p:attrNameLst>
                                          <p:attrName>ppt_h</p:attrName>
                                        </p:attrNameLst>
                                      </p:cBhvr>
                                      <p:tavLst>
                                        <p:tav tm="0">
                                          <p:val>
                                            <p:fltVal val="0"/>
                                          </p:val>
                                        </p:tav>
                                        <p:tav tm="100000">
                                          <p:val>
                                            <p:strVal val="#ppt_h"/>
                                          </p:val>
                                        </p:tav>
                                      </p:tavLst>
                                    </p:anim>
                                    <p:animEffect transition="in" filter="fade">
                                      <p:cBhvr>
                                        <p:cTn id="1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F59D06-3E5D-4765-9805-0B9277802E5D}"/>
              </a:ext>
            </a:extLst>
          </p:cNvPr>
          <p:cNvSpPr txBox="1"/>
          <p:nvPr/>
        </p:nvSpPr>
        <p:spPr>
          <a:xfrm>
            <a:off x="220717" y="1368052"/>
            <a:ext cx="7700273" cy="4616648"/>
          </a:xfrm>
          <a:prstGeom prst="rect">
            <a:avLst/>
          </a:prstGeom>
          <a:noFill/>
        </p:spPr>
        <p:txBody>
          <a:bodyPr wrap="square" rtlCol="0">
            <a:spAutoFit/>
          </a:bodyPr>
          <a:lstStyle/>
          <a:p>
            <a:r>
              <a:rPr lang="en-GB" sz="2400" b="1" u="sng" dirty="0"/>
              <a:t>Exploration of factors that impact the Curriculum:</a:t>
            </a:r>
          </a:p>
          <a:p>
            <a:endParaRPr lang="en-GB" dirty="0"/>
          </a:p>
          <a:p>
            <a:r>
              <a:rPr lang="en-GB" dirty="0"/>
              <a:t>• Government – Wu and Ye (2010) state that China took a pragmatic approach, which suits their philosophy. Through these changes in the approach to education, China maintained its traditional concepts and integrated them to suit their rise as a world power </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r>
              <a:rPr lang="en-GB" dirty="0"/>
              <a:t> • Value of the Teacher – “The upshot is that the Chinese Curriculum entails far</a:t>
            </a:r>
          </a:p>
          <a:p>
            <a:r>
              <a:rPr lang="en-GB" dirty="0"/>
              <a:t>more teacher-discretion and school-based curriculum development” (Halpin, 2010, p.2).</a:t>
            </a:r>
          </a:p>
          <a:p>
            <a:endParaRPr lang="en-GB" dirty="0"/>
          </a:p>
          <a:p>
            <a:endParaRPr lang="en-GB" dirty="0"/>
          </a:p>
          <a:p>
            <a:r>
              <a:rPr lang="en-GB" dirty="0"/>
              <a:t>• Society – Hidden Curriculum</a:t>
            </a:r>
          </a:p>
          <a:p>
            <a:endParaRPr lang="en-GB" dirty="0"/>
          </a:p>
          <a:p>
            <a:endParaRPr lang="en-GB" dirty="0"/>
          </a:p>
        </p:txBody>
      </p:sp>
      <p:sp>
        <p:nvSpPr>
          <p:cNvPr id="5" name="TextBox 4">
            <a:extLst>
              <a:ext uri="{FF2B5EF4-FFF2-40B4-BE49-F238E27FC236}">
                <a16:creationId xmlns:a16="http://schemas.microsoft.com/office/drawing/2014/main" id="{3D335DBC-8008-4669-AAE5-ADADC982FE0A}"/>
              </a:ext>
            </a:extLst>
          </p:cNvPr>
          <p:cNvSpPr txBox="1"/>
          <p:nvPr/>
        </p:nvSpPr>
        <p:spPr>
          <a:xfrm>
            <a:off x="8276896" y="3182270"/>
            <a:ext cx="3915103" cy="2031325"/>
          </a:xfrm>
          <a:prstGeom prst="rect">
            <a:avLst/>
          </a:prstGeom>
          <a:noFill/>
        </p:spPr>
        <p:txBody>
          <a:bodyPr wrap="square" rtlCol="0">
            <a:spAutoFit/>
          </a:bodyPr>
          <a:lstStyle/>
          <a:p>
            <a:r>
              <a:rPr lang="en-GB" dirty="0"/>
              <a:t>“The</a:t>
            </a:r>
          </a:p>
          <a:p>
            <a:r>
              <a:rPr lang="en-GB" dirty="0"/>
              <a:t>transformation of teachers’ roles has been identified as a key factor in the success of</a:t>
            </a:r>
          </a:p>
          <a:p>
            <a:r>
              <a:rPr lang="en-GB" dirty="0"/>
              <a:t>the current reforms shaping school education in China” (Zhang and Henderson 2018).</a:t>
            </a:r>
          </a:p>
        </p:txBody>
      </p:sp>
    </p:spTree>
    <p:extLst>
      <p:ext uri="{BB962C8B-B14F-4D97-AF65-F5344CB8AC3E}">
        <p14:creationId xmlns:p14="http://schemas.microsoft.com/office/powerpoint/2010/main" val="2394260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wipe(down)">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wipe(down)">
                                      <p:cBhvr>
                                        <p:cTn id="17" dur="500"/>
                                        <p:tgtEl>
                                          <p:spTgt spid="4">
                                            <p:txEl>
                                              <p:pRg st="5" end="5"/>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wipe(down)">
                                      <p:cBhvr>
                                        <p:cTn id="20" dur="500"/>
                                        <p:tgtEl>
                                          <p:spTgt spid="4">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wipe(down)">
                                      <p:cBhvr>
                                        <p:cTn id="25" dur="500"/>
                                        <p:tgtEl>
                                          <p:spTgt spid="5">
                                            <p:txEl>
                                              <p:pRg st="0" end="0"/>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wipe(down)">
                                      <p:cBhvr>
                                        <p:cTn id="28" dur="500"/>
                                        <p:tgtEl>
                                          <p:spTgt spid="5">
                                            <p:txEl>
                                              <p:pRg st="1" end="1"/>
                                            </p:txEl>
                                          </p:spTgt>
                                        </p:tgtEl>
                                      </p:cBhvr>
                                    </p:animEffect>
                                  </p:childTnLst>
                                </p:cTn>
                              </p:par>
                              <p:par>
                                <p:cTn id="29" presetID="22" presetClass="entr" presetSubtype="4" fill="hold" nodeType="with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Effect transition="in" filter="wipe(down)">
                                      <p:cBhvr>
                                        <p:cTn id="31" dur="500"/>
                                        <p:tgtEl>
                                          <p:spTgt spid="5">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4">
                                            <p:txEl>
                                              <p:pRg st="9" end="9"/>
                                            </p:txEl>
                                          </p:spTgt>
                                        </p:tgtEl>
                                        <p:attrNameLst>
                                          <p:attrName>style.visibility</p:attrName>
                                        </p:attrNameLst>
                                      </p:cBhvr>
                                      <p:to>
                                        <p:strVal val="visible"/>
                                      </p:to>
                                    </p:set>
                                    <p:animEffect transition="in" filter="circle(in)">
                                      <p:cBhvr>
                                        <p:cTn id="36" dur="20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7FB3A6-D1EE-4106-BB46-0685F0729FBF}"/>
              </a:ext>
            </a:extLst>
          </p:cNvPr>
          <p:cNvSpPr txBox="1"/>
          <p:nvPr/>
        </p:nvSpPr>
        <p:spPr>
          <a:xfrm>
            <a:off x="283779" y="378372"/>
            <a:ext cx="9033642" cy="4062651"/>
          </a:xfrm>
          <a:prstGeom prst="rect">
            <a:avLst/>
          </a:prstGeom>
          <a:noFill/>
        </p:spPr>
        <p:txBody>
          <a:bodyPr wrap="square" rtlCol="0">
            <a:spAutoFit/>
          </a:bodyPr>
          <a:lstStyle/>
          <a:p>
            <a:r>
              <a:rPr lang="en-GB" sz="2400" b="1" u="sng" dirty="0">
                <a:effectLst>
                  <a:outerShdw blurRad="38100" dist="38100" dir="2700000" algn="tl">
                    <a:srgbClr val="000000">
                      <a:alpha val="43137"/>
                    </a:srgbClr>
                  </a:outerShdw>
                </a:effectLst>
                <a:latin typeface="Century Gothic" panose="020B0502020202020204" pitchFamily="34" charset="0"/>
              </a:rPr>
              <a:t>Drawbacks of China’s Curriculum</a:t>
            </a:r>
          </a:p>
          <a:p>
            <a:r>
              <a:rPr lang="en-GB" dirty="0">
                <a:latin typeface="Century Gothic" panose="020B0502020202020204" pitchFamily="34" charset="0"/>
              </a:rPr>
              <a:t> </a:t>
            </a:r>
          </a:p>
          <a:p>
            <a:endParaRPr lang="en-GB" dirty="0">
              <a:latin typeface="Century Gothic" panose="020B0502020202020204" pitchFamily="34" charset="0"/>
            </a:endParaRPr>
          </a:p>
          <a:p>
            <a:r>
              <a:rPr lang="en-GB" dirty="0">
                <a:latin typeface="Century Gothic" panose="020B0502020202020204" pitchFamily="34" charset="0"/>
              </a:rPr>
              <a:t>• </a:t>
            </a:r>
            <a:r>
              <a:rPr lang="en-GB" b="1" dirty="0">
                <a:latin typeface="Century Gothic" panose="020B0502020202020204" pitchFamily="34" charset="0"/>
              </a:rPr>
              <a:t>Pressure </a:t>
            </a:r>
          </a:p>
          <a:p>
            <a:endParaRPr lang="en-GB" b="1" dirty="0">
              <a:latin typeface="Century Gothic" panose="020B0502020202020204" pitchFamily="34" charset="0"/>
            </a:endParaRPr>
          </a:p>
          <a:p>
            <a:endParaRPr lang="en-GB" b="1" dirty="0">
              <a:latin typeface="Century Gothic" panose="020B0502020202020204" pitchFamily="34" charset="0"/>
            </a:endParaRPr>
          </a:p>
          <a:p>
            <a:r>
              <a:rPr lang="en-GB" b="1" dirty="0">
                <a:latin typeface="Century Gothic" panose="020B0502020202020204" pitchFamily="34" charset="0"/>
              </a:rPr>
              <a:t>• Competition </a:t>
            </a:r>
          </a:p>
          <a:p>
            <a:endParaRPr lang="en-GB" b="1" dirty="0">
              <a:latin typeface="Century Gothic" panose="020B0502020202020204" pitchFamily="34" charset="0"/>
            </a:endParaRPr>
          </a:p>
          <a:p>
            <a:endParaRPr lang="en-GB" b="1" dirty="0">
              <a:latin typeface="Century Gothic" panose="020B0502020202020204" pitchFamily="34" charset="0"/>
            </a:endParaRPr>
          </a:p>
          <a:p>
            <a:r>
              <a:rPr lang="en-GB" b="1" dirty="0">
                <a:latin typeface="Century Gothic" panose="020B0502020202020204" pitchFamily="34" charset="0"/>
              </a:rPr>
              <a:t>• Accessibility and Representation</a:t>
            </a:r>
          </a:p>
          <a:p>
            <a:endParaRPr lang="en-GB" b="1" dirty="0">
              <a:latin typeface="Century Gothic" panose="020B0502020202020204" pitchFamily="34" charset="0"/>
            </a:endParaRPr>
          </a:p>
          <a:p>
            <a:endParaRPr lang="en-GB" b="1" dirty="0">
              <a:latin typeface="Century Gothic" panose="020B0502020202020204" pitchFamily="34" charset="0"/>
            </a:endParaRPr>
          </a:p>
          <a:p>
            <a:r>
              <a:rPr lang="en-GB" b="1" dirty="0">
                <a:latin typeface="Century Gothic" panose="020B0502020202020204" pitchFamily="34" charset="0"/>
              </a:rPr>
              <a:t>• Repetition  </a:t>
            </a:r>
          </a:p>
          <a:p>
            <a:endParaRPr lang="en-GB" dirty="0">
              <a:latin typeface="Century Gothic" panose="020B0502020202020204" pitchFamily="34" charset="0"/>
            </a:endParaRPr>
          </a:p>
        </p:txBody>
      </p:sp>
      <p:pic>
        <p:nvPicPr>
          <p:cNvPr id="1026" name="Picture 2" descr="the differences of kids care between China and Western">
            <a:extLst>
              <a:ext uri="{FF2B5EF4-FFF2-40B4-BE49-F238E27FC236}">
                <a16:creationId xmlns:a16="http://schemas.microsoft.com/office/drawing/2014/main" id="{0EA72810-0362-4AD2-9D9C-D7D618D5AD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544232"/>
            <a:ext cx="5666315" cy="3392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61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3" end="3"/>
                                            </p:txEl>
                                          </p:spTgt>
                                        </p:tgtEl>
                                        <p:attrNameLst>
                                          <p:attrName>style.visibility</p:attrName>
                                        </p:attrNameLst>
                                      </p:cBhvr>
                                      <p:to>
                                        <p:strVal val="visible"/>
                                      </p:to>
                                    </p:set>
                                    <p:animEffect transition="in" filter="fade">
                                      <p:cBhvr>
                                        <p:cTn id="14" dur="1000"/>
                                        <p:tgtEl>
                                          <p:spTgt spid="4">
                                            <p:txEl>
                                              <p:pRg st="3" end="3"/>
                                            </p:txEl>
                                          </p:spTgt>
                                        </p:tgtEl>
                                      </p:cBhvr>
                                    </p:animEffect>
                                    <p:anim calcmode="lin" valueType="num">
                                      <p:cBhvr>
                                        <p:cTn id="1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animEffect transition="in" filter="fade">
                                      <p:cBhvr>
                                        <p:cTn id="21" dur="1000"/>
                                        <p:tgtEl>
                                          <p:spTgt spid="4">
                                            <p:txEl>
                                              <p:pRg st="6" end="6"/>
                                            </p:txEl>
                                          </p:spTgt>
                                        </p:tgtEl>
                                      </p:cBhvr>
                                    </p:animEffect>
                                    <p:anim calcmode="lin" valueType="num">
                                      <p:cBhvr>
                                        <p:cTn id="2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4">
                                            <p:txEl>
                                              <p:pRg st="9" end="9"/>
                                            </p:txEl>
                                          </p:spTgt>
                                        </p:tgtEl>
                                        <p:attrNameLst>
                                          <p:attrName>style.visibility</p:attrName>
                                        </p:attrNameLst>
                                      </p:cBhvr>
                                      <p:to>
                                        <p:strVal val="visible"/>
                                      </p:to>
                                    </p:set>
                                    <p:anim calcmode="lin" valueType="num">
                                      <p:cBhvr additive="base">
                                        <p:cTn id="28"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1026"/>
                                        </p:tgtEl>
                                        <p:attrNameLst>
                                          <p:attrName>style.visibility</p:attrName>
                                        </p:attrNameLst>
                                      </p:cBhvr>
                                      <p:to>
                                        <p:strVal val="visible"/>
                                      </p:to>
                                    </p:set>
                                    <p:animEffect transition="in" filter="wipe(down)">
                                      <p:cBhvr>
                                        <p:cTn id="34" dur="500"/>
                                        <p:tgtEl>
                                          <p:spTgt spid="1026"/>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4">
                                            <p:txEl>
                                              <p:pRg st="12" end="12"/>
                                            </p:txEl>
                                          </p:spTgt>
                                        </p:tgtEl>
                                        <p:attrNameLst>
                                          <p:attrName>style.visibility</p:attrName>
                                        </p:attrNameLst>
                                      </p:cBhvr>
                                      <p:to>
                                        <p:strVal val="visible"/>
                                      </p:to>
                                    </p:set>
                                    <p:animEffect transition="in" filter="fade">
                                      <p:cBhvr>
                                        <p:cTn id="39" dur="500"/>
                                        <p:tgtEl>
                                          <p:spTgt spid="4">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C31CE8-8725-492F-9005-E71595058942}"/>
              </a:ext>
            </a:extLst>
          </p:cNvPr>
          <p:cNvSpPr txBox="1"/>
          <p:nvPr/>
        </p:nvSpPr>
        <p:spPr>
          <a:xfrm>
            <a:off x="472966" y="520262"/>
            <a:ext cx="9695793" cy="6678751"/>
          </a:xfrm>
          <a:prstGeom prst="rect">
            <a:avLst/>
          </a:prstGeom>
          <a:noFill/>
        </p:spPr>
        <p:txBody>
          <a:bodyPr wrap="square" rtlCol="0">
            <a:spAutoFit/>
          </a:bodyPr>
          <a:lstStyle/>
          <a:p>
            <a:r>
              <a:rPr lang="en-GB" sz="3200" b="1" u="sng" dirty="0">
                <a:latin typeface="Century Gothic" panose="020B0502020202020204" pitchFamily="34" charset="0"/>
              </a:rPr>
              <a:t>Pisa:</a:t>
            </a:r>
          </a:p>
          <a:p>
            <a:endParaRPr lang="en-GB" dirty="0">
              <a:latin typeface="Century Gothic" panose="020B0502020202020204" pitchFamily="34" charset="0"/>
            </a:endParaRPr>
          </a:p>
          <a:p>
            <a:r>
              <a:rPr lang="en-GB" dirty="0">
                <a:latin typeface="Century Gothic" panose="020B0502020202020204" pitchFamily="34" charset="0"/>
              </a:rPr>
              <a:t>• 4 Provinces Shanghai, Beijing, Jiangsu and Guangdong</a:t>
            </a:r>
          </a:p>
          <a:p>
            <a:endParaRPr lang="en-GB" dirty="0">
              <a:latin typeface="Century Gothic" panose="020B0502020202020204" pitchFamily="34" charset="0"/>
            </a:endParaRPr>
          </a:p>
          <a:p>
            <a:r>
              <a:rPr lang="en-GB" dirty="0">
                <a:latin typeface="Century Gothic" panose="020B0502020202020204" pitchFamily="34" charset="0"/>
              </a:rPr>
              <a:t>• Average for OECD 493 </a:t>
            </a:r>
          </a:p>
          <a:p>
            <a:endParaRPr lang="en-GB" dirty="0">
              <a:latin typeface="Century Gothic" panose="020B0502020202020204" pitchFamily="34" charset="0"/>
            </a:endParaRPr>
          </a:p>
          <a:p>
            <a:r>
              <a:rPr lang="en-GB" dirty="0">
                <a:latin typeface="Century Gothic" panose="020B0502020202020204" pitchFamily="34" charset="0"/>
              </a:rPr>
              <a:t>•</a:t>
            </a:r>
            <a:r>
              <a:rPr lang="en-GB" i="1" dirty="0">
                <a:latin typeface="Century Gothic" panose="020B0502020202020204" pitchFamily="34" charset="0"/>
              </a:rPr>
              <a:t> </a:t>
            </a:r>
            <a:r>
              <a:rPr lang="en-GB" dirty="0">
                <a:latin typeface="Century Gothic" panose="020B0502020202020204" pitchFamily="34" charset="0"/>
              </a:rPr>
              <a:t>B-S-J-G 2015 = 518 </a:t>
            </a:r>
          </a:p>
          <a:p>
            <a:r>
              <a:rPr lang="en-GB" dirty="0">
                <a:latin typeface="Century Gothic" panose="020B0502020202020204" pitchFamily="34" charset="0"/>
              </a:rPr>
              <a:t>Maths (6) – Science (10) – Reading (27)</a:t>
            </a:r>
          </a:p>
          <a:p>
            <a:endParaRPr lang="en-GB" dirty="0">
              <a:latin typeface="Century Gothic" panose="020B0502020202020204" pitchFamily="34" charset="0"/>
            </a:endParaRPr>
          </a:p>
          <a:p>
            <a:r>
              <a:rPr lang="en-GB" dirty="0">
                <a:latin typeface="Century Gothic" panose="020B0502020202020204" pitchFamily="34" charset="0"/>
              </a:rPr>
              <a:t>• United Kingdom = 509</a:t>
            </a:r>
          </a:p>
          <a:p>
            <a:r>
              <a:rPr lang="en-GB" dirty="0">
                <a:latin typeface="Century Gothic" panose="020B0502020202020204" pitchFamily="34" charset="0"/>
              </a:rPr>
              <a:t>Maths (27) - Science (15) - Reading (22)</a:t>
            </a:r>
          </a:p>
          <a:p>
            <a:endParaRPr lang="en-GB" dirty="0">
              <a:latin typeface="Century Gothic" panose="020B0502020202020204" pitchFamily="34" charset="0"/>
            </a:endParaRPr>
          </a:p>
          <a:p>
            <a:endParaRPr lang="en-GB" dirty="0">
              <a:latin typeface="Century Gothic" panose="020B0502020202020204" pitchFamily="34" charset="0"/>
            </a:endParaRPr>
          </a:p>
          <a:p>
            <a:r>
              <a:rPr lang="en-GB" dirty="0">
                <a:latin typeface="Century Gothic" panose="020B0502020202020204" pitchFamily="34" charset="0"/>
              </a:rPr>
              <a:t>• OECD (2018) </a:t>
            </a:r>
          </a:p>
          <a:p>
            <a:r>
              <a:rPr lang="en-GB" dirty="0">
                <a:latin typeface="Century Gothic" panose="020B0502020202020204" pitchFamily="34" charset="0"/>
              </a:rPr>
              <a:t>75% of 15 year olds tested compared to 87% in USA. 27% excluded from data.</a:t>
            </a:r>
          </a:p>
          <a:p>
            <a:endParaRPr lang="en-GB" dirty="0">
              <a:latin typeface="Century Gothic" panose="020B0502020202020204" pitchFamily="34" charset="0"/>
            </a:endParaRPr>
          </a:p>
          <a:p>
            <a:endParaRPr lang="en-GB" dirty="0">
              <a:latin typeface="Century Gothic" panose="020B0502020202020204" pitchFamily="34" charset="0"/>
            </a:endParaRPr>
          </a:p>
          <a:p>
            <a:endParaRPr lang="en-GB" dirty="0">
              <a:latin typeface="Century Gothic" panose="020B0502020202020204" pitchFamily="34" charset="0"/>
            </a:endParaRPr>
          </a:p>
          <a:p>
            <a:endParaRPr lang="en-GB" dirty="0">
              <a:latin typeface="Century Gothic" panose="020B0502020202020204" pitchFamily="34" charset="0"/>
            </a:endParaRPr>
          </a:p>
          <a:p>
            <a:endParaRPr lang="en-GB" dirty="0">
              <a:latin typeface="Century Gothic" panose="020B0502020202020204" pitchFamily="34" charset="0"/>
            </a:endParaRPr>
          </a:p>
          <a:p>
            <a:endParaRPr lang="en-GB" dirty="0">
              <a:latin typeface="Century Gothic" panose="020B0502020202020204" pitchFamily="34" charset="0"/>
            </a:endParaRPr>
          </a:p>
          <a:p>
            <a:endParaRPr lang="en-GB" dirty="0">
              <a:latin typeface="Century Gothic" panose="020B0502020202020204" pitchFamily="34" charset="0"/>
            </a:endParaRPr>
          </a:p>
          <a:p>
            <a:endParaRPr lang="en-GB" dirty="0">
              <a:latin typeface="Century Gothic" panose="020B0502020202020204" pitchFamily="34" charset="0"/>
            </a:endParaRPr>
          </a:p>
        </p:txBody>
      </p:sp>
      <p:sp>
        <p:nvSpPr>
          <p:cNvPr id="7" name="TextBox 6">
            <a:extLst>
              <a:ext uri="{FF2B5EF4-FFF2-40B4-BE49-F238E27FC236}">
                <a16:creationId xmlns:a16="http://schemas.microsoft.com/office/drawing/2014/main" id="{1686871C-8205-4B56-853A-6684A0FAE12C}"/>
              </a:ext>
            </a:extLst>
          </p:cNvPr>
          <p:cNvSpPr txBox="1"/>
          <p:nvPr/>
        </p:nvSpPr>
        <p:spPr>
          <a:xfrm>
            <a:off x="10614528" y="5790937"/>
            <a:ext cx="3957144" cy="378372"/>
          </a:xfrm>
          <a:prstGeom prst="rect">
            <a:avLst/>
          </a:prstGeom>
          <a:noFill/>
        </p:spPr>
        <p:txBody>
          <a:bodyPr wrap="square" rtlCol="0">
            <a:spAutoFit/>
          </a:bodyPr>
          <a:lstStyle/>
          <a:p>
            <a:r>
              <a:rPr lang="en-GB" dirty="0"/>
              <a:t>OECD (2018)</a:t>
            </a:r>
          </a:p>
        </p:txBody>
      </p:sp>
      <p:pic>
        <p:nvPicPr>
          <p:cNvPr id="8" name="Picture 7">
            <a:extLst>
              <a:ext uri="{FF2B5EF4-FFF2-40B4-BE49-F238E27FC236}">
                <a16:creationId xmlns:a16="http://schemas.microsoft.com/office/drawing/2014/main" id="{038371DC-C40B-4C31-8DBC-FB7FEDEB99E3}"/>
              </a:ext>
            </a:extLst>
          </p:cNvPr>
          <p:cNvPicPr>
            <a:picLocks noChangeAspect="1"/>
          </p:cNvPicPr>
          <p:nvPr/>
        </p:nvPicPr>
        <p:blipFill>
          <a:blip r:embed="rId3"/>
          <a:stretch>
            <a:fillRect/>
          </a:stretch>
        </p:blipFill>
        <p:spPr>
          <a:xfrm>
            <a:off x="9200066" y="1010307"/>
            <a:ext cx="2828925" cy="4648200"/>
          </a:xfrm>
          <a:prstGeom prst="rect">
            <a:avLst/>
          </a:prstGeom>
        </p:spPr>
      </p:pic>
    </p:spTree>
    <p:extLst>
      <p:ext uri="{BB962C8B-B14F-4D97-AF65-F5344CB8AC3E}">
        <p14:creationId xmlns:p14="http://schemas.microsoft.com/office/powerpoint/2010/main" val="1122416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fade">
                                      <p:cBhvr>
                                        <p:cTn id="13" dur="1000"/>
                                        <p:tgtEl>
                                          <p:spTgt spid="4">
                                            <p:txEl>
                                              <p:pRg st="4" end="4"/>
                                            </p:txEl>
                                          </p:spTgt>
                                        </p:tgtEl>
                                      </p:cBhvr>
                                    </p:animEffect>
                                    <p:anim calcmode="lin" valueType="num">
                                      <p:cBhvr>
                                        <p:cTn id="14"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fade">
                                      <p:cBhvr>
                                        <p:cTn id="20" dur="1000"/>
                                        <p:tgtEl>
                                          <p:spTgt spid="4">
                                            <p:txEl>
                                              <p:pRg st="6" end="6"/>
                                            </p:txEl>
                                          </p:spTgt>
                                        </p:tgtEl>
                                      </p:cBhvr>
                                    </p:animEffect>
                                    <p:anim calcmode="lin" valueType="num">
                                      <p:cBhvr>
                                        <p:cTn id="21"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2" dur="1000" fill="hold"/>
                                        <p:tgtEl>
                                          <p:spTgt spid="4">
                                            <p:txEl>
                                              <p:pRg st="6" end="6"/>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animEffect transition="in" filter="fade">
                                      <p:cBhvr>
                                        <p:cTn id="25" dur="1000"/>
                                        <p:tgtEl>
                                          <p:spTgt spid="4">
                                            <p:txEl>
                                              <p:pRg st="7" end="7"/>
                                            </p:txEl>
                                          </p:spTgt>
                                        </p:tgtEl>
                                      </p:cBhvr>
                                    </p:animEffect>
                                    <p:anim calcmode="lin" valueType="num">
                                      <p:cBhvr>
                                        <p:cTn id="26"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4">
                                            <p:txEl>
                                              <p:pRg st="9" end="9"/>
                                            </p:txEl>
                                          </p:spTgt>
                                        </p:tgtEl>
                                        <p:attrNameLst>
                                          <p:attrName>style.visibility</p:attrName>
                                        </p:attrNameLst>
                                      </p:cBhvr>
                                      <p:to>
                                        <p:strVal val="visible"/>
                                      </p:to>
                                    </p:set>
                                    <p:animEffect transition="in" filter="fade">
                                      <p:cBhvr>
                                        <p:cTn id="32" dur="1000"/>
                                        <p:tgtEl>
                                          <p:spTgt spid="4">
                                            <p:txEl>
                                              <p:pRg st="9" end="9"/>
                                            </p:txEl>
                                          </p:spTgt>
                                        </p:tgtEl>
                                      </p:cBhvr>
                                    </p:animEffect>
                                    <p:anim calcmode="lin" valueType="num">
                                      <p:cBhvr>
                                        <p:cTn id="33"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9" end="9"/>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4">
                                            <p:txEl>
                                              <p:pRg st="10" end="10"/>
                                            </p:txEl>
                                          </p:spTgt>
                                        </p:tgtEl>
                                        <p:attrNameLst>
                                          <p:attrName>style.visibility</p:attrName>
                                        </p:attrNameLst>
                                      </p:cBhvr>
                                      <p:to>
                                        <p:strVal val="visible"/>
                                      </p:to>
                                    </p:set>
                                    <p:animEffect transition="in" filter="fade">
                                      <p:cBhvr>
                                        <p:cTn id="37" dur="1000"/>
                                        <p:tgtEl>
                                          <p:spTgt spid="4">
                                            <p:txEl>
                                              <p:pRg st="10" end="10"/>
                                            </p:txEl>
                                          </p:spTgt>
                                        </p:tgtEl>
                                      </p:cBhvr>
                                    </p:animEffect>
                                    <p:anim calcmode="lin" valueType="num">
                                      <p:cBhvr>
                                        <p:cTn id="38"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4">
                                            <p:txEl>
                                              <p:pRg st="13" end="13"/>
                                            </p:txEl>
                                          </p:spTgt>
                                        </p:tgtEl>
                                        <p:attrNameLst>
                                          <p:attrName>style.visibility</p:attrName>
                                        </p:attrNameLst>
                                      </p:cBhvr>
                                      <p:to>
                                        <p:strVal val="visible"/>
                                      </p:to>
                                    </p:set>
                                    <p:animEffect transition="in" filter="wipe(down)">
                                      <p:cBhvr>
                                        <p:cTn id="44" dur="500"/>
                                        <p:tgtEl>
                                          <p:spTgt spid="4">
                                            <p:txEl>
                                              <p:pRg st="13" end="13"/>
                                            </p:txEl>
                                          </p:spTgt>
                                        </p:tgtEl>
                                      </p:cBhvr>
                                    </p:animEffect>
                                  </p:childTnLst>
                                </p:cTn>
                              </p:par>
                              <p:par>
                                <p:cTn id="45" presetID="22" presetClass="entr" presetSubtype="4" fill="hold" nodeType="withEffect">
                                  <p:stCondLst>
                                    <p:cond delay="0"/>
                                  </p:stCondLst>
                                  <p:childTnLst>
                                    <p:set>
                                      <p:cBhvr>
                                        <p:cTn id="46" dur="1" fill="hold">
                                          <p:stCondLst>
                                            <p:cond delay="0"/>
                                          </p:stCondLst>
                                        </p:cTn>
                                        <p:tgtEl>
                                          <p:spTgt spid="4">
                                            <p:txEl>
                                              <p:pRg st="14" end="14"/>
                                            </p:txEl>
                                          </p:spTgt>
                                        </p:tgtEl>
                                        <p:attrNameLst>
                                          <p:attrName>style.visibility</p:attrName>
                                        </p:attrNameLst>
                                      </p:cBhvr>
                                      <p:to>
                                        <p:strVal val="visible"/>
                                      </p:to>
                                    </p:set>
                                    <p:animEffect transition="in" filter="wipe(down)">
                                      <p:cBhvr>
                                        <p:cTn id="47" dur="500"/>
                                        <p:tgtEl>
                                          <p:spTgt spid="4">
                                            <p:txEl>
                                              <p:pRg st="14" end="1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8"/>
                                        </p:tgtEl>
                                        <p:attrNameLst>
                                          <p:attrName>style.visibility</p:attrName>
                                        </p:attrNameLst>
                                      </p:cBhvr>
                                      <p:to>
                                        <p:strVal val="visible"/>
                                      </p:to>
                                    </p:set>
                                    <p:animEffect transition="in" filter="wipe(down)">
                                      <p:cBhvr>
                                        <p:cTn id="52" dur="500"/>
                                        <p:tgtEl>
                                          <p:spTgt spid="8"/>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7"/>
                                        </p:tgtEl>
                                        <p:attrNameLst>
                                          <p:attrName>style.visibility</p:attrName>
                                        </p:attrNameLst>
                                      </p:cBhvr>
                                      <p:to>
                                        <p:strVal val="visible"/>
                                      </p:to>
                                    </p:set>
                                    <p:animEffect transition="in" filter="wipe(down)">
                                      <p:cBhvr>
                                        <p:cTn id="5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3DA26-8853-42ED-95B8-3D889B39A277}"/>
              </a:ext>
            </a:extLst>
          </p:cNvPr>
          <p:cNvSpPr>
            <a:spLocks noGrp="1"/>
          </p:cNvSpPr>
          <p:nvPr>
            <p:ph type="title"/>
          </p:nvPr>
        </p:nvSpPr>
        <p:spPr/>
        <p:txBody>
          <a:bodyPr/>
          <a:lstStyle/>
          <a:p>
            <a:r>
              <a:rPr lang="en-GB" b="1" u="sng" dirty="0">
                <a:latin typeface="Century Gothic" panose="020B0502020202020204" pitchFamily="34" charset="0"/>
              </a:rPr>
              <a:t>CONCLUSION</a:t>
            </a:r>
            <a:r>
              <a:rPr lang="en-GB" b="1" u="sng" dirty="0"/>
              <a:t> </a:t>
            </a:r>
          </a:p>
        </p:txBody>
      </p:sp>
      <p:sp>
        <p:nvSpPr>
          <p:cNvPr id="3" name="Content Placeholder 2">
            <a:extLst>
              <a:ext uri="{FF2B5EF4-FFF2-40B4-BE49-F238E27FC236}">
                <a16:creationId xmlns:a16="http://schemas.microsoft.com/office/drawing/2014/main" id="{1E50B766-40FD-4093-A8AF-FDD80972009F}"/>
              </a:ext>
            </a:extLst>
          </p:cNvPr>
          <p:cNvSpPr>
            <a:spLocks noGrp="1"/>
          </p:cNvSpPr>
          <p:nvPr>
            <p:ph idx="1"/>
          </p:nvPr>
        </p:nvSpPr>
        <p:spPr/>
        <p:txBody>
          <a:bodyPr/>
          <a:lstStyle/>
          <a:p>
            <a:r>
              <a:rPr lang="en-GB" dirty="0"/>
              <a:t>Halpin (2010) – Control of education through government apparent in both. Nevertheless it is ironic that China which has been deemed to be of a strict, totalitarian regime produces better results. </a:t>
            </a:r>
          </a:p>
          <a:p>
            <a:endParaRPr lang="en-GB" dirty="0"/>
          </a:p>
          <a:p>
            <a:r>
              <a:rPr lang="en-GB" dirty="0"/>
              <a:t>Comparison is up to interpretation</a:t>
            </a:r>
          </a:p>
        </p:txBody>
      </p:sp>
    </p:spTree>
    <p:extLst>
      <p:ext uri="{BB962C8B-B14F-4D97-AF65-F5344CB8AC3E}">
        <p14:creationId xmlns:p14="http://schemas.microsoft.com/office/powerpoint/2010/main" val="1365001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 spots">
            <a:extLst>
              <a:ext uri="{FF2B5EF4-FFF2-40B4-BE49-F238E27FC236}">
                <a16:creationId xmlns:a16="http://schemas.microsoft.com/office/drawing/2014/main" id="{20A520D0-11CF-4639-8537-F56A8A2FDCFD}"/>
              </a:ext>
            </a:extLst>
          </p:cNvPr>
          <p:cNvPicPr>
            <a:picLocks noChangeAspect="1"/>
          </p:cNvPicPr>
          <p:nvPr/>
        </p:nvPicPr>
        <p:blipFill rotWithShape="1">
          <a:blip r:embed="rId3">
            <a:alphaModFix amt="20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4BCB7C-A6FC-4118-9027-468ECFDE6455}"/>
              </a:ext>
            </a:extLst>
          </p:cNvPr>
          <p:cNvSpPr>
            <a:spLocks noGrp="1"/>
          </p:cNvSpPr>
          <p:nvPr>
            <p:ph type="ctrTitle"/>
          </p:nvPr>
        </p:nvSpPr>
        <p:spPr>
          <a:xfrm>
            <a:off x="4693919" y="4151207"/>
            <a:ext cx="7197726" cy="2421464"/>
          </a:xfrm>
        </p:spPr>
        <p:txBody>
          <a:bodyPr>
            <a:normAutofit/>
          </a:bodyPr>
          <a:lstStyle/>
          <a:p>
            <a:r>
              <a:rPr lang="en-US" dirty="0"/>
              <a:t>Thank You!</a:t>
            </a:r>
          </a:p>
        </p:txBody>
      </p:sp>
      <p:sp>
        <p:nvSpPr>
          <p:cNvPr id="4" name="TextBox 3">
            <a:extLst>
              <a:ext uri="{FF2B5EF4-FFF2-40B4-BE49-F238E27FC236}">
                <a16:creationId xmlns:a16="http://schemas.microsoft.com/office/drawing/2014/main" id="{BACC9891-AD99-42A8-BA08-5381CC1E7B0D}"/>
              </a:ext>
            </a:extLst>
          </p:cNvPr>
          <p:cNvSpPr txBox="1"/>
          <p:nvPr/>
        </p:nvSpPr>
        <p:spPr>
          <a:xfrm>
            <a:off x="1000760" y="457201"/>
            <a:ext cx="8071945" cy="4893647"/>
          </a:xfrm>
          <a:prstGeom prst="rect">
            <a:avLst/>
          </a:prstGeom>
          <a:noFill/>
        </p:spPr>
        <p:txBody>
          <a:bodyPr wrap="square" rtlCol="0">
            <a:spAutoFit/>
          </a:bodyPr>
          <a:lstStyle/>
          <a:p>
            <a:r>
              <a:rPr lang="en-GB" sz="2400" b="1" u="sng" dirty="0"/>
              <a:t>References</a:t>
            </a:r>
          </a:p>
          <a:p>
            <a:endParaRPr lang="en-GB" dirty="0"/>
          </a:p>
          <a:p>
            <a:r>
              <a:rPr lang="en-GB" dirty="0" err="1"/>
              <a:t>Concoran</a:t>
            </a:r>
            <a:r>
              <a:rPr lang="en-GB" dirty="0"/>
              <a:t>, C. (2014) ‘</a:t>
            </a:r>
            <a:r>
              <a:rPr lang="en-GB" i="1" dirty="0"/>
              <a:t>Chinese learning styles: Blending Confucian and Western theories’, </a:t>
            </a:r>
            <a:r>
              <a:rPr lang="en-GB" dirty="0"/>
              <a:t>Journal of Instructional Pedagogies, 1, pp. 2.</a:t>
            </a:r>
            <a:endParaRPr lang="en-GB" i="1" dirty="0"/>
          </a:p>
          <a:p>
            <a:endParaRPr lang="en-GB" dirty="0"/>
          </a:p>
          <a:p>
            <a:r>
              <a:rPr lang="en-GB" dirty="0"/>
              <a:t>Halpin, D. (2010) ‘</a:t>
            </a:r>
            <a:r>
              <a:rPr lang="en-GB" i="1" dirty="0"/>
              <a:t>National Curriculum Reform in China and England:</a:t>
            </a:r>
          </a:p>
          <a:p>
            <a:r>
              <a:rPr lang="en-GB" i="1" dirty="0"/>
              <a:t>Origins, Character and Comparison’, </a:t>
            </a:r>
            <a:r>
              <a:rPr lang="en-GB" dirty="0"/>
              <a:t>Front. </a:t>
            </a:r>
            <a:r>
              <a:rPr lang="en-GB" dirty="0" err="1"/>
              <a:t>Educ</a:t>
            </a:r>
            <a:r>
              <a:rPr lang="en-GB" dirty="0"/>
              <a:t> China 2010, 5(2): 258–269 </a:t>
            </a:r>
          </a:p>
          <a:p>
            <a:r>
              <a:rPr lang="en-GB" dirty="0"/>
              <a:t>DOI 10.1007/s11516-010-0017-y</a:t>
            </a:r>
            <a:endParaRPr lang="en-GB" i="1" dirty="0"/>
          </a:p>
          <a:p>
            <a:pPr lvl="0"/>
            <a:endParaRPr lang="en-GB" dirty="0"/>
          </a:p>
          <a:p>
            <a:pPr lvl="0"/>
            <a:r>
              <a:rPr lang="en-GB" dirty="0"/>
              <a:t>Oecd.org. (2018). PISA - PISA. [online] Available at: https://www.oecd.org/pisa/pisa-2015-china.htm [Accessed 19 Nov. 2019].</a:t>
            </a:r>
          </a:p>
          <a:p>
            <a:pPr lvl="0"/>
            <a:endParaRPr lang="en-GB" dirty="0"/>
          </a:p>
          <a:p>
            <a:r>
              <a:rPr lang="en-GB" dirty="0"/>
              <a:t>Zhang, Y &amp; Henderson, H. (2018) </a:t>
            </a:r>
            <a:r>
              <a:rPr lang="en-GB" i="1" dirty="0"/>
              <a:t>‘Interactions between principals and teacher leaders in the context of Chinese curriculum reform: a micropolitical perspective’, </a:t>
            </a:r>
            <a:r>
              <a:rPr lang="en-GB" dirty="0"/>
              <a:t>The Australian Educational Researcher (2018) 45:603–624 https://doi.org/10.1007/s13384-018-0275-x</a:t>
            </a:r>
            <a:endParaRPr lang="en-GB" i="1" dirty="0"/>
          </a:p>
          <a:p>
            <a:pPr lvl="0"/>
            <a:endParaRPr lang="en-GB" dirty="0"/>
          </a:p>
        </p:txBody>
      </p:sp>
    </p:spTree>
    <p:extLst>
      <p:ext uri="{BB962C8B-B14F-4D97-AF65-F5344CB8AC3E}">
        <p14:creationId xmlns:p14="http://schemas.microsoft.com/office/powerpoint/2010/main" val="29399308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Props1.xml><?xml version="1.0" encoding="utf-8"?>
<ds:datastoreItem xmlns:ds="http://schemas.openxmlformats.org/officeDocument/2006/customXml" ds:itemID="{CE12C2FA-3740-4055-BA8A-74A1458F4A51}">
  <ds:schemaRefs>
    <ds:schemaRef ds:uri="http://schemas.microsoft.com/sharepoint/v3/contenttype/forms"/>
  </ds:schemaRefs>
</ds:datastoreItem>
</file>

<file path=customXml/itemProps2.xml><?xml version="1.0" encoding="utf-8"?>
<ds:datastoreItem xmlns:ds="http://schemas.openxmlformats.org/officeDocument/2006/customXml" ds:itemID="{0257C101-46E1-4CAE-AE60-1AB79022B7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415B3C4-7FB6-414C-8C24-8862C0E6C9F3}">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Future design</Template>
  <TotalTime>0</TotalTime>
  <Words>1860</Words>
  <Application>Microsoft Office PowerPoint</Application>
  <PresentationFormat>Widescreen</PresentationFormat>
  <Paragraphs>182</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Century Gothic</vt:lpstr>
      <vt:lpstr>Times New Roman</vt:lpstr>
      <vt:lpstr>Wingdings</vt:lpstr>
      <vt:lpstr>Celestial</vt:lpstr>
      <vt:lpstr>Future Celestial Design</vt:lpstr>
      <vt:lpstr>Global technology</vt:lpstr>
      <vt:lpstr>PowerPoint Presentation</vt:lpstr>
      <vt:lpstr>PowerPoint Presentation</vt:lpstr>
      <vt:lpstr>PowerPoint Presentation</vt:lpstr>
      <vt:lpstr>PowerPoint Presentation</vt:lpstr>
      <vt:lpstr>PowerPoint Presentation</vt:lpstr>
      <vt:lpstr>CONCLUSION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2019-11-25T12:46:56Z</dcterms:created>
  <dcterms:modified xsi:type="dcterms:W3CDTF">2019-11-26T09:54:29Z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