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258" r:id="rId7"/>
    <p:sldId id="264" r:id="rId8"/>
    <p:sldId id="265" r:id="rId9"/>
    <p:sldId id="259" r:id="rId10"/>
    <p:sldId id="266" r:id="rId11"/>
    <p:sldId id="267" r:id="rId12"/>
    <p:sldId id="268" r:id="rId13"/>
    <p:sldId id="260" r:id="rId14"/>
    <p:sldId id="261" r:id="rId15"/>
    <p:sldId id="262" r:id="rId16"/>
    <p:sldId id="263"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521" autoAdjust="0"/>
  </p:normalViewPr>
  <p:slideViewPr>
    <p:cSldViewPr>
      <p:cViewPr varScale="1">
        <p:scale>
          <a:sx n="47" d="100"/>
          <a:sy n="47" d="100"/>
        </p:scale>
        <p:origin x="2046"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14/10/2018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62624E6A-C0DF-42B2-B81D-387FF81D8090}" type="datetimeFigureOut">
              <a:rPr lang="en-GB" smtClean="0"/>
              <a:t>14/10/2018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BA891E73-6AAE-49A3-A5D8-9DDD5F787A01}" type="slidenum">
              <a:rPr lang="en-GB" smtClean="0"/>
              <a:t>‹#›</a:t>
            </a:fld>
            <a:endParaRPr lang="en-GB"/>
          </a:p>
        </p:txBody>
      </p:sp>
    </p:spTree>
    <p:extLst>
      <p:ext uri="{BB962C8B-B14F-4D97-AF65-F5344CB8AC3E}">
        <p14:creationId xmlns:p14="http://schemas.microsoft.com/office/powerpoint/2010/main" val="583904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Pawb</a:t>
            </a:r>
            <a:r>
              <a:rPr lang="en-GB" dirty="0"/>
              <a:t> </a:t>
            </a:r>
            <a:r>
              <a:rPr lang="en-GB" dirty="0" err="1"/>
              <a:t>i</a:t>
            </a:r>
            <a:r>
              <a:rPr lang="en-GB" dirty="0"/>
              <a:t> </a:t>
            </a:r>
            <a:r>
              <a:rPr lang="en-GB" dirty="0" err="1"/>
              <a:t>dderbyn</a:t>
            </a:r>
            <a:r>
              <a:rPr lang="en-GB" dirty="0"/>
              <a:t> </a:t>
            </a:r>
            <a:r>
              <a:rPr lang="en-GB" dirty="0" err="1"/>
              <a:t>ffolder</a:t>
            </a:r>
            <a:r>
              <a:rPr lang="en-GB" dirty="0"/>
              <a:t> </a:t>
            </a:r>
            <a:r>
              <a:rPr lang="en-GB" dirty="0" err="1"/>
              <a:t>yn</a:t>
            </a:r>
            <a:r>
              <a:rPr lang="en-GB" dirty="0"/>
              <a:t> </a:t>
            </a:r>
            <a:r>
              <a:rPr lang="en-GB" dirty="0" err="1"/>
              <a:t>cynnwys</a:t>
            </a:r>
            <a:r>
              <a:rPr lang="en-GB" dirty="0"/>
              <a:t> y </a:t>
            </a:r>
            <a:r>
              <a:rPr lang="en-GB" dirty="0" err="1"/>
              <a:t>canlynol</a:t>
            </a:r>
            <a:r>
              <a:rPr lang="en-GB" dirty="0"/>
              <a:t>: </a:t>
            </a:r>
            <a:r>
              <a:rPr lang="en-GB" dirty="0" err="1"/>
              <a:t>copi</a:t>
            </a:r>
            <a:r>
              <a:rPr lang="en-GB" dirty="0"/>
              <a:t> </a:t>
            </a:r>
            <a:r>
              <a:rPr lang="en-GB" dirty="0" err="1"/>
              <a:t>o’r</a:t>
            </a:r>
            <a:r>
              <a:rPr lang="en-GB" dirty="0"/>
              <a:t> </a:t>
            </a:r>
            <a:r>
              <a:rPr lang="en-GB" dirty="0" err="1" smtClean="0"/>
              <a:t>cyflwyniad</a:t>
            </a:r>
            <a:r>
              <a:rPr lang="en-GB" dirty="0" smtClean="0"/>
              <a:t>,</a:t>
            </a:r>
            <a:r>
              <a:rPr lang="en-GB" baseline="0" dirty="0" smtClean="0"/>
              <a:t> </a:t>
            </a:r>
            <a:r>
              <a:rPr lang="en-GB" dirty="0" err="1" smtClean="0"/>
              <a:t>llyfryn</a:t>
            </a:r>
            <a:r>
              <a:rPr lang="en-GB" baseline="0" dirty="0" smtClean="0"/>
              <a:t> </a:t>
            </a:r>
            <a:r>
              <a:rPr lang="en-GB" baseline="0" dirty="0" err="1"/>
              <a:t>sylwadau</a:t>
            </a:r>
            <a:r>
              <a:rPr lang="en-GB" baseline="0" dirty="0"/>
              <a:t> </a:t>
            </a:r>
            <a:r>
              <a:rPr lang="en-GB" baseline="0" dirty="0" err="1"/>
              <a:t>gwersi</a:t>
            </a:r>
            <a:r>
              <a:rPr lang="en-GB" baseline="0" dirty="0"/>
              <a:t>, </a:t>
            </a:r>
            <a:r>
              <a:rPr lang="en-GB" baseline="0" dirty="0" err="1" smtClean="0"/>
              <a:t>templed</a:t>
            </a:r>
            <a:r>
              <a:rPr lang="en-GB" baseline="0" dirty="0" smtClean="0"/>
              <a:t> </a:t>
            </a:r>
            <a:r>
              <a:rPr lang="en-GB" baseline="0" dirty="0" err="1" smtClean="0"/>
              <a:t>Adfyfyrio</a:t>
            </a:r>
            <a:r>
              <a:rPr lang="en-GB" baseline="0" dirty="0" smtClean="0"/>
              <a:t> </a:t>
            </a:r>
            <a:r>
              <a:rPr lang="en-GB" baseline="0" dirty="0" err="1" smtClean="0"/>
              <a:t>Proffesiynol</a:t>
            </a:r>
            <a:r>
              <a:rPr lang="en-GB" baseline="0" dirty="0" smtClean="0"/>
              <a:t> </a:t>
            </a:r>
            <a:r>
              <a:rPr lang="en-GB" baseline="0" dirty="0" err="1" smtClean="0"/>
              <a:t>wythnosol</a:t>
            </a:r>
            <a:r>
              <a:rPr lang="en-GB" baseline="0" dirty="0" smtClean="0"/>
              <a:t>, </a:t>
            </a:r>
            <a:r>
              <a:rPr lang="en-GB" baseline="0" dirty="0" err="1" smtClean="0"/>
              <a:t>cofnod</a:t>
            </a:r>
            <a:r>
              <a:rPr lang="en-GB" baseline="0" dirty="0" smtClean="0"/>
              <a:t> </a:t>
            </a:r>
            <a:r>
              <a:rPr lang="en-GB" baseline="0" dirty="0" err="1" smtClean="0"/>
              <a:t>presenoldeb</a:t>
            </a:r>
            <a:r>
              <a:rPr lang="en-GB" baseline="0" dirty="0" smtClean="0"/>
              <a:t>, </a:t>
            </a:r>
            <a:r>
              <a:rPr lang="en-GB" baseline="0" dirty="0" err="1" smtClean="0"/>
              <a:t>cofnod</a:t>
            </a:r>
            <a:r>
              <a:rPr lang="en-GB" baseline="0" dirty="0" smtClean="0"/>
              <a:t> </a:t>
            </a:r>
            <a:r>
              <a:rPr lang="en-GB" baseline="0" dirty="0" err="1" smtClean="0"/>
              <a:t>cyfarfod</a:t>
            </a:r>
            <a:r>
              <a:rPr lang="en-GB" baseline="0" dirty="0" smtClean="0"/>
              <a:t> mentor.</a:t>
            </a:r>
            <a:endParaRPr lang="en-GB" baseline="0" dirty="0"/>
          </a:p>
          <a:p>
            <a:endParaRPr lang="en-GB" baseline="0" dirty="0"/>
          </a:p>
          <a:p>
            <a:r>
              <a:rPr lang="en-GB" baseline="0" dirty="0"/>
              <a:t>Everybody to receive a folder containing the following: a copy of the </a:t>
            </a:r>
            <a:r>
              <a:rPr lang="en-GB" baseline="0" dirty="0" smtClean="0"/>
              <a:t>presentation, weekly Professional Reflection template, </a:t>
            </a:r>
            <a:r>
              <a:rPr lang="en-GB" baseline="0" dirty="0"/>
              <a:t>lesson comments booklet, attendance </a:t>
            </a:r>
            <a:r>
              <a:rPr lang="en-GB" baseline="0" dirty="0" smtClean="0"/>
              <a:t>record, mentor meeting record.</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2</a:t>
            </a:fld>
            <a:endParaRPr lang="en-GB"/>
          </a:p>
        </p:txBody>
      </p:sp>
    </p:spTree>
    <p:extLst>
      <p:ext uri="{BB962C8B-B14F-4D97-AF65-F5344CB8AC3E}">
        <p14:creationId xmlns:p14="http://schemas.microsoft.com/office/powerpoint/2010/main" val="9257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Pwrpas</a:t>
            </a:r>
            <a:r>
              <a:rPr lang="en-GB" dirty="0"/>
              <a:t> – </a:t>
            </a:r>
            <a:r>
              <a:rPr lang="en-GB" dirty="0" err="1"/>
              <a:t>gweler</a:t>
            </a:r>
            <a:r>
              <a:rPr lang="en-GB" dirty="0"/>
              <a:t> y</a:t>
            </a:r>
            <a:r>
              <a:rPr lang="en-GB" baseline="0" dirty="0"/>
              <a:t> </a:t>
            </a:r>
            <a:r>
              <a:rPr lang="en-GB" baseline="0" dirty="0" err="1"/>
              <a:t>dudalen</a:t>
            </a:r>
            <a:r>
              <a:rPr lang="en-GB" baseline="0" dirty="0"/>
              <a:t> </a:t>
            </a:r>
            <a:r>
              <a:rPr lang="en-GB" baseline="0" dirty="0" err="1"/>
              <a:t>gyntaf</a:t>
            </a:r>
            <a:r>
              <a:rPr lang="en-GB" baseline="0" dirty="0"/>
              <a:t> </a:t>
            </a:r>
            <a:r>
              <a:rPr lang="en-GB" baseline="0" dirty="0" err="1"/>
              <a:t>yn</a:t>
            </a:r>
            <a:r>
              <a:rPr lang="en-GB" baseline="0" dirty="0"/>
              <a:t> y </a:t>
            </a:r>
            <a:r>
              <a:rPr lang="en-GB" baseline="0" dirty="0" err="1"/>
              <a:t>llyfryn</a:t>
            </a:r>
            <a:r>
              <a:rPr lang="en-GB" baseline="0" dirty="0"/>
              <a:t>.</a:t>
            </a:r>
          </a:p>
          <a:p>
            <a:r>
              <a:rPr lang="en-GB" b="1" baseline="0" dirty="0" err="1"/>
              <a:t>Pryd</a:t>
            </a:r>
            <a:r>
              <a:rPr lang="en-GB" b="1" baseline="0" dirty="0"/>
              <a:t> </a:t>
            </a:r>
            <a:r>
              <a:rPr lang="en-GB" b="1" baseline="0" dirty="0" err="1"/>
              <a:t>i’w</a:t>
            </a:r>
            <a:r>
              <a:rPr lang="en-GB" b="1" baseline="0" dirty="0"/>
              <a:t> </a:t>
            </a:r>
            <a:r>
              <a:rPr lang="en-GB" b="1" baseline="0" dirty="0" err="1"/>
              <a:t>ddefnyddio</a:t>
            </a:r>
            <a:r>
              <a:rPr lang="en-GB" b="1" baseline="0" dirty="0"/>
              <a:t> </a:t>
            </a:r>
            <a:r>
              <a:rPr lang="en-GB" baseline="0" dirty="0"/>
              <a:t>– </a:t>
            </a:r>
            <a:r>
              <a:rPr lang="en-GB" baseline="0" dirty="0" err="1"/>
              <a:t>pob</a:t>
            </a:r>
            <a:r>
              <a:rPr lang="en-GB" baseline="0" dirty="0"/>
              <a:t> </a:t>
            </a:r>
            <a:r>
              <a:rPr lang="en-GB" baseline="0" dirty="0" err="1"/>
              <a:t>gwers</a:t>
            </a:r>
            <a:r>
              <a:rPr lang="en-GB" baseline="0" dirty="0"/>
              <a:t> </a:t>
            </a:r>
            <a:r>
              <a:rPr lang="en-GB" baseline="0" dirty="0" err="1"/>
              <a:t>rydych</a:t>
            </a:r>
            <a:r>
              <a:rPr lang="en-GB" baseline="0" dirty="0"/>
              <a:t> </a:t>
            </a:r>
            <a:r>
              <a:rPr lang="en-GB" baseline="0" dirty="0" err="1"/>
              <a:t>yn</a:t>
            </a:r>
            <a:r>
              <a:rPr lang="en-GB" baseline="0" dirty="0"/>
              <a:t> </a:t>
            </a:r>
            <a:r>
              <a:rPr lang="en-GB" baseline="0" dirty="0" err="1"/>
              <a:t>ei</a:t>
            </a:r>
            <a:r>
              <a:rPr lang="en-GB" baseline="0" dirty="0"/>
              <a:t> </a:t>
            </a:r>
            <a:r>
              <a:rPr lang="en-GB" baseline="0" dirty="0" err="1"/>
              <a:t>haddysgu</a:t>
            </a:r>
            <a:r>
              <a:rPr lang="en-GB" baseline="0" dirty="0"/>
              <a:t>, </a:t>
            </a:r>
            <a:r>
              <a:rPr lang="en-GB" baseline="0" dirty="0" err="1" smtClean="0"/>
              <a:t>heblaw</a:t>
            </a:r>
            <a:r>
              <a:rPr lang="en-GB" baseline="0" dirty="0" smtClean="0"/>
              <a:t> </a:t>
            </a:r>
            <a:r>
              <a:rPr lang="en-GB" baseline="0" dirty="0"/>
              <a:t>am </a:t>
            </a:r>
            <a:r>
              <a:rPr lang="en-GB" baseline="0" dirty="0" err="1"/>
              <a:t>wersi</a:t>
            </a:r>
            <a:r>
              <a:rPr lang="en-GB" baseline="0" dirty="0"/>
              <a:t> </a:t>
            </a:r>
            <a:r>
              <a:rPr lang="en-GB" baseline="0" dirty="0" err="1"/>
              <a:t>sy’n</a:t>
            </a:r>
            <a:r>
              <a:rPr lang="en-GB" baseline="0" dirty="0"/>
              <a:t> </a:t>
            </a:r>
            <a:r>
              <a:rPr lang="en-GB" baseline="0" dirty="0" err="1"/>
              <a:t>cael</a:t>
            </a:r>
            <a:r>
              <a:rPr lang="en-GB" baseline="0" dirty="0"/>
              <a:t> </a:t>
            </a:r>
            <a:r>
              <a:rPr lang="en-GB" baseline="0" dirty="0" err="1"/>
              <a:t>eu</a:t>
            </a:r>
            <a:r>
              <a:rPr lang="en-GB" baseline="0" dirty="0"/>
              <a:t> </a:t>
            </a:r>
            <a:r>
              <a:rPr lang="en-GB" baseline="0" dirty="0" err="1"/>
              <a:t>harsylwi’n</a:t>
            </a:r>
            <a:r>
              <a:rPr lang="en-GB" baseline="0" dirty="0"/>
              <a:t> </a:t>
            </a:r>
            <a:r>
              <a:rPr lang="en-GB" baseline="0" dirty="0" err="1"/>
              <a:t>ffurfiol</a:t>
            </a:r>
            <a:r>
              <a:rPr lang="en-GB" baseline="0" dirty="0"/>
              <a:t>.</a:t>
            </a:r>
          </a:p>
          <a:p>
            <a:r>
              <a:rPr lang="en-GB" b="1" baseline="0" dirty="0" err="1"/>
              <a:t>Sut</a:t>
            </a:r>
            <a:r>
              <a:rPr lang="en-GB" b="1" baseline="0" dirty="0"/>
              <a:t> </a:t>
            </a:r>
            <a:r>
              <a:rPr lang="en-GB" b="1" baseline="0" dirty="0" err="1"/>
              <a:t>i’w</a:t>
            </a:r>
            <a:r>
              <a:rPr lang="en-GB" b="1" baseline="0" dirty="0"/>
              <a:t> </a:t>
            </a:r>
            <a:r>
              <a:rPr lang="en-GB" b="1" baseline="0" dirty="0" err="1"/>
              <a:t>ddefnyddio</a:t>
            </a:r>
            <a:r>
              <a:rPr lang="en-GB" b="1" baseline="0" dirty="0"/>
              <a:t> </a:t>
            </a:r>
            <a:r>
              <a:rPr lang="en-GB" baseline="0" dirty="0"/>
              <a:t>– </a:t>
            </a:r>
            <a:r>
              <a:rPr lang="en-GB" baseline="0" dirty="0" err="1"/>
              <a:t>Rhowch</a:t>
            </a:r>
            <a:r>
              <a:rPr lang="en-GB" baseline="0" dirty="0"/>
              <a:t> y </a:t>
            </a:r>
            <a:r>
              <a:rPr lang="en-GB" baseline="0" dirty="0" err="1"/>
              <a:t>llyfryn</a:t>
            </a:r>
            <a:r>
              <a:rPr lang="en-GB" baseline="0" dirty="0"/>
              <a:t> </a:t>
            </a:r>
            <a:r>
              <a:rPr lang="en-GB" baseline="0" dirty="0" err="1"/>
              <a:t>i’r</a:t>
            </a:r>
            <a:r>
              <a:rPr lang="en-GB" baseline="0" dirty="0"/>
              <a:t> </a:t>
            </a:r>
            <a:r>
              <a:rPr lang="en-GB" baseline="0" dirty="0" err="1"/>
              <a:t>arsyllydd</a:t>
            </a:r>
            <a:r>
              <a:rPr lang="en-GB" baseline="0" dirty="0"/>
              <a:t> </a:t>
            </a:r>
            <a:r>
              <a:rPr lang="en-GB" baseline="0" dirty="0" err="1"/>
              <a:t>ar</a:t>
            </a:r>
            <a:r>
              <a:rPr lang="en-GB" baseline="0" dirty="0"/>
              <a:t> </a:t>
            </a:r>
            <a:r>
              <a:rPr lang="en-GB" baseline="0" dirty="0" err="1"/>
              <a:t>ddechrau’r</a:t>
            </a:r>
            <a:r>
              <a:rPr lang="en-GB" baseline="0" dirty="0"/>
              <a:t> </a:t>
            </a:r>
            <a:r>
              <a:rPr lang="en-GB" baseline="0" dirty="0" err="1"/>
              <a:t>wers</a:t>
            </a:r>
            <a:r>
              <a:rPr lang="en-GB" baseline="0" dirty="0"/>
              <a:t> </a:t>
            </a:r>
            <a:r>
              <a:rPr lang="en-GB" baseline="0" dirty="0" err="1"/>
              <a:t>er</a:t>
            </a:r>
            <a:r>
              <a:rPr lang="en-GB" baseline="0" dirty="0"/>
              <a:t> </a:t>
            </a:r>
            <a:r>
              <a:rPr lang="en-GB" baseline="0" dirty="0" err="1"/>
              <a:t>mwyn</a:t>
            </a:r>
            <a:r>
              <a:rPr lang="en-GB" baseline="0" dirty="0"/>
              <a:t> </a:t>
            </a:r>
            <a:r>
              <a:rPr lang="en-GB" baseline="0" dirty="0" err="1"/>
              <a:t>iddynt</a:t>
            </a:r>
            <a:r>
              <a:rPr lang="en-GB" baseline="0" dirty="0"/>
              <a:t> </a:t>
            </a:r>
            <a:r>
              <a:rPr lang="en-GB" baseline="0" dirty="0" err="1"/>
              <a:t>nodi</a:t>
            </a:r>
            <a:r>
              <a:rPr lang="en-GB" baseline="0" dirty="0"/>
              <a:t> </a:t>
            </a:r>
            <a:r>
              <a:rPr lang="en-GB" baseline="0" dirty="0" err="1"/>
              <a:t>adborth</a:t>
            </a:r>
            <a:r>
              <a:rPr lang="en-GB" baseline="0" dirty="0"/>
              <a:t> </a:t>
            </a:r>
            <a:r>
              <a:rPr lang="en-GB" baseline="0" dirty="0" err="1"/>
              <a:t>positif</a:t>
            </a:r>
            <a:r>
              <a:rPr lang="en-GB" baseline="0" dirty="0"/>
              <a:t> am </a:t>
            </a:r>
            <a:r>
              <a:rPr lang="en-GB" baseline="0" dirty="0" err="1"/>
              <a:t>eich</a:t>
            </a:r>
            <a:r>
              <a:rPr lang="en-GB" baseline="0" dirty="0"/>
              <a:t> </a:t>
            </a:r>
            <a:r>
              <a:rPr lang="en-GB" baseline="0" dirty="0" err="1"/>
              <a:t>gwers</a:t>
            </a:r>
            <a:r>
              <a:rPr lang="en-GB" baseline="0" dirty="0"/>
              <a:t>, a </a:t>
            </a:r>
            <a:r>
              <a:rPr lang="en-GB" baseline="0" dirty="0" err="1"/>
              <a:t>thargedau</a:t>
            </a:r>
            <a:r>
              <a:rPr lang="en-GB" baseline="0" dirty="0"/>
              <a:t> </a:t>
            </a:r>
            <a:r>
              <a:rPr lang="en-GB" baseline="0" dirty="0" err="1"/>
              <a:t>ar</a:t>
            </a:r>
            <a:r>
              <a:rPr lang="en-GB" baseline="0" dirty="0"/>
              <a:t> </a:t>
            </a:r>
            <a:r>
              <a:rPr lang="en-GB" baseline="0" dirty="0" err="1"/>
              <a:t>sut</a:t>
            </a:r>
            <a:r>
              <a:rPr lang="en-GB" baseline="0" dirty="0"/>
              <a:t> </a:t>
            </a:r>
            <a:r>
              <a:rPr lang="en-GB" baseline="0" dirty="0" err="1"/>
              <a:t>i</a:t>
            </a:r>
            <a:r>
              <a:rPr lang="en-GB" baseline="0" dirty="0"/>
              <a:t> </a:t>
            </a:r>
            <a:r>
              <a:rPr lang="en-GB" baseline="0" dirty="0" err="1"/>
              <a:t>wella</a:t>
            </a:r>
            <a:r>
              <a:rPr lang="en-GB" baseline="0" dirty="0"/>
              <a:t>. </a:t>
            </a:r>
            <a:r>
              <a:rPr lang="en-GB" baseline="0" dirty="0" err="1"/>
              <a:t>Darllenwch</a:t>
            </a:r>
            <a:r>
              <a:rPr lang="en-GB" baseline="0" dirty="0"/>
              <a:t> y </a:t>
            </a:r>
            <a:r>
              <a:rPr lang="en-GB" baseline="0" dirty="0" err="1"/>
              <a:t>sylwadau’n</a:t>
            </a:r>
            <a:r>
              <a:rPr lang="en-GB" baseline="0" dirty="0"/>
              <a:t> </a:t>
            </a:r>
            <a:r>
              <a:rPr lang="en-GB" baseline="0" dirty="0" err="1"/>
              <a:t>ofalus</a:t>
            </a:r>
            <a:r>
              <a:rPr lang="en-GB" baseline="0" dirty="0"/>
              <a:t> </a:t>
            </a:r>
            <a:r>
              <a:rPr lang="en-GB" baseline="0" dirty="0" err="1"/>
              <a:t>a’u</a:t>
            </a:r>
            <a:r>
              <a:rPr lang="en-GB" baseline="0" dirty="0"/>
              <a:t> </a:t>
            </a:r>
            <a:r>
              <a:rPr lang="en-GB" baseline="0" dirty="0" err="1"/>
              <a:t>defnyddio</a:t>
            </a:r>
            <a:r>
              <a:rPr lang="en-GB" baseline="0" dirty="0"/>
              <a:t> </a:t>
            </a:r>
            <a:r>
              <a:rPr lang="en-GB" baseline="0" dirty="0" err="1"/>
              <a:t>er</a:t>
            </a:r>
            <a:r>
              <a:rPr lang="en-GB" baseline="0" dirty="0"/>
              <a:t> </a:t>
            </a:r>
            <a:r>
              <a:rPr lang="en-GB" baseline="0" dirty="0" err="1"/>
              <a:t>mwyn</a:t>
            </a:r>
            <a:r>
              <a:rPr lang="en-GB" baseline="0" dirty="0"/>
              <a:t> </a:t>
            </a:r>
            <a:r>
              <a:rPr lang="en-GB" baseline="0" dirty="0" err="1"/>
              <a:t>dathlu</a:t>
            </a:r>
            <a:r>
              <a:rPr lang="en-GB" baseline="0" dirty="0"/>
              <a:t> </a:t>
            </a:r>
            <a:r>
              <a:rPr lang="en-GB" baseline="0" dirty="0" err="1"/>
              <a:t>llwyddiannau’r</a:t>
            </a:r>
            <a:r>
              <a:rPr lang="en-GB" baseline="0" dirty="0"/>
              <a:t> </a:t>
            </a:r>
            <a:r>
              <a:rPr lang="en-GB" baseline="0" dirty="0" err="1"/>
              <a:t>wers</a:t>
            </a:r>
            <a:r>
              <a:rPr lang="en-GB" baseline="0" dirty="0"/>
              <a:t>, a </a:t>
            </a:r>
            <a:r>
              <a:rPr lang="en-GB" baseline="0" dirty="0" err="1"/>
              <a:t>hefyd</a:t>
            </a:r>
            <a:r>
              <a:rPr lang="en-GB" baseline="0" dirty="0"/>
              <a:t> </a:t>
            </a:r>
            <a:r>
              <a:rPr lang="en-GB" baseline="0" dirty="0" err="1"/>
              <a:t>ar</a:t>
            </a:r>
            <a:r>
              <a:rPr lang="en-GB" baseline="0" dirty="0"/>
              <a:t> </a:t>
            </a:r>
            <a:r>
              <a:rPr lang="en-GB" baseline="0" dirty="0" err="1"/>
              <a:t>gyfer</a:t>
            </a:r>
            <a:r>
              <a:rPr lang="en-GB" baseline="0" dirty="0"/>
              <a:t> </a:t>
            </a:r>
            <a:r>
              <a:rPr lang="en-GB" baseline="0" dirty="0" err="1"/>
              <a:t>adfyfyrio</a:t>
            </a:r>
            <a:r>
              <a:rPr lang="en-GB" baseline="0" dirty="0"/>
              <a:t> a </a:t>
            </a:r>
            <a:r>
              <a:rPr lang="en-GB" baseline="0" dirty="0" err="1"/>
              <a:t>gosod</a:t>
            </a:r>
            <a:r>
              <a:rPr lang="en-GB" baseline="0" dirty="0"/>
              <a:t> </a:t>
            </a:r>
            <a:r>
              <a:rPr lang="en-GB" baseline="0" dirty="0" err="1"/>
              <a:t>targedau</a:t>
            </a:r>
            <a:r>
              <a:rPr lang="en-GB" baseline="0" dirty="0"/>
              <a:t> </a:t>
            </a:r>
            <a:r>
              <a:rPr lang="en-GB" baseline="0" dirty="0" err="1"/>
              <a:t>i</a:t>
            </a:r>
            <a:r>
              <a:rPr lang="en-GB" baseline="0" dirty="0"/>
              <a:t> </a:t>
            </a:r>
            <a:r>
              <a:rPr lang="en-GB" baseline="0" dirty="0" err="1"/>
              <a:t>chi’ch</a:t>
            </a:r>
            <a:r>
              <a:rPr lang="en-GB" baseline="0" dirty="0"/>
              <a:t> </a:t>
            </a:r>
            <a:r>
              <a:rPr lang="en-GB" baseline="0" dirty="0" err="1"/>
              <a:t>hun</a:t>
            </a:r>
            <a:r>
              <a:rPr lang="en-GB" baseline="0" dirty="0"/>
              <a:t>. My </a:t>
            </a:r>
            <a:r>
              <a:rPr lang="en-GB" baseline="0" dirty="0" err="1"/>
              <a:t>defnyddio</a:t>
            </a:r>
            <a:r>
              <a:rPr lang="en-GB" baseline="0" dirty="0"/>
              <a:t>  </a:t>
            </a:r>
            <a:r>
              <a:rPr lang="en-GB" baseline="0" dirty="0" err="1"/>
              <a:t>peniau</a:t>
            </a:r>
            <a:r>
              <a:rPr lang="en-GB" baseline="0" dirty="0"/>
              <a:t> </a:t>
            </a:r>
            <a:r>
              <a:rPr lang="en-GB" baseline="0" dirty="0" err="1"/>
              <a:t>uwcholeuo</a:t>
            </a:r>
            <a:r>
              <a:rPr lang="en-GB" baseline="0" dirty="0"/>
              <a:t> </a:t>
            </a:r>
            <a:r>
              <a:rPr lang="en-GB" baseline="0" dirty="0" err="1"/>
              <a:t>yn</a:t>
            </a:r>
            <a:r>
              <a:rPr lang="en-GB" baseline="0" dirty="0"/>
              <a:t> </a:t>
            </a:r>
            <a:r>
              <a:rPr lang="en-GB" baseline="0" dirty="0" err="1"/>
              <a:t>dda</a:t>
            </a:r>
            <a:r>
              <a:rPr lang="en-GB" baseline="0" dirty="0"/>
              <a:t> </a:t>
            </a:r>
            <a:r>
              <a:rPr lang="en-GB" baseline="0" dirty="0" err="1"/>
              <a:t>ar</a:t>
            </a:r>
            <a:r>
              <a:rPr lang="en-GB" baseline="0" dirty="0"/>
              <a:t> </a:t>
            </a:r>
            <a:r>
              <a:rPr lang="en-GB" baseline="0" dirty="0" err="1"/>
              <a:t>gyfer</a:t>
            </a:r>
            <a:r>
              <a:rPr lang="en-GB" baseline="0" dirty="0"/>
              <a:t> </a:t>
            </a:r>
            <a:r>
              <a:rPr lang="en-GB" baseline="0" dirty="0" err="1"/>
              <a:t>gwneud</a:t>
            </a:r>
            <a:r>
              <a:rPr lang="en-GB" baseline="0" dirty="0"/>
              <a:t> </a:t>
            </a:r>
            <a:r>
              <a:rPr lang="en-GB" baseline="0" dirty="0" err="1"/>
              <a:t>hyn</a:t>
            </a:r>
            <a:r>
              <a:rPr lang="en-GB" baseline="0" dirty="0"/>
              <a:t>. </a:t>
            </a:r>
            <a:r>
              <a:rPr lang="en-GB" baseline="0" dirty="0" err="1"/>
              <a:t>Dylai’r</a:t>
            </a:r>
            <a:r>
              <a:rPr lang="en-GB" baseline="0" dirty="0"/>
              <a:t> </a:t>
            </a:r>
            <a:r>
              <a:rPr lang="en-GB" baseline="0" dirty="0" err="1"/>
              <a:t>sylwadau</a:t>
            </a:r>
            <a:r>
              <a:rPr lang="en-GB" baseline="0" dirty="0"/>
              <a:t> </a:t>
            </a:r>
            <a:r>
              <a:rPr lang="en-GB" baseline="0" dirty="0" err="1"/>
              <a:t>gael</a:t>
            </a:r>
            <a:r>
              <a:rPr lang="en-GB" baseline="0" dirty="0"/>
              <a:t> </a:t>
            </a:r>
            <a:r>
              <a:rPr lang="en-GB" baseline="0" dirty="0" err="1"/>
              <a:t>eu</a:t>
            </a:r>
            <a:r>
              <a:rPr lang="en-GB" baseline="0" dirty="0"/>
              <a:t> </a:t>
            </a:r>
            <a:r>
              <a:rPr lang="en-GB" baseline="0" dirty="0" err="1"/>
              <a:t>trafod</a:t>
            </a:r>
            <a:r>
              <a:rPr lang="en-GB" baseline="0" dirty="0"/>
              <a:t> </a:t>
            </a:r>
            <a:r>
              <a:rPr lang="en-GB" baseline="0" dirty="0" err="1"/>
              <a:t>yn</a:t>
            </a:r>
            <a:r>
              <a:rPr lang="en-GB" baseline="0" dirty="0"/>
              <a:t> </a:t>
            </a:r>
            <a:r>
              <a:rPr lang="en-GB" baseline="0" dirty="0" err="1"/>
              <a:t>ysod</a:t>
            </a:r>
            <a:r>
              <a:rPr lang="en-GB" baseline="0" dirty="0"/>
              <a:t> </a:t>
            </a:r>
            <a:r>
              <a:rPr lang="en-GB" baseline="0" dirty="0" err="1"/>
              <a:t>eich</a:t>
            </a:r>
            <a:r>
              <a:rPr lang="en-GB" baseline="0" dirty="0"/>
              <a:t> </a:t>
            </a:r>
            <a:r>
              <a:rPr lang="en-GB" baseline="0" dirty="0" err="1"/>
              <a:t>cyfarfod</a:t>
            </a:r>
            <a:r>
              <a:rPr lang="en-GB" baseline="0" dirty="0"/>
              <a:t> </a:t>
            </a:r>
            <a:r>
              <a:rPr lang="en-GB" baseline="0" dirty="0" err="1"/>
              <a:t>wythnosol</a:t>
            </a:r>
            <a:r>
              <a:rPr lang="en-GB" baseline="0" dirty="0"/>
              <a:t> </a:t>
            </a:r>
            <a:r>
              <a:rPr lang="en-GB" baseline="0" dirty="0" err="1"/>
              <a:t>gyda’ch</a:t>
            </a:r>
            <a:r>
              <a:rPr lang="en-GB" baseline="0" dirty="0"/>
              <a:t> mentor </a:t>
            </a:r>
            <a:r>
              <a:rPr lang="en-GB" baseline="0" dirty="0" err="1"/>
              <a:t>pwnc</a:t>
            </a:r>
            <a:r>
              <a:rPr lang="en-GB" baseline="0" dirty="0"/>
              <a:t>, a </a:t>
            </a:r>
            <a:r>
              <a:rPr lang="en-GB" baseline="0" dirty="0" err="1"/>
              <a:t>thargedau</a:t>
            </a:r>
            <a:r>
              <a:rPr lang="en-GB" baseline="0" dirty="0"/>
              <a:t> </a:t>
            </a:r>
            <a:r>
              <a:rPr lang="en-GB" baseline="0" dirty="0" err="1"/>
              <a:t>clir</a:t>
            </a:r>
            <a:r>
              <a:rPr lang="en-GB" baseline="0" dirty="0"/>
              <a:t> </a:t>
            </a:r>
            <a:r>
              <a:rPr lang="en-GB" baseline="0" dirty="0" err="1"/>
              <a:t>sy’n</a:t>
            </a:r>
            <a:r>
              <a:rPr lang="en-GB" baseline="0" dirty="0"/>
              <a:t> </a:t>
            </a:r>
            <a:r>
              <a:rPr lang="en-GB" baseline="0" dirty="0" err="1"/>
              <a:t>cysylltu</a:t>
            </a:r>
            <a:r>
              <a:rPr lang="en-GB" baseline="0" dirty="0"/>
              <a:t> </a:t>
            </a:r>
            <a:r>
              <a:rPr lang="en-GB" baseline="0" dirty="0" err="1"/>
              <a:t>gyda’r</a:t>
            </a:r>
            <a:r>
              <a:rPr lang="en-GB" baseline="0" dirty="0"/>
              <a:t> </a:t>
            </a:r>
            <a:r>
              <a:rPr lang="en-GB" baseline="0" dirty="0" err="1"/>
              <a:t>safonau</a:t>
            </a:r>
            <a:r>
              <a:rPr lang="en-GB" baseline="0" dirty="0"/>
              <a:t> SAC </a:t>
            </a:r>
            <a:r>
              <a:rPr lang="en-GB" baseline="0" dirty="0" err="1"/>
              <a:t>eu</a:t>
            </a:r>
            <a:r>
              <a:rPr lang="en-GB" baseline="0" dirty="0"/>
              <a:t> </a:t>
            </a:r>
            <a:r>
              <a:rPr lang="en-GB" baseline="0" dirty="0" err="1"/>
              <a:t>cytuno</a:t>
            </a:r>
            <a:r>
              <a:rPr lang="en-GB" baseline="0" dirty="0"/>
              <a:t> </a:t>
            </a:r>
            <a:r>
              <a:rPr lang="en-GB" baseline="0" dirty="0" err="1"/>
              <a:t>a’u</a:t>
            </a:r>
            <a:r>
              <a:rPr lang="en-GB" baseline="0" dirty="0"/>
              <a:t> </a:t>
            </a:r>
            <a:r>
              <a:rPr lang="en-GB" baseline="0" dirty="0" err="1"/>
              <a:t>bwydo</a:t>
            </a:r>
            <a:r>
              <a:rPr lang="en-GB" baseline="0" dirty="0"/>
              <a:t> </a:t>
            </a:r>
            <a:r>
              <a:rPr lang="en-GB" baseline="0" dirty="0" err="1"/>
              <a:t>mewn</a:t>
            </a:r>
            <a:r>
              <a:rPr lang="en-GB" baseline="0" dirty="0"/>
              <a:t> </a:t>
            </a:r>
            <a:r>
              <a:rPr lang="en-GB" baseline="0" dirty="0" err="1"/>
              <a:t>i’ch</a:t>
            </a:r>
            <a:r>
              <a:rPr lang="en-GB" baseline="0" dirty="0"/>
              <a:t> </a:t>
            </a:r>
            <a:r>
              <a:rPr lang="en-GB" baseline="0" dirty="0" err="1"/>
              <a:t>cynllunio</a:t>
            </a:r>
            <a:r>
              <a:rPr lang="en-GB" baseline="0" dirty="0"/>
              <a:t> </a:t>
            </a:r>
            <a:r>
              <a:rPr lang="en-GB" baseline="0" dirty="0" err="1"/>
              <a:t>dilynol</a:t>
            </a:r>
            <a:r>
              <a:rPr lang="en-GB" baseline="0" dirty="0"/>
              <a:t>.</a:t>
            </a:r>
          </a:p>
          <a:p>
            <a:endParaRPr lang="en-GB" baseline="0" dirty="0"/>
          </a:p>
          <a:p>
            <a:r>
              <a:rPr lang="en-GB" b="1" baseline="0" dirty="0"/>
              <a:t>Purpose</a:t>
            </a:r>
            <a:r>
              <a:rPr lang="en-GB" baseline="0" dirty="0"/>
              <a:t> – please see the first page of the booklet.</a:t>
            </a:r>
          </a:p>
          <a:p>
            <a:r>
              <a:rPr lang="en-GB" b="1" baseline="0" dirty="0"/>
              <a:t>When to use it </a:t>
            </a:r>
            <a:r>
              <a:rPr lang="en-GB" baseline="0" dirty="0"/>
              <a:t>– every lesson except when you’re being formally observed.</a:t>
            </a:r>
          </a:p>
          <a:p>
            <a:r>
              <a:rPr lang="en-GB" b="1" baseline="0" dirty="0"/>
              <a:t>How to use it </a:t>
            </a:r>
            <a:r>
              <a:rPr lang="en-GB" baseline="0" dirty="0"/>
              <a:t>– hand the booklet to the observer at the beginning of the lesson so that they are able to note positive feedback about your lesson, along with targets on how to improve. Read the comments carefully and use them to celebrate the lesson’s successes, and also for your reflections and for setting your own targets. Using highlighter pens are a good way of doing this. The comments should be discussed during your weekly meeting with your subject mentor, and clear targets linked to the QTS standards agreed on and fed back into your subsequent planning.</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3</a:t>
            </a:fld>
            <a:endParaRPr lang="en-GB"/>
          </a:p>
        </p:txBody>
      </p:sp>
    </p:spTree>
    <p:extLst>
      <p:ext uri="{BB962C8B-B14F-4D97-AF65-F5344CB8AC3E}">
        <p14:creationId xmlns:p14="http://schemas.microsoft.com/office/powerpoint/2010/main" val="1136984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Enghraifft</a:t>
            </a:r>
            <a:r>
              <a:rPr lang="en-GB" dirty="0"/>
              <a:t> o </a:t>
            </a:r>
            <a:r>
              <a:rPr lang="en-GB" dirty="0" err="1"/>
              <a:t>ddefnyddio</a:t>
            </a:r>
            <a:r>
              <a:rPr lang="en-GB" dirty="0"/>
              <a:t> </a:t>
            </a:r>
            <a:r>
              <a:rPr lang="en-GB" dirty="0" err="1"/>
              <a:t>gwahanol</a:t>
            </a:r>
            <a:r>
              <a:rPr lang="en-GB" dirty="0"/>
              <a:t> </a:t>
            </a:r>
            <a:r>
              <a:rPr lang="en-GB" dirty="0" err="1"/>
              <a:t>liwiau</a:t>
            </a:r>
            <a:r>
              <a:rPr lang="en-GB" dirty="0"/>
              <a:t> </a:t>
            </a:r>
            <a:r>
              <a:rPr lang="en-GB" dirty="0" err="1"/>
              <a:t>i</a:t>
            </a:r>
            <a:r>
              <a:rPr lang="en-GB" dirty="0"/>
              <a:t> </a:t>
            </a:r>
            <a:r>
              <a:rPr lang="en-GB" dirty="0" err="1"/>
              <a:t>uwcholeuo</a:t>
            </a:r>
            <a:r>
              <a:rPr lang="en-GB" dirty="0"/>
              <a:t> </a:t>
            </a:r>
            <a:r>
              <a:rPr lang="en-GB" dirty="0" err="1"/>
              <a:t>gwahanol</a:t>
            </a:r>
            <a:r>
              <a:rPr lang="en-GB" dirty="0"/>
              <a:t> </a:t>
            </a:r>
            <a:r>
              <a:rPr lang="en-GB" dirty="0" err="1"/>
              <a:t>bwyntiau</a:t>
            </a:r>
            <a:r>
              <a:rPr lang="en-GB" dirty="0"/>
              <a:t> – </a:t>
            </a:r>
            <a:r>
              <a:rPr lang="en-GB" dirty="0" err="1"/>
              <a:t>pethau</a:t>
            </a:r>
            <a:r>
              <a:rPr lang="en-GB" dirty="0"/>
              <a:t> </a:t>
            </a:r>
            <a:r>
              <a:rPr lang="en-GB" dirty="0" err="1"/>
              <a:t>i’w</a:t>
            </a:r>
            <a:r>
              <a:rPr lang="en-GB" dirty="0"/>
              <a:t> </a:t>
            </a:r>
            <a:r>
              <a:rPr lang="en-GB" dirty="0" err="1"/>
              <a:t>dathlu</a:t>
            </a:r>
            <a:r>
              <a:rPr lang="en-GB" dirty="0"/>
              <a:t> (</a:t>
            </a:r>
            <a:r>
              <a:rPr lang="en-GB" dirty="0" err="1"/>
              <a:t>pinc</a:t>
            </a:r>
            <a:r>
              <a:rPr lang="en-GB" dirty="0"/>
              <a:t>), </a:t>
            </a:r>
            <a:r>
              <a:rPr lang="en-GB" dirty="0" err="1"/>
              <a:t>targed</a:t>
            </a:r>
            <a:r>
              <a:rPr lang="en-GB" dirty="0"/>
              <a:t> (</a:t>
            </a:r>
            <a:r>
              <a:rPr lang="en-GB" dirty="0" err="1"/>
              <a:t>glas</a:t>
            </a:r>
            <a:r>
              <a:rPr lang="en-GB" dirty="0"/>
              <a:t>), a </a:t>
            </a:r>
            <a:r>
              <a:rPr lang="en-GB" dirty="0" err="1"/>
              <a:t>sut</a:t>
            </a:r>
            <a:r>
              <a:rPr lang="en-GB" dirty="0"/>
              <a:t> </a:t>
            </a:r>
            <a:r>
              <a:rPr lang="en-GB" dirty="0" err="1"/>
              <a:t>i</a:t>
            </a:r>
            <a:r>
              <a:rPr lang="en-GB" dirty="0"/>
              <a:t> </a:t>
            </a:r>
            <a:r>
              <a:rPr lang="en-GB" dirty="0" err="1"/>
              <a:t>weithio</a:t>
            </a:r>
            <a:r>
              <a:rPr lang="en-GB" baseline="0" dirty="0"/>
              <a:t> </a:t>
            </a:r>
            <a:r>
              <a:rPr lang="en-GB" baseline="0" dirty="0" err="1"/>
              <a:t>tuag</a:t>
            </a:r>
            <a:r>
              <a:rPr lang="en-GB" baseline="0" dirty="0"/>
              <a:t> at y</a:t>
            </a:r>
            <a:r>
              <a:rPr lang="en-GB" dirty="0"/>
              <a:t> </a:t>
            </a:r>
            <a:r>
              <a:rPr lang="en-GB" dirty="0" err="1"/>
              <a:t>targed</a:t>
            </a:r>
            <a:r>
              <a:rPr lang="en-GB" dirty="0"/>
              <a:t> (</a:t>
            </a:r>
            <a:r>
              <a:rPr lang="en-GB" dirty="0" err="1"/>
              <a:t>melyn</a:t>
            </a:r>
            <a:r>
              <a:rPr lang="en-GB" dirty="0"/>
              <a:t>).</a:t>
            </a:r>
          </a:p>
          <a:p>
            <a:endParaRPr lang="en-GB" dirty="0"/>
          </a:p>
          <a:p>
            <a:r>
              <a:rPr lang="en-GB" dirty="0"/>
              <a:t>An example of how to use different colours</a:t>
            </a:r>
            <a:r>
              <a:rPr lang="en-GB" baseline="0" dirty="0"/>
              <a:t> to highlight different points -  things to celebrate (</a:t>
            </a:r>
            <a:r>
              <a:rPr lang="en-GB" baseline="0" dirty="0" smtClean="0"/>
              <a:t>pink), </a:t>
            </a:r>
            <a:r>
              <a:rPr lang="en-GB" baseline="0" dirty="0"/>
              <a:t>target (blue), how to work towards the target (yellow).</a:t>
            </a:r>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4</a:t>
            </a:fld>
            <a:endParaRPr lang="en-GB"/>
          </a:p>
        </p:txBody>
      </p:sp>
    </p:spTree>
    <p:extLst>
      <p:ext uri="{BB962C8B-B14F-4D97-AF65-F5344CB8AC3E}">
        <p14:creationId xmlns:p14="http://schemas.microsoft.com/office/powerpoint/2010/main" val="1762296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5</a:t>
            </a:fld>
            <a:endParaRPr lang="en-GB"/>
          </a:p>
        </p:txBody>
      </p:sp>
    </p:spTree>
    <p:extLst>
      <p:ext uri="{BB962C8B-B14F-4D97-AF65-F5344CB8AC3E}">
        <p14:creationId xmlns:p14="http://schemas.microsoft.com/office/powerpoint/2010/main" val="2898226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Gellir</a:t>
            </a:r>
            <a:r>
              <a:rPr lang="en-GB" dirty="0"/>
              <a:t> </a:t>
            </a:r>
            <a:r>
              <a:rPr lang="en-GB" dirty="0" err="1"/>
              <a:t>ffeindio</a:t>
            </a:r>
            <a:r>
              <a:rPr lang="en-GB" dirty="0"/>
              <a:t> </a:t>
            </a:r>
            <a:r>
              <a:rPr lang="en-GB" dirty="0" err="1"/>
              <a:t>holl</a:t>
            </a:r>
            <a:r>
              <a:rPr lang="en-GB" dirty="0"/>
              <a:t> </a:t>
            </a:r>
            <a:r>
              <a:rPr lang="en-GB" dirty="0" err="1"/>
              <a:t>dempledu’r</a:t>
            </a:r>
            <a:r>
              <a:rPr lang="en-GB" dirty="0"/>
              <a:t> </a:t>
            </a:r>
            <a:r>
              <a:rPr lang="en-GB" dirty="0" err="1" smtClean="0"/>
              <a:t>FfAA</a:t>
            </a:r>
            <a:r>
              <a:rPr lang="en-GB" dirty="0" smtClean="0"/>
              <a:t>, </a:t>
            </a:r>
            <a:r>
              <a:rPr lang="en-GB" dirty="0" err="1"/>
              <a:t>gan</a:t>
            </a:r>
            <a:r>
              <a:rPr lang="en-GB" dirty="0"/>
              <a:t> </a:t>
            </a:r>
            <a:r>
              <a:rPr lang="en-GB" dirty="0" err="1"/>
              <a:t>gynnwys</a:t>
            </a:r>
            <a:r>
              <a:rPr lang="en-GB" dirty="0"/>
              <a:t> </a:t>
            </a:r>
            <a:r>
              <a:rPr lang="en-GB" dirty="0" err="1"/>
              <a:t>cyfarwyddiadau</a:t>
            </a:r>
            <a:r>
              <a:rPr lang="en-GB" dirty="0"/>
              <a:t> </a:t>
            </a:r>
            <a:r>
              <a:rPr lang="en-GB" dirty="0" err="1"/>
              <a:t>ar</a:t>
            </a:r>
            <a:r>
              <a:rPr lang="en-GB" dirty="0"/>
              <a:t> </a:t>
            </a:r>
            <a:r>
              <a:rPr lang="en-GB" dirty="0" err="1"/>
              <a:t>sut</a:t>
            </a:r>
            <a:r>
              <a:rPr lang="en-GB" dirty="0"/>
              <a:t> </a:t>
            </a:r>
            <a:r>
              <a:rPr lang="en-GB" dirty="0" err="1"/>
              <a:t>i’w</a:t>
            </a:r>
            <a:r>
              <a:rPr lang="en-GB" dirty="0"/>
              <a:t> </a:t>
            </a:r>
            <a:r>
              <a:rPr lang="en-GB" dirty="0" err="1"/>
              <a:t>greu</a:t>
            </a:r>
            <a:r>
              <a:rPr lang="en-GB" dirty="0"/>
              <a:t>, </a:t>
            </a:r>
            <a:r>
              <a:rPr lang="en-GB" dirty="0" err="1"/>
              <a:t>trefnu</a:t>
            </a:r>
            <a:r>
              <a:rPr lang="en-GB" dirty="0"/>
              <a:t> </a:t>
            </a:r>
            <a:r>
              <a:rPr lang="en-GB" dirty="0" err="1"/>
              <a:t>a’i</a:t>
            </a:r>
            <a:r>
              <a:rPr lang="en-GB" dirty="0"/>
              <a:t> </a:t>
            </a:r>
            <a:r>
              <a:rPr lang="en-GB" dirty="0" err="1"/>
              <a:t>rannu</a:t>
            </a:r>
            <a:r>
              <a:rPr lang="en-GB" dirty="0"/>
              <a:t>, </a:t>
            </a:r>
            <a:r>
              <a:rPr lang="en-GB" dirty="0" err="1"/>
              <a:t>ar</a:t>
            </a:r>
            <a:r>
              <a:rPr lang="en-GB" dirty="0"/>
              <a:t> Moodle </a:t>
            </a:r>
            <a:r>
              <a:rPr lang="en-GB" dirty="0" err="1"/>
              <a:t>yn</a:t>
            </a:r>
            <a:r>
              <a:rPr lang="en-GB" dirty="0"/>
              <a:t> </a:t>
            </a:r>
            <a:r>
              <a:rPr lang="en-GB" dirty="0" err="1"/>
              <a:t>ardal</a:t>
            </a:r>
            <a:r>
              <a:rPr lang="en-GB" dirty="0"/>
              <a:t> y </a:t>
            </a:r>
            <a:r>
              <a:rPr lang="en-GB" dirty="0" err="1"/>
              <a:t>modiwl</a:t>
            </a:r>
            <a:r>
              <a:rPr lang="en-GB" dirty="0"/>
              <a:t> PAP</a:t>
            </a:r>
            <a:r>
              <a:rPr lang="en-GB" dirty="0" smtClean="0"/>
              <a:t>. Fe </a:t>
            </a:r>
            <a:r>
              <a:rPr lang="en-GB" dirty="0" err="1" smtClean="0"/>
              <a:t>gewch</a:t>
            </a:r>
            <a:r>
              <a:rPr lang="en-GB" dirty="0" smtClean="0"/>
              <a:t> chi </a:t>
            </a:r>
            <a:r>
              <a:rPr lang="en-GB" dirty="0" err="1" smtClean="0"/>
              <a:t>amser</a:t>
            </a:r>
            <a:r>
              <a:rPr lang="en-GB" dirty="0" smtClean="0"/>
              <a:t> </a:t>
            </a:r>
            <a:r>
              <a:rPr lang="en-GB" dirty="0" err="1" smtClean="0"/>
              <a:t>heddiw</a:t>
            </a:r>
            <a:r>
              <a:rPr lang="en-GB" dirty="0" smtClean="0"/>
              <a:t> </a:t>
            </a:r>
            <a:r>
              <a:rPr lang="en-GB" dirty="0" err="1" smtClean="0"/>
              <a:t>i</a:t>
            </a:r>
            <a:r>
              <a:rPr lang="en-GB" dirty="0" smtClean="0"/>
              <a:t> </a:t>
            </a:r>
            <a:r>
              <a:rPr lang="en-GB" dirty="0" err="1" smtClean="0"/>
              <a:t>osod</a:t>
            </a:r>
            <a:r>
              <a:rPr lang="en-GB" dirty="0" smtClean="0"/>
              <a:t> </a:t>
            </a:r>
            <a:r>
              <a:rPr lang="en-GB" dirty="0" err="1" smtClean="0"/>
              <a:t>hwn</a:t>
            </a:r>
            <a:r>
              <a:rPr lang="en-GB" dirty="0" smtClean="0"/>
              <a:t> </a:t>
            </a:r>
            <a:r>
              <a:rPr lang="en-GB" dirty="0" err="1" smtClean="0"/>
              <a:t>i</a:t>
            </a:r>
            <a:r>
              <a:rPr lang="en-GB" dirty="0" smtClean="0"/>
              <a:t> </a:t>
            </a:r>
            <a:r>
              <a:rPr lang="en-GB" dirty="0" err="1" smtClean="0"/>
              <a:t>fyny</a:t>
            </a:r>
            <a:r>
              <a:rPr lang="en-GB" baseline="0" dirty="0" smtClean="0"/>
              <a:t> </a:t>
            </a:r>
            <a:r>
              <a:rPr lang="en-GB" baseline="0" dirty="0" err="1" smtClean="0"/>
              <a:t>gyda</a:t>
            </a:r>
            <a:r>
              <a:rPr lang="en-GB" baseline="0" dirty="0" smtClean="0"/>
              <a:t> </a:t>
            </a:r>
            <a:r>
              <a:rPr lang="en-GB" baseline="0" dirty="0" err="1" smtClean="0"/>
              <a:t>chymorth</a:t>
            </a:r>
            <a:r>
              <a:rPr lang="en-GB" baseline="0" dirty="0" smtClean="0"/>
              <a:t> </a:t>
            </a:r>
            <a:r>
              <a:rPr lang="en-GB" baseline="0" dirty="0" err="1" smtClean="0"/>
              <a:t>ein</a:t>
            </a:r>
            <a:r>
              <a:rPr lang="en-GB" baseline="0" dirty="0" smtClean="0"/>
              <a:t> </a:t>
            </a:r>
            <a:r>
              <a:rPr lang="en-GB" baseline="0" dirty="0" err="1" smtClean="0"/>
              <a:t>Harweinwyr</a:t>
            </a:r>
            <a:r>
              <a:rPr lang="en-GB" baseline="0" dirty="0" smtClean="0"/>
              <a:t> </a:t>
            </a:r>
            <a:r>
              <a:rPr lang="en-GB" baseline="0" dirty="0" err="1" smtClean="0"/>
              <a:t>Digidol</a:t>
            </a:r>
            <a:r>
              <a:rPr lang="en-GB" baseline="0" dirty="0" smtClean="0"/>
              <a:t> a Dave Stacey</a:t>
            </a:r>
            <a:r>
              <a:rPr lang="en-GB" baseline="0" dirty="0" smtClean="0"/>
              <a:t>. Dave </a:t>
            </a:r>
            <a:r>
              <a:rPr lang="en-GB" baseline="0" dirty="0" err="1" smtClean="0"/>
              <a:t>i</a:t>
            </a:r>
            <a:r>
              <a:rPr lang="en-GB" baseline="0" dirty="0" smtClean="0"/>
              <a:t> </a:t>
            </a:r>
            <a:r>
              <a:rPr lang="en-GB" baseline="0" dirty="0" err="1" smtClean="0"/>
              <a:t>siarad</a:t>
            </a:r>
            <a:r>
              <a:rPr lang="en-GB" baseline="0" dirty="0" smtClean="0"/>
              <a:t> am </a:t>
            </a:r>
            <a:r>
              <a:rPr lang="en-GB" baseline="0" dirty="0" err="1" smtClean="0"/>
              <a:t>hyn</a:t>
            </a:r>
            <a:r>
              <a:rPr lang="en-GB" baseline="0" dirty="0" smtClean="0"/>
              <a:t> </a:t>
            </a:r>
            <a:r>
              <a:rPr lang="en-GB" baseline="0" dirty="0" err="1" smtClean="0"/>
              <a:t>gyda’r</a:t>
            </a:r>
            <a:r>
              <a:rPr lang="en-GB" baseline="0" dirty="0" smtClean="0"/>
              <a:t> </a:t>
            </a:r>
            <a:r>
              <a:rPr lang="en-GB" baseline="0" dirty="0" err="1" smtClean="0"/>
              <a:t>myfyrwyr</a:t>
            </a:r>
            <a:r>
              <a:rPr lang="en-GB" baseline="0" dirty="0" smtClean="0"/>
              <a:t>.</a:t>
            </a:r>
            <a:endParaRPr lang="en-GB" dirty="0"/>
          </a:p>
          <a:p>
            <a:endParaRPr lang="en-GB" dirty="0"/>
          </a:p>
          <a:p>
            <a:r>
              <a:rPr lang="en-GB" dirty="0"/>
              <a:t>You can find all </a:t>
            </a:r>
            <a:r>
              <a:rPr lang="en-GB" dirty="0" smtClean="0"/>
              <a:t>OTF </a:t>
            </a:r>
            <a:r>
              <a:rPr lang="en-GB" dirty="0"/>
              <a:t>templates, including instructions on how to create it, manage it and share it, in the PTE module area on Moodle</a:t>
            </a:r>
            <a:r>
              <a:rPr lang="en-GB" dirty="0" smtClean="0"/>
              <a:t>. You will have time today to set this up with</a:t>
            </a:r>
            <a:r>
              <a:rPr lang="en-GB" baseline="0" dirty="0" smtClean="0"/>
              <a:t> support from our Digital Champions and Dave Stacey</a:t>
            </a:r>
            <a:r>
              <a:rPr lang="en-GB" baseline="0" dirty="0" smtClean="0"/>
              <a:t>. Dave to speak about this with students.</a:t>
            </a:r>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6</a:t>
            </a:fld>
            <a:endParaRPr lang="en-GB"/>
          </a:p>
        </p:txBody>
      </p:sp>
    </p:spTree>
    <p:extLst>
      <p:ext uri="{BB962C8B-B14F-4D97-AF65-F5344CB8AC3E}">
        <p14:creationId xmlns:p14="http://schemas.microsoft.com/office/powerpoint/2010/main" val="3572219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contents page from a student’s OTF includes</a:t>
            </a:r>
            <a:r>
              <a:rPr lang="en-GB" baseline="0" dirty="0" smtClean="0"/>
              <a:t> all the expected templates/documents.</a:t>
            </a:r>
          </a:p>
          <a:p>
            <a:endParaRPr lang="en-GB" baseline="0" dirty="0" smtClean="0"/>
          </a:p>
          <a:p>
            <a:r>
              <a:rPr lang="en-GB" baseline="0" dirty="0" err="1" smtClean="0"/>
              <a:t>Mae’r</a:t>
            </a:r>
            <a:r>
              <a:rPr lang="en-GB" baseline="0" dirty="0" smtClean="0"/>
              <a:t> </a:t>
            </a:r>
            <a:r>
              <a:rPr lang="en-GB" baseline="0" dirty="0" err="1" smtClean="0"/>
              <a:t>dudalen</a:t>
            </a:r>
            <a:r>
              <a:rPr lang="en-GB" baseline="0" dirty="0" smtClean="0"/>
              <a:t> </a:t>
            </a:r>
            <a:r>
              <a:rPr lang="en-GB" baseline="0" dirty="0" err="1" smtClean="0"/>
              <a:t>cynnwys</a:t>
            </a:r>
            <a:r>
              <a:rPr lang="en-GB" baseline="0" dirty="0" smtClean="0"/>
              <a:t> hon </a:t>
            </a:r>
            <a:r>
              <a:rPr lang="en-GB" baseline="0" dirty="0" err="1" smtClean="0"/>
              <a:t>yn</a:t>
            </a:r>
            <a:r>
              <a:rPr lang="en-GB" baseline="0" dirty="0" smtClean="0"/>
              <a:t> </a:t>
            </a:r>
            <a:r>
              <a:rPr lang="en-GB" baseline="0" dirty="0" err="1" smtClean="0"/>
              <a:t>dangos</a:t>
            </a:r>
            <a:r>
              <a:rPr lang="en-GB" baseline="0" dirty="0" smtClean="0"/>
              <a:t> </a:t>
            </a:r>
            <a:r>
              <a:rPr lang="en-GB" baseline="0" dirty="0" err="1" smtClean="0"/>
              <a:t>yr</a:t>
            </a:r>
            <a:r>
              <a:rPr lang="en-GB" baseline="0" dirty="0" smtClean="0"/>
              <a:t> </a:t>
            </a:r>
            <a:r>
              <a:rPr lang="en-GB" baseline="0" dirty="0" err="1" smtClean="0"/>
              <a:t>holl</a:t>
            </a:r>
            <a:r>
              <a:rPr lang="en-GB" baseline="0" dirty="0" smtClean="0"/>
              <a:t> </a:t>
            </a:r>
            <a:r>
              <a:rPr lang="en-GB" baseline="0" dirty="0" err="1" smtClean="0"/>
              <a:t>dempledi</a:t>
            </a:r>
            <a:r>
              <a:rPr lang="en-GB" baseline="0" dirty="0" smtClean="0"/>
              <a:t>/</a:t>
            </a:r>
            <a:r>
              <a:rPr lang="en-GB" baseline="0" dirty="0" err="1" smtClean="0"/>
              <a:t>ddogfennau</a:t>
            </a:r>
            <a:r>
              <a:rPr lang="en-GB" baseline="0" dirty="0" smtClean="0"/>
              <a:t> </a:t>
            </a:r>
            <a:r>
              <a:rPr lang="en-GB" baseline="0" dirty="0" err="1" smtClean="0"/>
              <a:t>disgwyliedig</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EA0906C4-F74F-48B1-8076-D287ACE2EC13}" type="slidenum">
              <a:rPr lang="en-GB" smtClean="0"/>
              <a:t>7</a:t>
            </a:fld>
            <a:endParaRPr lang="en-GB"/>
          </a:p>
        </p:txBody>
      </p:sp>
    </p:spTree>
    <p:extLst>
      <p:ext uri="{BB962C8B-B14F-4D97-AF65-F5344CB8AC3E}">
        <p14:creationId xmlns:p14="http://schemas.microsoft.com/office/powerpoint/2010/main" val="202487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example of how one student has gone about organising their </a:t>
            </a:r>
            <a:r>
              <a:rPr lang="en-GB" dirty="0" smtClean="0"/>
              <a:t>OTF.</a:t>
            </a:r>
            <a:endParaRPr lang="en-GB" dirty="0" smtClean="0"/>
          </a:p>
          <a:p>
            <a:endParaRPr lang="en-GB" dirty="0" smtClean="0"/>
          </a:p>
          <a:p>
            <a:r>
              <a:rPr lang="en-GB" dirty="0" err="1" smtClean="0"/>
              <a:t>Enghraifft</a:t>
            </a:r>
            <a:r>
              <a:rPr lang="en-GB" baseline="0" dirty="0" smtClean="0"/>
              <a:t> o </a:t>
            </a:r>
            <a:r>
              <a:rPr lang="en-GB" baseline="0" dirty="0" err="1" smtClean="0"/>
              <a:t>sut</a:t>
            </a:r>
            <a:r>
              <a:rPr lang="en-GB" baseline="0" dirty="0" smtClean="0"/>
              <a:t> </a:t>
            </a:r>
            <a:r>
              <a:rPr lang="en-GB" baseline="0" dirty="0" err="1" smtClean="0"/>
              <a:t>mae</a:t>
            </a:r>
            <a:r>
              <a:rPr lang="en-GB" baseline="0" dirty="0" smtClean="0"/>
              <a:t> un </a:t>
            </a:r>
            <a:r>
              <a:rPr lang="en-GB" baseline="0" dirty="0" err="1" smtClean="0"/>
              <a:t>myfyriwr</a:t>
            </a:r>
            <a:r>
              <a:rPr lang="en-GB" baseline="0" dirty="0" smtClean="0"/>
              <a:t> </a:t>
            </a:r>
            <a:r>
              <a:rPr lang="en-GB" baseline="0" dirty="0" err="1" smtClean="0"/>
              <a:t>wedi</a:t>
            </a:r>
            <a:r>
              <a:rPr lang="en-GB" baseline="0" dirty="0" smtClean="0"/>
              <a:t> </a:t>
            </a:r>
            <a:r>
              <a:rPr lang="en-GB" baseline="0" dirty="0" err="1" smtClean="0"/>
              <a:t>mynd</a:t>
            </a:r>
            <a:r>
              <a:rPr lang="en-GB" baseline="0" dirty="0" smtClean="0"/>
              <a:t> at </a:t>
            </a:r>
            <a:r>
              <a:rPr lang="en-GB" baseline="0" dirty="0" err="1" smtClean="0"/>
              <a:t>i</a:t>
            </a:r>
            <a:r>
              <a:rPr lang="en-GB" baseline="0" dirty="0" smtClean="0"/>
              <a:t> </a:t>
            </a:r>
            <a:r>
              <a:rPr lang="en-GB" baseline="0" dirty="0" err="1" smtClean="0"/>
              <a:t>drefnu</a:t>
            </a:r>
            <a:r>
              <a:rPr lang="en-GB" baseline="0" dirty="0" smtClean="0"/>
              <a:t> </a:t>
            </a:r>
            <a:r>
              <a:rPr lang="en-GB" baseline="0" dirty="0" err="1" smtClean="0"/>
              <a:t>ei</a:t>
            </a:r>
            <a:r>
              <a:rPr lang="en-GB" baseline="0" dirty="0" smtClean="0"/>
              <a:t> </a:t>
            </a:r>
            <a:r>
              <a:rPr lang="en-GB" baseline="0" dirty="0" err="1" smtClean="0"/>
              <a:t>FfAA</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EA0906C4-F74F-48B1-8076-D287ACE2EC13}" type="slidenum">
              <a:rPr lang="en-GB" smtClean="0"/>
              <a:t>8</a:t>
            </a:fld>
            <a:endParaRPr lang="en-GB"/>
          </a:p>
        </p:txBody>
      </p:sp>
    </p:spTree>
    <p:extLst>
      <p:ext uri="{BB962C8B-B14F-4D97-AF65-F5344CB8AC3E}">
        <p14:creationId xmlns:p14="http://schemas.microsoft.com/office/powerpoint/2010/main" val="3447630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example of a student’s Weekly Professional Reflection template. One should be completed every week and saved in the student’s OTF.</a:t>
            </a:r>
          </a:p>
          <a:p>
            <a:endParaRPr lang="en-GB" dirty="0" smtClean="0"/>
          </a:p>
          <a:p>
            <a:r>
              <a:rPr lang="en-GB" dirty="0" err="1" smtClean="0"/>
              <a:t>Enghraifft</a:t>
            </a:r>
            <a:r>
              <a:rPr lang="en-GB" baseline="0" dirty="0" smtClean="0"/>
              <a:t> o </a:t>
            </a:r>
            <a:r>
              <a:rPr lang="en-GB" baseline="0" dirty="0" err="1" smtClean="0"/>
              <a:t>demplad</a:t>
            </a:r>
            <a:r>
              <a:rPr lang="en-GB" baseline="0" dirty="0" smtClean="0"/>
              <a:t> </a:t>
            </a:r>
            <a:r>
              <a:rPr lang="en-GB" baseline="0" dirty="0" err="1" smtClean="0"/>
              <a:t>Myfyrio</a:t>
            </a:r>
            <a:r>
              <a:rPr lang="en-GB" baseline="0" dirty="0" smtClean="0"/>
              <a:t> </a:t>
            </a:r>
            <a:r>
              <a:rPr lang="en-GB" baseline="0" dirty="0" err="1" smtClean="0"/>
              <a:t>Proffesiynol</a:t>
            </a:r>
            <a:r>
              <a:rPr lang="en-GB" baseline="0" dirty="0" smtClean="0"/>
              <a:t> </a:t>
            </a:r>
            <a:r>
              <a:rPr lang="en-GB" baseline="0" dirty="0" err="1" smtClean="0"/>
              <a:t>Wythnosol</a:t>
            </a:r>
            <a:r>
              <a:rPr lang="en-GB" baseline="0" dirty="0" smtClean="0"/>
              <a:t> y </a:t>
            </a:r>
            <a:r>
              <a:rPr lang="en-GB" baseline="0" dirty="0" err="1" smtClean="0"/>
              <a:t>myfyriwr</a:t>
            </a:r>
            <a:r>
              <a:rPr lang="en-GB" baseline="0" dirty="0" smtClean="0"/>
              <a:t>. Mae </a:t>
            </a:r>
            <a:r>
              <a:rPr lang="en-GB" baseline="0" dirty="0" err="1" smtClean="0"/>
              <a:t>angen</a:t>
            </a:r>
            <a:r>
              <a:rPr lang="en-GB" baseline="0" dirty="0" smtClean="0"/>
              <a:t> </a:t>
            </a:r>
            <a:r>
              <a:rPr lang="en-GB" baseline="0" dirty="0" err="1" smtClean="0"/>
              <a:t>i’r</a:t>
            </a:r>
            <a:r>
              <a:rPr lang="en-GB" baseline="0" dirty="0" smtClean="0"/>
              <a:t> </a:t>
            </a:r>
            <a:r>
              <a:rPr lang="en-GB" baseline="0" dirty="0" err="1" smtClean="0"/>
              <a:t>myfyriwr</a:t>
            </a:r>
            <a:r>
              <a:rPr lang="en-GB" baseline="0" dirty="0" smtClean="0"/>
              <a:t> </a:t>
            </a:r>
            <a:r>
              <a:rPr lang="en-GB" baseline="0" dirty="0" err="1" smtClean="0"/>
              <a:t>gyflawni</a:t>
            </a:r>
            <a:r>
              <a:rPr lang="en-GB" baseline="0" dirty="0" smtClean="0"/>
              <a:t> un bob </a:t>
            </a:r>
            <a:r>
              <a:rPr lang="en-GB" baseline="0" dirty="0" err="1" smtClean="0"/>
              <a:t>wythnos</a:t>
            </a:r>
            <a:r>
              <a:rPr lang="en-GB" baseline="0" dirty="0" smtClean="0"/>
              <a:t> </a:t>
            </a:r>
            <a:r>
              <a:rPr lang="en-GB" baseline="0" dirty="0" err="1" smtClean="0"/>
              <a:t>a’i</a:t>
            </a:r>
            <a:r>
              <a:rPr lang="en-GB" baseline="0" dirty="0" smtClean="0"/>
              <a:t> </a:t>
            </a:r>
            <a:r>
              <a:rPr lang="en-GB" baseline="0" dirty="0" err="1" smtClean="0"/>
              <a:t>arbed</a:t>
            </a:r>
            <a:r>
              <a:rPr lang="en-GB" baseline="0" dirty="0" smtClean="0"/>
              <a:t> </a:t>
            </a:r>
            <a:r>
              <a:rPr lang="en-GB" baseline="0" dirty="0" err="1" smtClean="0"/>
              <a:t>yn</a:t>
            </a:r>
            <a:r>
              <a:rPr lang="en-GB" baseline="0" dirty="0" smtClean="0"/>
              <a:t> y </a:t>
            </a:r>
            <a:r>
              <a:rPr lang="en-GB" baseline="0" dirty="0" err="1" smtClean="0"/>
              <a:t>FfAA</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EA0906C4-F74F-48B1-8076-D287ACE2EC13}" type="slidenum">
              <a:rPr lang="en-GB" smtClean="0"/>
              <a:t>9</a:t>
            </a:fld>
            <a:endParaRPr lang="en-GB"/>
          </a:p>
        </p:txBody>
      </p:sp>
    </p:spTree>
    <p:extLst>
      <p:ext uri="{BB962C8B-B14F-4D97-AF65-F5344CB8AC3E}">
        <p14:creationId xmlns:p14="http://schemas.microsoft.com/office/powerpoint/2010/main" val="31117152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Beth </a:t>
            </a:r>
            <a:r>
              <a:rPr lang="en-GB" b="1" dirty="0" err="1"/>
              <a:t>ydyw</a:t>
            </a:r>
            <a:r>
              <a:rPr lang="en-GB" b="1" dirty="0"/>
              <a:t> </a:t>
            </a:r>
            <a:r>
              <a:rPr lang="en-GB" dirty="0"/>
              <a:t>– </a:t>
            </a:r>
            <a:r>
              <a:rPr lang="en-GB" dirty="0" err="1"/>
              <a:t>mae</a:t>
            </a:r>
            <a:r>
              <a:rPr lang="en-GB" dirty="0"/>
              <a:t> </a:t>
            </a:r>
            <a:r>
              <a:rPr lang="en-GB" dirty="0" err="1"/>
              <a:t>hwn</a:t>
            </a:r>
            <a:r>
              <a:rPr lang="en-GB" dirty="0"/>
              <a:t> </a:t>
            </a:r>
            <a:r>
              <a:rPr lang="en-GB" dirty="0" err="1"/>
              <a:t>yn</a:t>
            </a:r>
            <a:r>
              <a:rPr lang="en-GB" dirty="0"/>
              <a:t> </a:t>
            </a:r>
            <a:r>
              <a:rPr lang="en-GB" dirty="0" err="1"/>
              <a:t>bortffolio</a:t>
            </a:r>
            <a:r>
              <a:rPr lang="en-GB" dirty="0"/>
              <a:t> </a:t>
            </a:r>
            <a:r>
              <a:rPr lang="en-GB" dirty="0" err="1"/>
              <a:t>sy’n</a:t>
            </a:r>
            <a:r>
              <a:rPr lang="en-GB" dirty="0"/>
              <a:t> </a:t>
            </a:r>
            <a:r>
              <a:rPr lang="en-GB" dirty="0" err="1"/>
              <a:t>caniatau</a:t>
            </a:r>
            <a:r>
              <a:rPr lang="en-GB" dirty="0"/>
              <a:t> </a:t>
            </a:r>
            <a:r>
              <a:rPr lang="en-GB" dirty="0" err="1"/>
              <a:t>i</a:t>
            </a:r>
            <a:r>
              <a:rPr lang="en-GB" dirty="0"/>
              <a:t> chi </a:t>
            </a:r>
            <a:r>
              <a:rPr lang="en-GB" dirty="0" err="1"/>
              <a:t>gasglu</a:t>
            </a:r>
            <a:r>
              <a:rPr lang="en-GB" dirty="0"/>
              <a:t> </a:t>
            </a:r>
            <a:r>
              <a:rPr lang="en-GB" dirty="0" err="1"/>
              <a:t>ynghyd</a:t>
            </a:r>
            <a:r>
              <a:rPr lang="en-GB" dirty="0"/>
              <a:t> </a:t>
            </a:r>
            <a:r>
              <a:rPr lang="en-GB" dirty="0" err="1"/>
              <a:t>tystiolaeth</a:t>
            </a:r>
            <a:r>
              <a:rPr lang="en-GB" dirty="0"/>
              <a:t> </a:t>
            </a:r>
            <a:r>
              <a:rPr lang="en-GB" dirty="0" err="1"/>
              <a:t>sy’n</a:t>
            </a:r>
            <a:r>
              <a:rPr lang="en-GB" dirty="0"/>
              <a:t> </a:t>
            </a:r>
            <a:r>
              <a:rPr lang="en-GB" dirty="0" err="1"/>
              <a:t>dangos</a:t>
            </a:r>
            <a:r>
              <a:rPr lang="en-GB" dirty="0"/>
              <a:t> </a:t>
            </a:r>
            <a:r>
              <a:rPr lang="en-GB" dirty="0" err="1"/>
              <a:t>eich</a:t>
            </a:r>
            <a:r>
              <a:rPr lang="en-GB" dirty="0"/>
              <a:t> bod </a:t>
            </a:r>
            <a:r>
              <a:rPr lang="en-GB" dirty="0" err="1"/>
              <a:t>chi’n</a:t>
            </a:r>
            <a:r>
              <a:rPr lang="en-GB" dirty="0"/>
              <a:t> </a:t>
            </a:r>
            <a:r>
              <a:rPr lang="en-GB" dirty="0" err="1"/>
              <a:t>bodloni</a:t>
            </a:r>
            <a:r>
              <a:rPr lang="en-GB" dirty="0"/>
              <a:t> </a:t>
            </a:r>
            <a:r>
              <a:rPr lang="en-GB" dirty="0" err="1"/>
              <a:t>pob</a:t>
            </a:r>
            <a:r>
              <a:rPr lang="en-GB" dirty="0"/>
              <a:t> un </a:t>
            </a:r>
            <a:r>
              <a:rPr lang="en-GB" dirty="0" err="1"/>
              <a:t>o’r</a:t>
            </a:r>
            <a:r>
              <a:rPr lang="en-GB" dirty="0"/>
              <a:t> </a:t>
            </a:r>
            <a:r>
              <a:rPr lang="en-GB" dirty="0" err="1"/>
              <a:t>safonau</a:t>
            </a:r>
            <a:r>
              <a:rPr lang="en-GB" dirty="0"/>
              <a:t> SAC. </a:t>
            </a:r>
            <a:r>
              <a:rPr lang="en-GB" dirty="0" err="1"/>
              <a:t>Mae’n</a:t>
            </a:r>
            <a:r>
              <a:rPr lang="en-GB" dirty="0"/>
              <a:t> </a:t>
            </a:r>
            <a:r>
              <a:rPr lang="en-GB" dirty="0" err="1"/>
              <a:t>adlewyrchu’r</a:t>
            </a:r>
            <a:r>
              <a:rPr lang="en-GB" dirty="0"/>
              <a:t> un </a:t>
            </a:r>
            <a:r>
              <a:rPr lang="en-GB" dirty="0" err="1"/>
              <a:t>drefn</a:t>
            </a:r>
            <a:r>
              <a:rPr lang="en-GB" dirty="0"/>
              <a:t> </a:t>
            </a:r>
            <a:r>
              <a:rPr lang="en-GB" dirty="0" err="1"/>
              <a:t>bydd</a:t>
            </a:r>
            <a:r>
              <a:rPr lang="en-GB" dirty="0"/>
              <a:t> </a:t>
            </a:r>
            <a:r>
              <a:rPr lang="en-GB" dirty="0" err="1"/>
              <a:t>yn</a:t>
            </a:r>
            <a:r>
              <a:rPr lang="en-GB" dirty="0"/>
              <a:t> </a:t>
            </a:r>
            <a:r>
              <a:rPr lang="en-GB" dirty="0" err="1"/>
              <a:t>rhaid</a:t>
            </a:r>
            <a:r>
              <a:rPr lang="en-GB" dirty="0"/>
              <a:t> </a:t>
            </a:r>
            <a:r>
              <a:rPr lang="en-GB" dirty="0" err="1"/>
              <a:t>i</a:t>
            </a:r>
            <a:r>
              <a:rPr lang="en-GB" dirty="0"/>
              <a:t> chi </a:t>
            </a:r>
            <a:r>
              <a:rPr lang="en-GB" dirty="0" err="1"/>
              <a:t>ei</a:t>
            </a:r>
            <a:r>
              <a:rPr lang="en-GB" dirty="0"/>
              <a:t> </a:t>
            </a:r>
            <a:r>
              <a:rPr lang="en-GB" dirty="0" err="1"/>
              <a:t>dilyn</a:t>
            </a:r>
            <a:r>
              <a:rPr lang="en-GB" dirty="0"/>
              <a:t> </a:t>
            </a:r>
            <a:r>
              <a:rPr lang="en-GB" dirty="0" err="1"/>
              <a:t>yn</a:t>
            </a:r>
            <a:r>
              <a:rPr lang="en-GB" dirty="0"/>
              <a:t> </a:t>
            </a:r>
            <a:r>
              <a:rPr lang="en-GB" dirty="0" err="1"/>
              <a:t>ystod</a:t>
            </a:r>
            <a:r>
              <a:rPr lang="en-GB" dirty="0"/>
              <a:t> </a:t>
            </a:r>
            <a:r>
              <a:rPr lang="en-GB" dirty="0" err="1"/>
              <a:t>eich</a:t>
            </a:r>
            <a:r>
              <a:rPr lang="en-GB" dirty="0"/>
              <a:t> </a:t>
            </a:r>
            <a:r>
              <a:rPr lang="en-GB" dirty="0" err="1"/>
              <a:t>blwyddyn</a:t>
            </a:r>
            <a:r>
              <a:rPr lang="en-GB" dirty="0"/>
              <a:t> ANG. </a:t>
            </a:r>
            <a:r>
              <a:rPr lang="en-GB" dirty="0" err="1"/>
              <a:t>Mae’r</a:t>
            </a:r>
            <a:r>
              <a:rPr lang="en-GB" dirty="0"/>
              <a:t> </a:t>
            </a:r>
            <a:r>
              <a:rPr lang="en-GB" dirty="0" err="1"/>
              <a:t>cyswllt</a:t>
            </a:r>
            <a:r>
              <a:rPr lang="en-GB" dirty="0"/>
              <a:t> at y PDP </a:t>
            </a:r>
            <a:r>
              <a:rPr lang="en-GB" dirty="0" err="1"/>
              <a:t>i’w</a:t>
            </a:r>
            <a:r>
              <a:rPr lang="en-GB" dirty="0"/>
              <a:t> weld </a:t>
            </a:r>
            <a:r>
              <a:rPr lang="en-GB" dirty="0" err="1"/>
              <a:t>ar</a:t>
            </a:r>
            <a:r>
              <a:rPr lang="en-GB" dirty="0"/>
              <a:t> Moodle.</a:t>
            </a:r>
          </a:p>
          <a:p>
            <a:r>
              <a:rPr lang="en-GB" b="1" dirty="0" err="1"/>
              <a:t>Pwrpas</a:t>
            </a:r>
            <a:r>
              <a:rPr lang="en-GB" dirty="0"/>
              <a:t> – </a:t>
            </a:r>
            <a:r>
              <a:rPr lang="en-GB" dirty="0" err="1"/>
              <a:t>ei</a:t>
            </a:r>
            <a:r>
              <a:rPr lang="en-GB" dirty="0"/>
              <a:t> </a:t>
            </a:r>
            <a:r>
              <a:rPr lang="en-GB" dirty="0" err="1"/>
              <a:t>bwrpas</a:t>
            </a:r>
            <a:r>
              <a:rPr lang="en-GB" dirty="0"/>
              <a:t> </a:t>
            </a:r>
            <a:r>
              <a:rPr lang="en-GB" dirty="0" err="1"/>
              <a:t>yw</a:t>
            </a:r>
            <a:r>
              <a:rPr lang="en-GB" dirty="0"/>
              <a:t> </a:t>
            </a:r>
            <a:r>
              <a:rPr lang="en-GB" dirty="0" err="1"/>
              <a:t>i</a:t>
            </a:r>
            <a:r>
              <a:rPr lang="en-GB" dirty="0"/>
              <a:t> chi </a:t>
            </a:r>
            <a:r>
              <a:rPr lang="en-GB" dirty="0" err="1"/>
              <a:t>gael</a:t>
            </a:r>
            <a:r>
              <a:rPr lang="en-GB" dirty="0"/>
              <a:t> </a:t>
            </a:r>
            <a:r>
              <a:rPr lang="en-GB" dirty="0" err="1"/>
              <a:t>dangos</a:t>
            </a:r>
            <a:r>
              <a:rPr lang="en-GB" dirty="0"/>
              <a:t> </a:t>
            </a:r>
            <a:r>
              <a:rPr lang="en-GB" dirty="0" err="1"/>
              <a:t>sut</a:t>
            </a:r>
            <a:r>
              <a:rPr lang="en-GB" dirty="0"/>
              <a:t> </a:t>
            </a:r>
            <a:r>
              <a:rPr lang="en-GB" dirty="0" err="1"/>
              <a:t>yr</a:t>
            </a:r>
            <a:r>
              <a:rPr lang="en-GB" dirty="0"/>
              <a:t> </a:t>
            </a:r>
            <a:r>
              <a:rPr lang="en-GB" dirty="0" err="1"/>
              <a:t>ydych</a:t>
            </a:r>
            <a:r>
              <a:rPr lang="en-GB" dirty="0"/>
              <a:t> </a:t>
            </a:r>
            <a:r>
              <a:rPr lang="en-GB" dirty="0" err="1"/>
              <a:t>wedi</a:t>
            </a:r>
            <a:r>
              <a:rPr lang="en-GB" dirty="0"/>
              <a:t> </a:t>
            </a:r>
            <a:r>
              <a:rPr lang="en-GB" dirty="0" err="1"/>
              <a:t>bodloni’r</a:t>
            </a:r>
            <a:r>
              <a:rPr lang="en-GB" dirty="0"/>
              <a:t> </a:t>
            </a:r>
            <a:r>
              <a:rPr lang="en-GB" dirty="0" err="1"/>
              <a:t>safonau</a:t>
            </a:r>
            <a:r>
              <a:rPr lang="en-GB" dirty="0"/>
              <a:t> SAC, </a:t>
            </a:r>
            <a:r>
              <a:rPr lang="en-GB" dirty="0" err="1"/>
              <a:t>a’r</a:t>
            </a:r>
            <a:r>
              <a:rPr lang="en-GB" dirty="0"/>
              <a:t> </a:t>
            </a:r>
            <a:r>
              <a:rPr lang="en-GB" dirty="0" err="1"/>
              <a:t>effaith</a:t>
            </a:r>
            <a:r>
              <a:rPr lang="en-GB" dirty="0"/>
              <a:t> </a:t>
            </a:r>
            <a:r>
              <a:rPr lang="en-GB" dirty="0" err="1"/>
              <a:t>mae</a:t>
            </a:r>
            <a:r>
              <a:rPr lang="en-GB" dirty="0"/>
              <a:t> </a:t>
            </a:r>
            <a:r>
              <a:rPr lang="en-GB" dirty="0" err="1"/>
              <a:t>hyn</a:t>
            </a:r>
            <a:r>
              <a:rPr lang="en-GB" dirty="0"/>
              <a:t> </a:t>
            </a:r>
            <a:r>
              <a:rPr lang="en-GB" dirty="0" err="1"/>
              <a:t>wedi’i</a:t>
            </a:r>
            <a:r>
              <a:rPr lang="en-GB" dirty="0"/>
              <a:t> </a:t>
            </a:r>
            <a:r>
              <a:rPr lang="en-GB" dirty="0" err="1"/>
              <a:t>chael</a:t>
            </a:r>
            <a:r>
              <a:rPr lang="en-GB" dirty="0"/>
              <a:t> </a:t>
            </a:r>
            <a:r>
              <a:rPr lang="en-GB" dirty="0" err="1"/>
              <a:t>ar</a:t>
            </a:r>
            <a:r>
              <a:rPr lang="en-GB" dirty="0"/>
              <a:t> </a:t>
            </a:r>
            <a:r>
              <a:rPr lang="en-GB" dirty="0" err="1"/>
              <a:t>eich</a:t>
            </a:r>
            <a:r>
              <a:rPr lang="en-GB" dirty="0"/>
              <a:t> </a:t>
            </a:r>
            <a:r>
              <a:rPr lang="en-GB" dirty="0" err="1"/>
              <a:t>arferion</a:t>
            </a:r>
            <a:r>
              <a:rPr lang="en-GB" dirty="0"/>
              <a:t> </a:t>
            </a:r>
            <a:r>
              <a:rPr lang="en-GB" dirty="0" err="1"/>
              <a:t>addysgu</a:t>
            </a:r>
            <a:r>
              <a:rPr lang="en-GB" dirty="0"/>
              <a:t> a </a:t>
            </a:r>
            <a:r>
              <a:rPr lang="en-GB" dirty="0" err="1"/>
              <a:t>phroffesiynol</a:t>
            </a:r>
            <a:r>
              <a:rPr lang="en-GB" dirty="0"/>
              <a:t>.</a:t>
            </a:r>
          </a:p>
          <a:p>
            <a:r>
              <a:rPr lang="en-GB" b="1" dirty="0" err="1"/>
              <a:t>Tystiolaeth</a:t>
            </a:r>
            <a:r>
              <a:rPr lang="en-GB" dirty="0"/>
              <a:t> – </a:t>
            </a:r>
            <a:r>
              <a:rPr lang="en-GB" dirty="0" err="1"/>
              <a:t>mae</a:t>
            </a:r>
            <a:r>
              <a:rPr lang="en-GB" dirty="0"/>
              <a:t> </a:t>
            </a:r>
            <a:r>
              <a:rPr lang="en-GB" dirty="0" err="1"/>
              <a:t>angen</a:t>
            </a:r>
            <a:r>
              <a:rPr lang="en-GB" dirty="0"/>
              <a:t> </a:t>
            </a:r>
            <a:r>
              <a:rPr lang="en-GB" dirty="0" err="1"/>
              <a:t>i</a:t>
            </a:r>
            <a:r>
              <a:rPr lang="en-GB" dirty="0"/>
              <a:t> chi </a:t>
            </a:r>
            <a:r>
              <a:rPr lang="en-GB" dirty="0" err="1"/>
              <a:t>gynnwys</a:t>
            </a:r>
            <a:r>
              <a:rPr lang="en-GB" dirty="0"/>
              <a:t> o </a:t>
            </a:r>
            <a:r>
              <a:rPr lang="en-GB" dirty="0" err="1"/>
              <a:t>leiaf</a:t>
            </a:r>
            <a:r>
              <a:rPr lang="en-GB" dirty="0"/>
              <a:t> 2 </a:t>
            </a:r>
            <a:r>
              <a:rPr lang="en-GB" dirty="0" err="1"/>
              <a:t>ddarn</a:t>
            </a:r>
            <a:r>
              <a:rPr lang="en-GB" dirty="0"/>
              <a:t> o </a:t>
            </a:r>
            <a:r>
              <a:rPr lang="en-GB" dirty="0" err="1"/>
              <a:t>dystiolaeth</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safon</a:t>
            </a:r>
            <a:r>
              <a:rPr lang="en-GB" dirty="0"/>
              <a:t>. Fe all y </a:t>
            </a:r>
            <a:r>
              <a:rPr lang="en-GB" dirty="0" err="1"/>
              <a:t>dystiolaeth</a:t>
            </a:r>
            <a:r>
              <a:rPr lang="en-GB" dirty="0"/>
              <a:t> hon </a:t>
            </a:r>
            <a:r>
              <a:rPr lang="en-GB" dirty="0" err="1"/>
              <a:t>amrywio</a:t>
            </a:r>
            <a:r>
              <a:rPr lang="en-GB" dirty="0"/>
              <a:t> </a:t>
            </a:r>
            <a:r>
              <a:rPr lang="en-GB" dirty="0" err="1"/>
              <a:t>yn</a:t>
            </a:r>
            <a:r>
              <a:rPr lang="en-GB" dirty="0"/>
              <a:t> </a:t>
            </a:r>
            <a:r>
              <a:rPr lang="en-GB" dirty="0" err="1"/>
              <a:t>ei</a:t>
            </a:r>
            <a:r>
              <a:rPr lang="en-GB" dirty="0"/>
              <a:t> </a:t>
            </a:r>
            <a:r>
              <a:rPr lang="en-GB" dirty="0" err="1"/>
              <a:t>natur</a:t>
            </a:r>
            <a:r>
              <a:rPr lang="en-GB" dirty="0"/>
              <a:t>, ac </a:t>
            </a:r>
            <a:r>
              <a:rPr lang="en-GB" dirty="0" err="1"/>
              <a:t>fe</a:t>
            </a:r>
            <a:r>
              <a:rPr lang="en-GB" dirty="0"/>
              <a:t> all </a:t>
            </a:r>
            <a:r>
              <a:rPr lang="en-GB" dirty="0" err="1"/>
              <a:t>yr</a:t>
            </a:r>
            <a:r>
              <a:rPr lang="en-GB" dirty="0"/>
              <a:t> un </a:t>
            </a:r>
            <a:r>
              <a:rPr lang="en-GB" dirty="0" err="1"/>
              <a:t>dystiolaeth</a:t>
            </a:r>
            <a:r>
              <a:rPr lang="en-GB" dirty="0"/>
              <a:t> </a:t>
            </a:r>
            <a:r>
              <a:rPr lang="en-GB" dirty="0" err="1"/>
              <a:t>bodloni</a:t>
            </a:r>
            <a:r>
              <a:rPr lang="en-GB" dirty="0"/>
              <a:t> </a:t>
            </a:r>
            <a:r>
              <a:rPr lang="en-GB" dirty="0" err="1"/>
              <a:t>sawl</a:t>
            </a:r>
            <a:r>
              <a:rPr lang="en-GB" dirty="0"/>
              <a:t> </a:t>
            </a:r>
            <a:r>
              <a:rPr lang="en-GB" dirty="0" err="1"/>
              <a:t>safon</a:t>
            </a:r>
            <a:r>
              <a:rPr lang="en-GB" dirty="0"/>
              <a:t> </a:t>
            </a:r>
            <a:r>
              <a:rPr lang="en-GB" dirty="0" err="1"/>
              <a:t>ar</a:t>
            </a:r>
            <a:r>
              <a:rPr lang="en-GB" dirty="0"/>
              <a:t> y </a:t>
            </a:r>
            <a:r>
              <a:rPr lang="en-GB" dirty="0" err="1"/>
              <a:t>cyd</a:t>
            </a:r>
            <a:r>
              <a:rPr lang="en-GB" dirty="0"/>
              <a:t>. </a:t>
            </a:r>
            <a:r>
              <a:rPr lang="en-GB" dirty="0" err="1"/>
              <a:t>Yr</a:t>
            </a:r>
            <a:r>
              <a:rPr lang="en-GB" dirty="0"/>
              <a:t> </a:t>
            </a:r>
            <a:r>
              <a:rPr lang="en-GB" dirty="0" err="1"/>
              <a:t>hyn</a:t>
            </a:r>
            <a:r>
              <a:rPr lang="en-GB" dirty="0"/>
              <a:t> </a:t>
            </a:r>
            <a:r>
              <a:rPr lang="en-GB" dirty="0" err="1"/>
              <a:t>fydd</a:t>
            </a:r>
            <a:r>
              <a:rPr lang="en-GB" dirty="0"/>
              <a:t> </a:t>
            </a:r>
            <a:r>
              <a:rPr lang="en-GB" dirty="0" err="1"/>
              <a:t>yn</a:t>
            </a:r>
            <a:r>
              <a:rPr lang="en-GB" dirty="0"/>
              <a:t> </a:t>
            </a:r>
            <a:r>
              <a:rPr lang="en-GB" dirty="0" err="1"/>
              <a:t>wahanol</a:t>
            </a:r>
            <a:r>
              <a:rPr lang="en-GB" dirty="0"/>
              <a:t> </a:t>
            </a:r>
            <a:r>
              <a:rPr lang="en-GB" dirty="0" err="1"/>
              <a:t>yn</a:t>
            </a:r>
            <a:r>
              <a:rPr lang="en-GB" dirty="0"/>
              <a:t> y </a:t>
            </a:r>
            <a:r>
              <a:rPr lang="en-GB" dirty="0" err="1"/>
              <a:t>sefyllfa</a:t>
            </a:r>
            <a:r>
              <a:rPr lang="en-GB" dirty="0"/>
              <a:t> hon </a:t>
            </a:r>
            <a:r>
              <a:rPr lang="en-GB" dirty="0" err="1"/>
              <a:t>ydy’r</a:t>
            </a:r>
            <a:r>
              <a:rPr lang="en-GB" dirty="0"/>
              <a:t> </a:t>
            </a:r>
            <a:r>
              <a:rPr lang="en-GB" dirty="0" err="1"/>
              <a:t>effaith</a:t>
            </a:r>
            <a:r>
              <a:rPr lang="en-GB" dirty="0"/>
              <a:t> </a:t>
            </a:r>
            <a:r>
              <a:rPr lang="en-GB" dirty="0" err="1"/>
              <a:t>mae</a:t>
            </a:r>
            <a:r>
              <a:rPr lang="en-GB" dirty="0"/>
              <a:t> </a:t>
            </a:r>
            <a:r>
              <a:rPr lang="en-GB" dirty="0" err="1"/>
              <a:t>wedi’i</a:t>
            </a:r>
            <a:r>
              <a:rPr lang="en-GB" dirty="0"/>
              <a:t> </a:t>
            </a:r>
            <a:r>
              <a:rPr lang="en-GB" dirty="0" err="1"/>
              <a:t>chael</a:t>
            </a:r>
            <a:r>
              <a:rPr lang="en-GB" dirty="0"/>
              <a:t> </a:t>
            </a:r>
            <a:r>
              <a:rPr lang="en-GB" dirty="0" err="1"/>
              <a:t>ar</a:t>
            </a:r>
            <a:r>
              <a:rPr lang="en-GB" dirty="0"/>
              <a:t> </a:t>
            </a:r>
            <a:r>
              <a:rPr lang="en-GB" dirty="0" err="1"/>
              <a:t>eich</a:t>
            </a:r>
            <a:r>
              <a:rPr lang="en-GB" dirty="0"/>
              <a:t> </a:t>
            </a:r>
            <a:r>
              <a:rPr lang="en-GB" dirty="0" err="1"/>
              <a:t>arferion</a:t>
            </a:r>
            <a:r>
              <a:rPr lang="en-GB" dirty="0"/>
              <a:t> chi.</a:t>
            </a:r>
          </a:p>
          <a:p>
            <a:r>
              <a:rPr lang="en-GB" b="1" dirty="0" err="1"/>
              <a:t>Asesiad</a:t>
            </a:r>
            <a:r>
              <a:rPr lang="en-GB" b="1" dirty="0"/>
              <a:t> </a:t>
            </a:r>
            <a:r>
              <a:rPr lang="en-GB" dirty="0"/>
              <a:t>– </a:t>
            </a:r>
            <a:r>
              <a:rPr lang="en-GB" dirty="0" err="1"/>
              <a:t>caiff</a:t>
            </a:r>
            <a:r>
              <a:rPr lang="en-GB" dirty="0"/>
              <a:t> y PDP </a:t>
            </a:r>
            <a:r>
              <a:rPr lang="en-GB" dirty="0" err="1"/>
              <a:t>ei</a:t>
            </a:r>
            <a:r>
              <a:rPr lang="en-GB" dirty="0"/>
              <a:t> </a:t>
            </a:r>
            <a:r>
              <a:rPr lang="en-GB" dirty="0" err="1"/>
              <a:t>asesu</a:t>
            </a:r>
            <a:r>
              <a:rPr lang="en-GB" dirty="0"/>
              <a:t> </a:t>
            </a:r>
            <a:r>
              <a:rPr lang="en-GB" dirty="0" err="1"/>
              <a:t>gan</a:t>
            </a:r>
            <a:r>
              <a:rPr lang="en-GB" dirty="0"/>
              <a:t> </a:t>
            </a:r>
            <a:r>
              <a:rPr lang="en-GB" dirty="0" err="1"/>
              <a:t>eich</a:t>
            </a:r>
            <a:r>
              <a:rPr lang="en-GB" dirty="0"/>
              <a:t> </a:t>
            </a:r>
            <a:r>
              <a:rPr lang="en-GB" dirty="0" err="1"/>
              <a:t>tiwtoriaid</a:t>
            </a:r>
            <a:r>
              <a:rPr lang="en-GB" dirty="0"/>
              <a:t> </a:t>
            </a:r>
            <a:r>
              <a:rPr lang="en-GB" dirty="0" err="1"/>
              <a:t>fel</a:t>
            </a:r>
            <a:r>
              <a:rPr lang="en-GB" dirty="0"/>
              <a:t> </a:t>
            </a:r>
            <a:r>
              <a:rPr lang="en-GB" dirty="0" err="1"/>
              <a:t>rhan</a:t>
            </a:r>
            <a:r>
              <a:rPr lang="en-GB" dirty="0"/>
              <a:t> </a:t>
            </a:r>
            <a:r>
              <a:rPr lang="en-GB" dirty="0" err="1"/>
              <a:t>o’r</a:t>
            </a:r>
            <a:r>
              <a:rPr lang="en-GB" dirty="0"/>
              <a:t> </a:t>
            </a:r>
            <a:r>
              <a:rPr lang="en-GB" dirty="0" err="1"/>
              <a:t>modiwl</a:t>
            </a:r>
            <a:r>
              <a:rPr lang="en-GB" dirty="0"/>
              <a:t> </a:t>
            </a:r>
            <a:r>
              <a:rPr lang="en-GB" dirty="0" err="1"/>
              <a:t>hwn</a:t>
            </a:r>
            <a:r>
              <a:rPr lang="en-GB" dirty="0"/>
              <a:t>. Y </a:t>
            </a:r>
            <a:r>
              <a:rPr lang="en-GB" dirty="0" err="1"/>
              <a:t>dyddiad</a:t>
            </a:r>
            <a:r>
              <a:rPr lang="en-GB" dirty="0"/>
              <a:t> </a:t>
            </a:r>
            <a:r>
              <a:rPr lang="en-GB" dirty="0" err="1"/>
              <a:t>cau</a:t>
            </a:r>
            <a:r>
              <a:rPr lang="en-GB" dirty="0"/>
              <a:t> </a:t>
            </a:r>
            <a:r>
              <a:rPr lang="en-GB" dirty="0" err="1"/>
              <a:t>ar</a:t>
            </a:r>
            <a:r>
              <a:rPr lang="en-GB" dirty="0"/>
              <a:t> </a:t>
            </a:r>
            <a:r>
              <a:rPr lang="en-GB" dirty="0" err="1"/>
              <a:t>gyfer</a:t>
            </a:r>
            <a:r>
              <a:rPr lang="en-GB" dirty="0"/>
              <a:t> </a:t>
            </a:r>
            <a:r>
              <a:rPr lang="en-GB" dirty="0" err="1"/>
              <a:t>cyflwyno’r</a:t>
            </a:r>
            <a:r>
              <a:rPr lang="en-GB" dirty="0"/>
              <a:t> </a:t>
            </a:r>
            <a:r>
              <a:rPr lang="en-GB" dirty="0" err="1"/>
              <a:t>portffolio</a:t>
            </a:r>
            <a:r>
              <a:rPr lang="en-GB" dirty="0"/>
              <a:t> </a:t>
            </a:r>
            <a:r>
              <a:rPr lang="en-GB" dirty="0" err="1"/>
              <a:t>ydy</a:t>
            </a:r>
            <a:r>
              <a:rPr lang="en-GB" dirty="0"/>
              <a:t> </a:t>
            </a:r>
            <a:r>
              <a:rPr lang="en-GB" dirty="0" smtClean="0"/>
              <a:t>Mai</a:t>
            </a:r>
            <a:r>
              <a:rPr lang="en-GB" baseline="0" dirty="0" smtClean="0"/>
              <a:t> 31ain</a:t>
            </a:r>
            <a:r>
              <a:rPr lang="en-GB" dirty="0" smtClean="0"/>
              <a:t> 2019, </a:t>
            </a:r>
            <a:r>
              <a:rPr lang="en-GB" dirty="0"/>
              <a:t>felly </a:t>
            </a:r>
            <a:r>
              <a:rPr lang="en-GB" dirty="0" err="1"/>
              <a:t>mae</a:t>
            </a:r>
            <a:r>
              <a:rPr lang="en-GB" dirty="0"/>
              <a:t> </a:t>
            </a:r>
            <a:r>
              <a:rPr lang="en-GB" dirty="0" err="1"/>
              <a:t>gennych</a:t>
            </a:r>
            <a:r>
              <a:rPr lang="en-GB" dirty="0"/>
              <a:t> </a:t>
            </a:r>
            <a:r>
              <a:rPr lang="en-GB" dirty="0" err="1"/>
              <a:t>ar</a:t>
            </a:r>
            <a:r>
              <a:rPr lang="en-GB" dirty="0"/>
              <a:t> </a:t>
            </a:r>
            <a:r>
              <a:rPr lang="en-GB" dirty="0" err="1"/>
              <a:t>hyd</a:t>
            </a:r>
            <a:r>
              <a:rPr lang="en-GB" dirty="0"/>
              <a:t> y </a:t>
            </a:r>
            <a:r>
              <a:rPr lang="en-GB" dirty="0" err="1"/>
              <a:t>flwyddyn</a:t>
            </a:r>
            <a:r>
              <a:rPr lang="en-GB" dirty="0"/>
              <a:t> TAR </a:t>
            </a:r>
            <a:r>
              <a:rPr lang="en-GB" dirty="0" err="1"/>
              <a:t>i</a:t>
            </a:r>
            <a:r>
              <a:rPr lang="en-GB" dirty="0"/>
              <a:t> </a:t>
            </a:r>
            <a:r>
              <a:rPr lang="en-GB" dirty="0" err="1"/>
              <a:t>gasglu</a:t>
            </a:r>
            <a:r>
              <a:rPr lang="en-GB" dirty="0"/>
              <a:t> a </a:t>
            </a:r>
            <a:r>
              <a:rPr lang="en-GB" dirty="0" err="1"/>
              <a:t>llwytho</a:t>
            </a:r>
            <a:r>
              <a:rPr lang="en-GB" dirty="0"/>
              <a:t> </a:t>
            </a:r>
            <a:r>
              <a:rPr lang="en-GB" dirty="0" err="1"/>
              <a:t>tystiolaeth</a:t>
            </a:r>
            <a:r>
              <a:rPr lang="en-GB" dirty="0"/>
              <a:t> </a:t>
            </a:r>
            <a:r>
              <a:rPr lang="en-GB" dirty="0" err="1"/>
              <a:t>i</a:t>
            </a:r>
            <a:r>
              <a:rPr lang="en-GB" dirty="0"/>
              <a:t> </a:t>
            </a:r>
            <a:r>
              <a:rPr lang="en-GB" dirty="0" err="1"/>
              <a:t>fyny</a:t>
            </a:r>
            <a:r>
              <a:rPr lang="en-GB" dirty="0"/>
              <a:t>. </a:t>
            </a:r>
            <a:r>
              <a:rPr lang="en-GB" dirty="0" err="1"/>
              <a:t>Peidiwch</a:t>
            </a:r>
            <a:r>
              <a:rPr lang="en-GB" dirty="0"/>
              <a:t> </a:t>
            </a:r>
            <a:r>
              <a:rPr lang="en-GB" dirty="0" err="1"/>
              <a:t>a’i</a:t>
            </a:r>
            <a:r>
              <a:rPr lang="en-GB" dirty="0"/>
              <a:t> </a:t>
            </a:r>
            <a:r>
              <a:rPr lang="en-GB" dirty="0" err="1"/>
              <a:t>adael</a:t>
            </a:r>
            <a:r>
              <a:rPr lang="en-GB" dirty="0"/>
              <a:t> tan y </a:t>
            </a:r>
            <a:r>
              <a:rPr lang="en-GB" dirty="0" err="1"/>
              <a:t>funud</a:t>
            </a:r>
            <a:r>
              <a:rPr lang="en-GB" dirty="0"/>
              <a:t> </a:t>
            </a:r>
            <a:r>
              <a:rPr lang="en-GB" dirty="0" err="1"/>
              <a:t>olaf</a:t>
            </a:r>
            <a:r>
              <a:rPr lang="en-GB" dirty="0"/>
              <a:t>!</a:t>
            </a:r>
          </a:p>
          <a:p>
            <a:endParaRPr lang="en-GB" dirty="0"/>
          </a:p>
          <a:p>
            <a:r>
              <a:rPr lang="en-GB" b="1" dirty="0"/>
              <a:t>What is it </a:t>
            </a:r>
            <a:r>
              <a:rPr lang="en-GB" dirty="0"/>
              <a:t>– this is a portfolio that allows you to collect evidence which shows that you have met all of the QTS standards. It reflects the same expectations you will face during your NQT year. The link for the PDP can be found on Moodle.</a:t>
            </a:r>
          </a:p>
          <a:p>
            <a:r>
              <a:rPr lang="en-GB" b="1" dirty="0"/>
              <a:t>Purpose</a:t>
            </a:r>
            <a:r>
              <a:rPr lang="en-GB" dirty="0"/>
              <a:t> – its purpose is for you to demonstrate how you have met the QTS standards, and the impact this has had on your teaching and professional practices.</a:t>
            </a:r>
          </a:p>
          <a:p>
            <a:r>
              <a:rPr lang="en-GB" b="1" dirty="0"/>
              <a:t>Evidence</a:t>
            </a:r>
            <a:r>
              <a:rPr lang="en-GB" dirty="0"/>
              <a:t> – you are required to submit at least 2 pieces of evidence per standard. This evidence can vary in nature, and the same evidence may satisfy more than one standard at a time. What will differ in such situations is the impact it has had on your practices.</a:t>
            </a:r>
          </a:p>
          <a:p>
            <a:r>
              <a:rPr lang="en-GB" b="1" dirty="0"/>
              <a:t>Assessment</a:t>
            </a:r>
            <a:r>
              <a:rPr lang="en-GB" dirty="0"/>
              <a:t> – the PDP will be assessed by your tutors as part of this module. The closing date for submitting the portfolio is </a:t>
            </a:r>
            <a:r>
              <a:rPr lang="en-GB" dirty="0" smtClean="0"/>
              <a:t>May 31</a:t>
            </a:r>
            <a:r>
              <a:rPr lang="en-GB" baseline="30000" dirty="0" smtClean="0"/>
              <a:t>st</a:t>
            </a:r>
            <a:r>
              <a:rPr lang="en-GB" dirty="0" smtClean="0"/>
              <a:t> 2019, </a:t>
            </a:r>
            <a:r>
              <a:rPr lang="en-GB" dirty="0"/>
              <a:t>so you have throughout the PGCE year to collect and upload your evidence. Don’t leave it until the last minute!</a:t>
            </a:r>
          </a:p>
        </p:txBody>
      </p:sp>
      <p:sp>
        <p:nvSpPr>
          <p:cNvPr id="4" name="Slide Number Placeholder 3"/>
          <p:cNvSpPr>
            <a:spLocks noGrp="1"/>
          </p:cNvSpPr>
          <p:nvPr>
            <p:ph type="sldNum" sz="quarter" idx="10"/>
          </p:nvPr>
        </p:nvSpPr>
        <p:spPr/>
        <p:txBody>
          <a:bodyPr/>
          <a:lstStyle/>
          <a:p>
            <a:fld id="{BA891E73-6AAE-49A3-A5D8-9DDD5F787A01}" type="slidenum">
              <a:rPr lang="en-GB" smtClean="0"/>
              <a:t>10</a:t>
            </a:fld>
            <a:endParaRPr lang="en-GB"/>
          </a:p>
        </p:txBody>
      </p:sp>
    </p:spTree>
    <p:extLst>
      <p:ext uri="{BB962C8B-B14F-4D97-AF65-F5344CB8AC3E}">
        <p14:creationId xmlns:p14="http://schemas.microsoft.com/office/powerpoint/2010/main" val="3527176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Manylion</a:t>
            </a:r>
            <a:r>
              <a:rPr lang="en-GB" b="1" dirty="0"/>
              <a:t> </a:t>
            </a:r>
            <a:r>
              <a:rPr lang="en-GB" b="1" dirty="0" err="1"/>
              <a:t>mewngofnodi</a:t>
            </a:r>
            <a:r>
              <a:rPr lang="en-GB" b="1" dirty="0"/>
              <a:t> </a:t>
            </a:r>
            <a:r>
              <a:rPr lang="en-GB" dirty="0"/>
              <a:t>– </a:t>
            </a:r>
            <a:r>
              <a:rPr lang="en-GB" dirty="0" err="1" smtClean="0"/>
              <a:t>byddwch</a:t>
            </a:r>
            <a:r>
              <a:rPr lang="en-GB" dirty="0" smtClean="0"/>
              <a:t> </a:t>
            </a:r>
            <a:r>
              <a:rPr lang="en-GB" dirty="0"/>
              <a:t>chi </a:t>
            </a:r>
            <a:r>
              <a:rPr lang="en-GB" dirty="0" err="1"/>
              <a:t>i</a:t>
            </a:r>
            <a:r>
              <a:rPr lang="en-GB" dirty="0"/>
              <a:t> </a:t>
            </a:r>
            <a:r>
              <a:rPr lang="en-GB" dirty="0" err="1"/>
              <a:t>gyd</a:t>
            </a:r>
            <a:r>
              <a:rPr lang="en-GB" dirty="0"/>
              <a:t> </a:t>
            </a:r>
            <a:r>
              <a:rPr lang="en-GB" dirty="0" err="1" smtClean="0"/>
              <a:t>yn</a:t>
            </a:r>
            <a:r>
              <a:rPr lang="en-GB" dirty="0" smtClean="0"/>
              <a:t> </a:t>
            </a:r>
            <a:r>
              <a:rPr lang="en-GB" dirty="0" err="1"/>
              <a:t>derbyn</a:t>
            </a:r>
            <a:r>
              <a:rPr lang="en-GB" dirty="0"/>
              <a:t> </a:t>
            </a:r>
            <a:r>
              <a:rPr lang="en-GB" dirty="0" err="1"/>
              <a:t>eich</a:t>
            </a:r>
            <a:r>
              <a:rPr lang="en-GB" dirty="0"/>
              <a:t> </a:t>
            </a:r>
            <a:r>
              <a:rPr lang="en-GB" dirty="0" err="1"/>
              <a:t>manylion</a:t>
            </a:r>
            <a:r>
              <a:rPr lang="en-GB" dirty="0"/>
              <a:t> </a:t>
            </a:r>
            <a:r>
              <a:rPr lang="en-GB" dirty="0" err="1" smtClean="0"/>
              <a:t>mewngofnodi</a:t>
            </a:r>
            <a:r>
              <a:rPr lang="en-GB" baseline="0" dirty="0" smtClean="0"/>
              <a:t> </a:t>
            </a:r>
            <a:r>
              <a:rPr lang="en-GB" baseline="0" dirty="0" err="1" smtClean="0"/>
              <a:t>maes</a:t>
            </a:r>
            <a:r>
              <a:rPr lang="en-GB" baseline="0" dirty="0" smtClean="0"/>
              <a:t> o law. </a:t>
            </a:r>
            <a:r>
              <a:rPr lang="en-GB" baseline="0" dirty="0" err="1" smtClean="0"/>
              <a:t>Gwyliwch</a:t>
            </a:r>
            <a:r>
              <a:rPr lang="en-GB" baseline="0" dirty="0" smtClean="0"/>
              <a:t> </a:t>
            </a:r>
            <a:r>
              <a:rPr lang="en-GB" baseline="0" dirty="0" err="1" smtClean="0"/>
              <a:t>allan</a:t>
            </a:r>
            <a:r>
              <a:rPr lang="en-GB" baseline="0" dirty="0" smtClean="0"/>
              <a:t> am </a:t>
            </a:r>
            <a:r>
              <a:rPr lang="en-GB" baseline="0" dirty="0" err="1" smtClean="0"/>
              <a:t>ebost</a:t>
            </a:r>
            <a:r>
              <a:rPr lang="en-GB" baseline="0" dirty="0" smtClean="0"/>
              <a:t> </a:t>
            </a:r>
            <a:r>
              <a:rPr lang="en-GB" baseline="0" dirty="0" err="1" smtClean="0"/>
              <a:t>sy’n</a:t>
            </a:r>
            <a:r>
              <a:rPr lang="en-GB" baseline="0" dirty="0" smtClean="0"/>
              <a:t> </a:t>
            </a:r>
            <a:r>
              <a:rPr lang="en-GB" baseline="0" dirty="0" err="1" smtClean="0"/>
              <a:t>cynnwys</a:t>
            </a:r>
            <a:r>
              <a:rPr lang="en-GB" baseline="0" dirty="0" smtClean="0"/>
              <a:t> y </a:t>
            </a:r>
            <a:r>
              <a:rPr lang="en-GB" baseline="0" dirty="0" err="1" smtClean="0"/>
              <a:t>manylion</a:t>
            </a:r>
            <a:r>
              <a:rPr lang="en-GB" baseline="0" dirty="0" smtClean="0"/>
              <a:t>.</a:t>
            </a:r>
            <a:endParaRPr lang="en-GB" baseline="0" dirty="0"/>
          </a:p>
          <a:p>
            <a:r>
              <a:rPr lang="en-GB" b="1" baseline="0" dirty="0" err="1"/>
              <a:t>Defnyddio’r</a:t>
            </a:r>
            <a:r>
              <a:rPr lang="en-GB" b="1" baseline="0" dirty="0"/>
              <a:t> </a:t>
            </a:r>
            <a:r>
              <a:rPr lang="en-GB" b="1" baseline="0" dirty="0" err="1"/>
              <a:t>wefan</a:t>
            </a:r>
            <a:r>
              <a:rPr lang="en-GB" b="1" baseline="0" dirty="0"/>
              <a:t> </a:t>
            </a:r>
            <a:r>
              <a:rPr lang="en-GB" baseline="0" dirty="0"/>
              <a:t>– </a:t>
            </a:r>
            <a:r>
              <a:rPr lang="en-GB" baseline="0" dirty="0" err="1"/>
              <a:t>ewch</a:t>
            </a:r>
            <a:r>
              <a:rPr lang="en-GB" baseline="0" dirty="0"/>
              <a:t> at swwcte.ac.uk, a </a:t>
            </a:r>
            <a:r>
              <a:rPr lang="en-GB" baseline="0" dirty="0" err="1"/>
              <a:t>dewiswch</a:t>
            </a:r>
            <a:r>
              <a:rPr lang="en-GB" baseline="0" dirty="0"/>
              <a:t> </a:t>
            </a:r>
            <a:r>
              <a:rPr lang="en-GB" baseline="0" dirty="0" err="1"/>
              <a:t>yr</a:t>
            </a:r>
            <a:r>
              <a:rPr lang="en-GB" baseline="0" dirty="0"/>
              <a:t> </a:t>
            </a:r>
            <a:r>
              <a:rPr lang="en-GB" baseline="0" dirty="0" err="1"/>
              <a:t>opsiwn</a:t>
            </a:r>
            <a:r>
              <a:rPr lang="en-GB" baseline="0" dirty="0"/>
              <a:t> ‘</a:t>
            </a:r>
            <a:r>
              <a:rPr lang="en-GB" baseline="0" dirty="0" err="1"/>
              <a:t>myfyrwyr</a:t>
            </a:r>
            <a:r>
              <a:rPr lang="en-GB" baseline="0" dirty="0"/>
              <a:t> &amp; </a:t>
            </a:r>
            <a:r>
              <a:rPr lang="en-GB" baseline="0" dirty="0" err="1"/>
              <a:t>hyfforddeion</a:t>
            </a:r>
            <a:r>
              <a:rPr lang="en-GB" baseline="0" dirty="0"/>
              <a:t>’ </a:t>
            </a:r>
            <a:r>
              <a:rPr lang="en-GB" baseline="0" dirty="0" err="1"/>
              <a:t>sydd</a:t>
            </a:r>
            <a:r>
              <a:rPr lang="en-GB" baseline="0" dirty="0"/>
              <a:t> </a:t>
            </a:r>
            <a:r>
              <a:rPr lang="en-GB" baseline="0" dirty="0" err="1"/>
              <a:t>ar</a:t>
            </a:r>
            <a:r>
              <a:rPr lang="en-GB" baseline="0" dirty="0"/>
              <a:t> y </a:t>
            </a:r>
            <a:r>
              <a:rPr lang="en-GB" baseline="0" dirty="0" err="1"/>
              <a:t>dudalen</a:t>
            </a:r>
            <a:r>
              <a:rPr lang="en-GB" baseline="0" dirty="0"/>
              <a:t> </a:t>
            </a:r>
            <a:r>
              <a:rPr lang="en-GB" baseline="0" dirty="0" err="1"/>
              <a:t>flaen</a:t>
            </a:r>
            <a:r>
              <a:rPr lang="en-GB" baseline="0" dirty="0"/>
              <a:t>. </a:t>
            </a:r>
            <a:r>
              <a:rPr lang="en-GB" baseline="0" dirty="0" err="1"/>
              <a:t>Defnyddiwch</a:t>
            </a:r>
            <a:r>
              <a:rPr lang="en-GB" baseline="0" dirty="0"/>
              <a:t> </a:t>
            </a:r>
            <a:r>
              <a:rPr lang="en-GB" baseline="0" dirty="0" err="1"/>
              <a:t>eich</a:t>
            </a:r>
            <a:r>
              <a:rPr lang="en-GB" baseline="0" dirty="0"/>
              <a:t> </a:t>
            </a:r>
            <a:r>
              <a:rPr lang="en-GB" baseline="0" dirty="0" err="1"/>
              <a:t>manylion</a:t>
            </a:r>
            <a:r>
              <a:rPr lang="en-GB" baseline="0" dirty="0"/>
              <a:t> </a:t>
            </a:r>
            <a:r>
              <a:rPr lang="en-GB" baseline="0" dirty="0" err="1"/>
              <a:t>mewngofnodi</a:t>
            </a:r>
            <a:r>
              <a:rPr lang="en-GB" baseline="0" dirty="0"/>
              <a:t> </a:t>
            </a:r>
            <a:r>
              <a:rPr lang="en-GB" baseline="0" dirty="0" err="1"/>
              <a:t>er</a:t>
            </a:r>
            <a:r>
              <a:rPr lang="en-GB" baseline="0" dirty="0"/>
              <a:t> </a:t>
            </a:r>
            <a:r>
              <a:rPr lang="en-GB" baseline="0" dirty="0" err="1"/>
              <a:t>mwyn</a:t>
            </a:r>
            <a:r>
              <a:rPr lang="en-GB" baseline="0" dirty="0"/>
              <a:t> </a:t>
            </a:r>
            <a:r>
              <a:rPr lang="en-GB" baseline="0" dirty="0" err="1"/>
              <a:t>cael</a:t>
            </a:r>
            <a:r>
              <a:rPr lang="en-GB" baseline="0" dirty="0"/>
              <a:t> </a:t>
            </a:r>
            <a:r>
              <a:rPr lang="en-GB" baseline="0" dirty="0" err="1"/>
              <a:t>mynediad</a:t>
            </a:r>
            <a:r>
              <a:rPr lang="en-GB" baseline="0" dirty="0"/>
              <a:t> </a:t>
            </a:r>
            <a:r>
              <a:rPr lang="en-GB" baseline="0" dirty="0" err="1"/>
              <a:t>i’r</a:t>
            </a:r>
            <a:r>
              <a:rPr lang="en-GB" baseline="0" dirty="0"/>
              <a:t> system. </a:t>
            </a:r>
            <a:r>
              <a:rPr lang="en-GB" baseline="0" dirty="0" err="1"/>
              <a:t>Mae’r</a:t>
            </a:r>
            <a:r>
              <a:rPr lang="en-GB" baseline="0" dirty="0"/>
              <a:t> system </a:t>
            </a:r>
            <a:r>
              <a:rPr lang="en-GB" baseline="0" dirty="0" err="1"/>
              <a:t>yn</a:t>
            </a:r>
            <a:r>
              <a:rPr lang="en-GB" baseline="0" dirty="0"/>
              <a:t> </a:t>
            </a:r>
            <a:r>
              <a:rPr lang="en-GB" baseline="0" dirty="0" err="1"/>
              <a:t>gofnod</a:t>
            </a:r>
            <a:r>
              <a:rPr lang="en-GB" baseline="0" dirty="0"/>
              <a:t> </a:t>
            </a:r>
            <a:r>
              <a:rPr lang="en-GB" baseline="0" dirty="0" err="1"/>
              <a:t>o’ch</a:t>
            </a:r>
            <a:r>
              <a:rPr lang="en-GB" baseline="0" dirty="0"/>
              <a:t> </a:t>
            </a:r>
            <a:r>
              <a:rPr lang="en-GB" baseline="0" dirty="0" err="1"/>
              <a:t>arsylwadau</a:t>
            </a:r>
            <a:r>
              <a:rPr lang="en-GB" baseline="0" dirty="0"/>
              <a:t> </a:t>
            </a:r>
            <a:r>
              <a:rPr lang="en-GB" baseline="0" dirty="0" err="1"/>
              <a:t>ffurfiol</a:t>
            </a:r>
            <a:r>
              <a:rPr lang="en-GB" baseline="0" dirty="0"/>
              <a:t> – </a:t>
            </a:r>
            <a:r>
              <a:rPr lang="en-GB" baseline="0" dirty="0" err="1"/>
              <a:t>byddwch</a:t>
            </a:r>
            <a:r>
              <a:rPr lang="en-GB" baseline="0" dirty="0"/>
              <a:t> </a:t>
            </a:r>
            <a:r>
              <a:rPr lang="en-GB" baseline="0" dirty="0" err="1"/>
              <a:t>yn</a:t>
            </a:r>
            <a:r>
              <a:rPr lang="en-GB" baseline="0" dirty="0"/>
              <a:t> </a:t>
            </a:r>
            <a:r>
              <a:rPr lang="en-GB" baseline="0" dirty="0" err="1"/>
              <a:t>derbyn</a:t>
            </a:r>
            <a:r>
              <a:rPr lang="en-GB" baseline="0" dirty="0"/>
              <a:t> 4 y </a:t>
            </a:r>
            <a:r>
              <a:rPr lang="en-GB" baseline="0" dirty="0" err="1"/>
              <a:t>lleoliad</a:t>
            </a:r>
            <a:r>
              <a:rPr lang="en-GB" baseline="0" dirty="0"/>
              <a:t> </a:t>
            </a:r>
            <a:r>
              <a:rPr lang="en-GB" baseline="0" dirty="0" err="1"/>
              <a:t>hwn</a:t>
            </a:r>
            <a:r>
              <a:rPr lang="en-GB" baseline="0" dirty="0"/>
              <a:t>, </a:t>
            </a:r>
            <a:r>
              <a:rPr lang="en-GB" baseline="0" dirty="0" err="1"/>
              <a:t>sy’n</a:t>
            </a:r>
            <a:r>
              <a:rPr lang="en-GB" baseline="0" dirty="0"/>
              <a:t> </a:t>
            </a:r>
            <a:r>
              <a:rPr lang="en-GB" baseline="0" dirty="0" err="1"/>
              <a:t>cynnwys</a:t>
            </a:r>
            <a:r>
              <a:rPr lang="en-GB" baseline="0" dirty="0"/>
              <a:t> un </a:t>
            </a:r>
            <a:r>
              <a:rPr lang="en-GB" baseline="0" dirty="0" err="1"/>
              <a:t>gan</a:t>
            </a:r>
            <a:r>
              <a:rPr lang="en-GB" baseline="0" dirty="0"/>
              <a:t> </a:t>
            </a:r>
            <a:r>
              <a:rPr lang="en-GB" baseline="0" dirty="0" err="1"/>
              <a:t>diwtor</a:t>
            </a:r>
            <a:r>
              <a:rPr lang="en-GB" baseline="0" dirty="0"/>
              <a:t> y </a:t>
            </a:r>
            <a:r>
              <a:rPr lang="en-GB" baseline="0" dirty="0" err="1"/>
              <a:t>Brifysgol</a:t>
            </a:r>
            <a:r>
              <a:rPr lang="en-GB" baseline="0" dirty="0"/>
              <a:t>, un </a:t>
            </a:r>
            <a:r>
              <a:rPr lang="en-GB" baseline="0" dirty="0" err="1"/>
              <a:t>gan</a:t>
            </a:r>
            <a:r>
              <a:rPr lang="en-GB" baseline="0" dirty="0"/>
              <a:t> </a:t>
            </a:r>
            <a:r>
              <a:rPr lang="en-GB" baseline="0" dirty="0" err="1"/>
              <a:t>eich</a:t>
            </a:r>
            <a:r>
              <a:rPr lang="en-GB" baseline="0" dirty="0"/>
              <a:t> </a:t>
            </a:r>
            <a:r>
              <a:rPr lang="en-GB" baseline="0" dirty="0" err="1"/>
              <a:t>Uwch</a:t>
            </a:r>
            <a:r>
              <a:rPr lang="en-GB" baseline="0" dirty="0"/>
              <a:t> </a:t>
            </a:r>
            <a:r>
              <a:rPr lang="en-GB" baseline="0" dirty="0" err="1"/>
              <a:t>Fentor</a:t>
            </a:r>
            <a:r>
              <a:rPr lang="en-GB" baseline="0" dirty="0"/>
              <a:t>, a </a:t>
            </a:r>
            <a:r>
              <a:rPr lang="en-GB" baseline="0" dirty="0" err="1"/>
              <a:t>dau</a:t>
            </a:r>
            <a:r>
              <a:rPr lang="en-GB" baseline="0" dirty="0"/>
              <a:t> </a:t>
            </a:r>
            <a:r>
              <a:rPr lang="en-GB" baseline="0" dirty="0" err="1"/>
              <a:t>gan</a:t>
            </a:r>
            <a:r>
              <a:rPr lang="en-GB" baseline="0" dirty="0"/>
              <a:t> </a:t>
            </a:r>
            <a:r>
              <a:rPr lang="en-GB" baseline="0" dirty="0" err="1"/>
              <a:t>eich</a:t>
            </a:r>
            <a:r>
              <a:rPr lang="en-GB" baseline="0" dirty="0"/>
              <a:t> Mentor </a:t>
            </a:r>
            <a:r>
              <a:rPr lang="en-GB" baseline="0" dirty="0" err="1"/>
              <a:t>Pwnc</a:t>
            </a:r>
            <a:r>
              <a:rPr lang="en-GB" baseline="0" dirty="0"/>
              <a:t>. </a:t>
            </a:r>
            <a:r>
              <a:rPr lang="en-GB" baseline="0" dirty="0" err="1"/>
              <a:t>Os</a:t>
            </a:r>
            <a:r>
              <a:rPr lang="en-GB" baseline="0" dirty="0"/>
              <a:t> </a:t>
            </a:r>
            <a:r>
              <a:rPr lang="en-GB" baseline="0" dirty="0" err="1"/>
              <a:t>ydych</a:t>
            </a:r>
            <a:r>
              <a:rPr lang="en-GB" baseline="0" dirty="0"/>
              <a:t> </a:t>
            </a:r>
            <a:r>
              <a:rPr lang="en-GB" baseline="0" dirty="0" err="1"/>
              <a:t>yn</a:t>
            </a:r>
            <a:r>
              <a:rPr lang="en-GB" baseline="0" dirty="0"/>
              <a:t> </a:t>
            </a:r>
            <a:r>
              <a:rPr lang="en-GB" baseline="0" dirty="0" err="1"/>
              <a:t>arddangos</a:t>
            </a:r>
            <a:r>
              <a:rPr lang="en-GB" baseline="0" dirty="0"/>
              <a:t> </a:t>
            </a:r>
            <a:r>
              <a:rPr lang="en-GB" baseline="0" dirty="0" err="1"/>
              <a:t>nodweddion</a:t>
            </a:r>
            <a:r>
              <a:rPr lang="en-GB" baseline="0" dirty="0"/>
              <a:t> </a:t>
            </a:r>
            <a:r>
              <a:rPr lang="en-GB" baseline="0" dirty="0" err="1"/>
              <a:t>anfoddhaol</a:t>
            </a:r>
            <a:r>
              <a:rPr lang="en-GB" baseline="0" dirty="0"/>
              <a:t> </a:t>
            </a:r>
            <a:r>
              <a:rPr lang="en-GB" baseline="0" dirty="0" err="1"/>
              <a:t>yn</a:t>
            </a:r>
            <a:r>
              <a:rPr lang="en-GB" baseline="0" dirty="0"/>
              <a:t> </a:t>
            </a:r>
            <a:r>
              <a:rPr lang="en-GB" baseline="0" dirty="0" err="1"/>
              <a:t>eich</a:t>
            </a:r>
            <a:r>
              <a:rPr lang="en-GB" baseline="0" dirty="0"/>
              <a:t> </a:t>
            </a:r>
            <a:r>
              <a:rPr lang="en-GB" baseline="0" dirty="0" err="1"/>
              <a:t>addysgu</a:t>
            </a:r>
            <a:r>
              <a:rPr lang="en-GB" baseline="0" dirty="0"/>
              <a:t>, </a:t>
            </a:r>
            <a:r>
              <a:rPr lang="en-GB" baseline="0" dirty="0" err="1"/>
              <a:t>yna</a:t>
            </a:r>
            <a:r>
              <a:rPr lang="en-GB" baseline="0" dirty="0"/>
              <a:t> </a:t>
            </a:r>
            <a:r>
              <a:rPr lang="en-GB" baseline="0" dirty="0" err="1"/>
              <a:t>bydd</a:t>
            </a:r>
            <a:r>
              <a:rPr lang="en-GB" baseline="0" dirty="0"/>
              <a:t> </a:t>
            </a:r>
            <a:r>
              <a:rPr lang="en-GB" baseline="0" dirty="0" err="1"/>
              <a:t>angen</a:t>
            </a:r>
            <a:r>
              <a:rPr lang="en-GB" baseline="0" dirty="0"/>
              <a:t> </a:t>
            </a:r>
            <a:r>
              <a:rPr lang="en-GB" baseline="0" dirty="0" err="1"/>
              <a:t>arsylwadau</a:t>
            </a:r>
            <a:r>
              <a:rPr lang="en-GB" baseline="0" dirty="0"/>
              <a:t> </a:t>
            </a:r>
            <a:r>
              <a:rPr lang="en-GB" baseline="0" dirty="0" err="1"/>
              <a:t>pellach</a:t>
            </a:r>
            <a:r>
              <a:rPr lang="en-GB" baseline="0" dirty="0"/>
              <a:t>. </a:t>
            </a:r>
            <a:r>
              <a:rPr lang="en-GB" baseline="0" dirty="0" err="1"/>
              <a:t>Bydd</a:t>
            </a:r>
            <a:r>
              <a:rPr lang="en-GB" baseline="0" dirty="0"/>
              <a:t> </a:t>
            </a:r>
            <a:r>
              <a:rPr lang="en-GB" baseline="0" dirty="0" err="1"/>
              <a:t>eich</a:t>
            </a:r>
            <a:r>
              <a:rPr lang="en-GB" baseline="0" dirty="0"/>
              <a:t> </a:t>
            </a:r>
            <a:r>
              <a:rPr lang="en-GB" baseline="0" dirty="0" err="1"/>
              <a:t>adroddiad</a:t>
            </a:r>
            <a:r>
              <a:rPr lang="en-GB" baseline="0" dirty="0"/>
              <a:t> </a:t>
            </a:r>
            <a:r>
              <a:rPr lang="en-GB" baseline="0" dirty="0" err="1"/>
              <a:t>crynodol</a:t>
            </a:r>
            <a:r>
              <a:rPr lang="en-GB" baseline="0" dirty="0"/>
              <a:t> </a:t>
            </a:r>
            <a:r>
              <a:rPr lang="en-GB" baseline="0" dirty="0" err="1"/>
              <a:t>diwedd</a:t>
            </a:r>
            <a:r>
              <a:rPr lang="en-GB" baseline="0" dirty="0"/>
              <a:t> </a:t>
            </a:r>
            <a:r>
              <a:rPr lang="en-GB" baseline="0" dirty="0" err="1"/>
              <a:t>lleoliad</a:t>
            </a:r>
            <a:r>
              <a:rPr lang="en-GB" baseline="0" dirty="0"/>
              <a:t> </a:t>
            </a:r>
            <a:r>
              <a:rPr lang="en-GB" baseline="0" dirty="0" err="1"/>
              <a:t>hefyd</a:t>
            </a:r>
            <a:r>
              <a:rPr lang="en-GB" baseline="0" dirty="0"/>
              <a:t> </a:t>
            </a:r>
            <a:r>
              <a:rPr lang="en-GB" baseline="0" dirty="0" err="1"/>
              <a:t>yn</a:t>
            </a:r>
            <a:r>
              <a:rPr lang="en-GB" baseline="0" dirty="0"/>
              <a:t> </a:t>
            </a:r>
            <a:r>
              <a:rPr lang="en-GB" baseline="0" dirty="0" err="1"/>
              <a:t>cael</a:t>
            </a:r>
            <a:r>
              <a:rPr lang="en-GB" baseline="0" dirty="0"/>
              <a:t> </a:t>
            </a:r>
            <a:r>
              <a:rPr lang="en-GB" baseline="0" dirty="0" err="1"/>
              <a:t>ei</a:t>
            </a:r>
            <a:r>
              <a:rPr lang="en-GB" baseline="0" dirty="0"/>
              <a:t> </a:t>
            </a:r>
            <a:r>
              <a:rPr lang="en-GB" baseline="0" dirty="0" err="1"/>
              <a:t>gofnodi</a:t>
            </a:r>
            <a:r>
              <a:rPr lang="en-GB" baseline="0" dirty="0"/>
              <a:t> </a:t>
            </a:r>
            <a:r>
              <a:rPr lang="en-GB" baseline="0" dirty="0" err="1"/>
              <a:t>ar</a:t>
            </a:r>
            <a:r>
              <a:rPr lang="en-GB" baseline="0" dirty="0"/>
              <a:t> y system. </a:t>
            </a:r>
            <a:r>
              <a:rPr lang="en-GB" baseline="0" dirty="0" err="1"/>
              <a:t>Mae’n</a:t>
            </a:r>
            <a:r>
              <a:rPr lang="en-GB" baseline="0" dirty="0"/>
              <a:t> </a:t>
            </a:r>
            <a:r>
              <a:rPr lang="en-GB" baseline="0" dirty="0" err="1"/>
              <a:t>bwysig</a:t>
            </a:r>
            <a:r>
              <a:rPr lang="en-GB" baseline="0" dirty="0"/>
              <a:t> </a:t>
            </a:r>
            <a:r>
              <a:rPr lang="en-GB" baseline="0" dirty="0" err="1"/>
              <a:t>eich</a:t>
            </a:r>
            <a:r>
              <a:rPr lang="en-GB" baseline="0" dirty="0"/>
              <a:t> bod </a:t>
            </a:r>
            <a:r>
              <a:rPr lang="en-GB" baseline="0" dirty="0" err="1"/>
              <a:t>chi’n</a:t>
            </a:r>
            <a:r>
              <a:rPr lang="en-GB" baseline="0" dirty="0"/>
              <a:t> </a:t>
            </a:r>
            <a:r>
              <a:rPr lang="en-GB" baseline="0" dirty="0" err="1"/>
              <a:t>defnyddio’r</a:t>
            </a:r>
            <a:r>
              <a:rPr lang="en-GB" baseline="0" dirty="0"/>
              <a:t> system </a:t>
            </a:r>
            <a:r>
              <a:rPr lang="en-GB" baseline="0" dirty="0" err="1"/>
              <a:t>er</a:t>
            </a:r>
            <a:r>
              <a:rPr lang="en-GB" baseline="0" dirty="0"/>
              <a:t> </a:t>
            </a:r>
            <a:r>
              <a:rPr lang="en-GB" baseline="0" dirty="0" err="1"/>
              <a:t>mwyn</a:t>
            </a:r>
            <a:r>
              <a:rPr lang="en-GB" baseline="0" dirty="0"/>
              <a:t> </a:t>
            </a:r>
            <a:r>
              <a:rPr lang="en-GB" baseline="0" dirty="0" err="1"/>
              <a:t>gweld</a:t>
            </a:r>
            <a:r>
              <a:rPr lang="en-GB" baseline="0" dirty="0"/>
              <a:t> </a:t>
            </a:r>
            <a:r>
              <a:rPr lang="en-GB" baseline="0" dirty="0" err="1"/>
              <a:t>yr</a:t>
            </a:r>
            <a:r>
              <a:rPr lang="en-GB" baseline="0" dirty="0"/>
              <a:t> </a:t>
            </a:r>
            <a:r>
              <a:rPr lang="en-GB" baseline="0" dirty="0" err="1"/>
              <a:t>hyn</a:t>
            </a:r>
            <a:r>
              <a:rPr lang="en-GB" baseline="0" dirty="0"/>
              <a:t> </a:t>
            </a:r>
            <a:r>
              <a:rPr lang="en-GB" baseline="0" dirty="0" err="1"/>
              <a:t>sy’n</a:t>
            </a:r>
            <a:r>
              <a:rPr lang="en-GB" baseline="0" dirty="0"/>
              <a:t> </a:t>
            </a:r>
            <a:r>
              <a:rPr lang="en-GB" baseline="0" dirty="0" err="1"/>
              <a:t>cael</a:t>
            </a:r>
            <a:r>
              <a:rPr lang="en-GB" baseline="0" dirty="0"/>
              <a:t> </a:t>
            </a:r>
            <a:r>
              <a:rPr lang="en-GB" baseline="0" dirty="0" err="1"/>
              <a:t>ei</a:t>
            </a:r>
            <a:r>
              <a:rPr lang="en-GB" baseline="0" dirty="0"/>
              <a:t> </a:t>
            </a:r>
            <a:r>
              <a:rPr lang="en-GB" baseline="0" dirty="0" err="1"/>
              <a:t>gofnodi</a:t>
            </a:r>
            <a:r>
              <a:rPr lang="en-GB" baseline="0" dirty="0"/>
              <a:t> </a:t>
            </a:r>
            <a:r>
              <a:rPr lang="en-GB" baseline="0" dirty="0" err="1"/>
              <a:t>amdanoch</a:t>
            </a:r>
            <a:r>
              <a:rPr lang="en-GB" baseline="0" dirty="0"/>
              <a:t>. </a:t>
            </a:r>
            <a:r>
              <a:rPr lang="en-GB" baseline="0" dirty="0" err="1"/>
              <a:t>Mae’n</a:t>
            </a:r>
            <a:r>
              <a:rPr lang="en-GB" baseline="0" dirty="0"/>
              <a:t> </a:t>
            </a:r>
            <a:r>
              <a:rPr lang="en-GB" baseline="0" dirty="0" err="1"/>
              <a:t>rhan</a:t>
            </a:r>
            <a:r>
              <a:rPr lang="en-GB" baseline="0" dirty="0"/>
              <a:t> </a:t>
            </a:r>
            <a:r>
              <a:rPr lang="en-GB" baseline="0" dirty="0" err="1"/>
              <a:t>allweddol</a:t>
            </a:r>
            <a:r>
              <a:rPr lang="en-GB" baseline="0" dirty="0"/>
              <a:t> </a:t>
            </a:r>
            <a:r>
              <a:rPr lang="en-GB" baseline="0" dirty="0" err="1"/>
              <a:t>o’ch</a:t>
            </a:r>
            <a:r>
              <a:rPr lang="en-GB" baseline="0" dirty="0"/>
              <a:t> </a:t>
            </a:r>
            <a:r>
              <a:rPr lang="en-GB" baseline="0" dirty="0" err="1"/>
              <a:t>datblygiad</a:t>
            </a:r>
            <a:r>
              <a:rPr lang="en-GB" baseline="0" dirty="0"/>
              <a:t> </a:t>
            </a:r>
            <a:r>
              <a:rPr lang="en-GB" baseline="0" dirty="0" err="1"/>
              <a:t>personol</a:t>
            </a:r>
            <a:r>
              <a:rPr lang="en-GB" baseline="0" dirty="0"/>
              <a:t> a </a:t>
            </a:r>
            <a:r>
              <a:rPr lang="en-GB" baseline="0" dirty="0" err="1"/>
              <a:t>phroffesiynol</a:t>
            </a:r>
            <a:r>
              <a:rPr lang="en-GB" baseline="0" dirty="0"/>
              <a:t>. Mae </a:t>
            </a:r>
            <a:r>
              <a:rPr lang="en-GB" baseline="0" dirty="0" err="1"/>
              <a:t>fersiynau</a:t>
            </a:r>
            <a:r>
              <a:rPr lang="en-GB" baseline="0" dirty="0"/>
              <a:t> Word </a:t>
            </a:r>
            <a:r>
              <a:rPr lang="en-GB" baseline="0" dirty="0" err="1"/>
              <a:t>o’r</a:t>
            </a:r>
            <a:r>
              <a:rPr lang="en-GB" baseline="0" dirty="0"/>
              <a:t> </a:t>
            </a:r>
            <a:r>
              <a:rPr lang="en-GB" baseline="0" dirty="0" err="1"/>
              <a:t>daflen</a:t>
            </a:r>
            <a:r>
              <a:rPr lang="en-GB" baseline="0" dirty="0"/>
              <a:t> a </a:t>
            </a:r>
            <a:r>
              <a:rPr lang="en-GB" baseline="0" dirty="0" err="1"/>
              <a:t>ddefnyddir</a:t>
            </a:r>
            <a:r>
              <a:rPr lang="en-GB" baseline="0" dirty="0"/>
              <a:t> </a:t>
            </a:r>
            <a:r>
              <a:rPr lang="en-GB" baseline="0" dirty="0" err="1"/>
              <a:t>ar</a:t>
            </a:r>
            <a:r>
              <a:rPr lang="en-GB" baseline="0" dirty="0"/>
              <a:t> y system </a:t>
            </a:r>
            <a:r>
              <a:rPr lang="en-GB" baseline="0" dirty="0" err="1"/>
              <a:t>a’r</a:t>
            </a:r>
            <a:r>
              <a:rPr lang="en-GB" baseline="0" dirty="0"/>
              <a:t> </a:t>
            </a:r>
            <a:r>
              <a:rPr lang="en-GB" baseline="0" dirty="0" err="1"/>
              <a:t>meini</a:t>
            </a:r>
            <a:r>
              <a:rPr lang="en-GB" baseline="0" dirty="0"/>
              <a:t> </a:t>
            </a:r>
            <a:r>
              <a:rPr lang="en-GB" baseline="0" dirty="0" err="1"/>
              <a:t>prawf</a:t>
            </a:r>
            <a:r>
              <a:rPr lang="en-GB" baseline="0" dirty="0"/>
              <a:t> </a:t>
            </a:r>
            <a:r>
              <a:rPr lang="en-GB" baseline="0" dirty="0" err="1"/>
              <a:t>llwyddiant</a:t>
            </a:r>
            <a:r>
              <a:rPr lang="en-GB" baseline="0" dirty="0"/>
              <a:t> </a:t>
            </a:r>
            <a:r>
              <a:rPr lang="en-GB" baseline="0" dirty="0" err="1"/>
              <a:t>ar</a:t>
            </a:r>
            <a:r>
              <a:rPr lang="en-GB" baseline="0" dirty="0"/>
              <a:t> </a:t>
            </a:r>
            <a:r>
              <a:rPr lang="en-GB" baseline="0" dirty="0" err="1"/>
              <a:t>gyfer</a:t>
            </a:r>
            <a:r>
              <a:rPr lang="en-GB" baseline="0" dirty="0"/>
              <a:t> </a:t>
            </a:r>
            <a:r>
              <a:rPr lang="en-GB" baseline="0" dirty="0" err="1"/>
              <a:t>eich</a:t>
            </a:r>
            <a:r>
              <a:rPr lang="en-GB" baseline="0" dirty="0"/>
              <a:t> </a:t>
            </a:r>
            <a:r>
              <a:rPr lang="en-GB" baseline="0" dirty="0" err="1"/>
              <a:t>asesu</a:t>
            </a:r>
            <a:r>
              <a:rPr lang="en-GB" baseline="0" dirty="0"/>
              <a:t> </a:t>
            </a:r>
            <a:r>
              <a:rPr lang="en-GB" baseline="0" dirty="0" err="1"/>
              <a:t>ar</a:t>
            </a:r>
            <a:r>
              <a:rPr lang="en-GB" baseline="0" dirty="0"/>
              <a:t> </a:t>
            </a:r>
            <a:r>
              <a:rPr lang="en-GB" baseline="0" dirty="0" err="1"/>
              <a:t>gael</a:t>
            </a:r>
            <a:r>
              <a:rPr lang="en-GB" baseline="0" dirty="0"/>
              <a:t> </a:t>
            </a:r>
            <a:r>
              <a:rPr lang="en-GB" baseline="0" dirty="0" err="1"/>
              <a:t>ar</a:t>
            </a:r>
            <a:r>
              <a:rPr lang="en-GB" baseline="0" dirty="0"/>
              <a:t> Moodle </a:t>
            </a:r>
            <a:r>
              <a:rPr lang="en-GB" baseline="0" dirty="0" err="1"/>
              <a:t>yn</a:t>
            </a:r>
            <a:r>
              <a:rPr lang="en-GB" baseline="0" dirty="0"/>
              <a:t> </a:t>
            </a:r>
            <a:r>
              <a:rPr lang="en-GB" baseline="0" dirty="0" err="1"/>
              <a:t>ardal</a:t>
            </a:r>
            <a:r>
              <a:rPr lang="en-GB" baseline="0" dirty="0"/>
              <a:t> y </a:t>
            </a:r>
            <a:r>
              <a:rPr lang="en-GB" baseline="0" dirty="0" err="1"/>
              <a:t>modiwl</a:t>
            </a:r>
            <a:r>
              <a:rPr lang="en-GB" baseline="0" dirty="0"/>
              <a:t> PAP.</a:t>
            </a:r>
          </a:p>
          <a:p>
            <a:endParaRPr lang="en-GB" baseline="0" dirty="0"/>
          </a:p>
          <a:p>
            <a:r>
              <a:rPr lang="en-GB" b="1" baseline="0" dirty="0"/>
              <a:t>Login details </a:t>
            </a:r>
            <a:r>
              <a:rPr lang="en-GB" baseline="0" dirty="0"/>
              <a:t>– you </a:t>
            </a:r>
            <a:r>
              <a:rPr lang="en-GB" baseline="0" dirty="0" smtClean="0"/>
              <a:t>will </a:t>
            </a:r>
            <a:r>
              <a:rPr lang="en-GB" baseline="0" dirty="0"/>
              <a:t>all </a:t>
            </a:r>
            <a:r>
              <a:rPr lang="en-GB" baseline="0" dirty="0" smtClean="0"/>
              <a:t>be receiving </a:t>
            </a:r>
            <a:r>
              <a:rPr lang="en-GB" baseline="0" dirty="0"/>
              <a:t>your login details for the system </a:t>
            </a:r>
            <a:r>
              <a:rPr lang="en-GB" baseline="0" dirty="0" smtClean="0"/>
              <a:t>via </a:t>
            </a:r>
            <a:r>
              <a:rPr lang="en-GB" baseline="0" dirty="0"/>
              <a:t>email. </a:t>
            </a:r>
            <a:endParaRPr lang="en-GB" baseline="0" dirty="0" smtClean="0"/>
          </a:p>
          <a:p>
            <a:r>
              <a:rPr lang="en-GB" b="1" baseline="0" dirty="0" smtClean="0"/>
              <a:t>Using </a:t>
            </a:r>
            <a:r>
              <a:rPr lang="en-GB" b="1" baseline="0" dirty="0"/>
              <a:t>the website </a:t>
            </a:r>
            <a:r>
              <a:rPr lang="en-GB" baseline="0" dirty="0"/>
              <a:t>– go to swwcte.ac.uk, and select the ‘students &amp; trainees’ option on the homepage. Use your login details to access the system. The system is a record of your formal observations – you will receive 4 this placement, which includes one by a University tutor, one by your Senior Mentor, and two by your Subject Mentor. If you are displaying unsatisfactory characteristics in your teaching, then you will need further observations. Your end of placement summative report will also be recorded on the system. It is important that you use the system so that you are able to see what is being written about you. It is a key part of your personal and professional development. Word versions of the form used on the system and the success criteria which is used to assess you are available in the PTE module area on Moodle.</a:t>
            </a:r>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11</a:t>
            </a:fld>
            <a:endParaRPr lang="en-GB"/>
          </a:p>
        </p:txBody>
      </p:sp>
    </p:spTree>
    <p:extLst>
      <p:ext uri="{BB962C8B-B14F-4D97-AF65-F5344CB8AC3E}">
        <p14:creationId xmlns:p14="http://schemas.microsoft.com/office/powerpoint/2010/main" val="3604330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Cadw</a:t>
            </a:r>
            <a:r>
              <a:rPr lang="en-GB" b="1" dirty="0"/>
              <a:t> </a:t>
            </a:r>
            <a:r>
              <a:rPr lang="en-GB" b="1" dirty="0" err="1"/>
              <a:t>cofnod</a:t>
            </a:r>
            <a:r>
              <a:rPr lang="en-GB" b="1" dirty="0"/>
              <a:t> </a:t>
            </a:r>
            <a:r>
              <a:rPr lang="en-GB" dirty="0"/>
              <a:t>– </a:t>
            </a:r>
            <a:r>
              <a:rPr lang="en-GB" dirty="0" err="1"/>
              <a:t>defnyddiwch</a:t>
            </a:r>
            <a:r>
              <a:rPr lang="en-GB" dirty="0"/>
              <a:t> y </a:t>
            </a:r>
            <a:r>
              <a:rPr lang="en-GB" dirty="0" err="1"/>
              <a:t>daflen</a:t>
            </a:r>
            <a:r>
              <a:rPr lang="en-GB" baseline="0" dirty="0"/>
              <a:t> ‘</a:t>
            </a:r>
            <a:r>
              <a:rPr lang="en-GB" baseline="0" dirty="0" err="1"/>
              <a:t>Cofnod</a:t>
            </a:r>
            <a:r>
              <a:rPr lang="en-GB" baseline="0" dirty="0"/>
              <a:t> </a:t>
            </a:r>
            <a:r>
              <a:rPr lang="en-GB" baseline="0" dirty="0" err="1"/>
              <a:t>Presenoldeb</a:t>
            </a:r>
            <a:r>
              <a:rPr lang="en-GB" baseline="0" dirty="0"/>
              <a:t>’ </a:t>
            </a:r>
            <a:r>
              <a:rPr lang="en-GB" baseline="0" dirty="0" err="1"/>
              <a:t>sydd</a:t>
            </a:r>
            <a:r>
              <a:rPr lang="en-GB" baseline="0" dirty="0"/>
              <a:t> </a:t>
            </a:r>
            <a:r>
              <a:rPr lang="en-GB" baseline="0" dirty="0" err="1"/>
              <a:t>yn</a:t>
            </a:r>
            <a:r>
              <a:rPr lang="en-GB" baseline="0" dirty="0"/>
              <a:t> </a:t>
            </a:r>
            <a:r>
              <a:rPr lang="en-GB" baseline="0" dirty="0" err="1"/>
              <a:t>eich</a:t>
            </a:r>
            <a:r>
              <a:rPr lang="en-GB" baseline="0" dirty="0"/>
              <a:t> </a:t>
            </a:r>
            <a:r>
              <a:rPr lang="en-GB" baseline="0" dirty="0" err="1"/>
              <a:t>ffolderi</a:t>
            </a:r>
            <a:r>
              <a:rPr lang="en-GB" baseline="0" dirty="0"/>
              <a:t> </a:t>
            </a:r>
            <a:r>
              <a:rPr lang="en-GB" baseline="0" dirty="0" err="1"/>
              <a:t>er</a:t>
            </a:r>
            <a:r>
              <a:rPr lang="en-GB" baseline="0" dirty="0"/>
              <a:t> </a:t>
            </a:r>
            <a:r>
              <a:rPr lang="en-GB" baseline="0" dirty="0" err="1"/>
              <a:t>mwyn</a:t>
            </a:r>
            <a:r>
              <a:rPr lang="en-GB" baseline="0" dirty="0"/>
              <a:t> </a:t>
            </a:r>
            <a:r>
              <a:rPr lang="en-GB" baseline="0" dirty="0" err="1"/>
              <a:t>cofnodi’ch</a:t>
            </a:r>
            <a:r>
              <a:rPr lang="en-GB" baseline="0" dirty="0"/>
              <a:t> </a:t>
            </a:r>
            <a:r>
              <a:rPr lang="en-GB" baseline="0" dirty="0" err="1"/>
              <a:t>presenoldeb</a:t>
            </a:r>
            <a:r>
              <a:rPr lang="en-GB" baseline="0" dirty="0"/>
              <a:t> ac </a:t>
            </a:r>
            <a:r>
              <a:rPr lang="en-GB" baseline="0" dirty="0" err="1"/>
              <a:t>unrhyw</a:t>
            </a:r>
            <a:r>
              <a:rPr lang="en-GB" baseline="0" dirty="0"/>
              <a:t> </a:t>
            </a:r>
            <a:r>
              <a:rPr lang="en-GB" baseline="0" dirty="0" err="1"/>
              <a:t>absenoldebau</a:t>
            </a:r>
            <a:r>
              <a:rPr lang="en-GB" baseline="0" dirty="0"/>
              <a:t>. Mae </a:t>
            </a:r>
            <a:r>
              <a:rPr lang="en-GB" baseline="0" dirty="0" err="1"/>
              <a:t>angen</a:t>
            </a:r>
            <a:r>
              <a:rPr lang="en-GB" baseline="0" dirty="0"/>
              <a:t> </a:t>
            </a:r>
            <a:r>
              <a:rPr lang="en-GB" baseline="0" dirty="0" err="1"/>
              <a:t>i’ch</a:t>
            </a:r>
            <a:r>
              <a:rPr lang="en-GB" baseline="0" dirty="0"/>
              <a:t> Mentor </a:t>
            </a:r>
            <a:r>
              <a:rPr lang="en-GB" baseline="0" dirty="0" err="1"/>
              <a:t>Pwnc</a:t>
            </a:r>
            <a:r>
              <a:rPr lang="en-GB" baseline="0" dirty="0"/>
              <a:t> </a:t>
            </a:r>
            <a:r>
              <a:rPr lang="en-GB" baseline="0" dirty="0" err="1"/>
              <a:t>arwyddo’r</a:t>
            </a:r>
            <a:r>
              <a:rPr lang="en-GB" baseline="0" dirty="0"/>
              <a:t> </a:t>
            </a:r>
            <a:r>
              <a:rPr lang="en-GB" baseline="0" dirty="0" err="1"/>
              <a:t>cofnod</a:t>
            </a:r>
            <a:r>
              <a:rPr lang="en-GB" baseline="0" dirty="0"/>
              <a:t> bob </a:t>
            </a:r>
            <a:r>
              <a:rPr lang="en-GB" baseline="0" dirty="0" err="1"/>
              <a:t>wythnos</a:t>
            </a:r>
            <a:r>
              <a:rPr lang="en-GB" baseline="0" dirty="0"/>
              <a:t>, ac </a:t>
            </a:r>
            <a:r>
              <a:rPr lang="en-GB" baseline="0" dirty="0" err="1"/>
              <a:t>mae</a:t>
            </a:r>
            <a:r>
              <a:rPr lang="en-GB" baseline="0" dirty="0"/>
              <a:t> </a:t>
            </a:r>
            <a:r>
              <a:rPr lang="en-GB" baseline="0" dirty="0" err="1"/>
              <a:t>angen</a:t>
            </a:r>
            <a:r>
              <a:rPr lang="en-GB" baseline="0" dirty="0"/>
              <a:t> </a:t>
            </a:r>
            <a:r>
              <a:rPr lang="en-GB" baseline="0" dirty="0" err="1"/>
              <a:t>i</a:t>
            </a:r>
            <a:r>
              <a:rPr lang="en-GB" baseline="0" dirty="0"/>
              <a:t> chi </a:t>
            </a:r>
            <a:r>
              <a:rPr lang="en-GB" baseline="0" dirty="0" err="1"/>
              <a:t>gadw</a:t>
            </a:r>
            <a:r>
              <a:rPr lang="en-GB" baseline="0" dirty="0"/>
              <a:t> </a:t>
            </a:r>
            <a:r>
              <a:rPr lang="en-GB" baseline="0" dirty="0" err="1"/>
              <a:t>copi</a:t>
            </a:r>
            <a:r>
              <a:rPr lang="en-GB" baseline="0" dirty="0"/>
              <a:t> </a:t>
            </a:r>
            <a:r>
              <a:rPr lang="en-GB" baseline="0" dirty="0" err="1"/>
              <a:t>o’r</a:t>
            </a:r>
            <a:r>
              <a:rPr lang="en-GB" baseline="0" dirty="0"/>
              <a:t> </a:t>
            </a:r>
            <a:r>
              <a:rPr lang="en-GB" baseline="0" dirty="0" err="1"/>
              <a:t>cofnod</a:t>
            </a:r>
            <a:r>
              <a:rPr lang="en-GB" baseline="0" dirty="0"/>
              <a:t> </a:t>
            </a:r>
            <a:r>
              <a:rPr lang="en-GB" baseline="0" dirty="0" err="1"/>
              <a:t>yn</a:t>
            </a:r>
            <a:r>
              <a:rPr lang="en-GB" baseline="0" dirty="0"/>
              <a:t> </a:t>
            </a:r>
            <a:r>
              <a:rPr lang="en-GB" baseline="0" dirty="0" err="1"/>
              <a:t>eich</a:t>
            </a:r>
            <a:r>
              <a:rPr lang="en-GB" baseline="0" dirty="0"/>
              <a:t> </a:t>
            </a:r>
            <a:r>
              <a:rPr lang="en-GB" baseline="0" dirty="0" err="1"/>
              <a:t>ffeil</a:t>
            </a:r>
            <a:r>
              <a:rPr lang="en-GB" baseline="0" dirty="0"/>
              <a:t> PAP.</a:t>
            </a:r>
          </a:p>
          <a:p>
            <a:r>
              <a:rPr lang="en-GB" b="1" baseline="0" dirty="0" err="1"/>
              <a:t>Sut</a:t>
            </a:r>
            <a:r>
              <a:rPr lang="en-GB" b="1" baseline="0" dirty="0"/>
              <a:t> </a:t>
            </a:r>
            <a:r>
              <a:rPr lang="en-GB" b="1" baseline="0" dirty="0" err="1"/>
              <a:t>i</a:t>
            </a:r>
            <a:r>
              <a:rPr lang="en-GB" b="1" baseline="0" dirty="0"/>
              <a:t> </a:t>
            </a:r>
            <a:r>
              <a:rPr lang="en-GB" b="1" baseline="0" dirty="0" err="1"/>
              <a:t>adrodd</a:t>
            </a:r>
            <a:r>
              <a:rPr lang="en-GB" b="1" baseline="0" dirty="0"/>
              <a:t> </a:t>
            </a:r>
            <a:r>
              <a:rPr lang="en-GB" b="1" baseline="0" dirty="0" err="1"/>
              <a:t>absenoldeb</a:t>
            </a:r>
            <a:r>
              <a:rPr lang="en-GB" b="1" baseline="0" dirty="0"/>
              <a:t> </a:t>
            </a:r>
            <a:r>
              <a:rPr lang="en-GB" baseline="0" dirty="0" smtClean="0"/>
              <a:t>–Y </a:t>
            </a:r>
            <a:r>
              <a:rPr lang="en-GB" baseline="0" dirty="0" err="1"/>
              <a:t>cyfeiriad</a:t>
            </a:r>
            <a:r>
              <a:rPr lang="en-GB" baseline="0" dirty="0"/>
              <a:t> </a:t>
            </a:r>
            <a:r>
              <a:rPr lang="en-GB" baseline="0" dirty="0" err="1"/>
              <a:t>ebost</a:t>
            </a:r>
            <a:r>
              <a:rPr lang="en-GB" baseline="0" dirty="0"/>
              <a:t> </a:t>
            </a:r>
            <a:r>
              <a:rPr lang="en-GB" baseline="0" dirty="0" err="1"/>
              <a:t>ydy</a:t>
            </a:r>
            <a:r>
              <a:rPr lang="en-GB" baseline="0" dirty="0"/>
              <a:t> </a:t>
            </a:r>
            <a:r>
              <a:rPr lang="en-GB" baseline="0" dirty="0" smtClean="0"/>
              <a:t>S_PGCE@uwtsd.ac.uk. </a:t>
            </a:r>
            <a:r>
              <a:rPr lang="en-GB" baseline="0" dirty="0" err="1"/>
              <a:t>Copiwch</a:t>
            </a:r>
            <a:r>
              <a:rPr lang="en-GB" baseline="0" dirty="0"/>
              <a:t> </a:t>
            </a:r>
            <a:r>
              <a:rPr lang="en-GB" baseline="0" dirty="0" err="1"/>
              <a:t>eich</a:t>
            </a:r>
            <a:r>
              <a:rPr lang="en-GB" baseline="0" dirty="0"/>
              <a:t> </a:t>
            </a:r>
            <a:r>
              <a:rPr lang="en-GB" baseline="0" dirty="0" err="1"/>
              <a:t>tiwtor</a:t>
            </a:r>
            <a:r>
              <a:rPr lang="en-GB" baseline="0" dirty="0"/>
              <a:t> </a:t>
            </a:r>
            <a:r>
              <a:rPr lang="en-GB" baseline="0" dirty="0" err="1"/>
              <a:t>i</a:t>
            </a:r>
            <a:r>
              <a:rPr lang="en-GB" baseline="0" dirty="0"/>
              <a:t> </a:t>
            </a:r>
            <a:r>
              <a:rPr lang="en-GB" baseline="0" dirty="0" err="1"/>
              <a:t>mewn</a:t>
            </a:r>
            <a:r>
              <a:rPr lang="en-GB" baseline="0" dirty="0"/>
              <a:t> </a:t>
            </a:r>
            <a:r>
              <a:rPr lang="en-GB" baseline="0" dirty="0" err="1"/>
              <a:t>i’r</a:t>
            </a:r>
            <a:r>
              <a:rPr lang="en-GB" baseline="0" dirty="0"/>
              <a:t> </a:t>
            </a:r>
            <a:r>
              <a:rPr lang="en-GB" baseline="0" dirty="0" err="1"/>
              <a:t>ebost</a:t>
            </a:r>
            <a:r>
              <a:rPr lang="en-GB" baseline="0" dirty="0"/>
              <a:t> </a:t>
            </a:r>
            <a:r>
              <a:rPr lang="en-GB" baseline="0" dirty="0" err="1"/>
              <a:t>hefyd</a:t>
            </a:r>
            <a:r>
              <a:rPr lang="en-GB" baseline="0" dirty="0"/>
              <a:t>.</a:t>
            </a:r>
          </a:p>
          <a:p>
            <a:r>
              <a:rPr lang="en-GB" b="1" baseline="0" dirty="0" err="1"/>
              <a:t>Rheolau</a:t>
            </a:r>
            <a:r>
              <a:rPr lang="en-GB" b="1" baseline="0" dirty="0"/>
              <a:t> </a:t>
            </a:r>
            <a:r>
              <a:rPr lang="en-GB" b="1" baseline="0" dirty="0" err="1"/>
              <a:t>presenoldeb</a:t>
            </a:r>
            <a:r>
              <a:rPr lang="en-GB" b="1" baseline="0" dirty="0"/>
              <a:t> </a:t>
            </a:r>
            <a:r>
              <a:rPr lang="en-GB" baseline="0" dirty="0"/>
              <a:t>– </a:t>
            </a:r>
            <a:r>
              <a:rPr lang="en-GB" baseline="0" dirty="0" err="1" smtClean="0"/>
              <a:t>Mae’r</a:t>
            </a:r>
            <a:r>
              <a:rPr lang="en-GB" baseline="0" dirty="0" smtClean="0"/>
              <a:t> </a:t>
            </a:r>
            <a:r>
              <a:rPr lang="en-GB" baseline="0" dirty="0" err="1"/>
              <a:t>rheolau</a:t>
            </a:r>
            <a:r>
              <a:rPr lang="en-GB" baseline="0" dirty="0"/>
              <a:t> </a:t>
            </a:r>
            <a:r>
              <a:rPr lang="en-GB" baseline="0" dirty="0" err="1"/>
              <a:t>ynghylch</a:t>
            </a:r>
            <a:r>
              <a:rPr lang="en-GB" baseline="0" dirty="0"/>
              <a:t> </a:t>
            </a:r>
            <a:r>
              <a:rPr lang="en-GB" baseline="0" dirty="0" err="1"/>
              <a:t>presenoldeb</a:t>
            </a:r>
            <a:r>
              <a:rPr lang="en-GB" baseline="0" dirty="0"/>
              <a:t> </a:t>
            </a:r>
            <a:r>
              <a:rPr lang="en-GB" baseline="0" dirty="0" err="1"/>
              <a:t>yn</a:t>
            </a:r>
            <a:r>
              <a:rPr lang="en-GB" baseline="0" dirty="0"/>
              <a:t> </a:t>
            </a:r>
            <a:r>
              <a:rPr lang="en-GB" baseline="0" dirty="0" err="1"/>
              <a:t>llym</a:t>
            </a:r>
            <a:r>
              <a:rPr lang="en-GB" baseline="0" dirty="0"/>
              <a:t>. Mae </a:t>
            </a:r>
            <a:r>
              <a:rPr lang="en-GB" baseline="0" dirty="0" err="1"/>
              <a:t>hyn</a:t>
            </a:r>
            <a:r>
              <a:rPr lang="en-GB" baseline="0" dirty="0"/>
              <a:t> </a:t>
            </a:r>
            <a:r>
              <a:rPr lang="en-GB" baseline="0" dirty="0" err="1"/>
              <a:t>yn</a:t>
            </a:r>
            <a:r>
              <a:rPr lang="en-GB" baseline="0" dirty="0"/>
              <a:t> </a:t>
            </a:r>
            <a:r>
              <a:rPr lang="en-GB" baseline="0" dirty="0" err="1"/>
              <a:t>cynnwys</a:t>
            </a:r>
            <a:r>
              <a:rPr lang="en-GB" baseline="0" dirty="0"/>
              <a:t> </a:t>
            </a:r>
            <a:r>
              <a:rPr lang="en-GB" baseline="0" dirty="0" err="1"/>
              <a:t>dyddiau</a:t>
            </a:r>
            <a:r>
              <a:rPr lang="en-GB" baseline="0" dirty="0"/>
              <a:t> </a:t>
            </a:r>
            <a:r>
              <a:rPr lang="en-GB" baseline="0" dirty="0" err="1"/>
              <a:t>yn</a:t>
            </a:r>
            <a:r>
              <a:rPr lang="en-GB" baseline="0" dirty="0"/>
              <a:t> y </a:t>
            </a:r>
            <a:r>
              <a:rPr lang="en-GB" baseline="0" dirty="0" err="1"/>
              <a:t>Brifysgol</a:t>
            </a:r>
            <a:r>
              <a:rPr lang="en-GB" baseline="0" dirty="0"/>
              <a:t> </a:t>
            </a:r>
            <a:r>
              <a:rPr lang="en-GB" baseline="0" dirty="0" err="1"/>
              <a:t>yn</a:t>
            </a:r>
            <a:r>
              <a:rPr lang="en-GB" baseline="0" dirty="0"/>
              <a:t> </a:t>
            </a:r>
            <a:r>
              <a:rPr lang="en-GB" baseline="0" dirty="0" err="1"/>
              <a:t>ogystal</a:t>
            </a:r>
            <a:r>
              <a:rPr lang="en-GB" baseline="0" dirty="0"/>
              <a:t> </a:t>
            </a:r>
            <a:r>
              <a:rPr lang="en-GB" baseline="0" dirty="0">
                <a:latin typeface="Trebuchet MS" panose="020B0603020202020204" pitchFamily="34" charset="0"/>
              </a:rPr>
              <a:t>â </a:t>
            </a:r>
            <a:r>
              <a:rPr lang="en-GB" baseline="0" dirty="0" err="1">
                <a:latin typeface="Trebuchet MS" panose="020B0603020202020204" pitchFamily="34" charset="0"/>
              </a:rPr>
              <a:t>dyddiau</a:t>
            </a:r>
            <a:r>
              <a:rPr lang="en-GB" baseline="0" dirty="0">
                <a:latin typeface="Trebuchet MS" panose="020B0603020202020204" pitchFamily="34" charset="0"/>
              </a:rPr>
              <a:t> pan </a:t>
            </a:r>
            <a:r>
              <a:rPr lang="en-GB" baseline="0" dirty="0" err="1">
                <a:latin typeface="Trebuchet MS" panose="020B0603020202020204" pitchFamily="34" charset="0"/>
              </a:rPr>
              <a:t>yr</a:t>
            </a:r>
            <a:r>
              <a:rPr lang="en-GB" baseline="0" dirty="0">
                <a:latin typeface="Trebuchet MS" panose="020B0603020202020204" pitchFamily="34" charset="0"/>
              </a:rPr>
              <a:t> </a:t>
            </a:r>
            <a:r>
              <a:rPr lang="en-GB" baseline="0" dirty="0" err="1">
                <a:latin typeface="Trebuchet MS" panose="020B0603020202020204" pitchFamily="34" charset="0"/>
              </a:rPr>
              <a:t>ydych</a:t>
            </a:r>
            <a:r>
              <a:rPr lang="en-GB" baseline="0" dirty="0">
                <a:latin typeface="Trebuchet MS" panose="020B0603020202020204" pitchFamily="34" charset="0"/>
              </a:rPr>
              <a:t> </a:t>
            </a:r>
            <a:r>
              <a:rPr lang="en-GB" baseline="0" dirty="0" err="1">
                <a:latin typeface="Trebuchet MS" panose="020B0603020202020204" pitchFamily="34" charset="0"/>
              </a:rPr>
              <a:t>ar</a:t>
            </a:r>
            <a:r>
              <a:rPr lang="en-GB" baseline="0" dirty="0">
                <a:latin typeface="Trebuchet MS" panose="020B0603020202020204" pitchFamily="34" charset="0"/>
              </a:rPr>
              <a:t> </a:t>
            </a:r>
            <a:r>
              <a:rPr lang="en-GB" baseline="0" dirty="0" err="1">
                <a:latin typeface="Trebuchet MS" panose="020B0603020202020204" pitchFamily="34" charset="0"/>
              </a:rPr>
              <a:t>leoliad</a:t>
            </a:r>
            <a:r>
              <a:rPr lang="en-GB" baseline="0" dirty="0">
                <a:latin typeface="Trebuchet MS" panose="020B0603020202020204" pitchFamily="34" charset="0"/>
              </a:rPr>
              <a:t>. </a:t>
            </a:r>
            <a:r>
              <a:rPr lang="en-GB" baseline="0" dirty="0" err="1">
                <a:latin typeface="Trebuchet MS" panose="020B0603020202020204" pitchFamily="34" charset="0"/>
              </a:rPr>
              <a:t>Os</a:t>
            </a:r>
            <a:r>
              <a:rPr lang="en-GB" baseline="0" dirty="0">
                <a:latin typeface="Trebuchet MS" panose="020B0603020202020204" pitchFamily="34" charset="0"/>
              </a:rPr>
              <a:t> </a:t>
            </a:r>
            <a:r>
              <a:rPr lang="en-GB" baseline="0" dirty="0" err="1">
                <a:latin typeface="Trebuchet MS" panose="020B0603020202020204" pitchFamily="34" charset="0"/>
              </a:rPr>
              <a:t>ydych</a:t>
            </a:r>
            <a:r>
              <a:rPr lang="en-GB" baseline="0" dirty="0">
                <a:latin typeface="Trebuchet MS" panose="020B0603020202020204" pitchFamily="34" charset="0"/>
              </a:rPr>
              <a:t> </a:t>
            </a:r>
            <a:r>
              <a:rPr lang="en-GB" baseline="0" dirty="0" err="1">
                <a:latin typeface="Trebuchet MS" panose="020B0603020202020204" pitchFamily="34" charset="0"/>
              </a:rPr>
              <a:t>yn</a:t>
            </a:r>
            <a:r>
              <a:rPr lang="en-GB" baseline="0" dirty="0">
                <a:latin typeface="Trebuchet MS" panose="020B0603020202020204" pitchFamily="34" charset="0"/>
              </a:rPr>
              <a:t> </a:t>
            </a:r>
            <a:r>
              <a:rPr lang="en-GB" baseline="0" dirty="0" err="1">
                <a:latin typeface="Trebuchet MS" panose="020B0603020202020204" pitchFamily="34" charset="0"/>
              </a:rPr>
              <a:t>colli</a:t>
            </a:r>
            <a:r>
              <a:rPr lang="en-GB" baseline="0" dirty="0">
                <a:latin typeface="Trebuchet MS" panose="020B0603020202020204" pitchFamily="34" charset="0"/>
              </a:rPr>
              <a:t> </a:t>
            </a:r>
            <a:r>
              <a:rPr lang="en-GB" baseline="0" dirty="0" err="1">
                <a:latin typeface="Trebuchet MS" panose="020B0603020202020204" pitchFamily="34" charset="0"/>
              </a:rPr>
              <a:t>deg</a:t>
            </a:r>
            <a:r>
              <a:rPr lang="en-GB" baseline="0" dirty="0">
                <a:latin typeface="Trebuchet MS" panose="020B0603020202020204" pitchFamily="34" charset="0"/>
              </a:rPr>
              <a:t> </a:t>
            </a:r>
            <a:r>
              <a:rPr lang="en-GB" baseline="0" dirty="0" err="1">
                <a:latin typeface="Trebuchet MS" panose="020B0603020202020204" pitchFamily="34" charset="0"/>
              </a:rPr>
              <a:t>neu’n</a:t>
            </a:r>
            <a:r>
              <a:rPr lang="en-GB" baseline="0" dirty="0">
                <a:latin typeface="Trebuchet MS" panose="020B0603020202020204" pitchFamily="34" charset="0"/>
              </a:rPr>
              <a:t> </a:t>
            </a:r>
            <a:r>
              <a:rPr lang="en-GB" baseline="0" dirty="0" err="1">
                <a:latin typeface="Trebuchet MS" panose="020B0603020202020204" pitchFamily="34" charset="0"/>
              </a:rPr>
              <a:t>fwy</a:t>
            </a:r>
            <a:r>
              <a:rPr lang="en-GB" baseline="0" dirty="0">
                <a:latin typeface="Trebuchet MS" panose="020B0603020202020204" pitchFamily="34" charset="0"/>
              </a:rPr>
              <a:t> o </a:t>
            </a:r>
            <a:r>
              <a:rPr lang="en-GB" baseline="0" dirty="0" err="1">
                <a:latin typeface="Trebuchet MS" panose="020B0603020202020204" pitchFamily="34" charset="0"/>
              </a:rPr>
              <a:t>ddiwrnodau</a:t>
            </a:r>
            <a:r>
              <a:rPr lang="en-GB" baseline="0" dirty="0">
                <a:latin typeface="Trebuchet MS" panose="020B0603020202020204" pitchFamily="34" charset="0"/>
              </a:rPr>
              <a:t> </a:t>
            </a:r>
            <a:r>
              <a:rPr lang="en-GB" baseline="0" dirty="0" err="1">
                <a:latin typeface="Trebuchet MS" panose="020B0603020202020204" pitchFamily="34" charset="0"/>
              </a:rPr>
              <a:t>ar</a:t>
            </a:r>
            <a:r>
              <a:rPr lang="en-GB" baseline="0" dirty="0">
                <a:latin typeface="Trebuchet MS" panose="020B0603020202020204" pitchFamily="34" charset="0"/>
              </a:rPr>
              <a:t> </a:t>
            </a:r>
            <a:r>
              <a:rPr lang="en-GB" baseline="0" dirty="0" err="1">
                <a:latin typeface="Trebuchet MS" panose="020B0603020202020204" pitchFamily="34" charset="0"/>
              </a:rPr>
              <a:t>hyd</a:t>
            </a:r>
            <a:r>
              <a:rPr lang="en-GB" baseline="0" dirty="0">
                <a:latin typeface="Trebuchet MS" panose="020B0603020202020204" pitchFamily="34" charset="0"/>
              </a:rPr>
              <a:t> y </a:t>
            </a:r>
            <a:r>
              <a:rPr lang="en-GB" baseline="0" dirty="0" err="1">
                <a:latin typeface="Trebuchet MS" panose="020B0603020202020204" pitchFamily="34" charset="0"/>
              </a:rPr>
              <a:t>flwyddyn</a:t>
            </a:r>
            <a:r>
              <a:rPr lang="en-GB" baseline="0" dirty="0">
                <a:latin typeface="Trebuchet MS" panose="020B0603020202020204" pitchFamily="34" charset="0"/>
              </a:rPr>
              <a:t>, </a:t>
            </a:r>
            <a:r>
              <a:rPr lang="en-GB" baseline="0" dirty="0" err="1">
                <a:latin typeface="Trebuchet MS" panose="020B0603020202020204" pitchFamily="34" charset="0"/>
              </a:rPr>
              <a:t>gellir</a:t>
            </a:r>
            <a:r>
              <a:rPr lang="en-GB" baseline="0" dirty="0">
                <a:latin typeface="Trebuchet MS" panose="020B0603020202020204" pitchFamily="34" charset="0"/>
              </a:rPr>
              <a:t> </a:t>
            </a:r>
            <a:r>
              <a:rPr lang="en-GB" baseline="0" dirty="0" err="1">
                <a:latin typeface="Trebuchet MS" panose="020B0603020202020204" pitchFamily="34" charset="0"/>
              </a:rPr>
              <a:t>gofyn</a:t>
            </a:r>
            <a:r>
              <a:rPr lang="en-GB" baseline="0" dirty="0">
                <a:latin typeface="Trebuchet MS" panose="020B0603020202020204" pitchFamily="34" charset="0"/>
              </a:rPr>
              <a:t> </a:t>
            </a:r>
            <a:r>
              <a:rPr lang="en-GB" baseline="0" dirty="0" err="1">
                <a:latin typeface="Trebuchet MS" panose="020B0603020202020204" pitchFamily="34" charset="0"/>
              </a:rPr>
              <a:t>i</a:t>
            </a:r>
            <a:r>
              <a:rPr lang="en-GB" baseline="0" dirty="0">
                <a:latin typeface="Trebuchet MS" panose="020B0603020202020204" pitchFamily="34" charset="0"/>
              </a:rPr>
              <a:t> chi </a:t>
            </a:r>
            <a:r>
              <a:rPr lang="en-GB" baseline="0" dirty="0" err="1">
                <a:latin typeface="Trebuchet MS" panose="020B0603020202020204" pitchFamily="34" charset="0"/>
              </a:rPr>
              <a:t>wneud</a:t>
            </a:r>
            <a:r>
              <a:rPr lang="en-GB" baseline="0" dirty="0">
                <a:latin typeface="Trebuchet MS" panose="020B0603020202020204" pitchFamily="34" charset="0"/>
              </a:rPr>
              <a:t> </a:t>
            </a:r>
            <a:r>
              <a:rPr lang="en-GB" baseline="0" dirty="0" err="1">
                <a:latin typeface="Trebuchet MS" panose="020B0603020202020204" pitchFamily="34" charset="0"/>
              </a:rPr>
              <a:t>yr</a:t>
            </a:r>
            <a:r>
              <a:rPr lang="en-GB" baseline="0" dirty="0">
                <a:latin typeface="Trebuchet MS" panose="020B0603020202020204" pitchFamily="34" charset="0"/>
              </a:rPr>
              <a:t> </a:t>
            </a:r>
            <a:r>
              <a:rPr lang="en-GB" baseline="0" dirty="0" err="1">
                <a:latin typeface="Trebuchet MS" panose="020B0603020202020204" pitchFamily="34" charset="0"/>
              </a:rPr>
              <a:t>amser</a:t>
            </a:r>
            <a:r>
              <a:rPr lang="en-GB" baseline="0" dirty="0">
                <a:latin typeface="Trebuchet MS" panose="020B0603020202020204" pitchFamily="34" charset="0"/>
              </a:rPr>
              <a:t> </a:t>
            </a:r>
            <a:r>
              <a:rPr lang="en-GB" baseline="0" dirty="0" err="1">
                <a:latin typeface="Trebuchet MS" panose="020B0603020202020204" pitchFamily="34" charset="0"/>
              </a:rPr>
              <a:t>i</a:t>
            </a:r>
            <a:r>
              <a:rPr lang="en-GB" baseline="0" dirty="0">
                <a:latin typeface="Trebuchet MS" panose="020B0603020202020204" pitchFamily="34" charset="0"/>
              </a:rPr>
              <a:t> </a:t>
            </a:r>
            <a:r>
              <a:rPr lang="en-GB" baseline="0" dirty="0" err="1">
                <a:latin typeface="Trebuchet MS" panose="020B0603020202020204" pitchFamily="34" charset="0"/>
              </a:rPr>
              <a:t>fyny</a:t>
            </a:r>
            <a:r>
              <a:rPr lang="en-GB" baseline="0" dirty="0">
                <a:latin typeface="Trebuchet MS" panose="020B0603020202020204" pitchFamily="34" charset="0"/>
              </a:rPr>
              <a:t> </a:t>
            </a:r>
            <a:r>
              <a:rPr lang="en-GB" baseline="0" dirty="0" err="1">
                <a:latin typeface="Trebuchet MS" panose="020B0603020202020204" pitchFamily="34" charset="0"/>
              </a:rPr>
              <a:t>ar</a:t>
            </a:r>
            <a:r>
              <a:rPr lang="en-GB" baseline="0" dirty="0">
                <a:latin typeface="Trebuchet MS" panose="020B0603020202020204" pitchFamily="34" charset="0"/>
              </a:rPr>
              <a:t> </a:t>
            </a:r>
            <a:r>
              <a:rPr lang="en-GB" baseline="0" dirty="0" err="1">
                <a:latin typeface="Trebuchet MS" panose="020B0603020202020204" pitchFamily="34" charset="0"/>
              </a:rPr>
              <a:t>ddiwedd</a:t>
            </a:r>
            <a:r>
              <a:rPr lang="en-GB" baseline="0" dirty="0">
                <a:latin typeface="Trebuchet MS" panose="020B0603020202020204" pitchFamily="34" charset="0"/>
              </a:rPr>
              <a:t> y </a:t>
            </a:r>
            <a:r>
              <a:rPr lang="en-GB" baseline="0" dirty="0" err="1">
                <a:latin typeface="Trebuchet MS" panose="020B0603020202020204" pitchFamily="34" charset="0"/>
              </a:rPr>
              <a:t>cwrs</a:t>
            </a:r>
            <a:r>
              <a:rPr lang="en-GB" baseline="0" dirty="0">
                <a:latin typeface="Trebuchet MS" panose="020B0603020202020204" pitchFamily="34" charset="0"/>
              </a:rPr>
              <a:t> </a:t>
            </a:r>
            <a:r>
              <a:rPr lang="en-GB" baseline="0" dirty="0" err="1">
                <a:latin typeface="Trebuchet MS" panose="020B0603020202020204" pitchFamily="34" charset="0"/>
              </a:rPr>
              <a:t>sy’n</a:t>
            </a:r>
            <a:r>
              <a:rPr lang="en-GB" baseline="0" dirty="0">
                <a:latin typeface="Trebuchet MS" panose="020B0603020202020204" pitchFamily="34" charset="0"/>
              </a:rPr>
              <a:t> </a:t>
            </a:r>
            <a:r>
              <a:rPr lang="en-GB" baseline="0" dirty="0" err="1">
                <a:latin typeface="Trebuchet MS" panose="020B0603020202020204" pitchFamily="34" charset="0"/>
              </a:rPr>
              <a:t>golygu</a:t>
            </a:r>
            <a:r>
              <a:rPr lang="en-GB" baseline="0" dirty="0">
                <a:latin typeface="Trebuchet MS" panose="020B0603020202020204" pitchFamily="34" charset="0"/>
              </a:rPr>
              <a:t> </a:t>
            </a:r>
            <a:r>
              <a:rPr lang="en-GB" baseline="0" dirty="0" err="1">
                <a:latin typeface="Trebuchet MS" panose="020B0603020202020204" pitchFamily="34" charset="0"/>
              </a:rPr>
              <a:t>efallai</a:t>
            </a:r>
            <a:r>
              <a:rPr lang="en-GB" baseline="0" dirty="0">
                <a:latin typeface="Trebuchet MS" panose="020B0603020202020204" pitchFamily="34" charset="0"/>
              </a:rPr>
              <a:t> </a:t>
            </a:r>
            <a:r>
              <a:rPr lang="en-GB" baseline="0" dirty="0" err="1">
                <a:latin typeface="Trebuchet MS" panose="020B0603020202020204" pitchFamily="34" charset="0"/>
              </a:rPr>
              <a:t>na</a:t>
            </a:r>
            <a:r>
              <a:rPr lang="en-GB" baseline="0" dirty="0">
                <a:latin typeface="Trebuchet MS" panose="020B0603020202020204" pitchFamily="34" charset="0"/>
              </a:rPr>
              <a:t> </a:t>
            </a:r>
            <a:r>
              <a:rPr lang="en-GB" baseline="0" dirty="0" err="1">
                <a:latin typeface="Trebuchet MS" panose="020B0603020202020204" pitchFamily="34" charset="0"/>
              </a:rPr>
              <a:t>fyddwch</a:t>
            </a:r>
            <a:r>
              <a:rPr lang="en-GB" baseline="0" dirty="0">
                <a:latin typeface="Trebuchet MS" panose="020B0603020202020204" pitchFamily="34" charset="0"/>
              </a:rPr>
              <a:t> </a:t>
            </a:r>
            <a:r>
              <a:rPr lang="en-GB" baseline="0" dirty="0" err="1">
                <a:latin typeface="Trebuchet MS" panose="020B0603020202020204" pitchFamily="34" charset="0"/>
              </a:rPr>
              <a:t>yn</a:t>
            </a:r>
            <a:r>
              <a:rPr lang="en-GB" baseline="0" dirty="0">
                <a:latin typeface="Trebuchet MS" panose="020B0603020202020204" pitchFamily="34" charset="0"/>
              </a:rPr>
              <a:t> </a:t>
            </a:r>
            <a:r>
              <a:rPr lang="en-GB" baseline="0" dirty="0" err="1">
                <a:latin typeface="Trebuchet MS" panose="020B0603020202020204" pitchFamily="34" charset="0"/>
              </a:rPr>
              <a:t>medru</a:t>
            </a:r>
            <a:r>
              <a:rPr lang="en-GB" baseline="0" dirty="0">
                <a:latin typeface="Trebuchet MS" panose="020B0603020202020204" pitchFamily="34" charset="0"/>
              </a:rPr>
              <a:t> </a:t>
            </a:r>
            <a:r>
              <a:rPr lang="en-GB" baseline="0" dirty="0" err="1">
                <a:latin typeface="Trebuchet MS" panose="020B0603020202020204" pitchFamily="34" charset="0"/>
              </a:rPr>
              <a:t>cwblhau’r</a:t>
            </a:r>
            <a:r>
              <a:rPr lang="en-GB" baseline="0" dirty="0">
                <a:latin typeface="Trebuchet MS" panose="020B0603020202020204" pitchFamily="34" charset="0"/>
              </a:rPr>
              <a:t> </a:t>
            </a:r>
            <a:r>
              <a:rPr lang="en-GB" baseline="0" dirty="0" err="1">
                <a:latin typeface="Trebuchet MS" panose="020B0603020202020204" pitchFamily="34" charset="0"/>
              </a:rPr>
              <a:t>cwrs</a:t>
            </a:r>
            <a:r>
              <a:rPr lang="en-GB" baseline="0" dirty="0">
                <a:latin typeface="Trebuchet MS" panose="020B0603020202020204" pitchFamily="34" charset="0"/>
              </a:rPr>
              <a:t> y </a:t>
            </a:r>
            <a:r>
              <a:rPr lang="en-GB" baseline="0" dirty="0" err="1">
                <a:latin typeface="Trebuchet MS" panose="020B0603020202020204" pitchFamily="34" charset="0"/>
              </a:rPr>
              <a:t>flwyddyn</a:t>
            </a:r>
            <a:r>
              <a:rPr lang="en-GB" baseline="0" dirty="0">
                <a:latin typeface="Trebuchet MS" panose="020B0603020202020204" pitchFamily="34" charset="0"/>
              </a:rPr>
              <a:t> </a:t>
            </a:r>
            <a:r>
              <a:rPr lang="en-GB" baseline="0" dirty="0" err="1">
                <a:latin typeface="Trebuchet MS" panose="020B0603020202020204" pitchFamily="34" charset="0"/>
              </a:rPr>
              <a:t>academaidd</a:t>
            </a:r>
            <a:r>
              <a:rPr lang="en-GB" baseline="0" dirty="0">
                <a:latin typeface="Trebuchet MS" panose="020B0603020202020204" pitchFamily="34" charset="0"/>
              </a:rPr>
              <a:t> hon.</a:t>
            </a:r>
            <a:endParaRPr lang="en-GB" baseline="0" dirty="0"/>
          </a:p>
          <a:p>
            <a:endParaRPr lang="en-GB" baseline="0" dirty="0"/>
          </a:p>
          <a:p>
            <a:endParaRPr lang="en-GB" baseline="0" dirty="0"/>
          </a:p>
          <a:p>
            <a:r>
              <a:rPr lang="en-GB" b="1" baseline="0" dirty="0"/>
              <a:t>Keeping a record </a:t>
            </a:r>
            <a:r>
              <a:rPr lang="en-GB" baseline="0" dirty="0"/>
              <a:t>– use the ‘Attendance Record’ sheet that’s in your folder to record your attendance and any absence. Your Subject Mentor will need to sign the record each week, and you need to keep a copy of the record in your PTE file.</a:t>
            </a:r>
          </a:p>
          <a:p>
            <a:r>
              <a:rPr lang="en-GB" b="1" baseline="0" dirty="0"/>
              <a:t>How to report an absence </a:t>
            </a:r>
            <a:r>
              <a:rPr lang="en-GB" baseline="0" dirty="0"/>
              <a:t>– </a:t>
            </a:r>
            <a:r>
              <a:rPr lang="en-GB" baseline="0" dirty="0" smtClean="0"/>
              <a:t>The </a:t>
            </a:r>
            <a:r>
              <a:rPr lang="en-GB" baseline="0" dirty="0"/>
              <a:t>email address is </a:t>
            </a:r>
            <a:r>
              <a:rPr lang="en-GB" baseline="0" dirty="0" smtClean="0"/>
              <a:t>S_PGCE@uwtsd.ac.uk</a:t>
            </a:r>
            <a:r>
              <a:rPr lang="en-GB" baseline="0" dirty="0"/>
              <a:t>. Copy your tutor into the email also.</a:t>
            </a:r>
          </a:p>
          <a:p>
            <a:r>
              <a:rPr lang="en-GB" b="1" baseline="0" dirty="0"/>
              <a:t>Attendance regulations </a:t>
            </a:r>
            <a:r>
              <a:rPr lang="en-GB" baseline="0" dirty="0"/>
              <a:t>– </a:t>
            </a:r>
            <a:r>
              <a:rPr lang="en-GB" baseline="0" dirty="0" smtClean="0"/>
              <a:t>Rules </a:t>
            </a:r>
            <a:r>
              <a:rPr lang="en-GB" baseline="0" dirty="0"/>
              <a:t>regarding attendance are strict. They include both your University attendance in addition to days when you’re out on placement. If you miss ten </a:t>
            </a:r>
            <a:r>
              <a:rPr lang="en-GB" baseline="0" dirty="0" smtClean="0"/>
              <a:t>or </a:t>
            </a:r>
            <a:r>
              <a:rPr lang="en-GB" baseline="0" dirty="0"/>
              <a:t>more days during the course of the year, you can be asked to make up the time at the end of the course which could mean you will be unable to complete the course this academic year.</a:t>
            </a:r>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12</a:t>
            </a:fld>
            <a:endParaRPr lang="en-GB"/>
          </a:p>
        </p:txBody>
      </p:sp>
    </p:spTree>
    <p:extLst>
      <p:ext uri="{BB962C8B-B14F-4D97-AF65-F5344CB8AC3E}">
        <p14:creationId xmlns:p14="http://schemas.microsoft.com/office/powerpoint/2010/main" val="1212457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Os</a:t>
            </a:r>
            <a:r>
              <a:rPr lang="en-GB" dirty="0"/>
              <a:t> </a:t>
            </a:r>
            <a:r>
              <a:rPr lang="en-GB" dirty="0" err="1"/>
              <a:t>oes</a:t>
            </a:r>
            <a:r>
              <a:rPr lang="en-GB" dirty="0"/>
              <a:t> </a:t>
            </a:r>
            <a:r>
              <a:rPr lang="en-GB" dirty="0" err="1"/>
              <a:t>gennych</a:t>
            </a:r>
            <a:r>
              <a:rPr lang="en-GB" dirty="0"/>
              <a:t> </a:t>
            </a:r>
            <a:r>
              <a:rPr lang="en-GB" dirty="0" err="1"/>
              <a:t>unrhyw</a:t>
            </a:r>
            <a:r>
              <a:rPr lang="en-GB" dirty="0"/>
              <a:t> </a:t>
            </a:r>
            <a:r>
              <a:rPr lang="en-GB" dirty="0" err="1"/>
              <a:t>gwestiwn</a:t>
            </a:r>
            <a:r>
              <a:rPr lang="en-GB" dirty="0"/>
              <a:t> am y </a:t>
            </a:r>
            <a:r>
              <a:rPr lang="en-GB" dirty="0" err="1"/>
              <a:t>modiwl</a:t>
            </a:r>
            <a:r>
              <a:rPr lang="en-GB" dirty="0"/>
              <a:t> </a:t>
            </a:r>
            <a:r>
              <a:rPr lang="en-GB" dirty="0" err="1"/>
              <a:t>hwn</a:t>
            </a:r>
            <a:r>
              <a:rPr lang="en-GB" dirty="0"/>
              <a:t>,</a:t>
            </a:r>
            <a:r>
              <a:rPr lang="en-GB" baseline="0" dirty="0"/>
              <a:t> </a:t>
            </a:r>
            <a:r>
              <a:rPr lang="en-GB" baseline="0" dirty="0" err="1"/>
              <a:t>os</a:t>
            </a:r>
            <a:r>
              <a:rPr lang="en-GB" baseline="0" dirty="0"/>
              <a:t> </a:t>
            </a:r>
            <a:r>
              <a:rPr lang="en-GB" baseline="0" dirty="0" err="1"/>
              <a:t>gwelwch</a:t>
            </a:r>
            <a:r>
              <a:rPr lang="en-GB" baseline="0" dirty="0"/>
              <a:t> </a:t>
            </a:r>
            <a:r>
              <a:rPr lang="en-GB" baseline="0" dirty="0" err="1"/>
              <a:t>yn</a:t>
            </a:r>
            <a:r>
              <a:rPr lang="en-GB" baseline="0" dirty="0"/>
              <a:t> </a:t>
            </a:r>
            <a:r>
              <a:rPr lang="en-GB" baseline="0" dirty="0" err="1"/>
              <a:t>dda</a:t>
            </a:r>
            <a:r>
              <a:rPr lang="en-GB" baseline="0" dirty="0"/>
              <a:t> </a:t>
            </a:r>
            <a:r>
              <a:rPr lang="en-GB" baseline="0" dirty="0" err="1"/>
              <a:t>cysylltwch</a:t>
            </a:r>
            <a:r>
              <a:rPr lang="en-GB" baseline="0" dirty="0"/>
              <a:t> </a:t>
            </a:r>
            <a:r>
              <a:rPr lang="en-GB" baseline="0" dirty="0" err="1"/>
              <a:t>gyda</a:t>
            </a:r>
            <a:r>
              <a:rPr lang="en-GB" baseline="0" dirty="0"/>
              <a:t> fi.</a:t>
            </a:r>
          </a:p>
          <a:p>
            <a:endParaRPr lang="en-GB" baseline="0" dirty="0"/>
          </a:p>
          <a:p>
            <a:r>
              <a:rPr lang="en-GB" baseline="0" dirty="0"/>
              <a:t>If you have any questions </a:t>
            </a:r>
            <a:r>
              <a:rPr lang="en-GB" dirty="0"/>
              <a:t>about this module, please get</a:t>
            </a:r>
            <a:r>
              <a:rPr lang="en-GB" baseline="0" dirty="0"/>
              <a:t> in touch with me.</a:t>
            </a:r>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13</a:t>
            </a:fld>
            <a:endParaRPr lang="en-GB"/>
          </a:p>
        </p:txBody>
      </p:sp>
    </p:spTree>
    <p:extLst>
      <p:ext uri="{BB962C8B-B14F-4D97-AF65-F5344CB8AC3E}">
        <p14:creationId xmlns:p14="http://schemas.microsoft.com/office/powerpoint/2010/main" val="3250364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992888" cy="3126209"/>
          </a:xfrm>
        </p:spPr>
        <p:txBody>
          <a:bodyPr>
            <a:normAutofit fontScale="90000"/>
          </a:bodyPr>
          <a:lstStyle/>
          <a:p>
            <a:r>
              <a:rPr lang="en-GB" dirty="0">
                <a:solidFill>
                  <a:schemeClr val="bg1"/>
                </a:solidFill>
              </a:rPr>
              <a:t/>
            </a:r>
            <a:br>
              <a:rPr lang="en-GB" dirty="0">
                <a:solidFill>
                  <a:schemeClr val="bg1"/>
                </a:solidFill>
              </a:rPr>
            </a:br>
            <a:r>
              <a:rPr lang="en-GB" dirty="0">
                <a:solidFill>
                  <a:schemeClr val="bg1"/>
                </a:solidFill>
              </a:rPr>
              <a:t/>
            </a:r>
            <a:br>
              <a:rPr lang="en-GB" dirty="0">
                <a:solidFill>
                  <a:schemeClr val="bg1"/>
                </a:solidFill>
              </a:rPr>
            </a:br>
            <a:r>
              <a:rPr lang="en-GB" dirty="0" err="1">
                <a:solidFill>
                  <a:schemeClr val="bg1"/>
                </a:solidFill>
              </a:rPr>
              <a:t>Profiad</a:t>
            </a:r>
            <a:r>
              <a:rPr lang="en-GB" dirty="0">
                <a:solidFill>
                  <a:schemeClr val="bg1"/>
                </a:solidFill>
              </a:rPr>
              <a:t> </a:t>
            </a:r>
            <a:r>
              <a:rPr lang="en-GB" dirty="0" err="1">
                <a:solidFill>
                  <a:schemeClr val="bg1"/>
                </a:solidFill>
              </a:rPr>
              <a:t>Addysgu</a:t>
            </a:r>
            <a:r>
              <a:rPr lang="en-GB" dirty="0">
                <a:solidFill>
                  <a:schemeClr val="bg1"/>
                </a:solidFill>
              </a:rPr>
              <a:t> </a:t>
            </a:r>
            <a:r>
              <a:rPr lang="en-GB" dirty="0" err="1">
                <a:solidFill>
                  <a:schemeClr val="bg1"/>
                </a:solidFill>
              </a:rPr>
              <a:t>Proffesiynol</a:t>
            </a:r>
            <a:r>
              <a:rPr lang="en-GB" dirty="0">
                <a:solidFill>
                  <a:schemeClr val="bg1"/>
                </a:solidFill>
              </a:rPr>
              <a:t> (PAP)</a:t>
            </a:r>
            <a:br>
              <a:rPr lang="en-GB" dirty="0">
                <a:solidFill>
                  <a:schemeClr val="bg1"/>
                </a:solidFill>
              </a:rPr>
            </a:br>
            <a:r>
              <a:rPr lang="en-GB" dirty="0">
                <a:solidFill>
                  <a:schemeClr val="bg1"/>
                </a:solidFill>
              </a:rPr>
              <a:t/>
            </a:r>
            <a:br>
              <a:rPr lang="en-GB" dirty="0">
                <a:solidFill>
                  <a:schemeClr val="bg1"/>
                </a:solidFill>
              </a:rPr>
            </a:br>
            <a:r>
              <a:rPr lang="en-GB" dirty="0">
                <a:solidFill>
                  <a:schemeClr val="bg1"/>
                </a:solidFill>
              </a:rPr>
              <a:t>Professional Teaching Experience (PTE)</a:t>
            </a:r>
            <a:br>
              <a:rPr lang="en-GB" dirty="0">
                <a:solidFill>
                  <a:schemeClr val="bg1"/>
                </a:solidFill>
              </a:rPr>
            </a:br>
            <a:r>
              <a:rPr lang="en-GB" dirty="0">
                <a:solidFill>
                  <a:schemeClr val="bg1"/>
                </a:solidFill>
              </a:rPr>
              <a:t/>
            </a:r>
            <a:br>
              <a:rPr lang="en-GB" dirty="0">
                <a:solidFill>
                  <a:schemeClr val="bg1"/>
                </a:solidFill>
              </a:rPr>
            </a:br>
            <a:r>
              <a:rPr lang="en-GB" dirty="0">
                <a:solidFill>
                  <a:schemeClr val="bg1"/>
                </a:solidFill>
              </a:rPr>
              <a:t>ECSP6002(C)</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err="1"/>
              <a:t>Sesiwn</a:t>
            </a:r>
            <a:r>
              <a:rPr lang="en-GB" dirty="0"/>
              <a:t> </a:t>
            </a:r>
            <a:r>
              <a:rPr lang="en-GB" dirty="0" err="1"/>
              <a:t>heddiw</a:t>
            </a:r>
            <a:r>
              <a:rPr lang="en-GB" dirty="0"/>
              <a:t> / Today’s session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31703218"/>
              </p:ext>
            </p:extLst>
          </p:nvPr>
        </p:nvGraphicFramePr>
        <p:xfrm>
          <a:off x="796925" y="1556792"/>
          <a:ext cx="7550150" cy="4104456"/>
        </p:xfrm>
        <a:graphic>
          <a:graphicData uri="http://schemas.openxmlformats.org/drawingml/2006/table">
            <a:tbl>
              <a:tblPr firstRow="1" bandRow="1">
                <a:tableStyleId>{5C22544A-7EE6-4342-B048-85BDC9FD1C3A}</a:tableStyleId>
              </a:tblPr>
              <a:tblGrid>
                <a:gridCol w="3775075">
                  <a:extLst>
                    <a:ext uri="{9D8B030D-6E8A-4147-A177-3AD203B41FA5}">
                      <a16:colId xmlns:a16="http://schemas.microsoft.com/office/drawing/2014/main" xmlns="" val="20000"/>
                    </a:ext>
                  </a:extLst>
                </a:gridCol>
                <a:gridCol w="3775075">
                  <a:extLst>
                    <a:ext uri="{9D8B030D-6E8A-4147-A177-3AD203B41FA5}">
                      <a16:colId xmlns:a16="http://schemas.microsoft.com/office/drawing/2014/main" xmlns="" val="20001"/>
                    </a:ext>
                  </a:extLst>
                </a:gridCol>
              </a:tblGrid>
              <a:tr h="4104456">
                <a:tc>
                  <a:txBody>
                    <a:bodyPr/>
                    <a:lstStyle/>
                    <a:p>
                      <a:pPr marL="285750" indent="-285750" rtl="0">
                        <a:lnSpc>
                          <a:spcPct val="200000"/>
                        </a:lnSpc>
                        <a:buFont typeface="Arial" panose="020B0604020202020204" pitchFamily="34" charset="0"/>
                        <a:buChar char="•"/>
                      </a:pPr>
                      <a:r>
                        <a:rPr lang="en-GB" sz="1800" b="1" kern="1200" dirty="0" err="1">
                          <a:solidFill>
                            <a:schemeClr val="lt1"/>
                          </a:solidFill>
                          <a:effectLst/>
                          <a:latin typeface="+mn-lt"/>
                          <a:ea typeface="+mn-ea"/>
                          <a:cs typeface="+mn-cs"/>
                        </a:rPr>
                        <a:t>Llyfryn</a:t>
                      </a:r>
                      <a:r>
                        <a:rPr lang="en-GB" sz="1800" b="1" kern="1200" dirty="0">
                          <a:solidFill>
                            <a:schemeClr val="lt1"/>
                          </a:solidFill>
                          <a:effectLst/>
                          <a:latin typeface="+mn-lt"/>
                          <a:ea typeface="+mn-ea"/>
                          <a:cs typeface="+mn-cs"/>
                        </a:rPr>
                        <a:t> </a:t>
                      </a:r>
                      <a:r>
                        <a:rPr lang="en-GB" sz="1800" b="1" kern="1200" dirty="0" err="1">
                          <a:solidFill>
                            <a:schemeClr val="lt1"/>
                          </a:solidFill>
                          <a:effectLst/>
                          <a:latin typeface="+mn-lt"/>
                          <a:ea typeface="+mn-ea"/>
                          <a:cs typeface="+mn-cs"/>
                        </a:rPr>
                        <a:t>sylwadau</a:t>
                      </a:r>
                      <a:r>
                        <a:rPr lang="en-GB" sz="1800" b="1" kern="1200" dirty="0">
                          <a:solidFill>
                            <a:schemeClr val="lt1"/>
                          </a:solidFill>
                          <a:effectLst/>
                          <a:latin typeface="+mn-lt"/>
                          <a:ea typeface="+mn-ea"/>
                          <a:cs typeface="+mn-cs"/>
                        </a:rPr>
                        <a:t> </a:t>
                      </a:r>
                      <a:r>
                        <a:rPr lang="en-GB" sz="1800" b="1" kern="1200" dirty="0" err="1">
                          <a:solidFill>
                            <a:schemeClr val="lt1"/>
                          </a:solidFill>
                          <a:effectLst/>
                          <a:latin typeface="+mn-lt"/>
                          <a:ea typeface="+mn-ea"/>
                          <a:cs typeface="+mn-cs"/>
                        </a:rPr>
                        <a:t>gwersi</a:t>
                      </a:r>
                      <a:endParaRPr lang="en-GB" sz="1800" b="1" kern="1200" dirty="0">
                        <a:solidFill>
                          <a:schemeClr val="lt1"/>
                        </a:solidFill>
                        <a:effectLst/>
                        <a:latin typeface="+mn-lt"/>
                        <a:ea typeface="+mn-ea"/>
                        <a:cs typeface="+mn-cs"/>
                      </a:endParaRPr>
                    </a:p>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Y</a:t>
                      </a:r>
                      <a:r>
                        <a:rPr lang="en-GB" sz="1800" b="1" kern="1200" baseline="0" dirty="0">
                          <a:solidFill>
                            <a:schemeClr val="lt1"/>
                          </a:solidFill>
                          <a:effectLst/>
                          <a:latin typeface="+mn-lt"/>
                          <a:ea typeface="+mn-ea"/>
                          <a:cs typeface="+mn-cs"/>
                        </a:rPr>
                        <a:t> </a:t>
                      </a:r>
                      <a:r>
                        <a:rPr lang="en-GB" sz="1800" b="1" kern="1200" baseline="0" dirty="0" smtClean="0">
                          <a:solidFill>
                            <a:schemeClr val="lt1"/>
                          </a:solidFill>
                          <a:effectLst/>
                          <a:latin typeface="+mn-lt"/>
                          <a:ea typeface="+mn-ea"/>
                          <a:cs typeface="+mn-cs"/>
                        </a:rPr>
                        <a:t>Ffeil </a:t>
                      </a:r>
                      <a:r>
                        <a:rPr lang="en-GB" sz="1800" b="1" kern="1200" baseline="0" dirty="0" err="1" smtClean="0">
                          <a:solidFill>
                            <a:schemeClr val="lt1"/>
                          </a:solidFill>
                          <a:effectLst/>
                          <a:latin typeface="+mn-lt"/>
                          <a:ea typeface="+mn-ea"/>
                          <a:cs typeface="+mn-cs"/>
                        </a:rPr>
                        <a:t>Addysgu</a:t>
                      </a:r>
                      <a:r>
                        <a:rPr lang="en-GB" sz="1800" b="1" kern="1200" baseline="0" dirty="0" smtClean="0">
                          <a:solidFill>
                            <a:schemeClr val="lt1"/>
                          </a:solidFill>
                          <a:effectLst/>
                          <a:latin typeface="+mn-lt"/>
                          <a:ea typeface="+mn-ea"/>
                          <a:cs typeface="+mn-cs"/>
                        </a:rPr>
                        <a:t> </a:t>
                      </a:r>
                      <a:r>
                        <a:rPr lang="en-GB" sz="1800" b="1" kern="1200" baseline="0" dirty="0" err="1" smtClean="0">
                          <a:solidFill>
                            <a:schemeClr val="lt1"/>
                          </a:solidFill>
                          <a:effectLst/>
                          <a:latin typeface="+mn-lt"/>
                          <a:ea typeface="+mn-ea"/>
                          <a:cs typeface="+mn-cs"/>
                        </a:rPr>
                        <a:t>Ar-lein</a:t>
                      </a:r>
                      <a:r>
                        <a:rPr lang="en-GB" sz="1800" b="1" kern="1200" baseline="0" dirty="0" smtClean="0">
                          <a:solidFill>
                            <a:schemeClr val="lt1"/>
                          </a:solidFill>
                          <a:effectLst/>
                          <a:latin typeface="+mn-lt"/>
                          <a:ea typeface="+mn-ea"/>
                          <a:cs typeface="+mn-cs"/>
                        </a:rPr>
                        <a:t>(</a:t>
                      </a:r>
                      <a:r>
                        <a:rPr lang="en-GB" sz="1800" b="1" kern="1200" baseline="0" dirty="0" err="1" smtClean="0">
                          <a:solidFill>
                            <a:schemeClr val="lt1"/>
                          </a:solidFill>
                          <a:effectLst/>
                          <a:latin typeface="+mn-lt"/>
                          <a:ea typeface="+mn-ea"/>
                          <a:cs typeface="+mn-cs"/>
                        </a:rPr>
                        <a:t>FfAA</a:t>
                      </a:r>
                      <a:r>
                        <a:rPr lang="en-GB" sz="1800" b="1" kern="1200" dirty="0" smtClean="0">
                          <a:solidFill>
                            <a:schemeClr val="lt1"/>
                          </a:solidFill>
                          <a:effectLst/>
                          <a:latin typeface="+mn-lt"/>
                          <a:ea typeface="+mn-ea"/>
                          <a:cs typeface="+mn-cs"/>
                        </a:rPr>
                        <a:t>)</a:t>
                      </a:r>
                      <a:endParaRPr lang="en-GB" sz="1800" b="1" kern="1200" dirty="0">
                        <a:solidFill>
                          <a:schemeClr val="lt1"/>
                        </a:solidFill>
                        <a:effectLst/>
                        <a:latin typeface="+mn-lt"/>
                        <a:ea typeface="+mn-ea"/>
                        <a:cs typeface="+mn-cs"/>
                      </a:endParaRPr>
                    </a:p>
                    <a:p>
                      <a:pPr marL="285750" indent="-285750" rtl="0">
                        <a:lnSpc>
                          <a:spcPct val="200000"/>
                        </a:lnSpc>
                        <a:buFont typeface="Arial" panose="020B0604020202020204" pitchFamily="34" charset="0"/>
                        <a:buChar char="•"/>
                      </a:pPr>
                      <a:r>
                        <a:rPr lang="en-GB" sz="1800" b="1" kern="1200" dirty="0" err="1">
                          <a:solidFill>
                            <a:schemeClr val="lt1"/>
                          </a:solidFill>
                          <a:effectLst/>
                          <a:latin typeface="+mn-lt"/>
                          <a:ea typeface="+mn-ea"/>
                          <a:cs typeface="+mn-cs"/>
                        </a:rPr>
                        <a:t>Gofynion</a:t>
                      </a:r>
                      <a:r>
                        <a:rPr lang="en-GB" sz="1800" b="1" kern="1200" dirty="0">
                          <a:solidFill>
                            <a:schemeClr val="lt1"/>
                          </a:solidFill>
                          <a:effectLst/>
                          <a:latin typeface="+mn-lt"/>
                          <a:ea typeface="+mn-ea"/>
                          <a:cs typeface="+mn-cs"/>
                        </a:rPr>
                        <a:t> y </a:t>
                      </a:r>
                      <a:r>
                        <a:rPr lang="en-GB" sz="1800" b="1" kern="1200" dirty="0" err="1">
                          <a:solidFill>
                            <a:schemeClr val="lt1"/>
                          </a:solidFill>
                          <a:effectLst/>
                          <a:latin typeface="+mn-lt"/>
                          <a:ea typeface="+mn-ea"/>
                          <a:cs typeface="+mn-cs"/>
                        </a:rPr>
                        <a:t>Portffolio</a:t>
                      </a:r>
                      <a:r>
                        <a:rPr lang="en-GB" sz="1800" b="1" kern="1200" dirty="0">
                          <a:solidFill>
                            <a:schemeClr val="lt1"/>
                          </a:solidFill>
                          <a:effectLst/>
                          <a:latin typeface="+mn-lt"/>
                          <a:ea typeface="+mn-ea"/>
                          <a:cs typeface="+mn-cs"/>
                        </a:rPr>
                        <a:t> </a:t>
                      </a:r>
                      <a:r>
                        <a:rPr lang="en-GB" sz="1800" b="1" kern="1200" dirty="0" err="1">
                          <a:solidFill>
                            <a:schemeClr val="lt1"/>
                          </a:solidFill>
                          <a:effectLst/>
                          <a:latin typeface="+mn-lt"/>
                          <a:ea typeface="+mn-ea"/>
                          <a:cs typeface="+mn-cs"/>
                        </a:rPr>
                        <a:t>Datblygiad</a:t>
                      </a:r>
                      <a:r>
                        <a:rPr lang="en-GB" sz="1800" b="1" kern="1200" dirty="0">
                          <a:solidFill>
                            <a:schemeClr val="lt1"/>
                          </a:solidFill>
                          <a:effectLst/>
                          <a:latin typeface="+mn-lt"/>
                          <a:ea typeface="+mn-ea"/>
                          <a:cs typeface="+mn-cs"/>
                        </a:rPr>
                        <a:t> </a:t>
                      </a:r>
                      <a:r>
                        <a:rPr lang="en-GB" sz="1800" b="1" kern="1200" dirty="0" err="1">
                          <a:solidFill>
                            <a:schemeClr val="lt1"/>
                          </a:solidFill>
                          <a:effectLst/>
                          <a:latin typeface="+mn-lt"/>
                          <a:ea typeface="+mn-ea"/>
                          <a:cs typeface="+mn-cs"/>
                        </a:rPr>
                        <a:t>Proffesiynol</a:t>
                      </a:r>
                      <a:r>
                        <a:rPr lang="en-GB" sz="1800" b="1" kern="1200" baseline="0" dirty="0">
                          <a:solidFill>
                            <a:schemeClr val="lt1"/>
                          </a:solidFill>
                          <a:effectLst/>
                          <a:latin typeface="+mn-lt"/>
                          <a:ea typeface="+mn-ea"/>
                          <a:cs typeface="+mn-cs"/>
                        </a:rPr>
                        <a:t> (</a:t>
                      </a:r>
                      <a:r>
                        <a:rPr lang="en-GB" sz="1800" b="1" kern="1200" dirty="0">
                          <a:solidFill>
                            <a:schemeClr val="lt1"/>
                          </a:solidFill>
                          <a:effectLst/>
                          <a:latin typeface="+mn-lt"/>
                          <a:ea typeface="+mn-ea"/>
                          <a:cs typeface="+mn-cs"/>
                        </a:rPr>
                        <a:t>PDP)</a:t>
                      </a:r>
                    </a:p>
                    <a:p>
                      <a:pPr marL="285750" indent="-285750" rtl="0">
                        <a:lnSpc>
                          <a:spcPct val="200000"/>
                        </a:lnSpc>
                        <a:buFont typeface="Arial" panose="020B0604020202020204" pitchFamily="34" charset="0"/>
                        <a:buChar char="•"/>
                      </a:pPr>
                      <a:r>
                        <a:rPr lang="en-GB" sz="1800" b="1" kern="1200" dirty="0" err="1">
                          <a:solidFill>
                            <a:schemeClr val="lt1"/>
                          </a:solidFill>
                          <a:effectLst/>
                          <a:latin typeface="+mn-lt"/>
                          <a:ea typeface="+mn-ea"/>
                          <a:cs typeface="+mn-cs"/>
                        </a:rPr>
                        <a:t>Gwefan</a:t>
                      </a:r>
                      <a:r>
                        <a:rPr lang="en-GB" sz="1800" b="1" kern="1200" dirty="0">
                          <a:solidFill>
                            <a:schemeClr val="lt1"/>
                          </a:solidFill>
                          <a:effectLst/>
                          <a:latin typeface="+mn-lt"/>
                          <a:ea typeface="+mn-ea"/>
                          <a:cs typeface="+mn-cs"/>
                        </a:rPr>
                        <a:t> CAADOC</a:t>
                      </a:r>
                    </a:p>
                    <a:p>
                      <a:pPr marL="285750" indent="-285750" rtl="0">
                        <a:lnSpc>
                          <a:spcPct val="200000"/>
                        </a:lnSpc>
                        <a:buFont typeface="Arial" panose="020B0604020202020204" pitchFamily="34" charset="0"/>
                        <a:buChar char="•"/>
                      </a:pPr>
                      <a:r>
                        <a:rPr lang="en-GB" sz="1800" b="1" kern="1200" dirty="0" err="1">
                          <a:solidFill>
                            <a:schemeClr val="lt1"/>
                          </a:solidFill>
                          <a:effectLst/>
                          <a:latin typeface="+mn-lt"/>
                          <a:ea typeface="+mn-ea"/>
                          <a:cs typeface="+mn-cs"/>
                        </a:rPr>
                        <a:t>Monitro</a:t>
                      </a:r>
                      <a:r>
                        <a:rPr lang="en-GB" sz="1800" b="1" kern="1200" baseline="0" dirty="0">
                          <a:solidFill>
                            <a:schemeClr val="lt1"/>
                          </a:solidFill>
                          <a:effectLst/>
                          <a:latin typeface="+mn-lt"/>
                          <a:ea typeface="+mn-ea"/>
                          <a:cs typeface="+mn-cs"/>
                        </a:rPr>
                        <a:t> </a:t>
                      </a:r>
                      <a:r>
                        <a:rPr lang="en-GB" sz="1800" b="1" kern="1200" baseline="0" dirty="0" err="1">
                          <a:solidFill>
                            <a:schemeClr val="lt1"/>
                          </a:solidFill>
                          <a:effectLst/>
                          <a:latin typeface="+mn-lt"/>
                          <a:ea typeface="+mn-ea"/>
                          <a:cs typeface="+mn-cs"/>
                        </a:rPr>
                        <a:t>presenoldeb</a:t>
                      </a:r>
                      <a:endParaRPr lang="en-GB" sz="1800" b="1" kern="1200" dirty="0">
                        <a:solidFill>
                          <a:schemeClr val="lt1"/>
                        </a:solidFill>
                        <a:effectLst/>
                        <a:latin typeface="+mn-lt"/>
                        <a:ea typeface="+mn-ea"/>
                        <a:cs typeface="+mn-cs"/>
                      </a:endParaRPr>
                    </a:p>
                  </a:txBody>
                  <a:tcPr/>
                </a:tc>
                <a:tc>
                  <a:txBody>
                    <a:bodyPr/>
                    <a:lstStyle/>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The lesson comments booklet</a:t>
                      </a:r>
                    </a:p>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The </a:t>
                      </a:r>
                      <a:r>
                        <a:rPr lang="en-GB" sz="1800" b="1" kern="1200" dirty="0" smtClean="0">
                          <a:solidFill>
                            <a:schemeClr val="lt1"/>
                          </a:solidFill>
                          <a:effectLst/>
                          <a:latin typeface="+mn-lt"/>
                          <a:ea typeface="+mn-ea"/>
                          <a:cs typeface="+mn-cs"/>
                        </a:rPr>
                        <a:t>Online</a:t>
                      </a:r>
                      <a:r>
                        <a:rPr lang="en-GB" sz="1800" b="1" kern="1200" baseline="0" dirty="0" smtClean="0">
                          <a:solidFill>
                            <a:schemeClr val="lt1"/>
                          </a:solidFill>
                          <a:effectLst/>
                          <a:latin typeface="+mn-lt"/>
                          <a:ea typeface="+mn-ea"/>
                          <a:cs typeface="+mn-cs"/>
                        </a:rPr>
                        <a:t> Teaching File</a:t>
                      </a:r>
                      <a:r>
                        <a:rPr lang="en-GB" sz="1800" b="1" kern="1200" dirty="0" smtClean="0">
                          <a:solidFill>
                            <a:schemeClr val="lt1"/>
                          </a:solidFill>
                          <a:effectLst/>
                          <a:latin typeface="+mn-lt"/>
                          <a:ea typeface="+mn-ea"/>
                          <a:cs typeface="+mn-cs"/>
                        </a:rPr>
                        <a:t> (OTF)</a:t>
                      </a:r>
                      <a:endParaRPr lang="en-GB" sz="1800" b="1" kern="1200" dirty="0">
                        <a:solidFill>
                          <a:schemeClr val="lt1"/>
                        </a:solidFill>
                        <a:effectLst/>
                        <a:latin typeface="+mn-lt"/>
                        <a:ea typeface="+mn-ea"/>
                        <a:cs typeface="+mn-cs"/>
                      </a:endParaRPr>
                    </a:p>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Professional Development Portfolio (PDP) requirements</a:t>
                      </a:r>
                    </a:p>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The SWWCTE website</a:t>
                      </a:r>
                    </a:p>
                    <a:p>
                      <a:pPr marL="285750" indent="-285750" rtl="0">
                        <a:lnSpc>
                          <a:spcPct val="200000"/>
                        </a:lnSpc>
                        <a:buFont typeface="Arial" panose="020B0604020202020204" pitchFamily="34" charset="0"/>
                        <a:buChar char="•"/>
                      </a:pPr>
                      <a:r>
                        <a:rPr lang="en-GB" sz="1800" b="1" kern="1200" dirty="0">
                          <a:solidFill>
                            <a:schemeClr val="lt1"/>
                          </a:solidFill>
                          <a:effectLst/>
                          <a:latin typeface="+mn-lt"/>
                          <a:ea typeface="+mn-ea"/>
                          <a:cs typeface="+mn-cs"/>
                        </a:rPr>
                        <a:t>Monitoring attendance</a:t>
                      </a:r>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a:t>Llyfryn</a:t>
            </a:r>
            <a:r>
              <a:rPr lang="en-GB" dirty="0"/>
              <a:t> </a:t>
            </a:r>
            <a:r>
              <a:rPr lang="en-GB" dirty="0" err="1"/>
              <a:t>Sylwadau</a:t>
            </a:r>
            <a:r>
              <a:rPr lang="en-GB" dirty="0"/>
              <a:t> </a:t>
            </a:r>
            <a:r>
              <a:rPr lang="en-GB" dirty="0" err="1"/>
              <a:t>Gwersi</a:t>
            </a:r>
            <a:r>
              <a:rPr lang="en-GB" dirty="0"/>
              <a:t/>
            </a:r>
            <a:br>
              <a:rPr lang="en-GB" dirty="0"/>
            </a:br>
            <a:r>
              <a:rPr lang="en-GB" dirty="0"/>
              <a:t>Lesson Comments Booklet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3830373"/>
              </p:ext>
            </p:extLst>
          </p:nvPr>
        </p:nvGraphicFramePr>
        <p:xfrm>
          <a:off x="611560" y="2204864"/>
          <a:ext cx="8229600" cy="22860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xmlns="" val="20000"/>
                    </a:ext>
                  </a:extLst>
                </a:gridCol>
                <a:gridCol w="4114800">
                  <a:extLst>
                    <a:ext uri="{9D8B030D-6E8A-4147-A177-3AD203B41FA5}">
                      <a16:colId xmlns:a16="http://schemas.microsoft.com/office/drawing/2014/main" xmlns="" val="20001"/>
                    </a:ext>
                  </a:extLst>
                </a:gridCol>
              </a:tblGrid>
              <a:tr h="370840">
                <a:tc>
                  <a:txBody>
                    <a:bodyPr/>
                    <a:lstStyle/>
                    <a:p>
                      <a:pPr marL="285750" indent="-285750">
                        <a:lnSpc>
                          <a:spcPct val="150000"/>
                        </a:lnSpc>
                        <a:buFont typeface="Arial" panose="020B0604020202020204" pitchFamily="34" charset="0"/>
                        <a:buChar char="•"/>
                      </a:pPr>
                      <a:r>
                        <a:rPr lang="en-GB" sz="2400" dirty="0" err="1"/>
                        <a:t>Pwrpas</a:t>
                      </a:r>
                      <a:endParaRPr lang="en-GB" sz="2400" dirty="0"/>
                    </a:p>
                    <a:p>
                      <a:pPr marL="285750" indent="-285750">
                        <a:lnSpc>
                          <a:spcPct val="150000"/>
                        </a:lnSpc>
                        <a:buFont typeface="Arial" panose="020B0604020202020204" pitchFamily="34" charset="0"/>
                        <a:buChar char="•"/>
                      </a:pPr>
                      <a:r>
                        <a:rPr lang="en-GB" sz="2400" dirty="0" err="1"/>
                        <a:t>Pryd</a:t>
                      </a:r>
                      <a:r>
                        <a:rPr lang="en-GB" sz="2400" dirty="0"/>
                        <a:t> </a:t>
                      </a:r>
                      <a:r>
                        <a:rPr lang="en-GB" sz="2400" dirty="0" err="1"/>
                        <a:t>i’w</a:t>
                      </a:r>
                      <a:r>
                        <a:rPr lang="en-GB" sz="2400" dirty="0"/>
                        <a:t> </a:t>
                      </a:r>
                      <a:r>
                        <a:rPr lang="en-GB" sz="2400" dirty="0" err="1"/>
                        <a:t>ddefnyddio</a:t>
                      </a:r>
                      <a:r>
                        <a:rPr lang="en-GB" sz="2400" dirty="0"/>
                        <a:t>?</a:t>
                      </a:r>
                    </a:p>
                    <a:p>
                      <a:pPr marL="285750" indent="-285750">
                        <a:lnSpc>
                          <a:spcPct val="150000"/>
                        </a:lnSpc>
                        <a:buFont typeface="Arial" panose="020B0604020202020204" pitchFamily="34" charset="0"/>
                        <a:buChar char="•"/>
                      </a:pPr>
                      <a:r>
                        <a:rPr lang="en-GB" sz="2400" dirty="0" err="1"/>
                        <a:t>Sut</a:t>
                      </a:r>
                      <a:r>
                        <a:rPr lang="en-GB" sz="2400" dirty="0"/>
                        <a:t> </a:t>
                      </a:r>
                      <a:r>
                        <a:rPr lang="en-GB" sz="2400" dirty="0" err="1"/>
                        <a:t>i’w</a:t>
                      </a:r>
                      <a:r>
                        <a:rPr lang="en-GB" sz="2400" dirty="0"/>
                        <a:t> </a:t>
                      </a:r>
                      <a:r>
                        <a:rPr lang="en-GB" sz="2400" dirty="0" err="1"/>
                        <a:t>ddefnyddio</a:t>
                      </a:r>
                      <a:r>
                        <a:rPr lang="en-GB" sz="2400" dirty="0"/>
                        <a:t>?</a:t>
                      </a:r>
                    </a:p>
                    <a:p>
                      <a:pPr marL="285750" indent="-285750">
                        <a:lnSpc>
                          <a:spcPct val="150000"/>
                        </a:lnSpc>
                        <a:buFont typeface="Arial" panose="020B0604020202020204" pitchFamily="34" charset="0"/>
                        <a:buChar char="•"/>
                      </a:pPr>
                      <a:endParaRPr lang="en-GB" sz="2400" dirty="0"/>
                    </a:p>
                  </a:txBody>
                  <a:tcPr/>
                </a:tc>
                <a:tc>
                  <a:txBody>
                    <a:bodyPr/>
                    <a:lstStyle/>
                    <a:p>
                      <a:pPr marL="285750" indent="-285750">
                        <a:lnSpc>
                          <a:spcPct val="150000"/>
                        </a:lnSpc>
                        <a:buFont typeface="Arial" panose="020B0604020202020204" pitchFamily="34" charset="0"/>
                        <a:buChar char="•"/>
                      </a:pPr>
                      <a:r>
                        <a:rPr lang="en-GB" sz="2400" dirty="0"/>
                        <a:t>Purpose</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2400" dirty="0"/>
                        <a:t>When to use it?</a:t>
                      </a:r>
                    </a:p>
                    <a:p>
                      <a:pPr marL="285750" indent="-285750">
                        <a:lnSpc>
                          <a:spcPct val="150000"/>
                        </a:lnSpc>
                        <a:buFont typeface="Arial" panose="020B0604020202020204" pitchFamily="34" charset="0"/>
                        <a:buChar char="•"/>
                      </a:pPr>
                      <a:r>
                        <a:rPr lang="en-GB" sz="2400" dirty="0"/>
                        <a:t>How to use it?</a:t>
                      </a:r>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1907704" y="-20907"/>
            <a:ext cx="5256583" cy="6762275"/>
          </a:xfrm>
          <a:prstGeom prst="rect">
            <a:avLst/>
          </a:prstGeom>
        </p:spPr>
      </p:pic>
    </p:spTree>
    <p:extLst>
      <p:ext uri="{BB962C8B-B14F-4D97-AF65-F5344CB8AC3E}">
        <p14:creationId xmlns:p14="http://schemas.microsoft.com/office/powerpoint/2010/main" val="309381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2051721" y="116632"/>
            <a:ext cx="5184576" cy="6552728"/>
          </a:xfrm>
          <a:prstGeom prst="rect">
            <a:avLst/>
          </a:prstGeom>
        </p:spPr>
      </p:pic>
    </p:spTree>
    <p:extLst>
      <p:ext uri="{BB962C8B-B14F-4D97-AF65-F5344CB8AC3E}">
        <p14:creationId xmlns:p14="http://schemas.microsoft.com/office/powerpoint/2010/main" val="187386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Y </a:t>
            </a:r>
            <a:r>
              <a:rPr lang="en-GB" dirty="0" err="1" smtClean="0"/>
              <a:t>FfAA</a:t>
            </a:r>
            <a:r>
              <a:rPr lang="en-GB" dirty="0"/>
              <a:t/>
            </a:r>
            <a:br>
              <a:rPr lang="en-GB" dirty="0"/>
            </a:br>
            <a:r>
              <a:rPr lang="en-GB" dirty="0"/>
              <a:t>The </a:t>
            </a:r>
            <a:r>
              <a:rPr lang="en-GB" dirty="0" smtClean="0"/>
              <a:t>OTF</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91502812"/>
              </p:ext>
            </p:extLst>
          </p:nvPr>
        </p:nvGraphicFramePr>
        <p:xfrm>
          <a:off x="457200" y="1600200"/>
          <a:ext cx="8229600" cy="344424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xmlns="" val="20000"/>
                    </a:ext>
                  </a:extLst>
                </a:gridCol>
                <a:gridCol w="4114800">
                  <a:extLst>
                    <a:ext uri="{9D8B030D-6E8A-4147-A177-3AD203B41FA5}">
                      <a16:colId xmlns:a16="http://schemas.microsoft.com/office/drawing/2014/main" xmlns="" val="20001"/>
                    </a:ext>
                  </a:extLst>
                </a:gridCol>
              </a:tblGrid>
              <a:tr h="370840">
                <a:tc>
                  <a:txBody>
                    <a:bodyPr/>
                    <a:lstStyle/>
                    <a:p>
                      <a:pPr marL="285750" indent="-285750">
                        <a:buFont typeface="Arial" panose="020B0604020202020204" pitchFamily="34" charset="0"/>
                        <a:buChar char="•"/>
                      </a:pPr>
                      <a:r>
                        <a:rPr lang="en-GB" sz="2000" dirty="0" err="1"/>
                        <a:t>Cyfarwyddiadau</a:t>
                      </a:r>
                      <a:endParaRPr lang="en-GB" sz="2000" dirty="0"/>
                    </a:p>
                    <a:p>
                      <a:pPr marL="0" indent="0">
                        <a:buFont typeface="Arial" panose="020B0604020202020204" pitchFamily="34" charset="0"/>
                        <a:buNone/>
                      </a:pPr>
                      <a:endParaRPr lang="en-GB" sz="2000" dirty="0"/>
                    </a:p>
                    <a:p>
                      <a:pPr marL="285750" indent="-285750">
                        <a:buFont typeface="Arial" panose="020B0604020202020204" pitchFamily="34" charset="0"/>
                        <a:buChar char="•"/>
                      </a:pPr>
                      <a:r>
                        <a:rPr lang="en-GB" sz="2000" dirty="0" err="1"/>
                        <a:t>Cynnwys</a:t>
                      </a:r>
                      <a:r>
                        <a:rPr lang="en-GB" sz="2000" dirty="0"/>
                        <a: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err="1"/>
                        <a:t>Cynlluniau</a:t>
                      </a:r>
                      <a:r>
                        <a:rPr lang="en-GB" sz="2000" dirty="0"/>
                        <a:t> </a:t>
                      </a:r>
                      <a:r>
                        <a:rPr lang="en-GB" sz="2000" dirty="0" err="1"/>
                        <a:t>gwersi</a:t>
                      </a:r>
                      <a:endParaRPr lang="en-GB" sz="2000"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err="1"/>
                        <a:t>Adnoddau</a:t>
                      </a:r>
                      <a:r>
                        <a:rPr lang="en-GB" sz="2000" dirty="0"/>
                        <a:t> </a:t>
                      </a:r>
                      <a:r>
                        <a:rPr lang="en-GB" sz="2000" dirty="0" err="1"/>
                        <a:t>gwersi</a:t>
                      </a:r>
                      <a:endParaRPr lang="en-GB" sz="2000"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t>PDP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err="1"/>
                        <a:t>Cofnod</a:t>
                      </a:r>
                      <a:r>
                        <a:rPr lang="en-GB" sz="2000" dirty="0"/>
                        <a:t> y Mentor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err="1"/>
                        <a:t>Dogfennau</a:t>
                      </a:r>
                      <a:r>
                        <a:rPr lang="en-GB" sz="2000" baseline="0" dirty="0"/>
                        <a:t> </a:t>
                      </a:r>
                      <a:r>
                        <a:rPr lang="en-GB" sz="2000" baseline="0" dirty="0" err="1"/>
                        <a:t>a</a:t>
                      </a:r>
                      <a:r>
                        <a:rPr lang="en-GB" sz="2000" dirty="0" err="1"/>
                        <a:t>dfyfyrio</a:t>
                      </a:r>
                      <a:r>
                        <a:rPr lang="en-GB" sz="2000" dirty="0"/>
                        <a:t>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200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err="1"/>
                        <a:t>Rhannu</a:t>
                      </a:r>
                      <a:r>
                        <a:rPr lang="en-GB" sz="2000" dirty="0"/>
                        <a:t> </a:t>
                      </a:r>
                      <a:r>
                        <a:rPr lang="en-GB" sz="2000" dirty="0" err="1"/>
                        <a:t>gydag</a:t>
                      </a:r>
                      <a:r>
                        <a:rPr lang="en-GB" sz="2000" dirty="0"/>
                        <a:t> </a:t>
                      </a:r>
                      <a:r>
                        <a:rPr lang="en-GB" sz="2000" dirty="0" err="1"/>
                        <a:t>eraill</a:t>
                      </a:r>
                      <a:endParaRPr lang="en-GB" sz="2000" dirty="0"/>
                    </a:p>
                    <a:p>
                      <a:pPr marL="285750" indent="-285750">
                        <a:buFont typeface="Wingdings" panose="05000000000000000000" pitchFamily="2" charset="2"/>
                        <a:buChar char="Ø"/>
                      </a:pPr>
                      <a:endParaRPr lang="en-GB" sz="2000" dirty="0"/>
                    </a:p>
                  </a:txBody>
                  <a:tcPr/>
                </a:tc>
                <a:tc>
                  <a:txBody>
                    <a:bodyPr/>
                    <a:lstStyle/>
                    <a:p>
                      <a:pPr marL="285750" indent="-285750">
                        <a:buFont typeface="Arial" panose="020B0604020202020204" pitchFamily="34" charset="0"/>
                        <a:buChar char="•"/>
                      </a:pPr>
                      <a:r>
                        <a:rPr lang="en-GB" sz="2000" dirty="0"/>
                        <a:t>Instructions</a:t>
                      </a:r>
                    </a:p>
                    <a:p>
                      <a:pPr marL="0" indent="0">
                        <a:buFont typeface="Arial" panose="020B0604020202020204" pitchFamily="34" charset="0"/>
                        <a:buNone/>
                      </a:pPr>
                      <a:endParaRPr lang="en-GB" sz="2000" dirty="0"/>
                    </a:p>
                    <a:p>
                      <a:pPr marL="285750" indent="-285750">
                        <a:buFont typeface="Arial" panose="020B0604020202020204" pitchFamily="34" charset="0"/>
                        <a:buChar char="•"/>
                      </a:pPr>
                      <a:r>
                        <a:rPr lang="en-GB" sz="2000" dirty="0"/>
                        <a:t>Content:</a:t>
                      </a:r>
                    </a:p>
                    <a:p>
                      <a:pPr marL="285750" indent="-285750">
                        <a:buFont typeface="Wingdings" panose="05000000000000000000" pitchFamily="2" charset="2"/>
                        <a:buChar char="Ø"/>
                      </a:pPr>
                      <a:r>
                        <a:rPr lang="en-GB" sz="2000" dirty="0"/>
                        <a:t>Lesson plans</a:t>
                      </a:r>
                    </a:p>
                    <a:p>
                      <a:pPr marL="285750" indent="-285750">
                        <a:buFont typeface="Wingdings" panose="05000000000000000000" pitchFamily="2" charset="2"/>
                        <a:buChar char="Ø"/>
                      </a:pPr>
                      <a:r>
                        <a:rPr lang="en-GB" sz="2000" dirty="0"/>
                        <a:t>Lesson resources</a:t>
                      </a:r>
                    </a:p>
                    <a:p>
                      <a:pPr marL="285750" indent="-285750">
                        <a:buFont typeface="Wingdings" panose="05000000000000000000" pitchFamily="2" charset="2"/>
                        <a:buChar char="Ø"/>
                      </a:pPr>
                      <a:r>
                        <a:rPr lang="en-GB" sz="2000" dirty="0"/>
                        <a:t>PDP</a:t>
                      </a:r>
                    </a:p>
                    <a:p>
                      <a:pPr marL="285750" indent="-285750">
                        <a:buFont typeface="Wingdings" panose="05000000000000000000" pitchFamily="2" charset="2"/>
                        <a:buChar char="Ø"/>
                      </a:pPr>
                      <a:r>
                        <a:rPr lang="en-GB" sz="2000" dirty="0"/>
                        <a:t>Mentor record</a:t>
                      </a:r>
                    </a:p>
                    <a:p>
                      <a:pPr marL="285750" indent="-285750">
                        <a:buFont typeface="Wingdings" panose="05000000000000000000" pitchFamily="2" charset="2"/>
                        <a:buChar char="Ø"/>
                      </a:pPr>
                      <a:r>
                        <a:rPr lang="en-GB" sz="2000" dirty="0"/>
                        <a:t>Professional reflections</a:t>
                      </a:r>
                    </a:p>
                    <a:p>
                      <a:pPr marL="285750" indent="-285750">
                        <a:buFont typeface="Wingdings" panose="05000000000000000000" pitchFamily="2" charset="2"/>
                        <a:buChar char="Ø"/>
                      </a:pPr>
                      <a:endParaRPr lang="en-GB" sz="2000" dirty="0"/>
                    </a:p>
                    <a:p>
                      <a:pPr marL="285750" indent="-285750">
                        <a:buFont typeface="Arial" panose="020B0604020202020204" pitchFamily="34" charset="0"/>
                        <a:buChar char="•"/>
                      </a:pPr>
                      <a:r>
                        <a:rPr lang="en-GB" sz="2000" dirty="0"/>
                        <a:t>Sharing with others</a:t>
                      </a:r>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324738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solidFill>
                  <a:prstClr val="black"/>
                </a:solidFill>
              </a:rPr>
              <a:t>Ffeil </a:t>
            </a:r>
            <a:r>
              <a:rPr lang="en-GB" sz="2800" dirty="0" err="1" smtClean="0">
                <a:solidFill>
                  <a:prstClr val="black"/>
                </a:solidFill>
              </a:rPr>
              <a:t>Addysgu</a:t>
            </a:r>
            <a:r>
              <a:rPr lang="en-GB" sz="2800" dirty="0" smtClean="0">
                <a:solidFill>
                  <a:prstClr val="black"/>
                </a:solidFill>
              </a:rPr>
              <a:t> </a:t>
            </a:r>
            <a:r>
              <a:rPr lang="en-GB" sz="2800" dirty="0" err="1" smtClean="0">
                <a:solidFill>
                  <a:prstClr val="black"/>
                </a:solidFill>
              </a:rPr>
              <a:t>Ar-lein</a:t>
            </a:r>
            <a:r>
              <a:rPr lang="en-GB" sz="2800" dirty="0" smtClean="0">
                <a:solidFill>
                  <a:prstClr val="black"/>
                </a:solidFill>
              </a:rPr>
              <a:t> (</a:t>
            </a:r>
            <a:r>
              <a:rPr lang="en-GB" sz="2800" dirty="0" err="1" smtClean="0">
                <a:solidFill>
                  <a:prstClr val="black"/>
                </a:solidFill>
              </a:rPr>
              <a:t>FfAA</a:t>
            </a:r>
            <a:r>
              <a:rPr lang="en-GB" sz="2800" dirty="0" smtClean="0">
                <a:solidFill>
                  <a:prstClr val="black"/>
                </a:solidFill>
              </a:rPr>
              <a:t>) </a:t>
            </a:r>
            <a:r>
              <a:rPr lang="en-GB" sz="2800" dirty="0">
                <a:solidFill>
                  <a:prstClr val="black"/>
                </a:solidFill>
              </a:rPr>
              <a:t>y </a:t>
            </a:r>
            <a:r>
              <a:rPr lang="en-GB" sz="2800" dirty="0" err="1">
                <a:solidFill>
                  <a:prstClr val="black"/>
                </a:solidFill>
              </a:rPr>
              <a:t>Myfyriwr</a:t>
            </a:r>
            <a:r>
              <a:rPr lang="en-GB" sz="2800" dirty="0">
                <a:solidFill>
                  <a:prstClr val="black"/>
                </a:solidFill>
              </a:rPr>
              <a:t/>
            </a:r>
            <a:br>
              <a:rPr lang="en-GB" sz="2800" dirty="0">
                <a:solidFill>
                  <a:prstClr val="black"/>
                </a:solidFill>
              </a:rPr>
            </a:br>
            <a:r>
              <a:rPr lang="en-GB" sz="2800" dirty="0">
                <a:solidFill>
                  <a:prstClr val="black"/>
                </a:solidFill>
              </a:rPr>
              <a:t>The Student’s </a:t>
            </a:r>
            <a:r>
              <a:rPr lang="en-GB" sz="2800" dirty="0" smtClean="0">
                <a:solidFill>
                  <a:prstClr val="black"/>
                </a:solidFill>
              </a:rPr>
              <a:t>Online Teaching File (OTF)</a:t>
            </a:r>
            <a:endParaRPr lang="en-GB" dirty="0"/>
          </a:p>
        </p:txBody>
      </p:sp>
      <p:pic>
        <p:nvPicPr>
          <p:cNvPr id="4" name="Content Placeholder 3"/>
          <p:cNvPicPr>
            <a:picLocks noGrp="1" noChangeAspect="1"/>
          </p:cNvPicPr>
          <p:nvPr>
            <p:ph idx="1"/>
          </p:nvPr>
        </p:nvPicPr>
        <p:blipFill>
          <a:blip r:embed="rId3"/>
          <a:stretch>
            <a:fillRect/>
          </a:stretch>
        </p:blipFill>
        <p:spPr>
          <a:xfrm>
            <a:off x="1043608" y="1700808"/>
            <a:ext cx="7128791" cy="3672407"/>
          </a:xfrm>
          <a:prstGeom prst="rect">
            <a:avLst/>
          </a:prstGeom>
        </p:spPr>
      </p:pic>
      <p:sp>
        <p:nvSpPr>
          <p:cNvPr id="5" name="Rectangle 4"/>
          <p:cNvSpPr/>
          <p:nvPr/>
        </p:nvSpPr>
        <p:spPr>
          <a:xfrm>
            <a:off x="1043608" y="1700808"/>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483768" y="2859163"/>
            <a:ext cx="914400"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810544" y="3367682"/>
            <a:ext cx="914400"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40871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prstClr val="black"/>
                </a:solidFill>
              </a:rPr>
              <a:t>Ffeil </a:t>
            </a:r>
            <a:r>
              <a:rPr lang="en-GB" sz="2800" dirty="0" err="1">
                <a:solidFill>
                  <a:prstClr val="black"/>
                </a:solidFill>
              </a:rPr>
              <a:t>Addysgu</a:t>
            </a:r>
            <a:r>
              <a:rPr lang="en-GB" sz="2800" dirty="0">
                <a:solidFill>
                  <a:prstClr val="black"/>
                </a:solidFill>
              </a:rPr>
              <a:t> </a:t>
            </a:r>
            <a:r>
              <a:rPr lang="en-GB" sz="2800" dirty="0" err="1">
                <a:solidFill>
                  <a:prstClr val="black"/>
                </a:solidFill>
              </a:rPr>
              <a:t>Ar-lein</a:t>
            </a:r>
            <a:r>
              <a:rPr lang="en-GB" sz="2800" dirty="0">
                <a:solidFill>
                  <a:prstClr val="black"/>
                </a:solidFill>
              </a:rPr>
              <a:t> (</a:t>
            </a:r>
            <a:r>
              <a:rPr lang="en-GB" sz="2800" dirty="0" err="1">
                <a:solidFill>
                  <a:prstClr val="black"/>
                </a:solidFill>
              </a:rPr>
              <a:t>FfAA</a:t>
            </a:r>
            <a:r>
              <a:rPr lang="en-GB" sz="2800" dirty="0">
                <a:solidFill>
                  <a:prstClr val="black"/>
                </a:solidFill>
              </a:rPr>
              <a:t>) y </a:t>
            </a:r>
            <a:r>
              <a:rPr lang="en-GB" sz="2800" dirty="0" err="1">
                <a:solidFill>
                  <a:prstClr val="black"/>
                </a:solidFill>
              </a:rPr>
              <a:t>Myfyriwr</a:t>
            </a:r>
            <a:r>
              <a:rPr lang="en-GB" sz="2800" dirty="0">
                <a:solidFill>
                  <a:prstClr val="black"/>
                </a:solidFill>
              </a:rPr>
              <a:t/>
            </a:r>
            <a:br>
              <a:rPr lang="en-GB" sz="2800" dirty="0">
                <a:solidFill>
                  <a:prstClr val="black"/>
                </a:solidFill>
              </a:rPr>
            </a:br>
            <a:r>
              <a:rPr lang="en-GB" sz="2800" dirty="0">
                <a:solidFill>
                  <a:prstClr val="black"/>
                </a:solidFill>
              </a:rPr>
              <a:t>The Student’s Online Teaching File (OTF)</a:t>
            </a:r>
            <a:endParaRPr lang="en-GB" dirty="0"/>
          </a:p>
        </p:txBody>
      </p:sp>
      <p:pic>
        <p:nvPicPr>
          <p:cNvPr id="4" name="Content Placeholder 3"/>
          <p:cNvPicPr>
            <a:picLocks noGrp="1" noChangeAspect="1"/>
          </p:cNvPicPr>
          <p:nvPr>
            <p:ph idx="1"/>
          </p:nvPr>
        </p:nvPicPr>
        <p:blipFill>
          <a:blip r:embed="rId3"/>
          <a:stretch>
            <a:fillRect/>
          </a:stretch>
        </p:blipFill>
        <p:spPr>
          <a:xfrm>
            <a:off x="1561942" y="1600200"/>
            <a:ext cx="6020116" cy="3916363"/>
          </a:xfrm>
          <a:prstGeom prst="rect">
            <a:avLst/>
          </a:prstGeom>
        </p:spPr>
      </p:pic>
      <p:sp>
        <p:nvSpPr>
          <p:cNvPr id="5" name="Rectangle 4"/>
          <p:cNvSpPr/>
          <p:nvPr/>
        </p:nvSpPr>
        <p:spPr>
          <a:xfrm>
            <a:off x="1403648" y="1600200"/>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959932" y="1600200"/>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365505" y="1600200"/>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5530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prstClr val="black"/>
                </a:solidFill>
              </a:rPr>
              <a:t>Ffeil </a:t>
            </a:r>
            <a:r>
              <a:rPr lang="en-GB" sz="2800" dirty="0" err="1">
                <a:solidFill>
                  <a:prstClr val="black"/>
                </a:solidFill>
              </a:rPr>
              <a:t>Addysgu</a:t>
            </a:r>
            <a:r>
              <a:rPr lang="en-GB" sz="2800" dirty="0">
                <a:solidFill>
                  <a:prstClr val="black"/>
                </a:solidFill>
              </a:rPr>
              <a:t> </a:t>
            </a:r>
            <a:r>
              <a:rPr lang="en-GB" sz="2800" dirty="0" err="1">
                <a:solidFill>
                  <a:prstClr val="black"/>
                </a:solidFill>
              </a:rPr>
              <a:t>Ar-lein</a:t>
            </a:r>
            <a:r>
              <a:rPr lang="en-GB" sz="2800" dirty="0">
                <a:solidFill>
                  <a:prstClr val="black"/>
                </a:solidFill>
              </a:rPr>
              <a:t> (</a:t>
            </a:r>
            <a:r>
              <a:rPr lang="en-GB" sz="2800" dirty="0" err="1">
                <a:solidFill>
                  <a:prstClr val="black"/>
                </a:solidFill>
              </a:rPr>
              <a:t>FfAA</a:t>
            </a:r>
            <a:r>
              <a:rPr lang="en-GB" sz="2800" dirty="0">
                <a:solidFill>
                  <a:prstClr val="black"/>
                </a:solidFill>
              </a:rPr>
              <a:t>) y </a:t>
            </a:r>
            <a:r>
              <a:rPr lang="en-GB" sz="2800" dirty="0" err="1">
                <a:solidFill>
                  <a:prstClr val="black"/>
                </a:solidFill>
              </a:rPr>
              <a:t>Myfyriwr</a:t>
            </a:r>
            <a:r>
              <a:rPr lang="en-GB" sz="2800" dirty="0">
                <a:solidFill>
                  <a:prstClr val="black"/>
                </a:solidFill>
              </a:rPr>
              <a:t/>
            </a:r>
            <a:br>
              <a:rPr lang="en-GB" sz="2800" dirty="0">
                <a:solidFill>
                  <a:prstClr val="black"/>
                </a:solidFill>
              </a:rPr>
            </a:br>
            <a:r>
              <a:rPr lang="en-GB" sz="2800" dirty="0">
                <a:solidFill>
                  <a:prstClr val="black"/>
                </a:solidFill>
              </a:rPr>
              <a:t>The Student’s Online Teaching File (OTF)</a:t>
            </a:r>
            <a:endParaRPr lang="en-GB" dirty="0"/>
          </a:p>
        </p:txBody>
      </p:sp>
      <p:pic>
        <p:nvPicPr>
          <p:cNvPr id="4" name="Content Placeholder 3"/>
          <p:cNvPicPr>
            <a:picLocks noGrp="1" noChangeAspect="1"/>
          </p:cNvPicPr>
          <p:nvPr>
            <p:ph idx="1"/>
          </p:nvPr>
        </p:nvPicPr>
        <p:blipFill>
          <a:blip r:embed="rId3"/>
          <a:stretch>
            <a:fillRect/>
          </a:stretch>
        </p:blipFill>
        <p:spPr>
          <a:xfrm>
            <a:off x="457200" y="1417638"/>
            <a:ext cx="8229600" cy="4387626"/>
          </a:xfrm>
          <a:prstGeom prst="rect">
            <a:avLst/>
          </a:prstGeom>
        </p:spPr>
      </p:pic>
    </p:spTree>
    <p:extLst>
      <p:ext uri="{BB962C8B-B14F-4D97-AF65-F5344CB8AC3E}">
        <p14:creationId xmlns:p14="http://schemas.microsoft.com/office/powerpoint/2010/main" val="1992244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PDP</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4055809"/>
              </p:ext>
            </p:extLst>
          </p:nvPr>
        </p:nvGraphicFramePr>
        <p:xfrm>
          <a:off x="457200" y="1600200"/>
          <a:ext cx="8229600" cy="26517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xmlns="" val="20000"/>
                    </a:ext>
                  </a:extLst>
                </a:gridCol>
                <a:gridCol w="4114800">
                  <a:extLst>
                    <a:ext uri="{9D8B030D-6E8A-4147-A177-3AD203B41FA5}">
                      <a16:colId xmlns:a16="http://schemas.microsoft.com/office/drawing/2014/main" xmlns="" val="20001"/>
                    </a:ext>
                  </a:extLst>
                </a:gridCol>
              </a:tblGrid>
              <a:tr h="370840">
                <a:tc>
                  <a:txBody>
                    <a:bodyPr/>
                    <a:lstStyle/>
                    <a:p>
                      <a:pPr marL="285750" indent="-285750">
                        <a:buFont typeface="Arial" panose="020B0604020202020204" pitchFamily="34" charset="0"/>
                        <a:buChar char="•"/>
                      </a:pPr>
                      <a:r>
                        <a:rPr lang="en-GB" sz="2400" dirty="0"/>
                        <a:t>Beth </a:t>
                      </a:r>
                      <a:r>
                        <a:rPr lang="en-GB" sz="2400" dirty="0" err="1"/>
                        <a:t>ydyw</a:t>
                      </a:r>
                      <a:r>
                        <a:rPr lang="en-GB" sz="2400" dirty="0"/>
                        <a:t>?</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err="1"/>
                        <a:t>Pwrpas</a:t>
                      </a:r>
                      <a:endParaRPr lang="en-GB" sz="2400" dirty="0"/>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err="1"/>
                        <a:t>Tystiolaeth</a:t>
                      </a:r>
                      <a:endParaRPr lang="en-GB" sz="2400" dirty="0"/>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err="1"/>
                        <a:t>Asesiad</a:t>
                      </a:r>
                      <a:endParaRPr lang="en-GB" sz="2400" dirty="0"/>
                    </a:p>
                  </a:txBody>
                  <a:tcPr/>
                </a:tc>
                <a:tc>
                  <a:txBody>
                    <a:bodyPr/>
                    <a:lstStyle/>
                    <a:p>
                      <a:pPr marL="285750" indent="-285750">
                        <a:buFont typeface="Arial" panose="020B0604020202020204" pitchFamily="34" charset="0"/>
                        <a:buChar char="•"/>
                      </a:pPr>
                      <a:r>
                        <a:rPr lang="en-GB" sz="2400" dirty="0"/>
                        <a:t>What is it?</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Purpose</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Evidence</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Assessment</a:t>
                      </a:r>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2102963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a:t>Gwefan</a:t>
            </a:r>
            <a:r>
              <a:rPr lang="en-GB" dirty="0"/>
              <a:t> CAADOC</a:t>
            </a:r>
            <a:br>
              <a:rPr lang="en-GB" dirty="0"/>
            </a:br>
            <a:r>
              <a:rPr lang="en-GB" dirty="0"/>
              <a:t>SWWCTE Website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72639632"/>
              </p:ext>
            </p:extLst>
          </p:nvPr>
        </p:nvGraphicFramePr>
        <p:xfrm>
          <a:off x="457200" y="2132856"/>
          <a:ext cx="8229600" cy="15544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xmlns="" val="20000"/>
                    </a:ext>
                  </a:extLst>
                </a:gridCol>
                <a:gridCol w="4114800">
                  <a:extLst>
                    <a:ext uri="{9D8B030D-6E8A-4147-A177-3AD203B41FA5}">
                      <a16:colId xmlns:a16="http://schemas.microsoft.com/office/drawing/2014/main" xmlns="" val="20001"/>
                    </a:ext>
                  </a:extLst>
                </a:gridCol>
              </a:tblGrid>
              <a:tr h="370840">
                <a:tc>
                  <a:txBody>
                    <a:bodyPr/>
                    <a:lstStyle/>
                    <a:p>
                      <a:pPr marL="285750" indent="-285750">
                        <a:buFont typeface="Arial" panose="020B0604020202020204" pitchFamily="34" charset="0"/>
                        <a:buChar char="•"/>
                      </a:pPr>
                      <a:r>
                        <a:rPr lang="en-GB" sz="2400" dirty="0" err="1"/>
                        <a:t>Manylion</a:t>
                      </a:r>
                      <a:r>
                        <a:rPr lang="en-GB" sz="2400" baseline="0" dirty="0"/>
                        <a:t> </a:t>
                      </a:r>
                      <a:r>
                        <a:rPr lang="en-GB" sz="2400" baseline="0" dirty="0" err="1"/>
                        <a:t>m</a:t>
                      </a:r>
                      <a:r>
                        <a:rPr lang="en-GB" sz="2400" dirty="0" err="1"/>
                        <a:t>ewngofnodi</a:t>
                      </a:r>
                      <a:endParaRPr lang="en-GB" sz="2400" dirty="0"/>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err="1"/>
                        <a:t>Defnyddio’r</a:t>
                      </a:r>
                      <a:r>
                        <a:rPr lang="en-GB" sz="2400" dirty="0"/>
                        <a:t> </a:t>
                      </a:r>
                      <a:r>
                        <a:rPr lang="en-GB" sz="2400" dirty="0" err="1"/>
                        <a:t>wefan</a:t>
                      </a:r>
                      <a:endParaRPr lang="en-GB" sz="2400" dirty="0"/>
                    </a:p>
                    <a:p>
                      <a:pPr marL="0" indent="0">
                        <a:buFont typeface="Arial" panose="020B0604020202020204" pitchFamily="34" charset="0"/>
                        <a:buNone/>
                      </a:pPr>
                      <a:endParaRPr lang="en-GB" sz="2400" dirty="0"/>
                    </a:p>
                  </a:txBody>
                  <a:tcPr/>
                </a:tc>
                <a:tc>
                  <a:txBody>
                    <a:bodyPr/>
                    <a:lstStyle/>
                    <a:p>
                      <a:pPr marL="285750" indent="-285750">
                        <a:buFont typeface="Arial" panose="020B0604020202020204" pitchFamily="34" charset="0"/>
                        <a:buChar char="•"/>
                      </a:pPr>
                      <a:r>
                        <a:rPr lang="en-GB" sz="2400" dirty="0"/>
                        <a:t>Login details</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Using the website</a:t>
                      </a:r>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3797210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a:t>Monitro</a:t>
            </a:r>
            <a:r>
              <a:rPr lang="en-GB" dirty="0"/>
              <a:t> </a:t>
            </a:r>
            <a:r>
              <a:rPr lang="en-GB" dirty="0" err="1"/>
              <a:t>presenoldeb</a:t>
            </a:r>
            <a:r>
              <a:rPr lang="en-GB" dirty="0"/>
              <a:t/>
            </a:r>
            <a:br>
              <a:rPr lang="en-GB" dirty="0"/>
            </a:br>
            <a:r>
              <a:rPr lang="en-GB" dirty="0"/>
              <a:t>Attendance monitoring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5527174"/>
              </p:ext>
            </p:extLst>
          </p:nvPr>
        </p:nvGraphicFramePr>
        <p:xfrm>
          <a:off x="107504" y="1600200"/>
          <a:ext cx="8856984" cy="3017520"/>
        </p:xfrm>
        <a:graphic>
          <a:graphicData uri="http://schemas.openxmlformats.org/drawingml/2006/table">
            <a:tbl>
              <a:tblPr firstRow="1" bandRow="1">
                <a:tableStyleId>{5C22544A-7EE6-4342-B048-85BDC9FD1C3A}</a:tableStyleId>
              </a:tblPr>
              <a:tblGrid>
                <a:gridCol w="4248472">
                  <a:extLst>
                    <a:ext uri="{9D8B030D-6E8A-4147-A177-3AD203B41FA5}">
                      <a16:colId xmlns:a16="http://schemas.microsoft.com/office/drawing/2014/main" xmlns="" val="20000"/>
                    </a:ext>
                  </a:extLst>
                </a:gridCol>
                <a:gridCol w="4608512">
                  <a:extLst>
                    <a:ext uri="{9D8B030D-6E8A-4147-A177-3AD203B41FA5}">
                      <a16:colId xmlns:a16="http://schemas.microsoft.com/office/drawing/2014/main" xmlns="" val="20001"/>
                    </a:ext>
                  </a:extLst>
                </a:gridCol>
              </a:tblGrid>
              <a:tr h="370840">
                <a:tc>
                  <a:txBody>
                    <a:bodyPr/>
                    <a:lstStyle/>
                    <a:p>
                      <a:pPr marL="285750" indent="-285750">
                        <a:lnSpc>
                          <a:spcPct val="200000"/>
                        </a:lnSpc>
                        <a:buFont typeface="Arial" panose="020B0604020202020204" pitchFamily="34" charset="0"/>
                        <a:buChar char="•"/>
                      </a:pPr>
                      <a:r>
                        <a:rPr lang="en-GB" sz="2400" dirty="0" err="1"/>
                        <a:t>Cadw</a:t>
                      </a:r>
                      <a:r>
                        <a:rPr lang="en-GB" sz="2400" dirty="0"/>
                        <a:t> </a:t>
                      </a:r>
                      <a:r>
                        <a:rPr lang="en-GB" sz="2400" dirty="0" err="1"/>
                        <a:t>cofnod</a:t>
                      </a:r>
                      <a:endParaRPr lang="en-GB" sz="2400" dirty="0"/>
                    </a:p>
                    <a:p>
                      <a:pPr marL="285750" indent="-285750">
                        <a:lnSpc>
                          <a:spcPct val="200000"/>
                        </a:lnSpc>
                        <a:buFont typeface="Arial" panose="020B0604020202020204" pitchFamily="34" charset="0"/>
                        <a:buChar char="•"/>
                      </a:pPr>
                      <a:r>
                        <a:rPr lang="en-GB" sz="2400" dirty="0" err="1"/>
                        <a:t>Sut</a:t>
                      </a:r>
                      <a:r>
                        <a:rPr lang="en-GB" sz="2400" dirty="0"/>
                        <a:t> </a:t>
                      </a:r>
                      <a:r>
                        <a:rPr lang="en-GB" sz="2400" dirty="0" err="1"/>
                        <a:t>i</a:t>
                      </a:r>
                      <a:r>
                        <a:rPr lang="en-GB" sz="2400" dirty="0"/>
                        <a:t> </a:t>
                      </a:r>
                      <a:r>
                        <a:rPr lang="en-GB" sz="2400" dirty="0" err="1"/>
                        <a:t>adrodd</a:t>
                      </a:r>
                      <a:r>
                        <a:rPr lang="en-GB" sz="2400" dirty="0"/>
                        <a:t> </a:t>
                      </a:r>
                      <a:r>
                        <a:rPr lang="en-GB" sz="2400" dirty="0" err="1"/>
                        <a:t>absenoldeb</a:t>
                      </a:r>
                      <a:r>
                        <a:rPr lang="en-GB" sz="2400" dirty="0"/>
                        <a:t>?</a:t>
                      </a:r>
                    </a:p>
                    <a:p>
                      <a:pPr marL="285750" indent="-285750">
                        <a:lnSpc>
                          <a:spcPct val="200000"/>
                        </a:lnSpc>
                        <a:buFont typeface="Arial" panose="020B0604020202020204" pitchFamily="34" charset="0"/>
                        <a:buChar char="•"/>
                      </a:pPr>
                      <a:r>
                        <a:rPr lang="en-GB" sz="2400" dirty="0" err="1"/>
                        <a:t>Rheolau</a:t>
                      </a:r>
                      <a:r>
                        <a:rPr lang="en-GB" sz="2400" baseline="0" dirty="0"/>
                        <a:t> </a:t>
                      </a:r>
                      <a:r>
                        <a:rPr lang="en-GB" sz="2400" baseline="0" dirty="0" err="1"/>
                        <a:t>presenoldeb</a:t>
                      </a:r>
                      <a:endParaRPr lang="en-GB" sz="2400" dirty="0"/>
                    </a:p>
                    <a:p>
                      <a:pPr marL="285750" indent="-285750">
                        <a:lnSpc>
                          <a:spcPct val="200000"/>
                        </a:lnSpc>
                        <a:buFont typeface="Arial" panose="020B0604020202020204" pitchFamily="34" charset="0"/>
                        <a:buChar char="•"/>
                      </a:pPr>
                      <a:endParaRPr lang="en-GB" sz="2400" dirty="0"/>
                    </a:p>
                  </a:txBody>
                  <a:tcPr/>
                </a:tc>
                <a:tc>
                  <a:txBody>
                    <a:bodyPr/>
                    <a:lstStyle/>
                    <a:p>
                      <a:pPr marL="285750" indent="-285750">
                        <a:lnSpc>
                          <a:spcPct val="200000"/>
                        </a:lnSpc>
                        <a:buFont typeface="Arial" panose="020B0604020202020204" pitchFamily="34" charset="0"/>
                        <a:buChar char="•"/>
                      </a:pPr>
                      <a:r>
                        <a:rPr lang="en-GB" sz="2400" dirty="0"/>
                        <a:t>Keeping a</a:t>
                      </a:r>
                      <a:r>
                        <a:rPr lang="en-GB" sz="2400" baseline="0" dirty="0"/>
                        <a:t> record</a:t>
                      </a:r>
                    </a:p>
                    <a:p>
                      <a:pPr marL="285750" indent="-285750">
                        <a:lnSpc>
                          <a:spcPct val="200000"/>
                        </a:lnSpc>
                        <a:buFont typeface="Arial" panose="020B0604020202020204" pitchFamily="34" charset="0"/>
                        <a:buChar char="•"/>
                      </a:pPr>
                      <a:r>
                        <a:rPr lang="en-GB" sz="2400" baseline="0" dirty="0"/>
                        <a:t>How to report an absence?</a:t>
                      </a:r>
                    </a:p>
                    <a:p>
                      <a:pPr marL="285750" indent="-285750">
                        <a:lnSpc>
                          <a:spcPct val="200000"/>
                        </a:lnSpc>
                        <a:buFont typeface="Arial" panose="020B0604020202020204" pitchFamily="34" charset="0"/>
                        <a:buChar char="•"/>
                      </a:pPr>
                      <a:r>
                        <a:rPr lang="en-GB" sz="2400" baseline="0" dirty="0"/>
                        <a:t>Attendance regulations</a:t>
                      </a:r>
                      <a:endParaRPr lang="en-GB" sz="2400" dirty="0"/>
                    </a:p>
                  </a:txBody>
                  <a:tcPr/>
                </a:tc>
                <a:extLst>
                  <a:ext uri="{0D108BD9-81ED-4DB2-BD59-A6C34878D82A}">
                    <a16:rowId xmlns:a16="http://schemas.microsoft.com/office/drawing/2014/main" xmlns="" val="10000"/>
                  </a:ext>
                </a:extLst>
              </a:tr>
            </a:tbl>
          </a:graphicData>
        </a:graphic>
      </p:graphicFrame>
    </p:spTree>
    <p:extLst>
      <p:ext uri="{BB962C8B-B14F-4D97-AF65-F5344CB8AC3E}">
        <p14:creationId xmlns:p14="http://schemas.microsoft.com/office/powerpoint/2010/main" val="3106578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a:t>Arweinydd</a:t>
            </a:r>
            <a:r>
              <a:rPr lang="en-GB" dirty="0"/>
              <a:t> y </a:t>
            </a:r>
            <a:r>
              <a:rPr lang="en-GB" dirty="0" err="1"/>
              <a:t>Modiwl</a:t>
            </a:r>
            <a:r>
              <a:rPr lang="en-GB" dirty="0"/>
              <a:t/>
            </a:r>
            <a:br>
              <a:rPr lang="en-GB" dirty="0"/>
            </a:br>
            <a:r>
              <a:rPr lang="en-GB" dirty="0"/>
              <a:t>Module Lead</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lgn="ctr">
              <a:buNone/>
            </a:pPr>
            <a:r>
              <a:rPr lang="en-GB" dirty="0"/>
              <a:t>rachel.bendall@uwtsd.ac.uk</a:t>
            </a:r>
          </a:p>
        </p:txBody>
      </p:sp>
    </p:spTree>
    <p:extLst>
      <p:ext uri="{BB962C8B-B14F-4D97-AF65-F5344CB8AC3E}">
        <p14:creationId xmlns:p14="http://schemas.microsoft.com/office/powerpoint/2010/main" val="7925906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03dbf9b-b85b-46a0-94f1-894078c07ecd"/>
    <ds:schemaRef ds:uri="http://purl.org/dc/terms/"/>
    <ds:schemaRef ds:uri="7534e9c7-d8a7-4ffa-a350-0e66096719e3"/>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2638</TotalTime>
  <Words>1814</Words>
  <Application>Microsoft Office PowerPoint</Application>
  <PresentationFormat>On-screen Show (4:3)</PresentationFormat>
  <Paragraphs>138</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Myriad Pro</vt:lpstr>
      <vt:lpstr>Trebuchet MS</vt:lpstr>
      <vt:lpstr>Wingdings</vt:lpstr>
      <vt:lpstr>20140311PresentationUWTSDTemplate</vt:lpstr>
      <vt:lpstr>  Profiad Addysgu Proffesiynol (PAP)  Professional Teaching Experience (PTE)  ECSP6002(C)</vt:lpstr>
      <vt:lpstr>Sesiwn heddiw / Today’s session</vt:lpstr>
      <vt:lpstr>Llyfryn Sylwadau Gwersi Lesson Comments Booklet</vt:lpstr>
      <vt:lpstr>PowerPoint Presentation</vt:lpstr>
      <vt:lpstr>PowerPoint Presentation</vt:lpstr>
      <vt:lpstr>Y FfAA The OTF</vt:lpstr>
      <vt:lpstr>Ffeil Addysgu Ar-lein (FfAA) y Myfyriwr The Student’s Online Teaching File (OTF)</vt:lpstr>
      <vt:lpstr>Ffeil Addysgu Ar-lein (FfAA) y Myfyriwr The Student’s Online Teaching File (OTF)</vt:lpstr>
      <vt:lpstr>Ffeil Addysgu Ar-lein (FfAA) y Myfyriwr The Student’s Online Teaching File (OTF)</vt:lpstr>
      <vt:lpstr>PDP</vt:lpstr>
      <vt:lpstr>Gwefan CAADOC SWWCTE Website</vt:lpstr>
      <vt:lpstr>Monitro presenoldeb Attendance monitoring</vt:lpstr>
      <vt:lpstr>Arweinydd y Modiwl Module Lead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bendall</cp:lastModifiedBy>
  <cp:revision>12</cp:revision>
  <cp:lastPrinted>2017-10-31T09:17:09Z</cp:lastPrinted>
  <dcterms:created xsi:type="dcterms:W3CDTF">2015-04-14T15:21:28Z</dcterms:created>
  <dcterms:modified xsi:type="dcterms:W3CDTF">2018-10-14T20:02:58Z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