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E41181-D942-4DFA-8A31-511B1628780B}"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6ADE82EC-F984-4CCE-8B30-6D07A0641CED}">
      <dgm:prSet custT="1"/>
      <dgm:spPr/>
      <dgm:t>
        <a:bodyPr/>
        <a:lstStyle/>
        <a:p>
          <a:r>
            <a:rPr lang="en-US" sz="1400" b="0" i="0" dirty="0">
              <a:latin typeface="Arial" panose="020B0604020202020204" pitchFamily="34" charset="0"/>
              <a:cs typeface="Arial" panose="020B0604020202020204" pitchFamily="34" charset="0"/>
            </a:rPr>
            <a:t>The ways in which learners create knowledge collaboratively have changed from a traditional way of teaching and learning. Instead of having a teacher teach learners, learners collaborate with each other through dialogue, practice and the support of their peers, thus creating a deeper dependence on others and an increase in the intellectual development of the learners. (Bruffee, 1993; Johnson and Johnson, 1999)</a:t>
          </a:r>
          <a:endParaRPr lang="en-GB" sz="1400" dirty="0">
            <a:latin typeface="Arial" panose="020B0604020202020204" pitchFamily="34" charset="0"/>
            <a:cs typeface="Arial" panose="020B0604020202020204" pitchFamily="34" charset="0"/>
          </a:endParaRPr>
        </a:p>
      </dgm:t>
    </dgm:pt>
    <dgm:pt modelId="{C2574209-72A3-4418-B5D2-4C40B8E96D78}" type="parTrans" cxnId="{0169C945-9464-43A8-917A-F16532A81636}">
      <dgm:prSet/>
      <dgm:spPr/>
      <dgm:t>
        <a:bodyPr/>
        <a:lstStyle/>
        <a:p>
          <a:endParaRPr lang="en-GB"/>
        </a:p>
      </dgm:t>
    </dgm:pt>
    <dgm:pt modelId="{D1D9F24C-ACDB-4151-A144-761F47FB1071}" type="sibTrans" cxnId="{0169C945-9464-43A8-917A-F16532A81636}">
      <dgm:prSet/>
      <dgm:spPr/>
      <dgm:t>
        <a:bodyPr/>
        <a:lstStyle/>
        <a:p>
          <a:endParaRPr lang="en-GB"/>
        </a:p>
      </dgm:t>
    </dgm:pt>
    <dgm:pt modelId="{5B8A91C9-15C9-4429-9AA8-8C31FD0A86F2}">
      <dgm:prSet custT="1"/>
      <dgm:spPr/>
      <dgm:t>
        <a:bodyPr/>
        <a:lstStyle/>
        <a:p>
          <a:r>
            <a:rPr lang="en-US" sz="1400" b="0" i="0" dirty="0">
              <a:latin typeface="Arial" panose="020B0604020202020204" pitchFamily="34" charset="0"/>
              <a:cs typeface="Arial" panose="020B0604020202020204" pitchFamily="34" charset="0"/>
            </a:rPr>
            <a:t>Online Collaboration has led to an increased capacity for students to be social and develop community amongst themselves, and it has resulted in the ability of students from diverse backgrounds to have a flexible and connected virtual learning experience.</a:t>
          </a:r>
          <a:endParaRPr lang="en-GB" sz="1400" dirty="0">
            <a:latin typeface="Arial" panose="020B0604020202020204" pitchFamily="34" charset="0"/>
            <a:cs typeface="Arial" panose="020B0604020202020204" pitchFamily="34" charset="0"/>
          </a:endParaRPr>
        </a:p>
      </dgm:t>
    </dgm:pt>
    <dgm:pt modelId="{ABF3A9E7-724B-4C56-B61D-D5D08F518B92}" type="parTrans" cxnId="{99B284A0-3D1F-4789-9E59-B44852898261}">
      <dgm:prSet/>
      <dgm:spPr/>
      <dgm:t>
        <a:bodyPr/>
        <a:lstStyle/>
        <a:p>
          <a:endParaRPr lang="en-GB"/>
        </a:p>
      </dgm:t>
    </dgm:pt>
    <dgm:pt modelId="{CC0B9431-77F9-4FAF-96DA-5A6C83B231D9}" type="sibTrans" cxnId="{99B284A0-3D1F-4789-9E59-B44852898261}">
      <dgm:prSet/>
      <dgm:spPr/>
      <dgm:t>
        <a:bodyPr/>
        <a:lstStyle/>
        <a:p>
          <a:endParaRPr lang="en-GB"/>
        </a:p>
      </dgm:t>
    </dgm:pt>
    <dgm:pt modelId="{B9B3D37F-41AF-44EE-8CBC-5D0FCCF05848}" type="pres">
      <dgm:prSet presAssocID="{25E41181-D942-4DFA-8A31-511B1628780B}" presName="linear" presStyleCnt="0">
        <dgm:presLayoutVars>
          <dgm:animLvl val="lvl"/>
          <dgm:resizeHandles val="exact"/>
        </dgm:presLayoutVars>
      </dgm:prSet>
      <dgm:spPr/>
    </dgm:pt>
    <dgm:pt modelId="{8ED85B2E-3C6D-4D38-922F-4C1E55E751C9}" type="pres">
      <dgm:prSet presAssocID="{6ADE82EC-F984-4CCE-8B30-6D07A0641CED}" presName="parentText" presStyleLbl="node1" presStyleIdx="0" presStyleCnt="2">
        <dgm:presLayoutVars>
          <dgm:chMax val="0"/>
          <dgm:bulletEnabled val="1"/>
        </dgm:presLayoutVars>
      </dgm:prSet>
      <dgm:spPr/>
    </dgm:pt>
    <dgm:pt modelId="{9270015E-F92B-4329-8A14-6E59BBB63295}" type="pres">
      <dgm:prSet presAssocID="{D1D9F24C-ACDB-4151-A144-761F47FB1071}" presName="spacer" presStyleCnt="0"/>
      <dgm:spPr/>
    </dgm:pt>
    <dgm:pt modelId="{472686E1-04FF-4CC5-BDF8-FC624A51E2B4}" type="pres">
      <dgm:prSet presAssocID="{5B8A91C9-15C9-4429-9AA8-8C31FD0A86F2}" presName="parentText" presStyleLbl="node1" presStyleIdx="1" presStyleCnt="2">
        <dgm:presLayoutVars>
          <dgm:chMax val="0"/>
          <dgm:bulletEnabled val="1"/>
        </dgm:presLayoutVars>
      </dgm:prSet>
      <dgm:spPr/>
    </dgm:pt>
  </dgm:ptLst>
  <dgm:cxnLst>
    <dgm:cxn modelId="{A6F41539-B937-4F7D-9636-071FA22483A7}" type="presOf" srcId="{6ADE82EC-F984-4CCE-8B30-6D07A0641CED}" destId="{8ED85B2E-3C6D-4D38-922F-4C1E55E751C9}" srcOrd="0" destOrd="0" presId="urn:microsoft.com/office/officeart/2005/8/layout/vList2"/>
    <dgm:cxn modelId="{0169C945-9464-43A8-917A-F16532A81636}" srcId="{25E41181-D942-4DFA-8A31-511B1628780B}" destId="{6ADE82EC-F984-4CCE-8B30-6D07A0641CED}" srcOrd="0" destOrd="0" parTransId="{C2574209-72A3-4418-B5D2-4C40B8E96D78}" sibTransId="{D1D9F24C-ACDB-4151-A144-761F47FB1071}"/>
    <dgm:cxn modelId="{A3826957-0197-4B53-94E1-886E3C68A957}" type="presOf" srcId="{25E41181-D942-4DFA-8A31-511B1628780B}" destId="{B9B3D37F-41AF-44EE-8CBC-5D0FCCF05848}" srcOrd="0" destOrd="0" presId="urn:microsoft.com/office/officeart/2005/8/layout/vList2"/>
    <dgm:cxn modelId="{99B284A0-3D1F-4789-9E59-B44852898261}" srcId="{25E41181-D942-4DFA-8A31-511B1628780B}" destId="{5B8A91C9-15C9-4429-9AA8-8C31FD0A86F2}" srcOrd="1" destOrd="0" parTransId="{ABF3A9E7-724B-4C56-B61D-D5D08F518B92}" sibTransId="{CC0B9431-77F9-4FAF-96DA-5A6C83B231D9}"/>
    <dgm:cxn modelId="{42B61EB5-0664-40A2-A7B4-7E630D2BF1A7}" type="presOf" srcId="{5B8A91C9-15C9-4429-9AA8-8C31FD0A86F2}" destId="{472686E1-04FF-4CC5-BDF8-FC624A51E2B4}" srcOrd="0" destOrd="0" presId="urn:microsoft.com/office/officeart/2005/8/layout/vList2"/>
    <dgm:cxn modelId="{8E190F14-B704-496D-AE3A-0E49490308E7}" type="presParOf" srcId="{B9B3D37F-41AF-44EE-8CBC-5D0FCCF05848}" destId="{8ED85B2E-3C6D-4D38-922F-4C1E55E751C9}" srcOrd="0" destOrd="0" presId="urn:microsoft.com/office/officeart/2005/8/layout/vList2"/>
    <dgm:cxn modelId="{22880FDF-7935-453A-8B29-08E48B9A4516}" type="presParOf" srcId="{B9B3D37F-41AF-44EE-8CBC-5D0FCCF05848}" destId="{9270015E-F92B-4329-8A14-6E59BBB63295}" srcOrd="1" destOrd="0" presId="urn:microsoft.com/office/officeart/2005/8/layout/vList2"/>
    <dgm:cxn modelId="{C61B0277-03D9-4153-9C57-A04089A77AE8}" type="presParOf" srcId="{B9B3D37F-41AF-44EE-8CBC-5D0FCCF05848}" destId="{472686E1-04FF-4CC5-BDF8-FC624A51E2B4}"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D9B613-B1FE-4D94-850C-6C82C368E91F}"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5BB0E29C-640E-432E-8CEF-5EC11711D439}">
      <dgm:prSet custT="1"/>
      <dgm:spPr/>
      <dgm:t>
        <a:bodyPr/>
        <a:lstStyle/>
        <a:p>
          <a:r>
            <a:rPr lang="en-US" sz="1400" b="0" i="0" dirty="0">
              <a:latin typeface="Arial" panose="020B0604020202020204" pitchFamily="34" charset="0"/>
              <a:cs typeface="Arial" panose="020B0604020202020204" pitchFamily="34" charset="0"/>
            </a:rPr>
            <a:t>Social Constructivism posits that learning occurs when people interact with each other, form the meaning of their social experience, and collaboratively work together (Saleem et al., 2021).</a:t>
          </a:r>
          <a:endParaRPr lang="en-GB" sz="1400" dirty="0">
            <a:latin typeface="Arial" panose="020B0604020202020204" pitchFamily="34" charset="0"/>
            <a:cs typeface="Arial" panose="020B0604020202020204" pitchFamily="34" charset="0"/>
          </a:endParaRPr>
        </a:p>
      </dgm:t>
    </dgm:pt>
    <dgm:pt modelId="{B883A1AE-59C1-435B-A991-B2DC7734B958}" type="parTrans" cxnId="{2D5366C7-E769-422A-A258-A2A0596EDB09}">
      <dgm:prSet/>
      <dgm:spPr/>
      <dgm:t>
        <a:bodyPr/>
        <a:lstStyle/>
        <a:p>
          <a:endParaRPr lang="en-GB"/>
        </a:p>
      </dgm:t>
    </dgm:pt>
    <dgm:pt modelId="{D24AB8FD-23FC-4213-8431-C21D727EC9E8}" type="sibTrans" cxnId="{2D5366C7-E769-422A-A258-A2A0596EDB09}">
      <dgm:prSet/>
      <dgm:spPr/>
      <dgm:t>
        <a:bodyPr/>
        <a:lstStyle/>
        <a:p>
          <a:endParaRPr lang="en-GB"/>
        </a:p>
      </dgm:t>
    </dgm:pt>
    <dgm:pt modelId="{AA3427D3-3C7C-4AC4-82DB-8A980B0B9770}">
      <dgm:prSet custT="1"/>
      <dgm:spPr/>
      <dgm:t>
        <a:bodyPr/>
        <a:lstStyle/>
        <a:p>
          <a:r>
            <a:rPr lang="en-US" sz="1400" b="0" i="0" dirty="0">
              <a:latin typeface="Arial" panose="020B0604020202020204" pitchFamily="34" charset="0"/>
              <a:cs typeface="Arial" panose="020B0604020202020204" pitchFamily="34" charset="0"/>
            </a:rPr>
            <a:t>The process of communication and discourse is crucial to the Collaborative Learning process. Using reflection, learners refine their ideas and question the nature of their knowledge, and this creates new depth of understanding and increased complexity of the learner's knowledge (Dascalu, 2014).</a:t>
          </a:r>
          <a:endParaRPr lang="en-GB" sz="1400" dirty="0">
            <a:latin typeface="Arial" panose="020B0604020202020204" pitchFamily="34" charset="0"/>
            <a:cs typeface="Arial" panose="020B0604020202020204" pitchFamily="34" charset="0"/>
          </a:endParaRPr>
        </a:p>
      </dgm:t>
    </dgm:pt>
    <dgm:pt modelId="{BA0476EC-733C-47FB-8123-AE0270129249}" type="parTrans" cxnId="{935F8E6F-DCEE-434D-AD1D-8DC7524AA9A6}">
      <dgm:prSet/>
      <dgm:spPr/>
      <dgm:t>
        <a:bodyPr/>
        <a:lstStyle/>
        <a:p>
          <a:endParaRPr lang="en-GB"/>
        </a:p>
      </dgm:t>
    </dgm:pt>
    <dgm:pt modelId="{8480D7CD-3EEF-4A27-834A-0D6336D7892B}" type="sibTrans" cxnId="{935F8E6F-DCEE-434D-AD1D-8DC7524AA9A6}">
      <dgm:prSet/>
      <dgm:spPr/>
      <dgm:t>
        <a:bodyPr/>
        <a:lstStyle/>
        <a:p>
          <a:endParaRPr lang="en-GB"/>
        </a:p>
      </dgm:t>
    </dgm:pt>
    <dgm:pt modelId="{24A43694-BCD8-432B-8D51-8C65778013E8}" type="pres">
      <dgm:prSet presAssocID="{1FD9B613-B1FE-4D94-850C-6C82C368E91F}" presName="linear" presStyleCnt="0">
        <dgm:presLayoutVars>
          <dgm:animLvl val="lvl"/>
          <dgm:resizeHandles val="exact"/>
        </dgm:presLayoutVars>
      </dgm:prSet>
      <dgm:spPr/>
    </dgm:pt>
    <dgm:pt modelId="{83BD5E66-CA21-43C2-BFBB-51F90829083C}" type="pres">
      <dgm:prSet presAssocID="{5BB0E29C-640E-432E-8CEF-5EC11711D439}" presName="parentText" presStyleLbl="node1" presStyleIdx="0" presStyleCnt="2">
        <dgm:presLayoutVars>
          <dgm:chMax val="0"/>
          <dgm:bulletEnabled val="1"/>
        </dgm:presLayoutVars>
      </dgm:prSet>
      <dgm:spPr/>
    </dgm:pt>
    <dgm:pt modelId="{53B62833-3536-451D-8D30-1DBEFFF4DE81}" type="pres">
      <dgm:prSet presAssocID="{D24AB8FD-23FC-4213-8431-C21D727EC9E8}" presName="spacer" presStyleCnt="0"/>
      <dgm:spPr/>
    </dgm:pt>
    <dgm:pt modelId="{4D9DFA5B-8FDF-46CA-A5E6-A89A70F2487F}" type="pres">
      <dgm:prSet presAssocID="{AA3427D3-3C7C-4AC4-82DB-8A980B0B9770}" presName="parentText" presStyleLbl="node1" presStyleIdx="1" presStyleCnt="2">
        <dgm:presLayoutVars>
          <dgm:chMax val="0"/>
          <dgm:bulletEnabled val="1"/>
        </dgm:presLayoutVars>
      </dgm:prSet>
      <dgm:spPr/>
    </dgm:pt>
  </dgm:ptLst>
  <dgm:cxnLst>
    <dgm:cxn modelId="{935F8E6F-DCEE-434D-AD1D-8DC7524AA9A6}" srcId="{1FD9B613-B1FE-4D94-850C-6C82C368E91F}" destId="{AA3427D3-3C7C-4AC4-82DB-8A980B0B9770}" srcOrd="1" destOrd="0" parTransId="{BA0476EC-733C-47FB-8123-AE0270129249}" sibTransId="{8480D7CD-3EEF-4A27-834A-0D6336D7892B}"/>
    <dgm:cxn modelId="{A5871A70-C7FF-4A19-8810-6B9EC138F672}" type="presOf" srcId="{5BB0E29C-640E-432E-8CEF-5EC11711D439}" destId="{83BD5E66-CA21-43C2-BFBB-51F90829083C}" srcOrd="0" destOrd="0" presId="urn:microsoft.com/office/officeart/2005/8/layout/vList2"/>
    <dgm:cxn modelId="{87BB5598-5F76-41E6-8265-569C4ACCF9D0}" type="presOf" srcId="{AA3427D3-3C7C-4AC4-82DB-8A980B0B9770}" destId="{4D9DFA5B-8FDF-46CA-A5E6-A89A70F2487F}" srcOrd="0" destOrd="0" presId="urn:microsoft.com/office/officeart/2005/8/layout/vList2"/>
    <dgm:cxn modelId="{EF5B60AE-2437-4B2F-AB79-FAB5BB794ADD}" type="presOf" srcId="{1FD9B613-B1FE-4D94-850C-6C82C368E91F}" destId="{24A43694-BCD8-432B-8D51-8C65778013E8}" srcOrd="0" destOrd="0" presId="urn:microsoft.com/office/officeart/2005/8/layout/vList2"/>
    <dgm:cxn modelId="{2D5366C7-E769-422A-A258-A2A0596EDB09}" srcId="{1FD9B613-B1FE-4D94-850C-6C82C368E91F}" destId="{5BB0E29C-640E-432E-8CEF-5EC11711D439}" srcOrd="0" destOrd="0" parTransId="{B883A1AE-59C1-435B-A991-B2DC7734B958}" sibTransId="{D24AB8FD-23FC-4213-8431-C21D727EC9E8}"/>
    <dgm:cxn modelId="{964A66F8-80CD-4C0A-BAB0-C45C84D3B377}" type="presParOf" srcId="{24A43694-BCD8-432B-8D51-8C65778013E8}" destId="{83BD5E66-CA21-43C2-BFBB-51F90829083C}" srcOrd="0" destOrd="0" presId="urn:microsoft.com/office/officeart/2005/8/layout/vList2"/>
    <dgm:cxn modelId="{EE9AD328-BB20-445A-809E-7BC4B77D4E74}" type="presParOf" srcId="{24A43694-BCD8-432B-8D51-8C65778013E8}" destId="{53B62833-3536-451D-8D30-1DBEFFF4DE81}" srcOrd="1" destOrd="0" presId="urn:microsoft.com/office/officeart/2005/8/layout/vList2"/>
    <dgm:cxn modelId="{67AB6377-279D-40F4-BC55-E37136E88964}" type="presParOf" srcId="{24A43694-BCD8-432B-8D51-8C65778013E8}" destId="{4D9DFA5B-8FDF-46CA-A5E6-A89A70F2487F}"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8F4574-F774-4F3C-B397-03437663C87A}"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31EED3AD-6FA3-4FD3-915D-5904D225206B}">
      <dgm:prSet custT="1"/>
      <dgm:spPr/>
      <dgm:t>
        <a:bodyPr/>
        <a:lstStyle/>
        <a:p>
          <a:r>
            <a:rPr lang="en-US" sz="1400" b="0" i="0" dirty="0">
              <a:latin typeface="Arial" panose="020B0604020202020204" pitchFamily="34" charset="0"/>
              <a:cs typeface="Arial" panose="020B0604020202020204" pitchFamily="34" charset="0"/>
            </a:rPr>
            <a:t>Digital Technology, including LMS, collaboration tools, and multimedia platforms provide students with the ability to do team-based and interactive learning, allowing them to communicate with each other beyond the geographic boundaries of their local area (Chickering and Ehrmann, 1996).</a:t>
          </a:r>
          <a:endParaRPr lang="en-GB" sz="1400" dirty="0">
            <a:latin typeface="Arial" panose="020B0604020202020204" pitchFamily="34" charset="0"/>
            <a:cs typeface="Arial" panose="020B0604020202020204" pitchFamily="34" charset="0"/>
          </a:endParaRPr>
        </a:p>
      </dgm:t>
    </dgm:pt>
    <dgm:pt modelId="{10D2D044-B816-40AD-AA2A-ABEA4AD51056}" type="parTrans" cxnId="{C6228BB3-5C67-4C2A-B0C3-408CAD196C27}">
      <dgm:prSet/>
      <dgm:spPr/>
      <dgm:t>
        <a:bodyPr/>
        <a:lstStyle/>
        <a:p>
          <a:endParaRPr lang="en-GB"/>
        </a:p>
      </dgm:t>
    </dgm:pt>
    <dgm:pt modelId="{D9DA6B18-79AC-4DC0-9666-14B65A73FBCD}" type="sibTrans" cxnId="{C6228BB3-5C67-4C2A-B0C3-408CAD196C27}">
      <dgm:prSet/>
      <dgm:spPr/>
      <dgm:t>
        <a:bodyPr/>
        <a:lstStyle/>
        <a:p>
          <a:endParaRPr lang="en-GB"/>
        </a:p>
      </dgm:t>
    </dgm:pt>
    <dgm:pt modelId="{B836ED9C-F2AC-4475-B072-C833980F82A7}">
      <dgm:prSet custT="1"/>
      <dgm:spPr/>
      <dgm:t>
        <a:bodyPr/>
        <a:lstStyle/>
        <a:p>
          <a:r>
            <a:rPr lang="en-US" sz="1400" b="0" i="0" dirty="0">
              <a:latin typeface="Arial" panose="020B0604020202020204" pitchFamily="34" charset="0"/>
              <a:cs typeface="Arial" panose="020B0604020202020204" pitchFamily="34" charset="0"/>
            </a:rPr>
            <a:t>The overall experience, engagement and satisfaction of learners with the learning process increases when Digital Technology provides for collaborative results, and as a result, learners will have developed a higher level of mastery of the course material and will be more satisfied with the learning process (Alyami et al., 2023).</a:t>
          </a:r>
          <a:endParaRPr lang="en-GB" sz="1400" dirty="0">
            <a:latin typeface="Arial" panose="020B0604020202020204" pitchFamily="34" charset="0"/>
            <a:cs typeface="Arial" panose="020B0604020202020204" pitchFamily="34" charset="0"/>
          </a:endParaRPr>
        </a:p>
      </dgm:t>
    </dgm:pt>
    <dgm:pt modelId="{5BAFF368-4816-4DC1-9FA8-A38A3C9209EC}" type="parTrans" cxnId="{F3A45A9E-0081-40CF-8B3B-8C43903D6086}">
      <dgm:prSet/>
      <dgm:spPr/>
      <dgm:t>
        <a:bodyPr/>
        <a:lstStyle/>
        <a:p>
          <a:endParaRPr lang="en-GB"/>
        </a:p>
      </dgm:t>
    </dgm:pt>
    <dgm:pt modelId="{5BF9E53A-4DA8-42BC-A499-140725644FE8}" type="sibTrans" cxnId="{F3A45A9E-0081-40CF-8B3B-8C43903D6086}">
      <dgm:prSet/>
      <dgm:spPr/>
      <dgm:t>
        <a:bodyPr/>
        <a:lstStyle/>
        <a:p>
          <a:endParaRPr lang="en-GB"/>
        </a:p>
      </dgm:t>
    </dgm:pt>
    <dgm:pt modelId="{E10C46EB-FC5E-483E-B43E-65E7AC8391EA}" type="pres">
      <dgm:prSet presAssocID="{E68F4574-F774-4F3C-B397-03437663C87A}" presName="linear" presStyleCnt="0">
        <dgm:presLayoutVars>
          <dgm:animLvl val="lvl"/>
          <dgm:resizeHandles val="exact"/>
        </dgm:presLayoutVars>
      </dgm:prSet>
      <dgm:spPr/>
    </dgm:pt>
    <dgm:pt modelId="{6EB07BFF-F273-41C4-BFEF-FE0086DF8E9B}" type="pres">
      <dgm:prSet presAssocID="{31EED3AD-6FA3-4FD3-915D-5904D225206B}" presName="parentText" presStyleLbl="node1" presStyleIdx="0" presStyleCnt="2">
        <dgm:presLayoutVars>
          <dgm:chMax val="0"/>
          <dgm:bulletEnabled val="1"/>
        </dgm:presLayoutVars>
      </dgm:prSet>
      <dgm:spPr/>
    </dgm:pt>
    <dgm:pt modelId="{6231B617-21B0-4452-9A39-F324FFBB71DE}" type="pres">
      <dgm:prSet presAssocID="{D9DA6B18-79AC-4DC0-9666-14B65A73FBCD}" presName="spacer" presStyleCnt="0"/>
      <dgm:spPr/>
    </dgm:pt>
    <dgm:pt modelId="{A30FA00C-F2B3-4B63-B89E-2E7562AE7444}" type="pres">
      <dgm:prSet presAssocID="{B836ED9C-F2AC-4475-B072-C833980F82A7}" presName="parentText" presStyleLbl="node1" presStyleIdx="1" presStyleCnt="2">
        <dgm:presLayoutVars>
          <dgm:chMax val="0"/>
          <dgm:bulletEnabled val="1"/>
        </dgm:presLayoutVars>
      </dgm:prSet>
      <dgm:spPr/>
    </dgm:pt>
  </dgm:ptLst>
  <dgm:cxnLst>
    <dgm:cxn modelId="{57AF8F57-748D-41C3-BF9A-C185AB1F4304}" type="presOf" srcId="{E68F4574-F774-4F3C-B397-03437663C87A}" destId="{E10C46EB-FC5E-483E-B43E-65E7AC8391EA}" srcOrd="0" destOrd="0" presId="urn:microsoft.com/office/officeart/2005/8/layout/vList2"/>
    <dgm:cxn modelId="{6E8F608B-AD2C-4F72-B57E-D190478BCC37}" type="presOf" srcId="{31EED3AD-6FA3-4FD3-915D-5904D225206B}" destId="{6EB07BFF-F273-41C4-BFEF-FE0086DF8E9B}" srcOrd="0" destOrd="0" presId="urn:microsoft.com/office/officeart/2005/8/layout/vList2"/>
    <dgm:cxn modelId="{F3A45A9E-0081-40CF-8B3B-8C43903D6086}" srcId="{E68F4574-F774-4F3C-B397-03437663C87A}" destId="{B836ED9C-F2AC-4475-B072-C833980F82A7}" srcOrd="1" destOrd="0" parTransId="{5BAFF368-4816-4DC1-9FA8-A38A3C9209EC}" sibTransId="{5BF9E53A-4DA8-42BC-A499-140725644FE8}"/>
    <dgm:cxn modelId="{C6228BB3-5C67-4C2A-B0C3-408CAD196C27}" srcId="{E68F4574-F774-4F3C-B397-03437663C87A}" destId="{31EED3AD-6FA3-4FD3-915D-5904D225206B}" srcOrd="0" destOrd="0" parTransId="{10D2D044-B816-40AD-AA2A-ABEA4AD51056}" sibTransId="{D9DA6B18-79AC-4DC0-9666-14B65A73FBCD}"/>
    <dgm:cxn modelId="{262BD9D6-04CE-42A9-A49A-74FF0E2DDE24}" type="presOf" srcId="{B836ED9C-F2AC-4475-B072-C833980F82A7}" destId="{A30FA00C-F2B3-4B63-B89E-2E7562AE7444}" srcOrd="0" destOrd="0" presId="urn:microsoft.com/office/officeart/2005/8/layout/vList2"/>
    <dgm:cxn modelId="{1398176F-5052-4A77-BB70-D94D812125A0}" type="presParOf" srcId="{E10C46EB-FC5E-483E-B43E-65E7AC8391EA}" destId="{6EB07BFF-F273-41C4-BFEF-FE0086DF8E9B}" srcOrd="0" destOrd="0" presId="urn:microsoft.com/office/officeart/2005/8/layout/vList2"/>
    <dgm:cxn modelId="{73D70F2E-40E0-4B8F-A485-39612E4B0D62}" type="presParOf" srcId="{E10C46EB-FC5E-483E-B43E-65E7AC8391EA}" destId="{6231B617-21B0-4452-9A39-F324FFBB71DE}" srcOrd="1" destOrd="0" presId="urn:microsoft.com/office/officeart/2005/8/layout/vList2"/>
    <dgm:cxn modelId="{6AA10163-3561-4991-B16B-F352FC4814C9}" type="presParOf" srcId="{E10C46EB-FC5E-483E-B43E-65E7AC8391EA}" destId="{A30FA00C-F2B3-4B63-B89E-2E7562AE7444}"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EACF24-BD0B-41A5-B04D-34E5F7AE23D1}"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8029E2EE-63B8-4F69-A5E7-B8E57254F08B}">
      <dgm:prSet custT="1"/>
      <dgm:spPr/>
      <dgm:t>
        <a:bodyPr/>
        <a:lstStyle/>
        <a:p>
          <a:r>
            <a:rPr lang="en-US" sz="1400" b="0" i="0" dirty="0">
              <a:latin typeface="Arial" panose="020B0604020202020204" pitchFamily="34" charset="0"/>
              <a:cs typeface="Arial" panose="020B0604020202020204" pitchFamily="34" charset="0"/>
            </a:rPr>
            <a:t>Collaborative Learning Environments allow learners to generate, organise, and refine their ideas as a group, thereby increasing each learner's understanding of the content and creating a common pool of knowledge among all participants in the environment (Bruffee, 1993).</a:t>
          </a:r>
          <a:endParaRPr lang="en-GB" sz="1400" dirty="0">
            <a:latin typeface="Arial" panose="020B0604020202020204" pitchFamily="34" charset="0"/>
            <a:cs typeface="Arial" panose="020B0604020202020204" pitchFamily="34" charset="0"/>
          </a:endParaRPr>
        </a:p>
      </dgm:t>
    </dgm:pt>
    <dgm:pt modelId="{EEE758C8-FE1C-47E7-9A89-89AAD77CB725}" type="parTrans" cxnId="{058F3725-FF94-416F-B847-C196295803B6}">
      <dgm:prSet/>
      <dgm:spPr/>
      <dgm:t>
        <a:bodyPr/>
        <a:lstStyle/>
        <a:p>
          <a:endParaRPr lang="en-GB"/>
        </a:p>
      </dgm:t>
    </dgm:pt>
    <dgm:pt modelId="{A4559555-6C93-4D30-8833-68DA32E74F97}" type="sibTrans" cxnId="{058F3725-FF94-416F-B847-C196295803B6}">
      <dgm:prSet/>
      <dgm:spPr/>
      <dgm:t>
        <a:bodyPr/>
        <a:lstStyle/>
        <a:p>
          <a:endParaRPr lang="en-GB"/>
        </a:p>
      </dgm:t>
    </dgm:pt>
    <dgm:pt modelId="{7BD994B7-AEF4-4322-9F95-613D730B9905}">
      <dgm:prSet custT="1"/>
      <dgm:spPr/>
      <dgm:t>
        <a:bodyPr/>
        <a:lstStyle/>
        <a:p>
          <a:r>
            <a:rPr lang="en-US" sz="1400" b="0" i="0" dirty="0">
              <a:latin typeface="Arial" panose="020B0604020202020204" pitchFamily="34" charset="0"/>
              <a:cs typeface="Arial" panose="020B0604020202020204" pitchFamily="34" charset="0"/>
            </a:rPr>
            <a:t>Using knowledge management systems allows learners to share their Ideas in an organised manner and facilitate reflection and ultimately, increase the effectiveness of learning from a knowledge transfer perspective, both internally in education and externally in the larger context of work and collaboration within an organisation (A. Ananatharman, 2012).</a:t>
          </a:r>
          <a:endParaRPr lang="en-GB" sz="1400" dirty="0">
            <a:latin typeface="Arial" panose="020B0604020202020204" pitchFamily="34" charset="0"/>
            <a:cs typeface="Arial" panose="020B0604020202020204" pitchFamily="34" charset="0"/>
          </a:endParaRPr>
        </a:p>
      </dgm:t>
    </dgm:pt>
    <dgm:pt modelId="{C0127CA4-E225-47A6-A813-ECFE198F28B8}" type="parTrans" cxnId="{74D8F2ED-B3C8-4C39-A8EB-EA518213D024}">
      <dgm:prSet/>
      <dgm:spPr/>
      <dgm:t>
        <a:bodyPr/>
        <a:lstStyle/>
        <a:p>
          <a:endParaRPr lang="en-GB"/>
        </a:p>
      </dgm:t>
    </dgm:pt>
    <dgm:pt modelId="{B715EC8F-A7D8-4B1E-9CA4-1F5F9560FC90}" type="sibTrans" cxnId="{74D8F2ED-B3C8-4C39-A8EB-EA518213D024}">
      <dgm:prSet/>
      <dgm:spPr/>
      <dgm:t>
        <a:bodyPr/>
        <a:lstStyle/>
        <a:p>
          <a:endParaRPr lang="en-GB"/>
        </a:p>
      </dgm:t>
    </dgm:pt>
    <dgm:pt modelId="{E50F0574-811F-4CE0-97C1-AE442FF71D5B}" type="pres">
      <dgm:prSet presAssocID="{A8EACF24-BD0B-41A5-B04D-34E5F7AE23D1}" presName="linear" presStyleCnt="0">
        <dgm:presLayoutVars>
          <dgm:animLvl val="lvl"/>
          <dgm:resizeHandles val="exact"/>
        </dgm:presLayoutVars>
      </dgm:prSet>
      <dgm:spPr/>
    </dgm:pt>
    <dgm:pt modelId="{502DC6D5-3272-4423-834F-8C9C0675A27E}" type="pres">
      <dgm:prSet presAssocID="{8029E2EE-63B8-4F69-A5E7-B8E57254F08B}" presName="parentText" presStyleLbl="node1" presStyleIdx="0" presStyleCnt="2">
        <dgm:presLayoutVars>
          <dgm:chMax val="0"/>
          <dgm:bulletEnabled val="1"/>
        </dgm:presLayoutVars>
      </dgm:prSet>
      <dgm:spPr/>
    </dgm:pt>
    <dgm:pt modelId="{BFA17D6F-8253-4FE8-BEC5-350F455CDACE}" type="pres">
      <dgm:prSet presAssocID="{A4559555-6C93-4D30-8833-68DA32E74F97}" presName="spacer" presStyleCnt="0"/>
      <dgm:spPr/>
    </dgm:pt>
    <dgm:pt modelId="{2A23E162-6126-4912-AC74-2AC339199D42}" type="pres">
      <dgm:prSet presAssocID="{7BD994B7-AEF4-4322-9F95-613D730B9905}" presName="parentText" presStyleLbl="node1" presStyleIdx="1" presStyleCnt="2">
        <dgm:presLayoutVars>
          <dgm:chMax val="0"/>
          <dgm:bulletEnabled val="1"/>
        </dgm:presLayoutVars>
      </dgm:prSet>
      <dgm:spPr/>
    </dgm:pt>
  </dgm:ptLst>
  <dgm:cxnLst>
    <dgm:cxn modelId="{058F3725-FF94-416F-B847-C196295803B6}" srcId="{A8EACF24-BD0B-41A5-B04D-34E5F7AE23D1}" destId="{8029E2EE-63B8-4F69-A5E7-B8E57254F08B}" srcOrd="0" destOrd="0" parTransId="{EEE758C8-FE1C-47E7-9A89-89AAD77CB725}" sibTransId="{A4559555-6C93-4D30-8833-68DA32E74F97}"/>
    <dgm:cxn modelId="{E6A4CC2B-9FAE-4EB6-B059-EBE29B502F9D}" type="presOf" srcId="{A8EACF24-BD0B-41A5-B04D-34E5F7AE23D1}" destId="{E50F0574-811F-4CE0-97C1-AE442FF71D5B}" srcOrd="0" destOrd="0" presId="urn:microsoft.com/office/officeart/2005/8/layout/vList2"/>
    <dgm:cxn modelId="{6605AAB2-E91B-4208-A1DC-796C186C6F48}" type="presOf" srcId="{8029E2EE-63B8-4F69-A5E7-B8E57254F08B}" destId="{502DC6D5-3272-4423-834F-8C9C0675A27E}" srcOrd="0" destOrd="0" presId="urn:microsoft.com/office/officeart/2005/8/layout/vList2"/>
    <dgm:cxn modelId="{DD8A20DB-1A0F-4ED0-A118-328C3EB16BCB}" type="presOf" srcId="{7BD994B7-AEF4-4322-9F95-613D730B9905}" destId="{2A23E162-6126-4912-AC74-2AC339199D42}" srcOrd="0" destOrd="0" presId="urn:microsoft.com/office/officeart/2005/8/layout/vList2"/>
    <dgm:cxn modelId="{74D8F2ED-B3C8-4C39-A8EB-EA518213D024}" srcId="{A8EACF24-BD0B-41A5-B04D-34E5F7AE23D1}" destId="{7BD994B7-AEF4-4322-9F95-613D730B9905}" srcOrd="1" destOrd="0" parTransId="{C0127CA4-E225-47A6-A813-ECFE198F28B8}" sibTransId="{B715EC8F-A7D8-4B1E-9CA4-1F5F9560FC90}"/>
    <dgm:cxn modelId="{4912A778-DE6E-47B8-A016-1A193ABA3183}" type="presParOf" srcId="{E50F0574-811F-4CE0-97C1-AE442FF71D5B}" destId="{502DC6D5-3272-4423-834F-8C9C0675A27E}" srcOrd="0" destOrd="0" presId="urn:microsoft.com/office/officeart/2005/8/layout/vList2"/>
    <dgm:cxn modelId="{60AC2291-DBF2-40F0-A3B0-F98256DED9A8}" type="presParOf" srcId="{E50F0574-811F-4CE0-97C1-AE442FF71D5B}" destId="{BFA17D6F-8253-4FE8-BEC5-350F455CDACE}" srcOrd="1" destOrd="0" presId="urn:microsoft.com/office/officeart/2005/8/layout/vList2"/>
    <dgm:cxn modelId="{48E92524-A099-49A4-B3EE-EBF4BAAD1B97}" type="presParOf" srcId="{E50F0574-811F-4CE0-97C1-AE442FF71D5B}" destId="{2A23E162-6126-4912-AC74-2AC339199D42}"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DCB8CD7-BCEA-4DB4-9965-347991FBF458}"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EC91CCED-5B9B-4B5A-A4FC-8CC5E5B124E5}">
      <dgm:prSet custT="1"/>
      <dgm:spPr/>
      <dgm:t>
        <a:bodyPr/>
        <a:lstStyle/>
        <a:p>
          <a:r>
            <a:rPr lang="en-US" sz="1400" b="0" i="0" dirty="0">
              <a:latin typeface="Arial" panose="020B0604020202020204" pitchFamily="34" charset="0"/>
              <a:cs typeface="Arial" panose="020B0604020202020204" pitchFamily="34" charset="0"/>
            </a:rPr>
            <a:t>The development of critical thinking skills, communication skills, teamwork skills and conflict resolution skills is an important part of developing a strong foundation for success in a prosperous global environment and a global career; therefore, Collaborative Learning is critically important for higher education institutions (Johnson &amp; Johnson, 1999).</a:t>
          </a:r>
          <a:endParaRPr lang="en-GB" sz="1400" dirty="0">
            <a:latin typeface="Arial" panose="020B0604020202020204" pitchFamily="34" charset="0"/>
            <a:cs typeface="Arial" panose="020B0604020202020204" pitchFamily="34" charset="0"/>
          </a:endParaRPr>
        </a:p>
      </dgm:t>
    </dgm:pt>
    <dgm:pt modelId="{4E5028B1-E0C5-4FEA-B9AD-FCE669E4D295}" type="parTrans" cxnId="{C6A446F3-2D34-4D7B-A8C2-DEB15CDFB7FF}">
      <dgm:prSet/>
      <dgm:spPr/>
      <dgm:t>
        <a:bodyPr/>
        <a:lstStyle/>
        <a:p>
          <a:endParaRPr lang="en-GB"/>
        </a:p>
      </dgm:t>
    </dgm:pt>
    <dgm:pt modelId="{340BB447-4AD1-42F7-84D1-4964B726DE4B}" type="sibTrans" cxnId="{C6A446F3-2D34-4D7B-A8C2-DEB15CDFB7FF}">
      <dgm:prSet/>
      <dgm:spPr/>
      <dgm:t>
        <a:bodyPr/>
        <a:lstStyle/>
        <a:p>
          <a:endParaRPr lang="en-GB"/>
        </a:p>
      </dgm:t>
    </dgm:pt>
    <dgm:pt modelId="{4567F4EA-0AEB-4A31-9046-3BDCF63CC77D}">
      <dgm:prSet custT="1"/>
      <dgm:spPr/>
      <dgm:t>
        <a:bodyPr/>
        <a:lstStyle/>
        <a:p>
          <a:r>
            <a:rPr lang="en-US" sz="1400" b="0" i="0" dirty="0">
              <a:latin typeface="Arial" panose="020B0604020202020204" pitchFamily="34" charset="0"/>
              <a:cs typeface="Arial" panose="020B0604020202020204" pitchFamily="34" charset="0"/>
            </a:rPr>
            <a:t>Higher education institutions will benefit from implementing Collaborative Learning as part of their educational framework because it creates opportunities for students to develop global awareness and Intercultural competence while learning with students from other countries (Herrera-Pavo, 2021).</a:t>
          </a:r>
          <a:endParaRPr lang="en-GB" sz="1400" dirty="0">
            <a:latin typeface="Arial" panose="020B0604020202020204" pitchFamily="34" charset="0"/>
            <a:cs typeface="Arial" panose="020B0604020202020204" pitchFamily="34" charset="0"/>
          </a:endParaRPr>
        </a:p>
      </dgm:t>
    </dgm:pt>
    <dgm:pt modelId="{DD512983-C593-46C3-A5B7-5453E0901F12}" type="parTrans" cxnId="{92284BF0-B47A-42F9-B924-5BA262318F85}">
      <dgm:prSet/>
      <dgm:spPr/>
      <dgm:t>
        <a:bodyPr/>
        <a:lstStyle/>
        <a:p>
          <a:endParaRPr lang="en-GB"/>
        </a:p>
      </dgm:t>
    </dgm:pt>
    <dgm:pt modelId="{B23508A5-D2E4-4562-9929-5A56C5BDEF15}" type="sibTrans" cxnId="{92284BF0-B47A-42F9-B924-5BA262318F85}">
      <dgm:prSet/>
      <dgm:spPr/>
      <dgm:t>
        <a:bodyPr/>
        <a:lstStyle/>
        <a:p>
          <a:endParaRPr lang="en-GB"/>
        </a:p>
      </dgm:t>
    </dgm:pt>
    <dgm:pt modelId="{F68C68E2-E8D3-4B66-A7A4-05F808889758}" type="pres">
      <dgm:prSet presAssocID="{0DCB8CD7-BCEA-4DB4-9965-347991FBF458}" presName="linear" presStyleCnt="0">
        <dgm:presLayoutVars>
          <dgm:animLvl val="lvl"/>
          <dgm:resizeHandles val="exact"/>
        </dgm:presLayoutVars>
      </dgm:prSet>
      <dgm:spPr/>
    </dgm:pt>
    <dgm:pt modelId="{B68DE924-BEAC-4254-8A0F-4E47534FCAE6}" type="pres">
      <dgm:prSet presAssocID="{EC91CCED-5B9B-4B5A-A4FC-8CC5E5B124E5}" presName="parentText" presStyleLbl="node1" presStyleIdx="0" presStyleCnt="2">
        <dgm:presLayoutVars>
          <dgm:chMax val="0"/>
          <dgm:bulletEnabled val="1"/>
        </dgm:presLayoutVars>
      </dgm:prSet>
      <dgm:spPr/>
    </dgm:pt>
    <dgm:pt modelId="{3C79CE36-B05B-41D6-B33A-B81BD5A3DE65}" type="pres">
      <dgm:prSet presAssocID="{340BB447-4AD1-42F7-84D1-4964B726DE4B}" presName="spacer" presStyleCnt="0"/>
      <dgm:spPr/>
    </dgm:pt>
    <dgm:pt modelId="{DFF46F78-6FCE-415F-9780-8BB5573FA04E}" type="pres">
      <dgm:prSet presAssocID="{4567F4EA-0AEB-4A31-9046-3BDCF63CC77D}" presName="parentText" presStyleLbl="node1" presStyleIdx="1" presStyleCnt="2">
        <dgm:presLayoutVars>
          <dgm:chMax val="0"/>
          <dgm:bulletEnabled val="1"/>
        </dgm:presLayoutVars>
      </dgm:prSet>
      <dgm:spPr/>
    </dgm:pt>
  </dgm:ptLst>
  <dgm:cxnLst>
    <dgm:cxn modelId="{7A017E88-3909-41A0-B9E3-7FE0C9D0EBA0}" type="presOf" srcId="{EC91CCED-5B9B-4B5A-A4FC-8CC5E5B124E5}" destId="{B68DE924-BEAC-4254-8A0F-4E47534FCAE6}" srcOrd="0" destOrd="0" presId="urn:microsoft.com/office/officeart/2005/8/layout/vList2"/>
    <dgm:cxn modelId="{90201A9D-FDA1-4C5F-8F32-334860BE1B02}" type="presOf" srcId="{0DCB8CD7-BCEA-4DB4-9965-347991FBF458}" destId="{F68C68E2-E8D3-4B66-A7A4-05F808889758}" srcOrd="0" destOrd="0" presId="urn:microsoft.com/office/officeart/2005/8/layout/vList2"/>
    <dgm:cxn modelId="{35E664A9-F90F-4549-999C-67A982F80421}" type="presOf" srcId="{4567F4EA-0AEB-4A31-9046-3BDCF63CC77D}" destId="{DFF46F78-6FCE-415F-9780-8BB5573FA04E}" srcOrd="0" destOrd="0" presId="urn:microsoft.com/office/officeart/2005/8/layout/vList2"/>
    <dgm:cxn modelId="{92284BF0-B47A-42F9-B924-5BA262318F85}" srcId="{0DCB8CD7-BCEA-4DB4-9965-347991FBF458}" destId="{4567F4EA-0AEB-4A31-9046-3BDCF63CC77D}" srcOrd="1" destOrd="0" parTransId="{DD512983-C593-46C3-A5B7-5453E0901F12}" sibTransId="{B23508A5-D2E4-4562-9929-5A56C5BDEF15}"/>
    <dgm:cxn modelId="{C6A446F3-2D34-4D7B-A8C2-DEB15CDFB7FF}" srcId="{0DCB8CD7-BCEA-4DB4-9965-347991FBF458}" destId="{EC91CCED-5B9B-4B5A-A4FC-8CC5E5B124E5}" srcOrd="0" destOrd="0" parTransId="{4E5028B1-E0C5-4FEA-B9AD-FCE669E4D295}" sibTransId="{340BB447-4AD1-42F7-84D1-4964B726DE4B}"/>
    <dgm:cxn modelId="{8C47A4E9-6E79-4F03-A338-7870C0874F5C}" type="presParOf" srcId="{F68C68E2-E8D3-4B66-A7A4-05F808889758}" destId="{B68DE924-BEAC-4254-8A0F-4E47534FCAE6}" srcOrd="0" destOrd="0" presId="urn:microsoft.com/office/officeart/2005/8/layout/vList2"/>
    <dgm:cxn modelId="{3D2CBE3A-26A2-43DB-89D9-BFE2DE123EC0}" type="presParOf" srcId="{F68C68E2-E8D3-4B66-A7A4-05F808889758}" destId="{3C79CE36-B05B-41D6-B33A-B81BD5A3DE65}" srcOrd="1" destOrd="0" presId="urn:microsoft.com/office/officeart/2005/8/layout/vList2"/>
    <dgm:cxn modelId="{2B87D829-B0DA-4100-B60A-AA1A6FC166E8}" type="presParOf" srcId="{F68C68E2-E8D3-4B66-A7A4-05F808889758}" destId="{DFF46F78-6FCE-415F-9780-8BB5573FA04E}"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D85B2E-3C6D-4D38-922F-4C1E55E751C9}">
      <dsp:nvSpPr>
        <dsp:cNvPr id="0" name=""/>
        <dsp:cNvSpPr/>
      </dsp:nvSpPr>
      <dsp:spPr>
        <a:xfrm>
          <a:off x="0" y="445115"/>
          <a:ext cx="5971753" cy="1559025"/>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The ways in which learners create knowledge collaboratively have changed from a traditional way of teaching and learning. Instead of having a teacher teach learners, learners collaborate with each other through dialogue, practice and the support of their peers, thus creating a deeper dependence on others and an increase in the intellectual development of the learners. (Bruffee, 1993; Johnson and Johnson, 1999)</a:t>
          </a:r>
          <a:endParaRPr lang="en-GB" sz="1400" kern="1200" dirty="0">
            <a:latin typeface="Arial" panose="020B0604020202020204" pitchFamily="34" charset="0"/>
            <a:cs typeface="Arial" panose="020B0604020202020204" pitchFamily="34" charset="0"/>
          </a:endParaRPr>
        </a:p>
      </dsp:txBody>
      <dsp:txXfrm>
        <a:off x="76105" y="521220"/>
        <a:ext cx="5819543" cy="1406815"/>
      </dsp:txXfrm>
    </dsp:sp>
    <dsp:sp modelId="{472686E1-04FF-4CC5-BDF8-FC624A51E2B4}">
      <dsp:nvSpPr>
        <dsp:cNvPr id="0" name=""/>
        <dsp:cNvSpPr/>
      </dsp:nvSpPr>
      <dsp:spPr>
        <a:xfrm>
          <a:off x="0" y="2191340"/>
          <a:ext cx="5971753" cy="1559025"/>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Online Collaboration has led to an increased capacity for students to be social and develop community amongst themselves, and it has resulted in the ability of students from diverse backgrounds to have a flexible and connected virtual learning experience.</a:t>
          </a:r>
          <a:endParaRPr lang="en-GB" sz="1400" kern="1200" dirty="0">
            <a:latin typeface="Arial" panose="020B0604020202020204" pitchFamily="34" charset="0"/>
            <a:cs typeface="Arial" panose="020B0604020202020204" pitchFamily="34" charset="0"/>
          </a:endParaRPr>
        </a:p>
      </dsp:txBody>
      <dsp:txXfrm>
        <a:off x="76105" y="2267445"/>
        <a:ext cx="5819543"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D5E66-CA21-43C2-BFBB-51F90829083C}">
      <dsp:nvSpPr>
        <dsp:cNvPr id="0" name=""/>
        <dsp:cNvSpPr/>
      </dsp:nvSpPr>
      <dsp:spPr>
        <a:xfrm>
          <a:off x="0" y="635240"/>
          <a:ext cx="4442996" cy="136890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Social Constructivism posits that learning occurs when people interact with each other, form the meaning of their social experience, and collaboratively work together (Saleem et al., 2021).</a:t>
          </a:r>
          <a:endParaRPr lang="en-GB" sz="1400" kern="1200" dirty="0">
            <a:latin typeface="Arial" panose="020B0604020202020204" pitchFamily="34" charset="0"/>
            <a:cs typeface="Arial" panose="020B0604020202020204" pitchFamily="34" charset="0"/>
          </a:endParaRPr>
        </a:p>
      </dsp:txBody>
      <dsp:txXfrm>
        <a:off x="66824" y="702064"/>
        <a:ext cx="4309348" cy="1235252"/>
      </dsp:txXfrm>
    </dsp:sp>
    <dsp:sp modelId="{4D9DFA5B-8FDF-46CA-A5E6-A89A70F2487F}">
      <dsp:nvSpPr>
        <dsp:cNvPr id="0" name=""/>
        <dsp:cNvSpPr/>
      </dsp:nvSpPr>
      <dsp:spPr>
        <a:xfrm>
          <a:off x="0" y="2191340"/>
          <a:ext cx="4442996" cy="136890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The process of communication and discourse is crucial to the Collaborative Learning process. Using reflection, learners refine their ideas and question the nature of their knowledge, and this creates new depth of understanding and increased complexity of the learner's knowledge (Dascalu, 2014).</a:t>
          </a:r>
          <a:endParaRPr lang="en-GB" sz="1400" kern="1200" dirty="0">
            <a:latin typeface="Arial" panose="020B0604020202020204" pitchFamily="34" charset="0"/>
            <a:cs typeface="Arial" panose="020B0604020202020204" pitchFamily="34" charset="0"/>
          </a:endParaRPr>
        </a:p>
      </dsp:txBody>
      <dsp:txXfrm>
        <a:off x="66824" y="2258164"/>
        <a:ext cx="4309348" cy="12352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07BFF-F273-41C4-BFEF-FE0086DF8E9B}">
      <dsp:nvSpPr>
        <dsp:cNvPr id="0" name=""/>
        <dsp:cNvSpPr/>
      </dsp:nvSpPr>
      <dsp:spPr>
        <a:xfrm>
          <a:off x="0" y="787340"/>
          <a:ext cx="5628635" cy="121680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Digital Technology, including LMS, collaboration tools, and multimedia platforms provide students with the ability to do team-based and interactive learning, allowing them to communicate with each other beyond the geographic boundaries of their local area (Chickering and Ehrmann, 1996).</a:t>
          </a:r>
          <a:endParaRPr lang="en-GB" sz="1400" kern="1200" dirty="0">
            <a:latin typeface="Arial" panose="020B0604020202020204" pitchFamily="34" charset="0"/>
            <a:cs typeface="Arial" panose="020B0604020202020204" pitchFamily="34" charset="0"/>
          </a:endParaRPr>
        </a:p>
      </dsp:txBody>
      <dsp:txXfrm>
        <a:off x="59399" y="846739"/>
        <a:ext cx="5509837" cy="1098002"/>
      </dsp:txXfrm>
    </dsp:sp>
    <dsp:sp modelId="{A30FA00C-F2B3-4B63-B89E-2E7562AE7444}">
      <dsp:nvSpPr>
        <dsp:cNvPr id="0" name=""/>
        <dsp:cNvSpPr/>
      </dsp:nvSpPr>
      <dsp:spPr>
        <a:xfrm>
          <a:off x="0" y="2191340"/>
          <a:ext cx="5628635" cy="121680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The overall experience, engagement and satisfaction of learners with the learning process increases when Digital Technology provides for collaborative results, and as a result, learners will have developed a higher level of mastery of the course material and will be more satisfied with the learning process (Alyami et al., 2023).</a:t>
          </a:r>
          <a:endParaRPr lang="en-GB" sz="1400" kern="1200" dirty="0">
            <a:latin typeface="Arial" panose="020B0604020202020204" pitchFamily="34" charset="0"/>
            <a:cs typeface="Arial" panose="020B0604020202020204" pitchFamily="34" charset="0"/>
          </a:endParaRPr>
        </a:p>
      </dsp:txBody>
      <dsp:txXfrm>
        <a:off x="59399" y="2250739"/>
        <a:ext cx="5509837"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DC6D5-3272-4423-834F-8C9C0675A27E}">
      <dsp:nvSpPr>
        <dsp:cNvPr id="0" name=""/>
        <dsp:cNvSpPr/>
      </dsp:nvSpPr>
      <dsp:spPr>
        <a:xfrm>
          <a:off x="0" y="571527"/>
          <a:ext cx="6253484" cy="121680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Collaborative Learning Environments allow learners to generate, organise, and refine their ideas as a group, thereby increasing each learner's understanding of the content and creating a common pool of knowledge among all participants in the environment (Bruffee, 1993).</a:t>
          </a:r>
          <a:endParaRPr lang="en-GB" sz="1400" kern="1200" dirty="0">
            <a:latin typeface="Arial" panose="020B0604020202020204" pitchFamily="34" charset="0"/>
            <a:cs typeface="Arial" panose="020B0604020202020204" pitchFamily="34" charset="0"/>
          </a:endParaRPr>
        </a:p>
      </dsp:txBody>
      <dsp:txXfrm>
        <a:off x="59399" y="630926"/>
        <a:ext cx="6134686" cy="1098002"/>
      </dsp:txXfrm>
    </dsp:sp>
    <dsp:sp modelId="{2A23E162-6126-4912-AC74-2AC339199D42}">
      <dsp:nvSpPr>
        <dsp:cNvPr id="0" name=""/>
        <dsp:cNvSpPr/>
      </dsp:nvSpPr>
      <dsp:spPr>
        <a:xfrm>
          <a:off x="0" y="1975527"/>
          <a:ext cx="6253484" cy="121680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Using knowledge management systems allows learners to share their Ideas in an organised manner and facilitate reflection and ultimately, increase the effectiveness of learning from a knowledge transfer perspective, both internally in education and externally in the larger context of work and collaboration within an organisation (A. Ananatharman, 2012).</a:t>
          </a:r>
          <a:endParaRPr lang="en-GB" sz="1400" kern="1200" dirty="0">
            <a:latin typeface="Arial" panose="020B0604020202020204" pitchFamily="34" charset="0"/>
            <a:cs typeface="Arial" panose="020B0604020202020204" pitchFamily="34" charset="0"/>
          </a:endParaRPr>
        </a:p>
      </dsp:txBody>
      <dsp:txXfrm>
        <a:off x="59399" y="2034926"/>
        <a:ext cx="6134686" cy="1098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DE924-BEAC-4254-8A0F-4E47534FCAE6}">
      <dsp:nvSpPr>
        <dsp:cNvPr id="0" name=""/>
        <dsp:cNvSpPr/>
      </dsp:nvSpPr>
      <dsp:spPr>
        <a:xfrm>
          <a:off x="0" y="571527"/>
          <a:ext cx="6253484" cy="121680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The development of critical thinking skills, communication skills, teamwork skills and conflict resolution skills is an important part of developing a strong foundation for success in a prosperous global environment and a global career; therefore, Collaborative Learning is critically important for higher education institutions (Johnson &amp; Johnson, 1999).</a:t>
          </a:r>
          <a:endParaRPr lang="en-GB" sz="1400" kern="1200" dirty="0">
            <a:latin typeface="Arial" panose="020B0604020202020204" pitchFamily="34" charset="0"/>
            <a:cs typeface="Arial" panose="020B0604020202020204" pitchFamily="34" charset="0"/>
          </a:endParaRPr>
        </a:p>
      </dsp:txBody>
      <dsp:txXfrm>
        <a:off x="59399" y="630926"/>
        <a:ext cx="6134686" cy="1098002"/>
      </dsp:txXfrm>
    </dsp:sp>
    <dsp:sp modelId="{DFF46F78-6FCE-415F-9780-8BB5573FA04E}">
      <dsp:nvSpPr>
        <dsp:cNvPr id="0" name=""/>
        <dsp:cNvSpPr/>
      </dsp:nvSpPr>
      <dsp:spPr>
        <a:xfrm>
          <a:off x="0" y="1975527"/>
          <a:ext cx="6253484" cy="121680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Higher education institutions will benefit from implementing Collaborative Learning as part of their educational framework because it creates opportunities for students to develop global awareness and Intercultural competence while learning with students from other countries (Herrera-Pavo, 2021).</a:t>
          </a:r>
          <a:endParaRPr lang="en-GB" sz="1400" kern="1200" dirty="0">
            <a:latin typeface="Arial" panose="020B0604020202020204" pitchFamily="34" charset="0"/>
            <a:cs typeface="Arial" panose="020B0604020202020204" pitchFamily="34" charset="0"/>
          </a:endParaRPr>
        </a:p>
      </dsp:txBody>
      <dsp:txXfrm>
        <a:off x="59399" y="2034926"/>
        <a:ext cx="6134686"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1963163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3708710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44946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FEFA30-C6D6-49B0-A8E7-AD30C83157EB}"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1369752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FEFA30-C6D6-49B0-A8E7-AD30C83157EB}" type="datetimeFigureOut">
              <a:rPr lang="en-GB" smtClean="0"/>
              <a:t>01/12/2025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1215403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643052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2270293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1099210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FEFA30-C6D6-49B0-A8E7-AD30C83157EB}"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2631342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FEFA30-C6D6-49B0-A8E7-AD30C83157EB}"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947129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25064278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32684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1539582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2069378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1738581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42517665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FEFA30-C6D6-49B0-A8E7-AD30C83157EB}"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08B7F-793D-428E-8C9C-DA475986A7DD}" type="slidenum">
              <a:rPr lang="en-GB" smtClean="0"/>
              <a:t>‹#›</a:t>
            </a:fld>
            <a:endParaRPr lang="en-GB"/>
          </a:p>
        </p:txBody>
      </p:sp>
    </p:spTree>
    <p:extLst>
      <p:ext uri="{BB962C8B-B14F-4D97-AF65-F5344CB8AC3E}">
        <p14:creationId xmlns:p14="http://schemas.microsoft.com/office/powerpoint/2010/main" val="171368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EFEFA30-C6D6-49B0-A8E7-AD30C83157EB}" type="datetimeFigureOut">
              <a:rPr lang="en-GB" smtClean="0"/>
              <a:t>01/12/2025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108B7F-793D-428E-8C9C-DA475986A7DD}" type="slidenum">
              <a:rPr lang="en-GB" smtClean="0"/>
              <a:t>‹#›</a:t>
            </a:fld>
            <a:endParaRPr lang="en-GB"/>
          </a:p>
        </p:txBody>
      </p:sp>
    </p:spTree>
    <p:extLst>
      <p:ext uri="{BB962C8B-B14F-4D97-AF65-F5344CB8AC3E}">
        <p14:creationId xmlns:p14="http://schemas.microsoft.com/office/powerpoint/2010/main" val="77301487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0.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pn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png"/><Relationship Id="rId7" Type="http://schemas.openxmlformats.org/officeDocument/2006/relationships/diagramColors" Target="../diagrams/colors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C5CE151-37DD-D20E-FF7E-9B82E18FAE86}"/>
              </a:ext>
            </a:extLst>
          </p:cNvPr>
          <p:cNvSpPr>
            <a:spLocks noGrp="1"/>
          </p:cNvSpPr>
          <p:nvPr>
            <p:ph type="title"/>
          </p:nvPr>
        </p:nvSpPr>
        <p:spPr>
          <a:xfrm>
            <a:off x="5495696" y="818478"/>
            <a:ext cx="4638903" cy="751768"/>
          </a:xfrm>
        </p:spPr>
        <p:txBody>
          <a:bodyPr>
            <a:normAutofit/>
          </a:bodyPr>
          <a:lstStyle/>
          <a:p>
            <a:pPr>
              <a:lnSpc>
                <a:spcPct val="90000"/>
              </a:lnSpc>
            </a:pPr>
            <a:r>
              <a:rPr lang="en-GB" sz="2400" dirty="0">
                <a:solidFill>
                  <a:srgbClr val="FF0000"/>
                </a:solidFill>
                <a:latin typeface="Arial Black" panose="020B0A04020102020204" pitchFamily="34" charset="0"/>
                <a:cs typeface="Aldhabi" panose="01000000000000000000" pitchFamily="2" charset="-78"/>
              </a:rPr>
              <a:t>Introduction to Collaborative Learning</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4" name="Picture 3">
            <a:extLst>
              <a:ext uri="{FF2B5EF4-FFF2-40B4-BE49-F238E27FC236}">
                <a16:creationId xmlns:a16="http://schemas.microsoft.com/office/drawing/2014/main" id="{13314AD5-7D55-E3C5-FF6D-00530A13D261}"/>
              </a:ext>
            </a:extLst>
          </p:cNvPr>
          <p:cNvPicPr>
            <a:picLocks noChangeAspect="1"/>
          </p:cNvPicPr>
          <p:nvPr/>
        </p:nvPicPr>
        <p:blipFill>
          <a:blip r:embed="rId3"/>
          <a:srcRect r="2" b="1124"/>
          <a:stretch>
            <a:fillRect/>
          </a:stretch>
        </p:blipFill>
        <p:spPr>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p:spPr>
      </p:pic>
      <p:sp>
        <p:nvSpPr>
          <p:cNvPr id="14" name="Rectangle 1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5">
            <a:extLst>
              <a:ext uri="{FF2B5EF4-FFF2-40B4-BE49-F238E27FC236}">
                <a16:creationId xmlns:a16="http://schemas.microsoft.com/office/drawing/2014/main" id="{39DCFB42-1062-F2EA-8AAC-2B20A365C1A1}"/>
              </a:ext>
            </a:extLst>
          </p:cNvPr>
          <p:cNvGraphicFramePr>
            <a:graphicFrameLocks noGrp="1"/>
          </p:cNvGraphicFramePr>
          <p:nvPr>
            <p:ph idx="1"/>
            <p:extLst>
              <p:ext uri="{D42A27DB-BD31-4B8C-83A1-F6EECF244321}">
                <p14:modId xmlns:p14="http://schemas.microsoft.com/office/powerpoint/2010/main" val="2558671523"/>
              </p:ext>
            </p:extLst>
          </p:nvPr>
        </p:nvGraphicFramePr>
        <p:xfrm>
          <a:off x="5410950" y="2052918"/>
          <a:ext cx="5971753" cy="41954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A04219F4-E11E-B50E-B9A7-9643A0CC098F}"/>
              </a:ext>
            </a:extLst>
          </p:cNvPr>
          <p:cNvPicPr>
            <a:picLocks noChangeAspect="1"/>
          </p:cNvPicPr>
          <p:nvPr/>
        </p:nvPicPr>
        <p:blipFill>
          <a:blip r:embed="rId9"/>
          <a:srcRect l="15162" r="20299"/>
          <a:stretch>
            <a:fillRect/>
          </a:stretch>
        </p:blipFill>
        <p:spPr>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p:spPr>
      </p:pic>
    </p:spTree>
    <p:extLst>
      <p:ext uri="{BB962C8B-B14F-4D97-AF65-F5344CB8AC3E}">
        <p14:creationId xmlns:p14="http://schemas.microsoft.com/office/powerpoint/2010/main" val="3201337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866EC-951B-9D38-89FD-0C3387A17EA7}"/>
              </a:ext>
            </a:extLst>
          </p:cNvPr>
          <p:cNvSpPr>
            <a:spLocks noGrp="1"/>
          </p:cNvSpPr>
          <p:nvPr>
            <p:ph type="title"/>
          </p:nvPr>
        </p:nvSpPr>
        <p:spPr>
          <a:xfrm>
            <a:off x="689525" y="704054"/>
            <a:ext cx="4165580" cy="877892"/>
          </a:xfrm>
        </p:spPr>
        <p:txBody>
          <a:bodyPr>
            <a:normAutofit/>
          </a:bodyPr>
          <a:lstStyle/>
          <a:p>
            <a:pPr>
              <a:lnSpc>
                <a:spcPct val="90000"/>
              </a:lnSpc>
            </a:pPr>
            <a:r>
              <a:rPr lang="en-US" sz="2400" dirty="0">
                <a:solidFill>
                  <a:srgbClr val="FF0000"/>
                </a:solidFill>
                <a:latin typeface="Arial Black" panose="020B0A04020102020204" pitchFamily="34" charset="0"/>
              </a:rPr>
              <a:t>Theoretical Models of Collaborative Learning</a:t>
            </a:r>
            <a:endParaRPr lang="en-GB" sz="2400" dirty="0">
              <a:solidFill>
                <a:srgbClr val="FF0000"/>
              </a:solidFill>
              <a:latin typeface="Arial Black" panose="020B0A04020102020204" pitchFamily="34" charset="0"/>
            </a:endParaRPr>
          </a:p>
        </p:txBody>
      </p:sp>
      <p:sp>
        <p:nvSpPr>
          <p:cNvPr id="10" name="Freeform: Shape 9">
            <a:extLst>
              <a:ext uri="{FF2B5EF4-FFF2-40B4-BE49-F238E27FC236}">
                <a16:creationId xmlns:a16="http://schemas.microsoft.com/office/drawing/2014/main" id="{7DAA46B9-B7E8-4487-B28E-C63A6EB7A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12" name="Freeform 23">
            <a:extLst>
              <a:ext uri="{FF2B5EF4-FFF2-40B4-BE49-F238E27FC236}">
                <a16:creationId xmlns:a16="http://schemas.microsoft.com/office/drawing/2014/main" id="{C866818C-1E5F-475A-B310-3C06B555F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D57ED98B-AD6F-58D2-8DD4-D2219490596B}"/>
              </a:ext>
            </a:extLst>
          </p:cNvPr>
          <p:cNvPicPr>
            <a:picLocks noChangeAspect="1"/>
          </p:cNvPicPr>
          <p:nvPr/>
        </p:nvPicPr>
        <p:blipFill>
          <a:blip r:embed="rId3"/>
          <a:stretch>
            <a:fillRect/>
          </a:stretch>
        </p:blipFill>
        <p:spPr>
          <a:xfrm>
            <a:off x="6135815" y="647699"/>
            <a:ext cx="5366660" cy="2683330"/>
          </a:xfrm>
          <a:prstGeom prst="rect">
            <a:avLst/>
          </a:prstGeom>
          <a:effectLst/>
        </p:spPr>
      </p:pic>
      <p:sp>
        <p:nvSpPr>
          <p:cNvPr id="14" name="Rectangle 13">
            <a:extLst>
              <a:ext uri="{FF2B5EF4-FFF2-40B4-BE49-F238E27FC236}">
                <a16:creationId xmlns:a16="http://schemas.microsoft.com/office/drawing/2014/main" id="{D12AFDE8-E1ED-4A49-B8B3-4953F4B8A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5">
            <a:extLst>
              <a:ext uri="{FF2B5EF4-FFF2-40B4-BE49-F238E27FC236}">
                <a16:creationId xmlns:a16="http://schemas.microsoft.com/office/drawing/2014/main" id="{35C59454-D54A-07C7-3B9B-2325A399456D}"/>
              </a:ext>
            </a:extLst>
          </p:cNvPr>
          <p:cNvGraphicFramePr>
            <a:graphicFrameLocks noGrp="1"/>
          </p:cNvGraphicFramePr>
          <p:nvPr>
            <p:ph idx="1"/>
            <p:extLst>
              <p:ext uri="{D42A27DB-BD31-4B8C-83A1-F6EECF244321}">
                <p14:modId xmlns:p14="http://schemas.microsoft.com/office/powerpoint/2010/main" val="3001276099"/>
              </p:ext>
            </p:extLst>
          </p:nvPr>
        </p:nvGraphicFramePr>
        <p:xfrm>
          <a:off x="646113" y="2052918"/>
          <a:ext cx="4442996" cy="41954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BD5DB050-B4B3-60F9-19DC-6193BE180687}"/>
              </a:ext>
            </a:extLst>
          </p:cNvPr>
          <p:cNvPicPr>
            <a:picLocks noChangeAspect="1"/>
          </p:cNvPicPr>
          <p:nvPr/>
        </p:nvPicPr>
        <p:blipFill>
          <a:blip r:embed="rId9"/>
          <a:stretch>
            <a:fillRect/>
          </a:stretch>
        </p:blipFill>
        <p:spPr>
          <a:xfrm>
            <a:off x="6774357" y="3526971"/>
            <a:ext cx="4089576" cy="2721427"/>
          </a:xfrm>
          <a:prstGeom prst="rect">
            <a:avLst/>
          </a:prstGeom>
          <a:effectLst/>
        </p:spPr>
      </p:pic>
    </p:spTree>
    <p:extLst>
      <p:ext uri="{BB962C8B-B14F-4D97-AF65-F5344CB8AC3E}">
        <p14:creationId xmlns:p14="http://schemas.microsoft.com/office/powerpoint/2010/main" val="542268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4BC6F-C54C-8D08-3B0C-01EBE67B3A4F}"/>
              </a:ext>
            </a:extLst>
          </p:cNvPr>
          <p:cNvSpPr>
            <a:spLocks noGrp="1"/>
          </p:cNvSpPr>
          <p:nvPr>
            <p:ph type="title"/>
          </p:nvPr>
        </p:nvSpPr>
        <p:spPr>
          <a:xfrm>
            <a:off x="646112" y="452718"/>
            <a:ext cx="5629222" cy="1400530"/>
          </a:xfrm>
        </p:spPr>
        <p:txBody>
          <a:bodyPr>
            <a:normAutofit/>
          </a:bodyPr>
          <a:lstStyle/>
          <a:p>
            <a:pPr>
              <a:lnSpc>
                <a:spcPct val="90000"/>
              </a:lnSpc>
            </a:pPr>
            <a:r>
              <a:rPr lang="en-US" sz="2400" dirty="0">
                <a:solidFill>
                  <a:srgbClr val="FF0000"/>
                </a:solidFill>
                <a:latin typeface="Arial Black" panose="020B0A04020102020204" pitchFamily="34" charset="0"/>
              </a:rPr>
              <a:t>Technological role in the Collaborative Learning Experience</a:t>
            </a:r>
            <a:endParaRPr lang="en-GB" sz="2400" dirty="0">
              <a:solidFill>
                <a:srgbClr val="FF0000"/>
              </a:solidFill>
              <a:latin typeface="Arial Black" panose="020B0A04020102020204" pitchFamily="34" charset="0"/>
            </a:endParaRPr>
          </a:p>
        </p:txBody>
      </p:sp>
      <p:sp>
        <p:nvSpPr>
          <p:cNvPr id="10" name="Freeform: Shape 9">
            <a:extLst>
              <a:ext uri="{FF2B5EF4-FFF2-40B4-BE49-F238E27FC236}">
                <a16:creationId xmlns:a16="http://schemas.microsoft.com/office/drawing/2014/main" id="{AB6AAF19-F9D3-45A5-AE5D-78BC81106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12" name="Freeform 7">
            <a:extLst>
              <a:ext uri="{FF2B5EF4-FFF2-40B4-BE49-F238E27FC236}">
                <a16:creationId xmlns:a16="http://schemas.microsoft.com/office/drawing/2014/main" id="{7BBF43D6-A5CF-4884-BE66-F395A6C04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4C57818B-92AB-8F92-89D3-723B15B79E23}"/>
              </a:ext>
            </a:extLst>
          </p:cNvPr>
          <p:cNvPicPr>
            <a:picLocks noChangeAspect="1"/>
          </p:cNvPicPr>
          <p:nvPr/>
        </p:nvPicPr>
        <p:blipFill>
          <a:blip r:embed="rId3"/>
          <a:srcRect l="3522" r="2916"/>
          <a:stretch>
            <a:fillRect/>
          </a:stretch>
        </p:blipFill>
        <p:spPr>
          <a:xfrm>
            <a:off x="7397611" y="553509"/>
            <a:ext cx="4304595" cy="2875491"/>
          </a:xfrm>
          <a:prstGeom prst="rect">
            <a:avLst/>
          </a:prstGeom>
          <a:effectLst/>
        </p:spPr>
      </p:pic>
      <p:sp>
        <p:nvSpPr>
          <p:cNvPr id="14" name="Rectangle 13">
            <a:extLst>
              <a:ext uri="{FF2B5EF4-FFF2-40B4-BE49-F238E27FC236}">
                <a16:creationId xmlns:a16="http://schemas.microsoft.com/office/drawing/2014/main" id="{1D4731B7-53A1-43E4-B5FD-B33358A7F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5">
            <a:extLst>
              <a:ext uri="{FF2B5EF4-FFF2-40B4-BE49-F238E27FC236}">
                <a16:creationId xmlns:a16="http://schemas.microsoft.com/office/drawing/2014/main" id="{1CC1B47C-DA5A-7EC3-BCB4-834EF6F8F0FA}"/>
              </a:ext>
            </a:extLst>
          </p:cNvPr>
          <p:cNvGraphicFramePr>
            <a:graphicFrameLocks noGrp="1"/>
          </p:cNvGraphicFramePr>
          <p:nvPr>
            <p:ph idx="1"/>
            <p:extLst>
              <p:ext uri="{D42A27DB-BD31-4B8C-83A1-F6EECF244321}">
                <p14:modId xmlns:p14="http://schemas.microsoft.com/office/powerpoint/2010/main" val="18151714"/>
              </p:ext>
            </p:extLst>
          </p:nvPr>
        </p:nvGraphicFramePr>
        <p:xfrm>
          <a:off x="646112" y="2052918"/>
          <a:ext cx="5628635" cy="41954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9559ABF9-CB02-A32F-0FBE-E9CD5C2A03C3}"/>
              </a:ext>
            </a:extLst>
          </p:cNvPr>
          <p:cNvPicPr>
            <a:picLocks noChangeAspect="1"/>
          </p:cNvPicPr>
          <p:nvPr/>
        </p:nvPicPr>
        <p:blipFill>
          <a:blip r:embed="rId9"/>
          <a:srcRect t="38803" b="38677"/>
          <a:stretch>
            <a:fillRect/>
          </a:stretch>
        </p:blipFill>
        <p:spPr>
          <a:xfrm>
            <a:off x="7397612" y="3509433"/>
            <a:ext cx="4304594" cy="2872317"/>
          </a:xfrm>
          <a:prstGeom prst="rect">
            <a:avLst/>
          </a:prstGeom>
          <a:effectLst/>
        </p:spPr>
      </p:pic>
    </p:spTree>
    <p:extLst>
      <p:ext uri="{BB962C8B-B14F-4D97-AF65-F5344CB8AC3E}">
        <p14:creationId xmlns:p14="http://schemas.microsoft.com/office/powerpoint/2010/main" val="146822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6AD4A-DC1A-3D21-6686-A0B6DC831731}"/>
              </a:ext>
            </a:extLst>
          </p:cNvPr>
          <p:cNvSpPr>
            <a:spLocks noGrp="1"/>
          </p:cNvSpPr>
          <p:nvPr>
            <p:ph type="title"/>
          </p:nvPr>
        </p:nvSpPr>
        <p:spPr>
          <a:xfrm>
            <a:off x="646111" y="609601"/>
            <a:ext cx="6246093" cy="1675975"/>
          </a:xfrm>
        </p:spPr>
        <p:txBody>
          <a:bodyPr>
            <a:normAutofit/>
          </a:bodyPr>
          <a:lstStyle/>
          <a:p>
            <a:pPr>
              <a:lnSpc>
                <a:spcPct val="90000"/>
              </a:lnSpc>
            </a:pPr>
            <a:r>
              <a:rPr lang="en-US" sz="2400" dirty="0">
                <a:solidFill>
                  <a:srgbClr val="FF0000"/>
                </a:solidFill>
                <a:latin typeface="Arial Black" panose="020B0A04020102020204" pitchFamily="34" charset="0"/>
              </a:rPr>
              <a:t>Collaborative Knowledge Development through Collaborative Learning</a:t>
            </a:r>
            <a:endParaRPr lang="en-GB" sz="2400" dirty="0">
              <a:solidFill>
                <a:srgbClr val="FF0000"/>
              </a:solidFill>
              <a:latin typeface="Arial Black" panose="020B0A04020102020204" pitchFamily="34" charset="0"/>
            </a:endParaRPr>
          </a:p>
        </p:txBody>
      </p:sp>
      <p:pic>
        <p:nvPicPr>
          <p:cNvPr id="5" name="Picture 4">
            <a:extLst>
              <a:ext uri="{FF2B5EF4-FFF2-40B4-BE49-F238E27FC236}">
                <a16:creationId xmlns:a16="http://schemas.microsoft.com/office/drawing/2014/main" id="{FC253110-3DDE-B2D7-69FA-D7AE89AEEFEC}"/>
              </a:ext>
            </a:extLst>
          </p:cNvPr>
          <p:cNvPicPr>
            <a:picLocks noChangeAspect="1"/>
          </p:cNvPicPr>
          <p:nvPr/>
        </p:nvPicPr>
        <p:blipFill>
          <a:blip r:embed="rId3"/>
          <a:srcRect l="3718" r="3" b="4"/>
          <a:stretch>
            <a:fillRect/>
          </a:stretch>
        </p:blipFill>
        <p:spPr>
          <a:xfrm>
            <a:off x="7554138" y="609137"/>
            <a:ext cx="3990161" cy="2766290"/>
          </a:xfrm>
          <a:prstGeom prst="rect">
            <a:avLst/>
          </a:prstGeom>
          <a:effectLst>
            <a:outerShdw blurRad="50800" dist="38100" dir="5400000" algn="t" rotWithShape="0">
              <a:prstClr val="black">
                <a:alpha val="43000"/>
              </a:prstClr>
            </a:outerShdw>
          </a:effectLst>
        </p:spPr>
      </p:pic>
      <p:sp>
        <p:nvSpPr>
          <p:cNvPr id="10" name="Rectangle 9">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5">
            <a:extLst>
              <a:ext uri="{FF2B5EF4-FFF2-40B4-BE49-F238E27FC236}">
                <a16:creationId xmlns:a16="http://schemas.microsoft.com/office/drawing/2014/main" id="{C1CDADEB-0FAB-8413-CC0A-5F178A48D4F3}"/>
              </a:ext>
            </a:extLst>
          </p:cNvPr>
          <p:cNvGraphicFramePr>
            <a:graphicFrameLocks noGrp="1"/>
          </p:cNvGraphicFramePr>
          <p:nvPr>
            <p:ph idx="1"/>
            <p:extLst>
              <p:ext uri="{D42A27DB-BD31-4B8C-83A1-F6EECF244321}">
                <p14:modId xmlns:p14="http://schemas.microsoft.com/office/powerpoint/2010/main" val="226115749"/>
              </p:ext>
            </p:extLst>
          </p:nvPr>
        </p:nvGraphicFramePr>
        <p:xfrm>
          <a:off x="642175" y="2484544"/>
          <a:ext cx="6253484" cy="37638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F44350C8-6BAD-8FE7-EEC1-BAC98B752C82}"/>
              </a:ext>
            </a:extLst>
          </p:cNvPr>
          <p:cNvPicPr>
            <a:picLocks noChangeAspect="1"/>
          </p:cNvPicPr>
          <p:nvPr/>
        </p:nvPicPr>
        <p:blipFill>
          <a:blip r:embed="rId9"/>
          <a:srcRect l="3718" r="3" b="4"/>
          <a:stretch>
            <a:fillRect/>
          </a:stretch>
        </p:blipFill>
        <p:spPr>
          <a:xfrm>
            <a:off x="7554138" y="3482108"/>
            <a:ext cx="3990161"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524590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10062-DAA2-2410-2893-300BA9BD92C0}"/>
              </a:ext>
            </a:extLst>
          </p:cNvPr>
          <p:cNvSpPr>
            <a:spLocks noGrp="1"/>
          </p:cNvSpPr>
          <p:nvPr>
            <p:ph type="title"/>
          </p:nvPr>
        </p:nvSpPr>
        <p:spPr>
          <a:xfrm>
            <a:off x="646111" y="609601"/>
            <a:ext cx="6246093" cy="1675975"/>
          </a:xfrm>
        </p:spPr>
        <p:txBody>
          <a:bodyPr>
            <a:normAutofit/>
          </a:bodyPr>
          <a:lstStyle/>
          <a:p>
            <a:pPr>
              <a:lnSpc>
                <a:spcPct val="90000"/>
              </a:lnSpc>
            </a:pPr>
            <a:r>
              <a:rPr lang="en-US" sz="2400" dirty="0">
                <a:solidFill>
                  <a:srgbClr val="FF0000"/>
                </a:solidFill>
                <a:latin typeface="Arial Black" panose="020B0A04020102020204" pitchFamily="34" charset="0"/>
              </a:rPr>
              <a:t>Collaborative Learning Benefits in Higher Education and the Professional World</a:t>
            </a:r>
            <a:endParaRPr lang="en-GB" sz="2400" dirty="0">
              <a:solidFill>
                <a:srgbClr val="FF0000"/>
              </a:solidFill>
              <a:latin typeface="Arial Black" panose="020B0A04020102020204" pitchFamily="34" charset="0"/>
            </a:endParaRPr>
          </a:p>
        </p:txBody>
      </p:sp>
      <p:pic>
        <p:nvPicPr>
          <p:cNvPr id="5" name="Picture 4">
            <a:extLst>
              <a:ext uri="{FF2B5EF4-FFF2-40B4-BE49-F238E27FC236}">
                <a16:creationId xmlns:a16="http://schemas.microsoft.com/office/drawing/2014/main" id="{312B27A9-EAA6-A89C-5840-0D5F87601C9E}"/>
              </a:ext>
            </a:extLst>
          </p:cNvPr>
          <p:cNvPicPr>
            <a:picLocks noChangeAspect="1"/>
          </p:cNvPicPr>
          <p:nvPr/>
        </p:nvPicPr>
        <p:blipFill>
          <a:blip r:embed="rId3"/>
          <a:srcRect l="9301" r="7855" b="-2"/>
          <a:stretch>
            <a:fillRect/>
          </a:stretch>
        </p:blipFill>
        <p:spPr>
          <a:xfrm>
            <a:off x="7554138" y="609137"/>
            <a:ext cx="3990161" cy="2766290"/>
          </a:xfrm>
          <a:prstGeom prst="rect">
            <a:avLst/>
          </a:prstGeom>
          <a:effectLst>
            <a:outerShdw blurRad="50800" dist="38100" dir="5400000" algn="t" rotWithShape="0">
              <a:prstClr val="black">
                <a:alpha val="43000"/>
              </a:prstClr>
            </a:outerShdw>
          </a:effectLst>
        </p:spPr>
      </p:pic>
      <p:sp>
        <p:nvSpPr>
          <p:cNvPr id="10" name="Rectangle 9">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5">
            <a:extLst>
              <a:ext uri="{FF2B5EF4-FFF2-40B4-BE49-F238E27FC236}">
                <a16:creationId xmlns:a16="http://schemas.microsoft.com/office/drawing/2014/main" id="{B9CCBF1D-EBBC-C52C-3D7B-A5149616006F}"/>
              </a:ext>
            </a:extLst>
          </p:cNvPr>
          <p:cNvGraphicFramePr>
            <a:graphicFrameLocks noGrp="1"/>
          </p:cNvGraphicFramePr>
          <p:nvPr>
            <p:ph idx="1"/>
            <p:extLst>
              <p:ext uri="{D42A27DB-BD31-4B8C-83A1-F6EECF244321}">
                <p14:modId xmlns:p14="http://schemas.microsoft.com/office/powerpoint/2010/main" val="3198545077"/>
              </p:ext>
            </p:extLst>
          </p:nvPr>
        </p:nvGraphicFramePr>
        <p:xfrm>
          <a:off x="642175" y="2484544"/>
          <a:ext cx="6253484" cy="37638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D973EB3C-BF10-C6A0-5F4B-B72BCB8FDAD9}"/>
              </a:ext>
            </a:extLst>
          </p:cNvPr>
          <p:cNvPicPr>
            <a:picLocks noChangeAspect="1"/>
          </p:cNvPicPr>
          <p:nvPr/>
        </p:nvPicPr>
        <p:blipFill>
          <a:blip r:embed="rId9"/>
          <a:srcRect l="112" r="4" b="4"/>
          <a:stretch>
            <a:fillRect/>
          </a:stretch>
        </p:blipFill>
        <p:spPr>
          <a:xfrm>
            <a:off x="7554138" y="3482108"/>
            <a:ext cx="3990161"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652309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870DA-2D95-62D7-37C8-E1A02175CD26}"/>
              </a:ext>
            </a:extLst>
          </p:cNvPr>
          <p:cNvSpPr>
            <a:spLocks noGrp="1"/>
          </p:cNvSpPr>
          <p:nvPr>
            <p:ph type="title"/>
          </p:nvPr>
        </p:nvSpPr>
        <p:spPr>
          <a:xfrm>
            <a:off x="1184586" y="763050"/>
            <a:ext cx="8865267" cy="731520"/>
          </a:xfrm>
        </p:spPr>
        <p:txBody>
          <a:bodyPr/>
          <a:lstStyle/>
          <a:p>
            <a:r>
              <a:rPr lang="en-GB" sz="2400" dirty="0">
                <a:solidFill>
                  <a:srgbClr val="FF0000"/>
                </a:solidFill>
                <a:latin typeface="Arial Black" panose="020B0A04020102020204" pitchFamily="34" charset="0"/>
              </a:rPr>
              <a:t>References list in APA style </a:t>
            </a:r>
          </a:p>
        </p:txBody>
      </p:sp>
      <p:sp>
        <p:nvSpPr>
          <p:cNvPr id="3" name="Content Placeholder 2">
            <a:extLst>
              <a:ext uri="{FF2B5EF4-FFF2-40B4-BE49-F238E27FC236}">
                <a16:creationId xmlns:a16="http://schemas.microsoft.com/office/drawing/2014/main" id="{74540BC4-BBB0-FA2C-19A4-EE159DE21BE0}"/>
              </a:ext>
            </a:extLst>
          </p:cNvPr>
          <p:cNvSpPr>
            <a:spLocks noGrp="1"/>
          </p:cNvSpPr>
          <p:nvPr>
            <p:ph idx="1"/>
          </p:nvPr>
        </p:nvSpPr>
        <p:spPr>
          <a:xfrm>
            <a:off x="309004" y="2052918"/>
            <a:ext cx="11407928" cy="4195481"/>
          </a:xfrm>
        </p:spPr>
        <p:txBody>
          <a:bodyPr>
            <a:noAutofit/>
          </a:bodyPr>
          <a:lstStyle/>
          <a:p>
            <a:r>
              <a:rPr lang="en-US" sz="1400" dirty="0">
                <a:latin typeface="Arial" panose="020B0604020202020204" pitchFamily="34" charset="0"/>
                <a:cs typeface="Arial" panose="020B0604020202020204" pitchFamily="34" charset="0"/>
              </a:rPr>
              <a:t>Alyami, A., Pileggi, S. F., &amp; </a:t>
            </a:r>
            <a:r>
              <a:rPr lang="en-US" sz="1400" dirty="0" err="1">
                <a:latin typeface="Arial" panose="020B0604020202020204" pitchFamily="34" charset="0"/>
                <a:cs typeface="Arial" panose="020B0604020202020204" pitchFamily="34" charset="0"/>
              </a:rPr>
              <a:t>Hawryszkiewycz</a:t>
            </a:r>
            <a:r>
              <a:rPr lang="en-US" sz="1400" dirty="0">
                <a:latin typeface="Arial" panose="020B0604020202020204" pitchFamily="34" charset="0"/>
                <a:cs typeface="Arial" panose="020B0604020202020204" pitchFamily="34" charset="0"/>
              </a:rPr>
              <a:t>, I. (2023). Knowledge development, technology and quality of experience in collaborative learning: A perspective from Saudi Arabia universities. </a:t>
            </a:r>
            <a:r>
              <a:rPr lang="en-US" sz="1400" i="1" dirty="0">
                <a:latin typeface="Arial" panose="020B0604020202020204" pitchFamily="34" charset="0"/>
                <a:cs typeface="Arial" panose="020B0604020202020204" pitchFamily="34" charset="0"/>
              </a:rPr>
              <a:t>Quality &amp; Quantity, 57</a:t>
            </a:r>
            <a:r>
              <a:rPr lang="en-US" sz="1400" dirty="0">
                <a:latin typeface="Arial" panose="020B0604020202020204" pitchFamily="34" charset="0"/>
                <a:cs typeface="Arial" panose="020B0604020202020204" pitchFamily="34" charset="0"/>
              </a:rPr>
              <a:t>(4), 3085–3104.</a:t>
            </a:r>
          </a:p>
          <a:p>
            <a:r>
              <a:rPr lang="en-US" sz="1400" dirty="0">
                <a:latin typeface="Arial" panose="020B0604020202020204" pitchFamily="34" charset="0"/>
                <a:cs typeface="Arial" panose="020B0604020202020204" pitchFamily="34" charset="0"/>
              </a:rPr>
              <a:t>Ananatharman, L. (2012). </a:t>
            </a:r>
            <a:r>
              <a:rPr lang="en-US" sz="1400" i="1" dirty="0">
                <a:latin typeface="Arial" panose="020B0604020202020204" pitchFamily="34" charset="0"/>
                <a:cs typeface="Arial" panose="020B0604020202020204" pitchFamily="34" charset="0"/>
              </a:rPr>
              <a:t>Knowledge management and learning: E-learning and knowledge management system.</a:t>
            </a:r>
            <a:r>
              <a:rPr lang="en-US" sz="1400" dirty="0">
                <a:latin typeface="Arial" panose="020B0604020202020204" pitchFamily="34" charset="0"/>
                <a:cs typeface="Arial" panose="020B0604020202020204" pitchFamily="34" charset="0"/>
              </a:rPr>
              <a:t> IEEE.</a:t>
            </a:r>
          </a:p>
          <a:p>
            <a:r>
              <a:rPr lang="en-US" sz="1400" dirty="0">
                <a:latin typeface="Arial" panose="020B0604020202020204" pitchFamily="34" charset="0"/>
                <a:cs typeface="Arial" panose="020B0604020202020204" pitchFamily="34" charset="0"/>
              </a:rPr>
              <a:t>Bruffee, K. A. (1993). </a:t>
            </a:r>
            <a:r>
              <a:rPr lang="en-US" sz="1400" i="1" dirty="0">
                <a:latin typeface="Arial" panose="020B0604020202020204" pitchFamily="34" charset="0"/>
                <a:cs typeface="Arial" panose="020B0604020202020204" pitchFamily="34" charset="0"/>
              </a:rPr>
              <a:t>Collaborative learning: Higher education, interdependence, and the authority of knowledge.</a:t>
            </a:r>
            <a:r>
              <a:rPr lang="en-US" sz="1400" dirty="0">
                <a:latin typeface="Arial" panose="020B0604020202020204" pitchFamily="34" charset="0"/>
                <a:cs typeface="Arial" panose="020B0604020202020204" pitchFamily="34" charset="0"/>
              </a:rPr>
              <a:t> Johns Hopkins University Press.</a:t>
            </a:r>
          </a:p>
          <a:p>
            <a:r>
              <a:rPr lang="en-US" sz="1400" dirty="0">
                <a:latin typeface="Arial" panose="020B0604020202020204" pitchFamily="34" charset="0"/>
                <a:cs typeface="Arial" panose="020B0604020202020204" pitchFamily="34" charset="0"/>
              </a:rPr>
              <a:t>Chickering, A. W., &amp; Ehrmann, S. C. (1996). </a:t>
            </a:r>
            <a:r>
              <a:rPr lang="en-US" sz="1400" i="1" dirty="0">
                <a:latin typeface="Arial" panose="020B0604020202020204" pitchFamily="34" charset="0"/>
                <a:cs typeface="Arial" panose="020B0604020202020204" pitchFamily="34" charset="0"/>
              </a:rPr>
              <a:t>Implementing the seven principles: Technology as lever. </a:t>
            </a:r>
            <a:r>
              <a:rPr lang="en-US" sz="1400" dirty="0">
                <a:latin typeface="Arial" panose="020B0604020202020204" pitchFamily="34" charset="0"/>
                <a:cs typeface="Arial" panose="020B0604020202020204" pitchFamily="34" charset="0"/>
              </a:rPr>
              <a:t>AAHE Bulletin.</a:t>
            </a:r>
          </a:p>
          <a:p>
            <a:r>
              <a:rPr lang="en-US" sz="1400" dirty="0">
                <a:latin typeface="Arial" panose="020B0604020202020204" pitchFamily="34" charset="0"/>
                <a:cs typeface="Arial" panose="020B0604020202020204" pitchFamily="34" charset="0"/>
              </a:rPr>
              <a:t>Dascalu, M. (2014). Collaborative learning. In </a:t>
            </a:r>
            <a:r>
              <a:rPr lang="en-US" sz="1400" i="1" dirty="0">
                <a:latin typeface="Arial" panose="020B0604020202020204" pitchFamily="34" charset="0"/>
                <a:cs typeface="Arial" panose="020B0604020202020204" pitchFamily="34" charset="0"/>
              </a:rPr>
              <a:t>Analysing discourse and text complexity for learning and collaborating (pp. 29–51).</a:t>
            </a:r>
            <a:r>
              <a:rPr lang="en-US" sz="1400" dirty="0">
                <a:latin typeface="Arial" panose="020B0604020202020204" pitchFamily="34" charset="0"/>
                <a:cs typeface="Arial" panose="020B0604020202020204" pitchFamily="34" charset="0"/>
              </a:rPr>
              <a:t> Springer.</a:t>
            </a:r>
          </a:p>
          <a:p>
            <a:r>
              <a:rPr lang="en-US" sz="1400" dirty="0">
                <a:latin typeface="Arial" panose="020B0604020202020204" pitchFamily="34" charset="0"/>
                <a:cs typeface="Arial" panose="020B0604020202020204" pitchFamily="34" charset="0"/>
              </a:rPr>
              <a:t>Herrera-Pavo, M. Á. (2021). </a:t>
            </a:r>
            <a:r>
              <a:rPr lang="en-US" sz="1400" i="1" dirty="0">
                <a:latin typeface="Arial" panose="020B0604020202020204" pitchFamily="34" charset="0"/>
                <a:cs typeface="Arial" panose="020B0604020202020204" pitchFamily="34" charset="0"/>
              </a:rPr>
              <a:t>Collaborative learning for virtual higher education.</a:t>
            </a:r>
            <a:r>
              <a:rPr lang="en-US" sz="1400" dirty="0">
                <a:latin typeface="Arial" panose="020B0604020202020204" pitchFamily="34" charset="0"/>
                <a:cs typeface="Arial" panose="020B0604020202020204" pitchFamily="34" charset="0"/>
              </a:rPr>
              <a:t> Learning, Culture and Social Interaction, 28, 100437.</a:t>
            </a:r>
          </a:p>
          <a:p>
            <a:r>
              <a:rPr lang="en-US" sz="1400" dirty="0">
                <a:latin typeface="Arial" panose="020B0604020202020204" pitchFamily="34" charset="0"/>
                <a:cs typeface="Arial" panose="020B0604020202020204" pitchFamily="34" charset="0"/>
              </a:rPr>
              <a:t>Johnson, D. W., &amp; Johnson, R. T. (1999). </a:t>
            </a:r>
            <a:r>
              <a:rPr lang="en-US" sz="1400" i="1" dirty="0">
                <a:latin typeface="Arial" panose="020B0604020202020204" pitchFamily="34" charset="0"/>
                <a:cs typeface="Arial" panose="020B0604020202020204" pitchFamily="34" charset="0"/>
              </a:rPr>
              <a:t>Learning together and alone: Cooperative, competitive, and individualistic learning </a:t>
            </a:r>
            <a:r>
              <a:rPr lang="en-US" sz="1400" dirty="0">
                <a:latin typeface="Arial" panose="020B0604020202020204" pitchFamily="34" charset="0"/>
                <a:cs typeface="Arial" panose="020B0604020202020204" pitchFamily="34" charset="0"/>
              </a:rPr>
              <a:t>(5th ed.). Allyn &amp; Bacon.</a:t>
            </a:r>
          </a:p>
          <a:p>
            <a:r>
              <a:rPr lang="en-US" sz="1400" dirty="0">
                <a:latin typeface="Arial" panose="020B0604020202020204" pitchFamily="34" charset="0"/>
                <a:cs typeface="Arial" panose="020B0604020202020204" pitchFamily="34" charset="0"/>
              </a:rPr>
              <a:t>Saleem, A., Kausar, H., &amp; Deeba, F. (2021). Social constructivism: A new paradigm in teaching and learning environment. </a:t>
            </a:r>
            <a:r>
              <a:rPr lang="en-US" sz="1400" i="1" dirty="0">
                <a:latin typeface="Arial" panose="020B0604020202020204" pitchFamily="34" charset="0"/>
                <a:cs typeface="Arial" panose="020B0604020202020204" pitchFamily="34" charset="0"/>
              </a:rPr>
              <a:t>Perennial Journal of History, 2</a:t>
            </a:r>
            <a:r>
              <a:rPr lang="en-US" sz="1400" dirty="0">
                <a:latin typeface="Arial" panose="020B0604020202020204" pitchFamily="34" charset="0"/>
                <a:cs typeface="Arial" panose="020B0604020202020204" pitchFamily="34" charset="0"/>
              </a:rPr>
              <a:t>(2), 403–421.</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70800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28</TotalTime>
  <Words>774</Words>
  <PresentationFormat>Widescreen</PresentationFormat>
  <Paragraphs>24</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 Black</vt:lpstr>
      <vt:lpstr>Century Gothic</vt:lpstr>
      <vt:lpstr>Wingdings 3</vt:lpstr>
      <vt:lpstr>Ion</vt:lpstr>
      <vt:lpstr>Introduction to Collaborative Learning</vt:lpstr>
      <vt:lpstr>Theoretical Models of Collaborative Learning</vt:lpstr>
      <vt:lpstr>Technological role in the Collaborative Learning Experience</vt:lpstr>
      <vt:lpstr>Collaborative Knowledge Development through Collaborative Learning</vt:lpstr>
      <vt:lpstr>Collaborative Learning Benefits in Higher Education and the Professional World</vt:lpstr>
      <vt:lpstr>References list in APA style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2025-12-01T20:36:13Z</dcterms:created>
  <dcterms:modified xsi:type="dcterms:W3CDTF">2025-12-01T21:04:51Z</dcterms:modified>
</cp:coreProperties>
</file>