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mp4" ContentType="video/mp4"/>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6"/>
  </p:notesMasterIdLst>
  <p:sldIdLst>
    <p:sldId id="256" r:id="rId5"/>
    <p:sldId id="257" r:id="rId6"/>
    <p:sldId id="268" r:id="rId7"/>
    <p:sldId id="261" r:id="rId8"/>
    <p:sldId id="260" r:id="rId9"/>
    <p:sldId id="262" r:id="rId10"/>
    <p:sldId id="263" r:id="rId11"/>
    <p:sldId id="264" r:id="rId12"/>
    <p:sldId id="265" r:id="rId13"/>
    <p:sldId id="266" r:id="rId14"/>
    <p:sldId id="267" r:id="rId15"/>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29093"/>
    <a:srgbClr val="256185"/>
    <a:srgbClr val="010000"/>
    <a:srgbClr val="3099D7"/>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77660" autoAdjust="0"/>
  </p:normalViewPr>
  <p:slideViewPr>
    <p:cSldViewPr snapToGrid="0" snapToObjects="1">
      <p:cViewPr varScale="1">
        <p:scale>
          <a:sx n="52" d="100"/>
          <a:sy n="52" d="100"/>
        </p:scale>
        <p:origin x="1684" y="6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charts/_rels/chart1.xml.rels><?xml version="1.0" encoding="UTF-8" standalone="yes"?>
<Relationships xmlns="http://schemas.openxmlformats.org/package/2006/relationships"><Relationship Id="rId3" Type="http://schemas.openxmlformats.org/officeDocument/2006/relationships/oleObject" Target="file:///C:\Users\ss065\AppData\Local\Microsoft\Windows\INetCache\Content.Outlook\CCOG336V\PC%20Report%20(1).xlsx" TargetMode="External"/><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oleObject" Target="file:///\\MSASTORE\chexgroup\HR%20Operations\Jodie%20Barnett\Uni%20work\CIPD%20level%207\Driving%20change%20and%20business%20cases\Copy%20of%20PC%20Report%20170924.xlsx" TargetMode="External"/><Relationship Id="rId2" Type="http://schemas.microsoft.com/office/2011/relationships/chartColorStyle" Target="colors2.xml"/><Relationship Id="rId1" Type="http://schemas.microsoft.com/office/2011/relationships/chartStyle" Target="style2.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pivotSource>
    <c:name>[PC Report (1).xlsx]Sheet1!PivotTable13</c:name>
    <c:fmtId val="-1"/>
  </c:pivotSource>
  <c:chart>
    <c:autoTitleDeleted val="1"/>
    <c:pivotFmts>
      <c:pivotFmt>
        <c:idx val="0"/>
      </c:pivotFmt>
      <c:pivotFmt>
        <c:idx val="1"/>
        <c:dLbl>
          <c:idx val="0"/>
          <c:dLblPos val="inEnd"/>
          <c:showLegendKey val="0"/>
          <c:showVal val="1"/>
          <c:showCatName val="0"/>
          <c:showSerName val="0"/>
          <c:showPercent val="0"/>
          <c:showBubbleSize val="0"/>
          <c:extLst>
            <c:ext xmlns:c15="http://schemas.microsoft.com/office/drawing/2012/chart" uri="{CE6537A1-D6FC-4f65-9D91-7224C49458BB}"/>
          </c:extLst>
        </c:dLbl>
      </c:pivotFmt>
      <c:pivotFmt>
        <c:idx val="2"/>
        <c:dLbl>
          <c:idx val="0"/>
          <c:layout>
            <c:manualLayout>
              <c:x val="-1.3345135860371867E-2"/>
              <c:y val="4.6296296296296294E-3"/>
            </c:manualLayout>
          </c:layout>
          <c:dLblPos val="outEnd"/>
          <c:showLegendKey val="0"/>
          <c:showVal val="1"/>
          <c:showCatName val="0"/>
          <c:showSerName val="0"/>
          <c:showPercent val="0"/>
          <c:showBubbleSize val="0"/>
          <c:extLst>
            <c:ext xmlns:c15="http://schemas.microsoft.com/office/drawing/2012/chart" uri="{CE6537A1-D6FC-4f65-9D91-7224C49458BB}"/>
          </c:extLst>
        </c:dLbl>
      </c:pivotFmt>
      <c:pivotFmt>
        <c:idx val="3"/>
        <c:spPr>
          <a:solidFill>
            <a:schemeClr val="accent1">
              <a:alpha val="85000"/>
            </a:schemeClr>
          </a:solidFill>
          <a:ln w="9525" cap="flat" cmpd="sng" algn="ctr">
            <a:solidFill>
              <a:schemeClr val="lt1">
                <a:alpha val="50000"/>
              </a:schemeClr>
            </a:solidFill>
            <a:round/>
          </a:ln>
          <a:effectLst/>
        </c:spPr>
        <c:marker>
          <c:symbol val="circle"/>
          <c:size val="6"/>
          <c:spPr>
            <a:solidFill>
              <a:schemeClr val="accent1">
                <a:alpha val="85000"/>
              </a:schemeClr>
            </a:solidFill>
            <a:ln w="9525" cap="flat" cmpd="sng" algn="ctr">
              <a:noFill/>
              <a:round/>
            </a:ln>
            <a:effectLst/>
          </c:spPr>
        </c:marker>
        <c:dLbl>
          <c:idx val="0"/>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lt1"/>
                  </a:solidFill>
                  <a:latin typeface="+mn-lt"/>
                  <a:ea typeface="+mn-ea"/>
                  <a:cs typeface="+mn-cs"/>
                </a:defRPr>
              </a:pPr>
              <a:endParaRPr lang="en-US"/>
            </a:p>
          </c:txPr>
          <c:dLblPos val="inEnd"/>
          <c:showLegendKey val="0"/>
          <c:showVal val="1"/>
          <c:showCatName val="0"/>
          <c:showSerName val="0"/>
          <c:showPercent val="0"/>
          <c:showBubbleSize val="0"/>
          <c:extLst>
            <c:ext xmlns:c15="http://schemas.microsoft.com/office/drawing/2012/chart" uri="{CE6537A1-D6FC-4f65-9D91-7224C49458BB}"/>
          </c:extLst>
        </c:dLbl>
      </c:pivotFmt>
      <c:pivotFmt>
        <c:idx val="4"/>
        <c:spPr>
          <a:solidFill>
            <a:schemeClr val="accent1">
              <a:alpha val="85000"/>
            </a:schemeClr>
          </a:solidFill>
          <a:ln w="9525" cap="flat" cmpd="sng" algn="ctr">
            <a:solidFill>
              <a:schemeClr val="lt1">
                <a:alpha val="50000"/>
              </a:schemeClr>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lt1"/>
                  </a:solidFill>
                  <a:latin typeface="+mn-lt"/>
                  <a:ea typeface="+mn-ea"/>
                  <a:cs typeface="+mn-cs"/>
                </a:defRPr>
              </a:pPr>
              <a:endParaRPr lang="en-US"/>
            </a:p>
          </c:txPr>
          <c:dLblPos val="inEnd"/>
          <c:showLegendKey val="0"/>
          <c:showVal val="1"/>
          <c:showCatName val="0"/>
          <c:showSerName val="0"/>
          <c:showPercent val="0"/>
          <c:showBubbleSize val="0"/>
          <c:extLst>
            <c:ext xmlns:c15="http://schemas.microsoft.com/office/drawing/2012/chart" uri="{CE6537A1-D6FC-4f65-9D91-7224C49458BB}"/>
          </c:extLst>
        </c:dLbl>
      </c:pivotFmt>
      <c:pivotFmt>
        <c:idx val="5"/>
        <c:spPr>
          <a:solidFill>
            <a:schemeClr val="accent1">
              <a:alpha val="85000"/>
            </a:schemeClr>
          </a:solidFill>
          <a:ln w="9525" cap="flat" cmpd="sng" algn="ctr">
            <a:solidFill>
              <a:schemeClr val="lt1">
                <a:alpha val="50000"/>
              </a:schemeClr>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lt1"/>
                  </a:solidFill>
                  <a:latin typeface="+mn-lt"/>
                  <a:ea typeface="+mn-ea"/>
                  <a:cs typeface="+mn-cs"/>
                </a:defRPr>
              </a:pPr>
              <a:endParaRPr lang="en-US"/>
            </a:p>
          </c:txPr>
          <c:dLblPos val="inEnd"/>
          <c:showLegendKey val="0"/>
          <c:showVal val="1"/>
          <c:showCatName val="0"/>
          <c:showSerName val="0"/>
          <c:showPercent val="0"/>
          <c:showBubbleSize val="0"/>
          <c:extLst>
            <c:ext xmlns:c15="http://schemas.microsoft.com/office/drawing/2012/chart" uri="{CE6537A1-D6FC-4f65-9D91-7224C49458BB}"/>
          </c:extLst>
        </c:dLbl>
      </c:pivotFmt>
    </c:pivotFmts>
    <c:plotArea>
      <c:layout/>
      <c:barChart>
        <c:barDir val="bar"/>
        <c:grouping val="clustered"/>
        <c:varyColors val="0"/>
        <c:ser>
          <c:idx val="0"/>
          <c:order val="0"/>
          <c:tx>
            <c:strRef>
              <c:f>Sheet1!$B$3</c:f>
              <c:strCache>
                <c:ptCount val="1"/>
                <c:pt idx="0">
                  <c:v>Total</c:v>
                </c:pt>
              </c:strCache>
            </c:strRef>
          </c:tx>
          <c:spPr>
            <a:gradFill rotWithShape="1">
              <a:gsLst>
                <a:gs pos="0">
                  <a:schemeClr val="accent1">
                    <a:tint val="50000"/>
                    <a:satMod val="300000"/>
                  </a:schemeClr>
                </a:gs>
                <a:gs pos="35000">
                  <a:schemeClr val="accent1">
                    <a:tint val="37000"/>
                    <a:satMod val="300000"/>
                  </a:schemeClr>
                </a:gs>
                <a:gs pos="100000">
                  <a:schemeClr val="accent1">
                    <a:tint val="15000"/>
                    <a:satMod val="350000"/>
                  </a:schemeClr>
                </a:gs>
              </a:gsLst>
              <a:lin ang="16200000" scaled="1"/>
            </a:gradFill>
            <a:ln w="9525" cap="flat" cmpd="sng" algn="ctr">
              <a:solidFill>
                <a:schemeClr val="accent1">
                  <a:shade val="95000"/>
                </a:schemeClr>
              </a:solidFill>
              <a:round/>
            </a:ln>
            <a:effectLst>
              <a:outerShdw blurRad="40000" dist="20000" dir="5400000" rotWithShape="0">
                <a:srgbClr val="000000">
                  <a:alpha val="38000"/>
                </a:srgbClr>
              </a:outerShdw>
            </a:effectLst>
          </c:spPr>
          <c:invertIfNegative val="0"/>
          <c:cat>
            <c:strRef>
              <c:f>Sheet1!$A$4:$A$9</c:f>
              <c:strCache>
                <c:ptCount val="6"/>
                <c:pt idx="0">
                  <c:v>At Risk of Redundancy</c:v>
                </c:pt>
                <c:pt idx="1">
                  <c:v>End of Temp/Fixed Term Contract</c:v>
                </c:pt>
                <c:pt idx="2">
                  <c:v>Management of Change</c:v>
                </c:pt>
                <c:pt idx="3">
                  <c:v>Medical Redeployment</c:v>
                </c:pt>
                <c:pt idx="4">
                  <c:v>Pay Protection</c:v>
                </c:pt>
                <c:pt idx="5">
                  <c:v>Temporary Medical Redeployment</c:v>
                </c:pt>
              </c:strCache>
            </c:strRef>
          </c:cat>
          <c:val>
            <c:numRef>
              <c:f>Sheet1!$B$4:$B$9</c:f>
              <c:numCache>
                <c:formatCode>General</c:formatCode>
                <c:ptCount val="6"/>
                <c:pt idx="0">
                  <c:v>40</c:v>
                </c:pt>
                <c:pt idx="1">
                  <c:v>65</c:v>
                </c:pt>
                <c:pt idx="2">
                  <c:v>2</c:v>
                </c:pt>
                <c:pt idx="3">
                  <c:v>8</c:v>
                </c:pt>
                <c:pt idx="4">
                  <c:v>5</c:v>
                </c:pt>
                <c:pt idx="5">
                  <c:v>2</c:v>
                </c:pt>
              </c:numCache>
            </c:numRef>
          </c:val>
          <c:extLst>
            <c:ext xmlns:c16="http://schemas.microsoft.com/office/drawing/2014/chart" uri="{C3380CC4-5D6E-409C-BE32-E72D297353CC}">
              <c16:uniqueId val="{00000000-E854-40E9-9B0F-6F06EAD9E9E2}"/>
            </c:ext>
          </c:extLst>
        </c:ser>
        <c:dLbls>
          <c:showLegendKey val="0"/>
          <c:showVal val="0"/>
          <c:showCatName val="0"/>
          <c:showSerName val="0"/>
          <c:showPercent val="0"/>
          <c:showBubbleSize val="0"/>
        </c:dLbls>
        <c:gapWidth val="100"/>
        <c:axId val="488518496"/>
        <c:axId val="487664320"/>
      </c:barChart>
      <c:catAx>
        <c:axId val="488518496"/>
        <c:scaling>
          <c:orientation val="minMax"/>
        </c:scaling>
        <c:delete val="0"/>
        <c:axPos val="l"/>
        <c:title>
          <c:tx>
            <c:rich>
              <a:bodyPr rot="-5400000" spcFirstLastPara="1" vertOverflow="ellipsis" vert="horz" wrap="square" anchor="ctr" anchorCtr="1"/>
              <a:lstStyle/>
              <a:p>
                <a:pPr>
                  <a:defRPr sz="1197" b="1" i="0" u="none" strike="noStrike" kern="1200" cap="all" baseline="0">
                    <a:solidFill>
                      <a:schemeClr val="tx1">
                        <a:lumMod val="50000"/>
                        <a:lumOff val="50000"/>
                      </a:schemeClr>
                    </a:solidFill>
                    <a:latin typeface="+mn-lt"/>
                    <a:ea typeface="+mn-ea"/>
                    <a:cs typeface="+mn-cs"/>
                  </a:defRPr>
                </a:pPr>
                <a:r>
                  <a:rPr lang="en-GB" b="1"/>
                  <a:t>Reason on register</a:t>
                </a:r>
              </a:p>
            </c:rich>
          </c:tx>
          <c:layout>
            <c:manualLayout>
              <c:xMode val="edge"/>
              <c:yMode val="edge"/>
              <c:x val="0"/>
              <c:y val="0.14398450502710647"/>
            </c:manualLayout>
          </c:layout>
          <c:overlay val="0"/>
          <c:spPr>
            <a:noFill/>
            <a:ln>
              <a:noFill/>
            </a:ln>
            <a:effectLst/>
          </c:spPr>
          <c:txPr>
            <a:bodyPr rot="-5400000" spcFirstLastPara="1" vertOverflow="ellipsis" vert="horz" wrap="square" anchor="ctr" anchorCtr="1"/>
            <a:lstStyle/>
            <a:p>
              <a:pPr>
                <a:defRPr sz="1197" b="1" i="0" u="none" strike="noStrike" kern="1200" cap="all" baseline="0">
                  <a:solidFill>
                    <a:schemeClr val="tx1">
                      <a:lumMod val="50000"/>
                      <a:lumOff val="50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1" i="0" u="none" strike="noStrike" kern="1200" baseline="0">
                <a:solidFill>
                  <a:schemeClr val="tx1">
                    <a:lumMod val="50000"/>
                    <a:lumOff val="50000"/>
                  </a:schemeClr>
                </a:solidFill>
                <a:latin typeface="+mn-lt"/>
                <a:ea typeface="+mn-ea"/>
                <a:cs typeface="+mn-cs"/>
              </a:defRPr>
            </a:pPr>
            <a:endParaRPr lang="en-US"/>
          </a:p>
        </c:txPr>
        <c:crossAx val="487664320"/>
        <c:crosses val="autoZero"/>
        <c:auto val="1"/>
        <c:lblAlgn val="ctr"/>
        <c:lblOffset val="100"/>
        <c:noMultiLvlLbl val="0"/>
      </c:catAx>
      <c:valAx>
        <c:axId val="487664320"/>
        <c:scaling>
          <c:orientation val="minMax"/>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197" b="1" i="0" u="none" strike="noStrike" kern="1200" cap="all" baseline="0">
                    <a:solidFill>
                      <a:schemeClr val="tx1">
                        <a:lumMod val="50000"/>
                        <a:lumOff val="50000"/>
                      </a:schemeClr>
                    </a:solidFill>
                    <a:latin typeface="+mn-lt"/>
                    <a:ea typeface="+mn-ea"/>
                    <a:cs typeface="+mn-cs"/>
                  </a:defRPr>
                </a:pPr>
                <a:r>
                  <a:rPr lang="en-GB" b="1"/>
                  <a:t>Number of employees</a:t>
                </a:r>
              </a:p>
            </c:rich>
          </c:tx>
          <c:layout/>
          <c:overlay val="0"/>
          <c:spPr>
            <a:noFill/>
            <a:ln>
              <a:noFill/>
            </a:ln>
            <a:effectLst/>
          </c:spPr>
          <c:txPr>
            <a:bodyPr rot="0" spcFirstLastPara="1" vertOverflow="ellipsis" vert="horz" wrap="square" anchor="ctr" anchorCtr="1"/>
            <a:lstStyle/>
            <a:p>
              <a:pPr>
                <a:defRPr sz="1197" b="1" i="0" u="none" strike="noStrike" kern="1200" cap="all" baseline="0">
                  <a:solidFill>
                    <a:schemeClr val="tx1">
                      <a:lumMod val="50000"/>
                      <a:lumOff val="50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50000"/>
                    <a:lumOff val="50000"/>
                  </a:schemeClr>
                </a:solidFill>
                <a:latin typeface="+mn-lt"/>
                <a:ea typeface="+mn-ea"/>
                <a:cs typeface="+mn-cs"/>
              </a:defRPr>
            </a:pPr>
            <a:endParaRPr lang="en-US"/>
          </a:p>
        </c:txPr>
        <c:crossAx val="488518496"/>
        <c:crosses val="autoZero"/>
        <c:crossBetween val="between"/>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extLst>
    <c:ext xmlns:c14="http://schemas.microsoft.com/office/drawing/2007/8/2/chart" uri="{781A3756-C4B2-4CAC-9D66-4F8BD8637D16}">
      <c14:pivotOptions>
        <c14:dropZoneFilter val="1"/>
        <c14:dropZoneCategories val="1"/>
        <c14:dropZoneData val="1"/>
        <c14:dropZonesVisible val="1"/>
      </c14:pivotOptions>
    </c:ext>
    <c:ext xmlns:c16="http://schemas.microsoft.com/office/drawing/2014/chart" uri="{E28EC0CA-F0BB-4C9C-879D-F8772B89E7AC}">
      <c16:pivotOptions16>
        <c16:showExpandCollapseFieldButtons val="1"/>
      </c16:pivotOptions16>
    </c:ext>
  </c:extLst>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00" b="1" i="0" u="none" strike="noStrike" kern="1200" baseline="0">
                <a:solidFill>
                  <a:schemeClr val="dk1">
                    <a:lumMod val="75000"/>
                    <a:lumOff val="25000"/>
                  </a:schemeClr>
                </a:solidFill>
                <a:latin typeface="+mn-lt"/>
                <a:ea typeface="+mn-ea"/>
                <a:cs typeface="+mn-cs"/>
              </a:defRPr>
            </a:pPr>
            <a:r>
              <a:rPr lang="en-GB"/>
              <a:t>NPT</a:t>
            </a:r>
            <a:r>
              <a:rPr lang="en-GB" baseline="0"/>
              <a:t> redeployment succession rates</a:t>
            </a:r>
            <a:endParaRPr lang="en-GB"/>
          </a:p>
        </c:rich>
      </c:tx>
      <c:layout/>
      <c:overlay val="0"/>
      <c:spPr>
        <a:noFill/>
        <a:ln>
          <a:noFill/>
        </a:ln>
        <a:effectLst/>
      </c:spPr>
      <c:txPr>
        <a:bodyPr rot="0" spcFirstLastPara="1" vertOverflow="ellipsis" vert="horz" wrap="square" anchor="ctr" anchorCtr="1"/>
        <a:lstStyle/>
        <a:p>
          <a:pPr>
            <a:defRPr sz="1800" b="1" i="0" u="none" strike="noStrike" kern="1200" baseline="0">
              <a:solidFill>
                <a:schemeClr val="dk1">
                  <a:lumMod val="75000"/>
                  <a:lumOff val="25000"/>
                </a:schemeClr>
              </a:solidFill>
              <a:latin typeface="+mn-lt"/>
              <a:ea typeface="+mn-ea"/>
              <a:cs typeface="+mn-cs"/>
            </a:defRPr>
          </a:pPr>
          <a:endParaRPr lang="en-US"/>
        </a:p>
      </c:txPr>
    </c:title>
    <c:autoTitleDeleted val="0"/>
    <c:plotArea>
      <c:layout/>
      <c:pieChart>
        <c:varyColors val="1"/>
        <c:ser>
          <c:idx val="0"/>
          <c:order val="0"/>
          <c:dPt>
            <c:idx val="0"/>
            <c:bubble3D val="0"/>
            <c:spPr>
              <a:solidFill>
                <a:schemeClr val="accent3"/>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1-317C-4983-B35E-F59AE6A41339}"/>
              </c:ext>
            </c:extLst>
          </c:dPt>
          <c:dPt>
            <c:idx val="1"/>
            <c:bubble3D val="0"/>
            <c:spPr>
              <a:solidFill>
                <a:schemeClr val="accent5"/>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3-317C-4983-B35E-F59AE6A41339}"/>
              </c:ext>
            </c:extLst>
          </c:dPt>
          <c:dLbls>
            <c:spPr>
              <a:pattFill prst="pct75">
                <a:fgClr>
                  <a:sysClr val="windowText" lastClr="000000">
                    <a:lumMod val="75000"/>
                    <a:lumOff val="25000"/>
                  </a:sysClr>
                </a:fgClr>
                <a:bgClr>
                  <a:sysClr val="windowText" lastClr="000000">
                    <a:lumMod val="65000"/>
                    <a:lumOff val="35000"/>
                  </a:sysClr>
                </a:bgClr>
              </a:pattFill>
              <a:ln>
                <a:noFill/>
              </a:ln>
              <a:effectLst>
                <a:outerShdw blurRad="50800" dist="38100" dir="2700000" algn="tl" rotWithShape="0">
                  <a:prstClr val="black">
                    <a:alpha val="40000"/>
                  </a:prstClr>
                </a:outerShdw>
              </a:effectLst>
            </c:spPr>
            <c:txPr>
              <a:bodyPr rot="0" spcFirstLastPara="1" vertOverflow="clip" horzOverflow="clip" vert="horz" wrap="square" lIns="38100" tIns="19050" rIns="38100" bIns="19050" anchor="ctr" anchorCtr="1">
                <a:spAutoFit/>
              </a:bodyPr>
              <a:lstStyle/>
              <a:p>
                <a:pPr>
                  <a:defRPr sz="1000" b="1" i="0" u="none" strike="noStrike" kern="1200" baseline="0">
                    <a:solidFill>
                      <a:schemeClr val="lt1"/>
                    </a:solidFill>
                    <a:latin typeface="+mn-lt"/>
                    <a:ea typeface="+mn-ea"/>
                    <a:cs typeface="+mn-cs"/>
                  </a:defRPr>
                </a:pPr>
                <a:endParaRPr lang="en-US"/>
              </a:p>
            </c:txPr>
            <c:dLblPos val="outEnd"/>
            <c:showLegendKey val="0"/>
            <c:showVal val="0"/>
            <c:showCatName val="1"/>
            <c:showSerName val="0"/>
            <c:showPercent val="1"/>
            <c:showBubbleSize val="0"/>
            <c:showLeaderLines val="0"/>
            <c:extLst>
              <c:ext xmlns:c15="http://schemas.microsoft.com/office/drawing/2012/chart" uri="{CE6537A1-D6FC-4f65-9D91-7224C49458BB}">
                <c15:spPr xmlns:c15="http://schemas.microsoft.com/office/drawing/2012/chart">
                  <a:prstGeom prst="wedgeRectCallout">
                    <a:avLst/>
                  </a:prstGeom>
                  <a:pattFill prst="pct75">
                    <a:fgClr>
                      <a:schemeClr val="dk1">
                        <a:lumMod val="75000"/>
                        <a:lumOff val="25000"/>
                      </a:schemeClr>
                    </a:fgClr>
                    <a:bgClr>
                      <a:schemeClr val="dk1">
                        <a:lumMod val="65000"/>
                        <a:lumOff val="35000"/>
                      </a:schemeClr>
                    </a:bgClr>
                  </a:pattFill>
                  <a:ln>
                    <a:noFill/>
                  </a:ln>
                </c15:spPr>
                <c15:layout/>
              </c:ext>
            </c:extLst>
          </c:dLbls>
          <c:cat>
            <c:strRef>
              <c:f>'Report 1'!$M$123:$T$124</c:f>
              <c:strCache>
                <c:ptCount val="4"/>
                <c:pt idx="0">
                  <c:v>Successfully Redeployed</c:v>
                </c:pt>
                <c:pt idx="2">
                  <c:v>Yes</c:v>
                </c:pt>
                <c:pt idx="3">
                  <c:v>No</c:v>
                </c:pt>
              </c:strCache>
            </c:strRef>
          </c:cat>
          <c:val>
            <c:numRef>
              <c:f>'Report 1'!$U$123:$U$124</c:f>
              <c:numCache>
                <c:formatCode>General</c:formatCode>
                <c:ptCount val="2"/>
                <c:pt idx="0">
                  <c:v>14</c:v>
                </c:pt>
                <c:pt idx="1">
                  <c:v>26</c:v>
                </c:pt>
              </c:numCache>
            </c:numRef>
          </c:val>
          <c:extLst>
            <c:ext xmlns:c16="http://schemas.microsoft.com/office/drawing/2014/chart" uri="{C3380CC4-5D6E-409C-BE32-E72D297353CC}">
              <c16:uniqueId val="{00000004-317C-4983-B35E-F59AE6A41339}"/>
            </c:ext>
          </c:extLst>
        </c:ser>
        <c:dLbls>
          <c:showLegendKey val="0"/>
          <c:showVal val="0"/>
          <c:showCatName val="0"/>
          <c:showSerName val="0"/>
          <c:showPercent val="0"/>
          <c:showBubbleSize val="0"/>
          <c:showLeaderLines val="0"/>
        </c:dLbls>
        <c:firstSliceAng val="0"/>
      </c:pieChart>
      <c:spPr>
        <a:noFill/>
        <a:ln>
          <a:noFill/>
        </a:ln>
        <a:effectLst/>
      </c:spPr>
    </c:plotArea>
    <c:plotVisOnly val="1"/>
    <c:dispBlanksAs val="gap"/>
    <c:showDLblsOverMax val="0"/>
  </c:chart>
  <c: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1">
  <a:schemeClr val="accent1"/>
  <a:schemeClr val="accent3"/>
  <a:schemeClr val="accent5"/>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3">
  <a:schemeClr val="accent6"/>
  <a:schemeClr val="accent5"/>
  <a:schemeClr val="accent4"/>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19">
  <cs:axisTitle>
    <cs:lnRef idx="0"/>
    <cs:fillRef idx="0"/>
    <cs:effectRef idx="0"/>
    <cs:fontRef idx="minor">
      <a:schemeClr val="tx1">
        <a:lumMod val="50000"/>
        <a:lumOff val="50000"/>
      </a:schemeClr>
    </cs:fontRef>
    <cs:defRPr sz="1197" kern="1200" cap="all"/>
  </cs:axisTitle>
  <cs:categoryAxis>
    <cs:lnRef idx="0"/>
    <cs:fillRef idx="0"/>
    <cs:effectRef idx="0"/>
    <cs:fontRef idx="minor">
      <a:schemeClr val="tx1">
        <a:lumMod val="50000"/>
        <a:lumOff val="50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dk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50000"/>
        <a:lumOff val="50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
  <cs:dataPoint3D>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3D>
  <cs:dataPointLine>
    <cs:lnRef idx="0">
      <cs:styleClr val="auto"/>
    </cs:lnRef>
    <cs:fillRef idx="2">
      <cs:styleClr val="auto"/>
    </cs:fillRef>
    <cs:effectRef idx="1"/>
    <cs:fontRef idx="minor">
      <a:schemeClr val="dk1"/>
    </cs:fontRef>
    <cs:spPr>
      <a:ln w="15875" cap="rnd">
        <a:solidFill>
          <a:schemeClr val="phClr"/>
        </a:solidFill>
        <a:round/>
      </a:ln>
    </cs:spPr>
  </cs:dataPointLine>
  <cs:dataPointMarker>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Marker>
  <cs:dataPointMarkerLayout symbol="circle" size="4"/>
  <cs:dataPointWireframe>
    <cs:lnRef idx="0">
      <cs:styleClr val="auto"/>
    </cs:lnRef>
    <cs:fillRef idx="2"/>
    <cs:effectRef idx="0"/>
    <cs:fontRef idx="minor">
      <a:schemeClr val="dk1"/>
    </cs:fontRef>
    <cs:spPr>
      <a:ln w="9525" cap="rnd">
        <a:solidFill>
          <a:schemeClr val="phClr"/>
        </a:solidFill>
        <a:round/>
      </a:ln>
    </cs:spPr>
  </cs:dataPointWireframe>
  <cs:dataTable>
    <cs:lnRef idx="0"/>
    <cs:fillRef idx="0"/>
    <cs:effectRef idx="0"/>
    <cs:fontRef idx="minor">
      <a:schemeClr val="tx1">
        <a:lumMod val="50000"/>
        <a:lumOff val="50000"/>
      </a:schemeClr>
    </cs:fontRef>
    <cs:spPr>
      <a:ln w="9525">
        <a:solidFill>
          <a:schemeClr val="tx1">
            <a:lumMod val="15000"/>
            <a:lumOff val="85000"/>
          </a:schemeClr>
        </a:solidFill>
      </a:ln>
    </cs:spPr>
    <cs:defRPr sz="1197" kern="1200"/>
  </cs:dataTable>
  <cs:downBar>
    <cs:lnRef idx="0"/>
    <cs:fillRef idx="0"/>
    <cs:effectRef idx="0"/>
    <cs:fontRef idx="minor">
      <a:schemeClr val="dk1"/>
    </cs:fontRef>
    <cs:spPr>
      <a:solidFill>
        <a:schemeClr val="dk1">
          <a:lumMod val="75000"/>
          <a:lumOff val="25000"/>
        </a:schemeClr>
      </a:solidFill>
      <a:ln w="9525">
        <a:solidFill>
          <a:schemeClr val="tx1">
            <a:lumMod val="50000"/>
            <a:lumOff val="50000"/>
          </a:schemeClr>
        </a:solidFill>
      </a:ln>
    </cs:spPr>
  </cs:downBar>
  <cs:dropLine>
    <cs:lnRef idx="0"/>
    <cs:fillRef idx="0"/>
    <cs:effectRef idx="0"/>
    <cs:fontRef idx="minor">
      <a:schemeClr val="dk1"/>
    </cs:fontRef>
    <cs:spPr>
      <a:ln w="9525">
        <a:solidFill>
          <a:schemeClr val="tx1">
            <a:lumMod val="35000"/>
            <a:lumOff val="65000"/>
          </a:schemeClr>
        </a:solidFill>
        <a:prstDash val="dash"/>
      </a:ln>
    </cs:spPr>
  </cs:dropLine>
  <cs:errorBar>
    <cs:lnRef idx="0"/>
    <cs:fillRef idx="0"/>
    <cs:effectRef idx="0"/>
    <cs:fontRef idx="minor">
      <a:schemeClr val="dk1"/>
    </cs:fontRef>
    <cs:spPr>
      <a:ln w="9525">
        <a:solidFill>
          <a:schemeClr val="tx1">
            <a:lumMod val="50000"/>
            <a:lumOff val="50000"/>
          </a:schemeClr>
        </a:solidFill>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solidFill>
          <a:schemeClr val="tx1">
            <a:lumMod val="15000"/>
            <a:lumOff val="85000"/>
          </a:schemeClr>
        </a:solidFill>
        <a:round/>
      </a:ln>
    </cs:spPr>
  </cs:gridlineMajor>
  <cs:gridlineMinor>
    <cs:lnRef idx="0"/>
    <cs:fillRef idx="0"/>
    <cs:effectRef idx="0"/>
    <cs:fontRef idx="minor">
      <a:schemeClr val="dk1"/>
    </cs:fontRef>
    <cs:spPr>
      <a:ln>
        <a:solidFill>
          <a:schemeClr val="tx1">
            <a:lumMod val="5000"/>
            <a:lumOff val="95000"/>
          </a:schemeClr>
        </a:solidFill>
      </a:ln>
    </cs:spPr>
  </cs:gridlineMinor>
  <cs:hiLoLine>
    <cs:lnRef idx="0"/>
    <cs:fillRef idx="0"/>
    <cs:effectRef idx="0"/>
    <cs:fontRef idx="minor">
      <a:schemeClr val="dk1"/>
    </cs:fontRef>
    <cs:spPr>
      <a:ln w="9525">
        <a:solidFill>
          <a:schemeClr val="tx1">
            <a:lumMod val="50000"/>
            <a:lumOff val="50000"/>
          </a:schemeClr>
        </a:solidFill>
        <a:prstDash val="dash"/>
      </a:ln>
    </cs:spPr>
  </cs:hiLoLine>
  <cs:leaderLine>
    <cs:lnRef idx="0"/>
    <cs:fillRef idx="0"/>
    <cs:effectRef idx="0"/>
    <cs:fontRef idx="minor">
      <a:schemeClr val="dk1"/>
    </cs:fontRef>
    <cs:spPr>
      <a:ln w="9525">
        <a:solidFill>
          <a:schemeClr val="tx1">
            <a:lumMod val="35000"/>
            <a:lumOff val="65000"/>
          </a:schemeClr>
        </a:solidFill>
      </a:ln>
    </cs:spPr>
  </cs:leaderLine>
  <cs:legend>
    <cs:lnRef idx="0"/>
    <cs:fillRef idx="0"/>
    <cs:effectRef idx="0"/>
    <cs:fontRef idx="minor">
      <a:schemeClr val="tx1">
        <a:lumMod val="50000"/>
        <a:lumOff val="50000"/>
      </a:schemeClr>
    </cs:fontRef>
    <cs:defRPr sz="1197" kern="120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tx1">
        <a:lumMod val="50000"/>
        <a:lumOff val="50000"/>
      </a:schemeClr>
    </cs:fontRef>
    <cs:spPr>
      <a:ln w="9525" cap="flat" cmpd="sng" algn="ctr">
        <a:solidFill>
          <a:schemeClr val="tx1">
            <a:lumMod val="15000"/>
            <a:lumOff val="85000"/>
          </a:schemeClr>
        </a:solidFill>
        <a:round/>
      </a:ln>
    </cs:spPr>
    <cs:defRPr sz="1197" kern="1200"/>
  </cs:seriesAxis>
  <cs:seriesLine>
    <cs:lnRef idx="0"/>
    <cs:fillRef idx="0"/>
    <cs:effectRef idx="0"/>
    <cs:fontRef idx="minor">
      <a:schemeClr val="dk1"/>
    </cs:fontRef>
    <cs:spPr>
      <a:ln w="9525">
        <a:solidFill>
          <a:schemeClr val="tx1">
            <a:lumMod val="35000"/>
            <a:lumOff val="65000"/>
          </a:schemeClr>
        </a:solidFill>
        <a:prstDash val="dash"/>
      </a:ln>
    </cs:spPr>
  </cs:seriesLine>
  <cs:title>
    <cs:lnRef idx="0"/>
    <cs:fillRef idx="0"/>
    <cs:effectRef idx="0"/>
    <cs:fontRef idx="minor">
      <a:schemeClr val="tx1">
        <a:lumMod val="50000"/>
        <a:lumOff val="50000"/>
      </a:schemeClr>
    </cs:fontRef>
    <cs:defRPr sz="1862" kern="1200" cap="none" spc="20" baseline="0"/>
  </cs:title>
  <cs:trendline>
    <cs:lnRef idx="0">
      <cs:styleClr val="auto"/>
    </cs:lnRef>
    <cs:fillRef idx="2"/>
    <cs:effectRef idx="0"/>
    <cs:fontRef idx="minor">
      <a:schemeClr val="dk1"/>
    </cs:fontRef>
    <cs:spPr>
      <a:ln w="9525" cap="rnd">
        <a:solidFill>
          <a:schemeClr val="phClr"/>
        </a:solidFill>
      </a:ln>
    </cs:spPr>
  </cs:trendline>
  <cs:trendlineLabel>
    <cs:lnRef idx="0"/>
    <cs:fillRef idx="0"/>
    <cs:effectRef idx="0"/>
    <cs:fontRef idx="minor">
      <a:schemeClr val="tx1">
        <a:lumMod val="50000"/>
        <a:lumOff val="50000"/>
      </a:schemeClr>
    </cs:fontRef>
    <cs:defRPr sz="1197" kern="1200"/>
  </cs:trendlineLabel>
  <cs:upBar>
    <cs:lnRef idx="0"/>
    <cs:fillRef idx="0"/>
    <cs:effectRef idx="0"/>
    <cs:fontRef idx="minor">
      <a:schemeClr val="dk1"/>
    </cs:fontRef>
    <cs:spPr>
      <a:solidFill>
        <a:schemeClr val="lt1"/>
      </a:solidFill>
      <a:ln w="9525">
        <a:solidFill>
          <a:schemeClr val="tx1">
            <a:lumMod val="50000"/>
            <a:lumOff val="50000"/>
          </a:schemeClr>
        </a:solidFill>
      </a:ln>
    </cs:spPr>
  </cs:upBar>
  <cs:valueAxis>
    <cs:lnRef idx="0"/>
    <cs:fillRef idx="0"/>
    <cs:effectRef idx="0"/>
    <cs:fontRef idx="minor">
      <a:schemeClr val="tx1">
        <a:lumMod val="50000"/>
        <a:lumOff val="50000"/>
      </a:schemeClr>
    </cs:fontRef>
    <cs:defRPr sz="1197" kern="1200"/>
  </cs:valueAxis>
  <cs:wall>
    <cs:lnRef idx="0"/>
    <cs:fillRef idx="0"/>
    <cs:effectRef idx="0"/>
    <cs:fontRef idx="minor">
      <a:schemeClr val="dk1"/>
    </cs:fontRef>
  </cs:wall>
</cs:chartStyle>
</file>

<file path=ppt/charts/style2.xml><?xml version="1.0" encoding="utf-8"?>
<cs:chartStyle xmlns:cs="http://schemas.microsoft.com/office/drawing/2012/chartStyle" xmlns:a="http://schemas.openxmlformats.org/drawingml/2006/main" id="253">
  <cs:axisTitle>
    <cs:lnRef idx="0"/>
    <cs:fillRef idx="0"/>
    <cs:effectRef idx="0"/>
    <cs:fontRef idx="minor">
      <a:schemeClr val="dk1">
        <a:lumMod val="75000"/>
        <a:lumOff val="25000"/>
      </a:schemeClr>
    </cs:fontRef>
    <cs:defRPr sz="900" b="1" kern="1200"/>
  </cs:axisTitle>
  <cs:category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900" kern="1200" cap="all" baseline="0"/>
  </cs:categoryAxis>
  <cs:chartArea>
    <cs:lnRef idx="0"/>
    <cs:fillRef idx="0"/>
    <cs:effectRef idx="0"/>
    <cs:fontRef idx="minor">
      <a:schemeClr val="dk1"/>
    </cs:fontRef>
    <cs: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cs:spPr>
    <cs:defRPr sz="900" kern="1200"/>
  </cs:chartArea>
  <cs:dataLabel>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000" b="1" i="0" u="none" strike="noStrike" kern="1200" baseline="0"/>
  </cs:dataLabel>
  <cs:dataLabelCallout>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000" b="1" i="0" u="none" strike="noStrike" kern="1200" baseline="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
  <cs:dataPoint3D>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3D>
  <cs:dataPointLine>
    <cs:lnRef idx="0">
      <cs:styleClr val="auto"/>
    </cs:lnRef>
    <cs:fillRef idx="0"/>
    <cs:effectRef idx="0"/>
    <cs:fontRef idx="minor">
      <a:schemeClr val="dk1"/>
    </cs:fontRef>
    <cs:spPr>
      <a:ln w="31750" cap="rnd">
        <a:solidFill>
          <a:schemeClr val="phClr">
            <a:alpha val="85000"/>
          </a:schemeClr>
        </a:solidFill>
        <a:round/>
      </a:ln>
    </cs:spPr>
  </cs:dataPointLine>
  <cs:dataPointMarker>
    <cs:lnRef idx="0"/>
    <cs:fillRef idx="0">
      <cs:styleClr val="auto"/>
    </cs:fillRef>
    <cs:effectRef idx="0"/>
    <cs:fontRef idx="minor">
      <a:schemeClr val="dk1"/>
    </cs:fontRef>
    <cs:spPr>
      <a:solidFill>
        <a:schemeClr val="phClr">
          <a:alpha val="85000"/>
        </a:scheme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75000"/>
        <a:lumOff val="25000"/>
      </a:schemeClr>
    </cs:fontRef>
    <cs:spPr>
      <a:ln w="9525">
        <a:solidFill>
          <a:schemeClr val="dk1">
            <a:lumMod val="35000"/>
            <a:lumOff val="65000"/>
          </a:schemeClr>
        </a:solidFill>
      </a:ln>
    </cs:spPr>
    <cs:defRPr sz="900" kern="1200"/>
  </cs:dataTable>
  <cs:downBar>
    <cs:lnRef idx="0"/>
    <cs:fillRef idx="0"/>
    <cs:effectRef idx="0"/>
    <cs:fontRef idx="minor">
      <a:schemeClr val="dk1"/>
    </cs:fontRef>
    <cs:spPr>
      <a:solidFill>
        <a:schemeClr val="dk1">
          <a:lumMod val="50000"/>
          <a:lumOff val="50000"/>
        </a:schemeClr>
      </a:solidFill>
      <a:ln w="9525">
        <a:solidFill>
          <a:schemeClr val="dk1">
            <a:lumMod val="65000"/>
            <a:lumOff val="35000"/>
          </a:schemeClr>
        </a:solidFill>
      </a:ln>
    </cs:spPr>
  </cs:downBar>
  <cs:dropLine>
    <cs:lnRef idx="0"/>
    <cs:fillRef idx="0"/>
    <cs:effectRef idx="0"/>
    <cs:fontRef idx="minor">
      <a:schemeClr val="dk1"/>
    </cs:fontRef>
    <cs:spPr>
      <a:ln w="9525">
        <a:solidFill>
          <a:schemeClr val="dk1">
            <a:lumMod val="35000"/>
            <a:lumOff val="65000"/>
          </a:schemeClr>
        </a:solidFill>
        <a:prstDash val="dash"/>
      </a:ln>
    </cs:spPr>
  </cs:dropLine>
  <cs:errorBar>
    <cs:lnRef idx="0"/>
    <cs:fillRef idx="0"/>
    <cs:effectRef idx="0"/>
    <cs:fontRef idx="minor">
      <a:schemeClr val="dk1"/>
    </cs:fontRef>
    <cs:spPr>
      <a:ln w="9525">
        <a:solidFill>
          <a:schemeClr val="dk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gradFill>
          <a:gsLst>
            <a:gs pos="100000">
              <a:schemeClr val="dk1">
                <a:lumMod val="95000"/>
                <a:lumOff val="5000"/>
                <a:alpha val="42000"/>
              </a:schemeClr>
            </a:gs>
            <a:gs pos="0">
              <a:schemeClr val="lt1">
                <a:lumMod val="75000"/>
                <a:alpha val="36000"/>
              </a:schemeClr>
            </a:gs>
          </a:gsLst>
          <a:lin ang="5400000" scaled="0"/>
        </a:gradFill>
        <a:round/>
      </a:ln>
    </cs:spPr>
  </cs:gridlineMajor>
  <cs:gridlineMinor>
    <cs:lnRef idx="0"/>
    <cs:fillRef idx="0"/>
    <cs:effectRef idx="0"/>
    <cs:fontRef idx="minor">
      <a:schemeClr val="dk1"/>
    </cs:fontRef>
    <cs:spPr>
      <a:ln>
        <a:gradFill>
          <a:gsLst>
            <a:gs pos="100000">
              <a:schemeClr val="dk1">
                <a:lumMod val="95000"/>
                <a:lumOff val="5000"/>
                <a:alpha val="42000"/>
              </a:schemeClr>
            </a:gs>
            <a:gs pos="0">
              <a:schemeClr val="lt1">
                <a:lumMod val="75000"/>
                <a:alpha val="36000"/>
              </a:schemeClr>
            </a:gs>
          </a:gsLst>
          <a:lin ang="5400000" scaled="0"/>
        </a:gradFill>
      </a:ln>
    </cs:spPr>
  </cs:gridlineMinor>
  <cs:hiLoLine>
    <cs:lnRef idx="0"/>
    <cs:fillRef idx="0"/>
    <cs:effectRef idx="0"/>
    <cs:fontRef idx="minor">
      <a:schemeClr val="dk1"/>
    </cs:fontRef>
    <cs:spPr>
      <a:ln w="9525">
        <a:solidFill>
          <a:schemeClr val="dk1">
            <a:lumMod val="35000"/>
            <a:lumOff val="65000"/>
          </a:schemeClr>
        </a:solidFill>
        <a:prstDash val="dash"/>
      </a:ln>
    </cs:spPr>
  </cs:hiLoLine>
  <cs:leaderLine>
    <cs:lnRef idx="0"/>
    <cs:fillRef idx="0"/>
    <cs:effectRef idx="0"/>
    <cs:fontRef idx="minor">
      <a:schemeClr val="dk1"/>
    </cs:fontRef>
    <cs:spPr>
      <a:ln w="9525">
        <a:solidFill>
          <a:schemeClr val="dk1">
            <a:lumMod val="50000"/>
            <a:lumOff val="50000"/>
          </a:schemeClr>
        </a:solidFill>
      </a:ln>
    </cs:spPr>
  </cs:leaderLine>
  <cs:legend>
    <cs:lnRef idx="0"/>
    <cs:fillRef idx="0"/>
    <cs:effectRef idx="0"/>
    <cs:fontRef idx="minor">
      <a:schemeClr val="dk1">
        <a:lumMod val="75000"/>
        <a:lumOff val="25000"/>
      </a:schemeClr>
    </cs:fontRef>
    <cs:spPr>
      <a:solidFill>
        <a:schemeClr val="lt1">
          <a:lumMod val="95000"/>
          <a:alpha val="39000"/>
        </a:schemeClr>
      </a:solidFill>
    </cs:spPr>
    <cs:defRPr sz="900"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75000"/>
        <a:lumOff val="25000"/>
      </a:schemeClr>
    </cs:fontRef>
    <cs:spPr>
      <a:ln w="31750" cap="flat" cmpd="sng" algn="ctr">
        <a:solidFill>
          <a:schemeClr val="dk1">
            <a:lumMod val="75000"/>
            <a:lumOff val="25000"/>
          </a:schemeClr>
        </a:solidFill>
        <a:round/>
      </a:ln>
    </cs:spPr>
    <cs:defRPr sz="900" kern="1200"/>
  </cs:seriesAxis>
  <cs:seriesLine>
    <cs:lnRef idx="0"/>
    <cs:fillRef idx="0"/>
    <cs:effectRef idx="0"/>
    <cs:fontRef idx="minor">
      <a:schemeClr val="dk1"/>
    </cs:fontRef>
    <cs:spPr>
      <a:ln w="9525">
        <a:solidFill>
          <a:schemeClr val="dk1">
            <a:lumMod val="50000"/>
            <a:lumOff val="50000"/>
          </a:schemeClr>
        </a:solidFill>
        <a:round/>
      </a:ln>
    </cs:spPr>
  </cs:seriesLine>
  <cs:title>
    <cs:lnRef idx="0"/>
    <cs:fillRef idx="0"/>
    <cs:effectRef idx="0"/>
    <cs:fontRef idx="minor">
      <a:schemeClr val="dk1">
        <a:lumMod val="75000"/>
        <a:lumOff val="25000"/>
      </a:schemeClr>
    </cs:fontRef>
    <cs:defRPr sz="1800" b="1" kern="120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75000"/>
        <a:lumOff val="25000"/>
      </a:schemeClr>
    </cs:fontRef>
    <cs:defRPr sz="900"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75000"/>
        <a:lumOff val="25000"/>
      </a:schemeClr>
    </cs:fontRef>
    <cs:spPr>
      <a:ln>
        <a:noFill/>
      </a:ln>
    </cs:spPr>
    <cs:defRPr sz="900" kern="1200"/>
  </cs:valueAxis>
  <cs:wall>
    <cs:lnRef idx="0"/>
    <cs:fillRef idx="0"/>
    <cs:effectRef idx="0"/>
    <cs:fontRef idx="minor">
      <a:schemeClr val="dk1"/>
    </cs:fontRef>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7EE58A5-B6CB-4AAC-8EE3-F7BC09DEA319}" type="datetimeFigureOut">
              <a:rPr lang="en-GB" smtClean="0"/>
              <a:t>30/09/2024</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36F7F3E-A404-45C7-8006-E4B1A046BF39}" type="slidenum">
              <a:rPr lang="en-GB" smtClean="0"/>
              <a:t>‹#›</a:t>
            </a:fld>
            <a:endParaRPr lang="en-GB"/>
          </a:p>
        </p:txBody>
      </p:sp>
    </p:spTree>
    <p:extLst>
      <p:ext uri="{BB962C8B-B14F-4D97-AF65-F5344CB8AC3E}">
        <p14:creationId xmlns:p14="http://schemas.microsoft.com/office/powerpoint/2010/main" val="7851904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baseline="0" dirty="0" smtClean="0">
                <a:solidFill>
                  <a:schemeClr val="tx1"/>
                </a:solidFill>
                <a:effectLst/>
                <a:latin typeface="+mn-lt"/>
                <a:ea typeface="+mn-ea"/>
                <a:cs typeface="+mn-cs"/>
              </a:rPr>
              <a:t>Purpose of research - A </a:t>
            </a:r>
            <a:r>
              <a:rPr lang="en-GB" sz="1200" kern="1200" dirty="0" smtClean="0">
                <a:solidFill>
                  <a:schemeClr val="tx1"/>
                </a:solidFill>
                <a:effectLst/>
                <a:latin typeface="+mn-lt"/>
                <a:ea typeface="+mn-ea"/>
                <a:cs typeface="+mn-cs"/>
              </a:rPr>
              <a:t>critical review of Neath Port Talbot Council’s (NPTC) redeployment process</a:t>
            </a:r>
            <a:r>
              <a:rPr lang="en-GB" sz="1200" kern="1200" baseline="0" dirty="0" smtClean="0">
                <a:solidFill>
                  <a:schemeClr val="tx1"/>
                </a:solidFill>
                <a:effectLst/>
                <a:latin typeface="+mn-lt"/>
                <a:ea typeface="+mn-ea"/>
                <a:cs typeface="+mn-cs"/>
              </a:rPr>
              <a:t> and </a:t>
            </a:r>
            <a:r>
              <a:rPr lang="en-GB" sz="1200" kern="1200" dirty="0" smtClean="0">
                <a:solidFill>
                  <a:schemeClr val="tx1"/>
                </a:solidFill>
                <a:effectLst/>
                <a:latin typeface="+mn-lt"/>
                <a:ea typeface="+mn-ea"/>
                <a:cs typeface="+mn-cs"/>
              </a:rPr>
              <a:t>make recommendations for improving current practice with a view to reducing redundancies</a:t>
            </a:r>
            <a:r>
              <a:rPr lang="en-GB" sz="1200" kern="1200" baseline="0" dirty="0" smtClean="0">
                <a:solidFill>
                  <a:schemeClr val="tx1"/>
                </a:solidFill>
                <a:effectLst/>
                <a:latin typeface="+mn-lt"/>
                <a:ea typeface="+mn-ea"/>
                <a:cs typeface="+mn-cs"/>
              </a:rPr>
              <a:t> and associated costs.</a:t>
            </a:r>
            <a:endParaRPr lang="en-GB" sz="1200" kern="1200" dirty="0" smtClean="0">
              <a:solidFill>
                <a:schemeClr val="tx1"/>
              </a:solidFill>
              <a:effectLst/>
              <a:latin typeface="+mn-lt"/>
              <a:ea typeface="+mn-ea"/>
              <a:cs typeface="+mn-cs"/>
            </a:endParaRPr>
          </a:p>
          <a:p>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336F7F3E-A404-45C7-8006-E4B1A046BF39}" type="slidenum">
              <a:rPr lang="en-GB" smtClean="0"/>
              <a:t>1</a:t>
            </a:fld>
            <a:endParaRPr lang="en-GB"/>
          </a:p>
        </p:txBody>
      </p:sp>
    </p:spTree>
    <p:extLst>
      <p:ext uri="{BB962C8B-B14F-4D97-AF65-F5344CB8AC3E}">
        <p14:creationId xmlns:p14="http://schemas.microsoft.com/office/powerpoint/2010/main" val="41947367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NPTC is a </a:t>
            </a:r>
            <a:r>
              <a:rPr lang="en-GB" sz="1200" kern="1200" dirty="0" smtClean="0">
                <a:solidFill>
                  <a:schemeClr val="tx1"/>
                </a:solidFill>
                <a:effectLst/>
                <a:latin typeface="+mn-lt"/>
                <a:ea typeface="+mn-ea"/>
                <a:cs typeface="+mn-cs"/>
              </a:rPr>
              <a:t>Local </a:t>
            </a:r>
            <a:r>
              <a:rPr lang="en-GB" sz="1200" kern="1200" dirty="0" smtClean="0">
                <a:solidFill>
                  <a:schemeClr val="tx1"/>
                </a:solidFill>
                <a:effectLst/>
                <a:latin typeface="+mn-lt"/>
                <a:ea typeface="+mn-ea"/>
                <a:cs typeface="+mn-cs"/>
              </a:rPr>
              <a:t>Authority </a:t>
            </a:r>
            <a:r>
              <a:rPr lang="en-GB" sz="1200" kern="1200" dirty="0" smtClean="0">
                <a:solidFill>
                  <a:schemeClr val="tx1"/>
                </a:solidFill>
                <a:effectLst/>
                <a:latin typeface="+mn-lt"/>
                <a:ea typeface="+mn-ea"/>
                <a:cs typeface="+mn-cs"/>
              </a:rPr>
              <a:t>established </a:t>
            </a:r>
            <a:r>
              <a:rPr lang="en-GB" sz="1200" kern="1200" dirty="0" smtClean="0">
                <a:solidFill>
                  <a:schemeClr val="tx1"/>
                </a:solidFill>
                <a:effectLst/>
                <a:latin typeface="+mn-lt"/>
                <a:ea typeface="+mn-ea"/>
                <a:cs typeface="+mn-cs"/>
              </a:rPr>
              <a:t>in 1996</a:t>
            </a:r>
            <a:r>
              <a:rPr lang="en-GB" sz="1200" kern="1200" baseline="0" dirty="0" smtClean="0">
                <a:solidFill>
                  <a:schemeClr val="tx1"/>
                </a:solidFill>
                <a:effectLst/>
                <a:latin typeface="+mn-lt"/>
                <a:ea typeface="+mn-ea"/>
                <a:cs typeface="+mn-cs"/>
              </a:rPr>
              <a:t> following </a:t>
            </a:r>
            <a:r>
              <a:rPr lang="en-GB" sz="1200" kern="1200" dirty="0" smtClean="0">
                <a:solidFill>
                  <a:schemeClr val="tx1"/>
                </a:solidFill>
                <a:effectLst/>
                <a:latin typeface="+mn-lt"/>
                <a:ea typeface="+mn-ea"/>
                <a:cs typeface="+mn-cs"/>
              </a:rPr>
              <a:t>local government reorganisation. At Team</a:t>
            </a:r>
            <a:r>
              <a:rPr lang="en-GB" sz="1200" kern="1200" baseline="0" dirty="0" smtClean="0">
                <a:solidFill>
                  <a:schemeClr val="tx1"/>
                </a:solidFill>
                <a:effectLst/>
                <a:latin typeface="+mn-lt"/>
                <a:ea typeface="+mn-ea"/>
                <a:cs typeface="+mn-cs"/>
              </a:rPr>
              <a:t> NPT, we employ just over 6.700 employees, which are predominantly female – with 70% of the overall workforce being female.  53% of the workforce are contracted to work full-time, with 47% are considered to be working part-time. (</a:t>
            </a:r>
            <a:r>
              <a:rPr lang="en-GB" dirty="0" smtClean="0"/>
              <a:t>SAP Business Objects,</a:t>
            </a:r>
            <a:r>
              <a:rPr lang="en-GB" baseline="0" dirty="0" smtClean="0"/>
              <a:t> </a:t>
            </a:r>
            <a:r>
              <a:rPr lang="en-GB" dirty="0" smtClean="0"/>
              <a:t>2024).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smtClean="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The</a:t>
            </a:r>
            <a:r>
              <a:rPr lang="en-GB" sz="1200" kern="1200" baseline="0" dirty="0" smtClean="0">
                <a:solidFill>
                  <a:schemeClr val="tx1"/>
                </a:solidFill>
                <a:effectLst/>
                <a:latin typeface="+mn-lt"/>
                <a:ea typeface="+mn-ea"/>
                <a:cs typeface="+mn-cs"/>
              </a:rPr>
              <a:t> council’s hierarchy </a:t>
            </a:r>
            <a:r>
              <a:rPr lang="en-GB" sz="1200" kern="1200" baseline="0" dirty="0" smtClean="0">
                <a:solidFill>
                  <a:schemeClr val="tx1"/>
                </a:solidFill>
                <a:effectLst/>
                <a:latin typeface="+mn-lt"/>
                <a:ea typeface="+mn-ea"/>
                <a:cs typeface="+mn-cs"/>
              </a:rPr>
              <a:t>consists of </a:t>
            </a:r>
            <a:r>
              <a:rPr lang="en-GB" sz="1200" kern="1200" baseline="0" dirty="0" smtClean="0">
                <a:solidFill>
                  <a:schemeClr val="tx1"/>
                </a:solidFill>
                <a:effectLst/>
                <a:latin typeface="+mn-lt"/>
                <a:ea typeface="+mn-ea"/>
                <a:cs typeface="+mn-cs"/>
              </a:rPr>
              <a:t>four directorates, those being Social Services, Health and Housing; Strategy and Corporate Services; Environment and Regeneration as long as the Education, Leisure and Lifelong Learning department (ELLL). ELLL consists of over half of the overall workforce, with 40% (NPTC, 2022</a:t>
            </a:r>
            <a:r>
              <a:rPr lang="en-GB" sz="1200" kern="1200" baseline="0" dirty="0" smtClean="0">
                <a:solidFill>
                  <a:schemeClr val="tx1"/>
                </a:solidFill>
                <a:effectLst/>
                <a:latin typeface="+mn-lt"/>
                <a:ea typeface="+mn-ea"/>
                <a:cs typeface="+mn-cs"/>
              </a:rPr>
              <a:t>).</a:t>
            </a:r>
            <a:endParaRPr lang="en-GB" sz="1200" kern="1200" baseline="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36F7F3E-A404-45C7-8006-E4B1A046BF39}" type="slidenum">
              <a:rPr lang="en-GB" smtClean="0"/>
              <a:t>2</a:t>
            </a:fld>
            <a:endParaRPr lang="en-GB"/>
          </a:p>
        </p:txBody>
      </p:sp>
    </p:spTree>
    <p:extLst>
      <p:ext uri="{BB962C8B-B14F-4D97-AF65-F5344CB8AC3E}">
        <p14:creationId xmlns:p14="http://schemas.microsoft.com/office/powerpoint/2010/main" val="40480140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Read slide.</a:t>
            </a:r>
            <a:endParaRPr lang="en-GB" dirty="0"/>
          </a:p>
        </p:txBody>
      </p:sp>
      <p:sp>
        <p:nvSpPr>
          <p:cNvPr id="4" name="Slide Number Placeholder 3"/>
          <p:cNvSpPr>
            <a:spLocks noGrp="1"/>
          </p:cNvSpPr>
          <p:nvPr>
            <p:ph type="sldNum" sz="quarter" idx="10"/>
          </p:nvPr>
        </p:nvSpPr>
        <p:spPr/>
        <p:txBody>
          <a:bodyPr/>
          <a:lstStyle/>
          <a:p>
            <a:fld id="{336F7F3E-A404-45C7-8006-E4B1A046BF39}" type="slidenum">
              <a:rPr lang="en-GB" smtClean="0"/>
              <a:t>3</a:t>
            </a:fld>
            <a:endParaRPr lang="en-GB"/>
          </a:p>
        </p:txBody>
      </p:sp>
    </p:spTree>
    <p:extLst>
      <p:ext uri="{BB962C8B-B14F-4D97-AF65-F5344CB8AC3E}">
        <p14:creationId xmlns:p14="http://schemas.microsoft.com/office/powerpoint/2010/main" val="16591269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Read slide.</a:t>
            </a:r>
            <a:endParaRPr lang="en-GB" dirty="0"/>
          </a:p>
        </p:txBody>
      </p:sp>
      <p:sp>
        <p:nvSpPr>
          <p:cNvPr id="4" name="Slide Number Placeholder 3"/>
          <p:cNvSpPr>
            <a:spLocks noGrp="1"/>
          </p:cNvSpPr>
          <p:nvPr>
            <p:ph type="sldNum" sz="quarter" idx="10"/>
          </p:nvPr>
        </p:nvSpPr>
        <p:spPr/>
        <p:txBody>
          <a:bodyPr/>
          <a:lstStyle/>
          <a:p>
            <a:fld id="{336F7F3E-A404-45C7-8006-E4B1A046BF39}" type="slidenum">
              <a:rPr lang="en-GB" smtClean="0"/>
              <a:t>4</a:t>
            </a:fld>
            <a:endParaRPr lang="en-GB"/>
          </a:p>
        </p:txBody>
      </p:sp>
    </p:spTree>
    <p:extLst>
      <p:ext uri="{BB962C8B-B14F-4D97-AF65-F5344CB8AC3E}">
        <p14:creationId xmlns:p14="http://schemas.microsoft.com/office/powerpoint/2010/main" val="28092595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The</a:t>
            </a:r>
            <a:r>
              <a:rPr lang="en-GB" sz="1200" kern="1200" baseline="0" dirty="0" smtClean="0">
                <a:solidFill>
                  <a:schemeClr val="tx1"/>
                </a:solidFill>
                <a:effectLst/>
                <a:latin typeface="+mn-lt"/>
                <a:ea typeface="+mn-ea"/>
                <a:cs typeface="+mn-cs"/>
              </a:rPr>
              <a:t> council are responsible for ensuring</a:t>
            </a:r>
            <a:r>
              <a:rPr lang="en-GB" sz="1200" kern="1200" dirty="0" smtClean="0">
                <a:solidFill>
                  <a:schemeClr val="tx1"/>
                </a:solidFill>
                <a:effectLst/>
                <a:latin typeface="+mn-lt"/>
                <a:ea typeface="+mn-ea"/>
                <a:cs typeface="+mn-cs"/>
              </a:rPr>
              <a:t> that public money is safeguarded, rightly accounted for and used economically, efficiently and effectively (NPTC, 2021)</a:t>
            </a:r>
          </a:p>
          <a:p>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Redundancy costs</a:t>
            </a:r>
            <a:r>
              <a:rPr lang="en-GB" sz="1200" kern="1200" baseline="0" dirty="0" smtClean="0">
                <a:solidFill>
                  <a:schemeClr val="tx1"/>
                </a:solidFill>
                <a:effectLst/>
                <a:latin typeface="+mn-lt"/>
                <a:ea typeface="+mn-ea"/>
                <a:cs typeface="+mn-cs"/>
              </a:rPr>
              <a:t> were the </a:t>
            </a:r>
            <a:r>
              <a:rPr lang="en-GB" sz="1200" kern="1200" dirty="0" smtClean="0">
                <a:solidFill>
                  <a:schemeClr val="tx1"/>
                </a:solidFill>
                <a:effectLst/>
                <a:latin typeface="+mn-lt"/>
                <a:ea typeface="+mn-ea"/>
                <a:cs typeface="+mn-cs"/>
              </a:rPr>
              <a:t>council’s third overall highest expenditure in the last financial year</a:t>
            </a:r>
            <a:r>
              <a:rPr lang="en-GB" sz="1200" kern="1200" baseline="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costing a total of £374,314.91. The council has seen an increase in redundancy costs of nearly £170,000 over a three year period, ensuing redeployment has</a:t>
            </a:r>
            <a:r>
              <a:rPr lang="en-GB" sz="1200" kern="1200" baseline="0" dirty="0" smtClean="0">
                <a:solidFill>
                  <a:schemeClr val="tx1"/>
                </a:solidFill>
                <a:effectLst/>
                <a:latin typeface="+mn-lt"/>
                <a:ea typeface="+mn-ea"/>
                <a:cs typeface="+mn-cs"/>
              </a:rPr>
              <a:t> been unachieved. </a:t>
            </a:r>
          </a:p>
          <a:p>
            <a:endParaRPr lang="en-GB" sz="1200" kern="1200" baseline="0" dirty="0" smtClean="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123 employees</a:t>
            </a:r>
            <a:r>
              <a:rPr lang="en-GB" sz="1200" kern="1200" baseline="0" dirty="0" smtClean="0">
                <a:solidFill>
                  <a:schemeClr val="tx1"/>
                </a:solidFill>
                <a:effectLst/>
                <a:latin typeface="+mn-lt"/>
                <a:ea typeface="+mn-ea"/>
                <a:cs typeface="+mn-cs"/>
              </a:rPr>
              <a:t> were placed on the PC register - a</a:t>
            </a:r>
            <a:r>
              <a:rPr lang="en-GB" sz="1200" kern="1200" dirty="0" smtClean="0">
                <a:solidFill>
                  <a:schemeClr val="tx1"/>
                </a:solidFill>
                <a:effectLst/>
                <a:latin typeface="+mn-lt"/>
                <a:ea typeface="+mn-ea"/>
                <a:cs typeface="+mn-cs"/>
              </a:rPr>
              <a:t> total of 40 employees were considered</a:t>
            </a:r>
            <a:r>
              <a:rPr lang="en-GB" sz="1200" kern="1200" baseline="0" dirty="0" smtClean="0">
                <a:solidFill>
                  <a:schemeClr val="tx1"/>
                </a:solidFill>
                <a:effectLst/>
                <a:latin typeface="+mn-lt"/>
                <a:ea typeface="+mn-ea"/>
                <a:cs typeface="+mn-cs"/>
              </a:rPr>
              <a:t> at </a:t>
            </a:r>
            <a:r>
              <a:rPr lang="en-GB" sz="1200" kern="1200" dirty="0" smtClean="0">
                <a:solidFill>
                  <a:schemeClr val="tx1"/>
                </a:solidFill>
                <a:effectLst/>
                <a:latin typeface="+mn-lt"/>
                <a:ea typeface="+mn-ea"/>
                <a:cs typeface="+mn-cs"/>
              </a:rPr>
              <a:t>risk of compulsory redundancy in the last financial year. Of those 40, only 15 employees (35%) were successful in finding redeployment,</a:t>
            </a:r>
            <a:r>
              <a:rPr lang="en-GB" sz="1200" kern="1200" baseline="0" dirty="0" smtClean="0">
                <a:solidFill>
                  <a:schemeClr val="tx1"/>
                </a:solidFill>
                <a:effectLst/>
                <a:latin typeface="+mn-lt"/>
                <a:ea typeface="+mn-ea"/>
                <a:cs typeface="+mn-cs"/>
              </a:rPr>
              <a:t> arguing the case for a review of their redeployment process </a:t>
            </a:r>
            <a:r>
              <a:rPr lang="en-GB" sz="1200" b="0" i="0" kern="1200" dirty="0" smtClean="0">
                <a:solidFill>
                  <a:schemeClr val="tx1"/>
                </a:solidFill>
                <a:effectLst/>
                <a:latin typeface="+mn-lt"/>
                <a:ea typeface="+mn-ea"/>
                <a:cs typeface="+mn-cs"/>
              </a:rPr>
              <a:t>(SAP Business Objects, 2024b). Whilst the</a:t>
            </a:r>
            <a:r>
              <a:rPr lang="en-GB" sz="1200" b="0" i="0" kern="1200" baseline="0" dirty="0" smtClean="0">
                <a:solidFill>
                  <a:schemeClr val="tx1"/>
                </a:solidFill>
                <a:effectLst/>
                <a:latin typeface="+mn-lt"/>
                <a:ea typeface="+mn-ea"/>
                <a:cs typeface="+mn-cs"/>
              </a:rPr>
              <a:t> number of compulsory redundancies can be considered relatively low given the size of the workforce, the succession rate for redeployment is concerning.</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baseline="0" dirty="0" smtClean="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baseline="0" dirty="0" smtClean="0">
                <a:solidFill>
                  <a:schemeClr val="tx1"/>
                </a:solidFill>
                <a:effectLst/>
                <a:latin typeface="+mn-lt"/>
                <a:ea typeface="+mn-ea"/>
                <a:cs typeface="+mn-cs"/>
              </a:rPr>
              <a:t>With the next budget strategy looming, the Chief Executive has set out proposals to reduce the council’s revenue budget by 5%. Therefore,  in order to generate such savings, it is forecast that redundancies could be unavoidable (NPTC, 2024). It is important that a review of the current process is undertaken, given t</a:t>
            </a:r>
            <a:r>
              <a:rPr lang="en-GB" sz="1200" kern="1200" dirty="0" smtClean="0">
                <a:solidFill>
                  <a:schemeClr val="tx1"/>
                </a:solidFill>
                <a:effectLst/>
                <a:latin typeface="+mn-lt"/>
                <a:ea typeface="+mn-ea"/>
                <a:cs typeface="+mn-cs"/>
              </a:rPr>
              <a:t>hat</a:t>
            </a:r>
            <a:r>
              <a:rPr lang="en-GB" sz="1200" kern="1200" baseline="0" dirty="0" smtClean="0">
                <a:solidFill>
                  <a:schemeClr val="tx1"/>
                </a:solidFill>
                <a:effectLst/>
                <a:latin typeface="+mn-lt"/>
                <a:ea typeface="+mn-ea"/>
                <a:cs typeface="+mn-cs"/>
              </a:rPr>
              <a:t> it was </a:t>
            </a:r>
            <a:r>
              <a:rPr lang="en-GB" sz="1200" kern="1200" dirty="0" smtClean="0">
                <a:solidFill>
                  <a:schemeClr val="tx1"/>
                </a:solidFill>
                <a:effectLst/>
                <a:latin typeface="+mn-lt"/>
                <a:ea typeface="+mn-ea"/>
                <a:cs typeface="+mn-cs"/>
              </a:rPr>
              <a:t>last reviewed nearly six years ago.</a:t>
            </a:r>
            <a:r>
              <a:rPr lang="en-GB" sz="1200" kern="1200" baseline="0" dirty="0" smtClean="0">
                <a:solidFill>
                  <a:schemeClr val="tx1"/>
                </a:solidFill>
                <a:effectLst/>
                <a:latin typeface="+mn-lt"/>
                <a:ea typeface="+mn-ea"/>
                <a:cs typeface="+mn-cs"/>
              </a:rPr>
              <a:t> i</a:t>
            </a:r>
            <a:r>
              <a:rPr lang="en-GB" sz="1200" kern="1200" dirty="0" smtClean="0">
                <a:solidFill>
                  <a:schemeClr val="tx1"/>
                </a:solidFill>
                <a:effectLst/>
                <a:latin typeface="+mn-lt"/>
                <a:ea typeface="+mn-ea"/>
                <a:cs typeface="+mn-cs"/>
              </a:rPr>
              <a:t>nterpretation may be that the process has become custom and practice rather than procedural.</a:t>
            </a:r>
            <a:endParaRPr lang="en-GB" dirty="0"/>
          </a:p>
        </p:txBody>
      </p:sp>
      <p:sp>
        <p:nvSpPr>
          <p:cNvPr id="4" name="Slide Number Placeholder 3"/>
          <p:cNvSpPr>
            <a:spLocks noGrp="1"/>
          </p:cNvSpPr>
          <p:nvPr>
            <p:ph type="sldNum" sz="quarter" idx="10"/>
          </p:nvPr>
        </p:nvSpPr>
        <p:spPr/>
        <p:txBody>
          <a:bodyPr/>
          <a:lstStyle/>
          <a:p>
            <a:fld id="{336F7F3E-A404-45C7-8006-E4B1A046BF39}" type="slidenum">
              <a:rPr lang="en-GB" smtClean="0"/>
              <a:t>5</a:t>
            </a:fld>
            <a:endParaRPr lang="en-GB"/>
          </a:p>
        </p:txBody>
      </p:sp>
    </p:spTree>
    <p:extLst>
      <p:ext uri="{BB962C8B-B14F-4D97-AF65-F5344CB8AC3E}">
        <p14:creationId xmlns:p14="http://schemas.microsoft.com/office/powerpoint/2010/main" val="135793290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smtClean="0"/>
              <a:t>Conducting semi-structured </a:t>
            </a:r>
            <a:r>
              <a:rPr lang="en-GB" baseline="0" dirty="0" smtClean="0"/>
              <a:t>interviews and “</a:t>
            </a:r>
            <a:r>
              <a:rPr lang="en-GB" sz="1200" i="1" kern="1200" dirty="0" smtClean="0">
                <a:solidFill>
                  <a:schemeClr val="tx1"/>
                </a:solidFill>
                <a:effectLst/>
                <a:latin typeface="+mn-lt"/>
                <a:ea typeface="+mn-ea"/>
                <a:cs typeface="+mn-cs"/>
              </a:rPr>
              <a:t>hearing the voices of individuals”</a:t>
            </a:r>
            <a:r>
              <a:rPr lang="en-GB" baseline="0" dirty="0" smtClean="0"/>
              <a:t> informed part of the research findings (Creswell et al, 2023).</a:t>
            </a:r>
          </a:p>
          <a:p>
            <a:endParaRPr lang="en-GB" baseline="0" dirty="0" smtClean="0"/>
          </a:p>
          <a:p>
            <a:r>
              <a:rPr lang="en-GB" dirty="0" smtClean="0"/>
              <a:t>This</a:t>
            </a:r>
            <a:r>
              <a:rPr lang="en-GB" baseline="0" dirty="0" smtClean="0"/>
              <a:t> is a short recording of an interview I held with one HR colleague . </a:t>
            </a:r>
          </a:p>
        </p:txBody>
      </p:sp>
      <p:sp>
        <p:nvSpPr>
          <p:cNvPr id="4" name="Slide Number Placeholder 3"/>
          <p:cNvSpPr>
            <a:spLocks noGrp="1"/>
          </p:cNvSpPr>
          <p:nvPr>
            <p:ph type="sldNum" sz="quarter" idx="10"/>
          </p:nvPr>
        </p:nvSpPr>
        <p:spPr/>
        <p:txBody>
          <a:bodyPr/>
          <a:lstStyle/>
          <a:p>
            <a:fld id="{336F7F3E-A404-45C7-8006-E4B1A046BF39}" type="slidenum">
              <a:rPr lang="en-GB" smtClean="0"/>
              <a:t>6</a:t>
            </a:fld>
            <a:endParaRPr lang="en-GB"/>
          </a:p>
        </p:txBody>
      </p:sp>
    </p:spTree>
    <p:extLst>
      <p:ext uri="{BB962C8B-B14F-4D97-AF65-F5344CB8AC3E}">
        <p14:creationId xmlns:p14="http://schemas.microsoft.com/office/powerpoint/2010/main" val="5275121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smtClean="0"/>
              <a:t>The majority of redeployees are considered long-standing employees </a:t>
            </a:r>
            <a:r>
              <a:rPr lang="en-GB" baseline="0" dirty="0" smtClean="0"/>
              <a:t>and </a:t>
            </a:r>
            <a:r>
              <a:rPr lang="en-GB" baseline="0" dirty="0" smtClean="0"/>
              <a:t>may have </a:t>
            </a:r>
            <a:r>
              <a:rPr lang="en-GB" baseline="0" dirty="0" smtClean="0"/>
              <a:t>had </a:t>
            </a:r>
            <a:r>
              <a:rPr lang="en-GB" baseline="0" dirty="0" smtClean="0"/>
              <a:t>little experience in a recruitment and selection process. Additional support to complete an application form and interview preparation can enhance their chance of redeployment. </a:t>
            </a:r>
          </a:p>
          <a:p>
            <a:endParaRPr lang="en-GB" baseline="0" dirty="0" smtClean="0"/>
          </a:p>
          <a:p>
            <a:r>
              <a:rPr lang="en-GB" baseline="0" dirty="0" smtClean="0"/>
              <a:t>1:1 redeployment meeting are held between HR/employee at the start of the process – guidance notes to be offered at this meeting. To explore if the Training and Development Team offer training of a similar nature or can support going forward. HR Talent Management Team was formed in April 2024 to support with recruitment and retention issues (NPTC, 2021).  Taylor (2022) argues that talent management strategies should incorporate retaining ‘talent’, particularly those with certain skills, knowledge and experience.</a:t>
            </a:r>
          </a:p>
          <a:p>
            <a:endParaRPr lang="en-GB" dirty="0"/>
          </a:p>
        </p:txBody>
      </p:sp>
      <p:sp>
        <p:nvSpPr>
          <p:cNvPr id="4" name="Slide Number Placeholder 3"/>
          <p:cNvSpPr>
            <a:spLocks noGrp="1"/>
          </p:cNvSpPr>
          <p:nvPr>
            <p:ph type="sldNum" sz="quarter" idx="10"/>
          </p:nvPr>
        </p:nvSpPr>
        <p:spPr/>
        <p:txBody>
          <a:bodyPr/>
          <a:lstStyle/>
          <a:p>
            <a:fld id="{336F7F3E-A404-45C7-8006-E4B1A046BF39}" type="slidenum">
              <a:rPr lang="en-GB" smtClean="0"/>
              <a:t>7</a:t>
            </a:fld>
            <a:endParaRPr lang="en-GB"/>
          </a:p>
        </p:txBody>
      </p:sp>
    </p:spTree>
    <p:extLst>
      <p:ext uri="{BB962C8B-B14F-4D97-AF65-F5344CB8AC3E}">
        <p14:creationId xmlns:p14="http://schemas.microsoft.com/office/powerpoint/2010/main" val="195004663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smtClean="0">
                <a:solidFill>
                  <a:schemeClr val="bg1"/>
                </a:solidFill>
                <a:latin typeface="Arial" panose="020B0604020202020204" pitchFamily="34" charset="0"/>
                <a:cs typeface="Arial" panose="020B0604020202020204" pitchFamily="34" charset="0"/>
              </a:rPr>
              <a:t>Previously</a:t>
            </a:r>
            <a:r>
              <a:rPr lang="en-GB" sz="1200" baseline="0" dirty="0" smtClean="0">
                <a:solidFill>
                  <a:schemeClr val="bg1"/>
                </a:solidFill>
                <a:latin typeface="Arial" panose="020B0604020202020204" pitchFamily="34" charset="0"/>
                <a:cs typeface="Arial" panose="020B0604020202020204" pitchFamily="34" charset="0"/>
              </a:rPr>
              <a:t> known as the NPT Workforce Planning Group – The re-establishment of a working group where Heads of Service meet to review both the prior consideration register and current vacancies. To identify those who could be redeployed to suitable vacancies prior to external advertisement.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aseline="0" dirty="0" smtClean="0">
              <a:solidFill>
                <a:schemeClr val="bg1"/>
              </a:solidFill>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Whiting (2021) emphasises that redeployment is not only cost-effective, but allows an organisation to retain specialist skills and experience.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aseline="0" dirty="0" smtClean="0">
              <a:solidFill>
                <a:schemeClr val="bg1"/>
              </a:solidFill>
              <a:latin typeface="Arial" panose="020B0604020202020204" pitchFamily="34" charset="0"/>
              <a:cs typeface="Arial" panose="020B060402020202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aseline="0" dirty="0" smtClean="0">
                <a:solidFill>
                  <a:schemeClr val="bg1"/>
                </a:solidFill>
                <a:latin typeface="Arial" panose="020B0604020202020204" pitchFamily="34" charset="0"/>
                <a:cs typeface="Arial" panose="020B0604020202020204" pitchFamily="34" charset="0"/>
              </a:rPr>
              <a:t>Internal appointments to reduce recruitment costs (Taylor, 2022)</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aseline="0" dirty="0" smtClean="0">
                <a:solidFill>
                  <a:schemeClr val="bg1"/>
                </a:solidFill>
                <a:latin typeface="Arial" panose="020B0604020202020204" pitchFamily="34" charset="0"/>
                <a:cs typeface="Arial" panose="020B0604020202020204" pitchFamily="34" charset="0"/>
              </a:rPr>
              <a:t>Avoid redundancy costs through achieving redeployment.</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aseline="0" dirty="0" smtClean="0">
                <a:solidFill>
                  <a:schemeClr val="bg1"/>
                </a:solidFill>
                <a:latin typeface="Arial" panose="020B0604020202020204" pitchFamily="34" charset="0"/>
                <a:cs typeface="Arial" panose="020B0604020202020204" pitchFamily="34" charset="0"/>
              </a:rPr>
              <a:t>Retain valuable skills sets.</a:t>
            </a:r>
          </a:p>
        </p:txBody>
      </p:sp>
      <p:sp>
        <p:nvSpPr>
          <p:cNvPr id="4" name="Slide Number Placeholder 3"/>
          <p:cNvSpPr>
            <a:spLocks noGrp="1"/>
          </p:cNvSpPr>
          <p:nvPr>
            <p:ph type="sldNum" sz="quarter" idx="10"/>
          </p:nvPr>
        </p:nvSpPr>
        <p:spPr/>
        <p:txBody>
          <a:bodyPr/>
          <a:lstStyle/>
          <a:p>
            <a:fld id="{336F7F3E-A404-45C7-8006-E4B1A046BF39}" type="slidenum">
              <a:rPr lang="en-GB" smtClean="0"/>
              <a:t>8</a:t>
            </a:fld>
            <a:endParaRPr lang="en-GB"/>
          </a:p>
        </p:txBody>
      </p:sp>
    </p:spTree>
    <p:extLst>
      <p:ext uri="{BB962C8B-B14F-4D97-AF65-F5344CB8AC3E}">
        <p14:creationId xmlns:p14="http://schemas.microsoft.com/office/powerpoint/2010/main" val="312962774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Further</a:t>
            </a:r>
            <a:r>
              <a:rPr lang="en-GB" baseline="0" dirty="0" smtClean="0"/>
              <a:t> research undertaken on NPTC’s redeployment process, with the aim of identifying the role and responsibilities of the recruiting managers/ line managers and identifying the gap in communication during the process. Gaining the managers understanding, will provide a 360 review of the process that will strengthen any recommendations for improvements. </a:t>
            </a:r>
            <a:endParaRPr lang="en-GB" dirty="0"/>
          </a:p>
        </p:txBody>
      </p:sp>
      <p:sp>
        <p:nvSpPr>
          <p:cNvPr id="4" name="Slide Number Placeholder 3"/>
          <p:cNvSpPr>
            <a:spLocks noGrp="1"/>
          </p:cNvSpPr>
          <p:nvPr>
            <p:ph type="sldNum" sz="quarter" idx="10"/>
          </p:nvPr>
        </p:nvSpPr>
        <p:spPr/>
        <p:txBody>
          <a:bodyPr/>
          <a:lstStyle/>
          <a:p>
            <a:fld id="{336F7F3E-A404-45C7-8006-E4B1A046BF39}" type="slidenum">
              <a:rPr lang="en-GB" smtClean="0"/>
              <a:t>9</a:t>
            </a:fld>
            <a:endParaRPr lang="en-GB"/>
          </a:p>
        </p:txBody>
      </p:sp>
    </p:spTree>
    <p:extLst>
      <p:ext uri="{BB962C8B-B14F-4D97-AF65-F5344CB8AC3E}">
        <p14:creationId xmlns:p14="http://schemas.microsoft.com/office/powerpoint/2010/main" val="268984229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smtClean="0">
                <a:solidFill>
                  <a:schemeClr val="tx1"/>
                </a:solidFill>
                <a:effectLst/>
                <a:latin typeface="+mn-lt"/>
                <a:ea typeface="+mn-ea"/>
                <a:cs typeface="+mn-cs"/>
              </a:rPr>
              <a:t>It is</a:t>
            </a:r>
            <a:r>
              <a:rPr lang="en-GB" sz="1200" b="0" i="0" kern="1200" baseline="0" dirty="0" smtClean="0">
                <a:solidFill>
                  <a:schemeClr val="tx1"/>
                </a:solidFill>
                <a:effectLst/>
                <a:latin typeface="+mn-lt"/>
                <a:ea typeface="+mn-ea"/>
                <a:cs typeface="+mn-cs"/>
              </a:rPr>
              <a:t> worth noting that applying change effectively,</a:t>
            </a:r>
            <a:r>
              <a:rPr lang="en-GB" sz="1200" b="0" i="0" kern="1200" dirty="0" smtClean="0">
                <a:solidFill>
                  <a:schemeClr val="tx1"/>
                </a:solidFill>
                <a:effectLst/>
                <a:latin typeface="+mn-lt"/>
                <a:ea typeface="+mn-ea"/>
                <a:cs typeface="+mn-cs"/>
              </a:rPr>
              <a:t> can improve morale and productivity, and create a positive insight of</a:t>
            </a:r>
            <a:r>
              <a:rPr lang="en-GB" sz="1200" b="0" i="0" kern="1200" baseline="0" dirty="0" smtClean="0">
                <a:solidFill>
                  <a:schemeClr val="tx1"/>
                </a:solidFill>
                <a:effectLst/>
                <a:latin typeface="+mn-lt"/>
                <a:ea typeface="+mn-ea"/>
                <a:cs typeface="+mn-cs"/>
              </a:rPr>
              <a:t> change amongst staff. The use of change management model can support this (Roberts et al, 2023).</a:t>
            </a:r>
          </a:p>
          <a:p>
            <a:endParaRPr lang="en-GB" sz="1200" b="0" i="0" kern="1200" baseline="0" dirty="0" smtClean="0">
              <a:solidFill>
                <a:schemeClr val="tx1"/>
              </a:solidFill>
              <a:effectLst/>
              <a:latin typeface="+mn-lt"/>
              <a:ea typeface="+mn-ea"/>
              <a:cs typeface="+mn-cs"/>
            </a:endParaRPr>
          </a:p>
          <a:p>
            <a:r>
              <a:rPr lang="en-GB" sz="1200" b="0" i="0" kern="1200" baseline="0" dirty="0" smtClean="0">
                <a:solidFill>
                  <a:schemeClr val="tx1"/>
                </a:solidFill>
                <a:effectLst/>
                <a:latin typeface="+mn-lt"/>
                <a:ea typeface="+mn-ea"/>
                <a:cs typeface="+mn-cs"/>
              </a:rPr>
              <a:t>There are many well-known models that can be applied, for example, McKinsey’s 7S model, Kotter’s Eights Steps of Change and Lewin’s Force Field Analysis.  However, which is adopted will depend on the type of change an organisation is planning for (Roberts et al, 2023).</a:t>
            </a:r>
          </a:p>
        </p:txBody>
      </p:sp>
      <p:sp>
        <p:nvSpPr>
          <p:cNvPr id="4" name="Slide Number Placeholder 3"/>
          <p:cNvSpPr>
            <a:spLocks noGrp="1"/>
          </p:cNvSpPr>
          <p:nvPr>
            <p:ph type="sldNum" sz="quarter" idx="10"/>
          </p:nvPr>
        </p:nvSpPr>
        <p:spPr/>
        <p:txBody>
          <a:bodyPr/>
          <a:lstStyle/>
          <a:p>
            <a:fld id="{336F7F3E-A404-45C7-8006-E4B1A046BF39}" type="slidenum">
              <a:rPr lang="en-GB" smtClean="0"/>
              <a:t>10</a:t>
            </a:fld>
            <a:endParaRPr lang="en-GB"/>
          </a:p>
        </p:txBody>
      </p:sp>
    </p:spTree>
    <p:extLst>
      <p:ext uri="{BB962C8B-B14F-4D97-AF65-F5344CB8AC3E}">
        <p14:creationId xmlns:p14="http://schemas.microsoft.com/office/powerpoint/2010/main" val="35040097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0E9F049C-91E3-5948-9A12-EC6CA06902EB}" type="datetimeFigureOut">
              <a:rPr lang="en-US" smtClean="0"/>
              <a:pPr/>
              <a:t>9/30/2024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FD7211E-9B47-EB4E-A8DA-21008FE0767A}"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0E9F049C-91E3-5948-9A12-EC6CA06902EB}" type="datetimeFigureOut">
              <a:rPr lang="en-US" smtClean="0"/>
              <a:pPr/>
              <a:t>9/30/2024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FD7211E-9B47-EB4E-A8DA-21008FE0767A}"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E9F049C-91E3-5948-9A12-EC6CA06902EB}" type="datetimeFigureOut">
              <a:rPr lang="en-US" smtClean="0"/>
              <a:pPr/>
              <a:t>9/30/2024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FD7211E-9B47-EB4E-A8DA-21008FE0767A}"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0E9F049C-91E3-5948-9A12-EC6CA06902EB}" type="datetimeFigureOut">
              <a:rPr lang="en-US" smtClean="0"/>
              <a:pPr/>
              <a:t>9/30/2024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FD7211E-9B47-EB4E-A8DA-21008FE0767A}"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0E9F049C-91E3-5948-9A12-EC6CA06902EB}" type="datetimeFigureOut">
              <a:rPr lang="en-US" smtClean="0"/>
              <a:pPr/>
              <a:t>9/30/2024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FD7211E-9B47-EB4E-A8DA-21008FE0767A}"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0E9F049C-91E3-5948-9A12-EC6CA06902EB}" type="datetimeFigureOut">
              <a:rPr lang="en-US" smtClean="0"/>
              <a:pPr/>
              <a:t>9/30/2024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FD7211E-9B47-EB4E-A8DA-21008FE0767A}"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E9F049C-91E3-5948-9A12-EC6CA06902EB}" type="datetimeFigureOut">
              <a:rPr lang="en-US" smtClean="0"/>
              <a:pPr/>
              <a:t>9/30/2024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FD7211E-9B47-EB4E-A8DA-21008FE0767A}"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E9F049C-91E3-5948-9A12-EC6CA06902EB}" type="datetimeFigureOut">
              <a:rPr lang="en-US" smtClean="0"/>
              <a:pPr/>
              <a:t>9/30/2024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FD7211E-9B47-EB4E-A8DA-21008FE0767A}"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E9F049C-91E3-5948-9A12-EC6CA06902EB}" type="datetimeFigureOut">
              <a:rPr lang="en-US" smtClean="0"/>
              <a:pPr/>
              <a:t>9/30/2024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FD7211E-9B47-EB4E-A8DA-21008FE0767A}"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0E9F049C-91E3-5948-9A12-EC6CA06902EB}" type="datetimeFigureOut">
              <a:rPr lang="en-US" smtClean="0"/>
              <a:pPr/>
              <a:t>9/30/2024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FD7211E-9B47-EB4E-A8DA-21008FE0767A}"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0E9F049C-91E3-5948-9A12-EC6CA06902EB}" type="datetimeFigureOut">
              <a:rPr lang="en-US" smtClean="0"/>
              <a:pPr/>
              <a:t>9/30/2024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FD7211E-9B47-EB4E-A8DA-21008FE0767A}"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E9F049C-91E3-5948-9A12-EC6CA06902EB}" type="datetimeFigureOut">
              <a:rPr lang="en-US" smtClean="0"/>
              <a:pPr/>
              <a:t>9/30/2024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FD7211E-9B47-EB4E-A8DA-21008FE0767A}"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7"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chart" Target="../charts/chart2.xml"/><Relationship Id="rId4" Type="http://schemas.openxmlformats.org/officeDocument/2006/relationships/chart" Target="../charts/chart1.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microsoft.com/office/2007/relationships/media" Target="../media/media1.mp4"/><Relationship Id="rId1" Type="http://schemas.openxmlformats.org/officeDocument/2006/relationships/video" Target="NULL" TargetMode="External"/><Relationship Id="rId6" Type="http://schemas.openxmlformats.org/officeDocument/2006/relationships/image" Target="../media/image8.png"/><Relationship Id="rId5" Type="http://schemas.openxmlformats.org/officeDocument/2006/relationships/image" Target="../media/image2.jpe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1.xml.rels><?xml version="1.0" encoding="UTF-8" standalone="yes"?>
<Relationships xmlns="http://schemas.openxmlformats.org/package/2006/relationships"><Relationship Id="rId3" Type="http://schemas.openxmlformats.org/officeDocument/2006/relationships/hyperlink" Target="https://hrzone.com/change-management-how-to-shift-the-behaviours-and-mindsets-of-your-people/" TargetMode="External"/><Relationship Id="rId2" Type="http://schemas.openxmlformats.org/officeDocument/2006/relationships/image" Target="../media/image9.jpeg"/><Relationship Id="rId1" Type="http://schemas.openxmlformats.org/officeDocument/2006/relationships/slideLayout" Target="../slideLayouts/slideLayout2.xml"/><Relationship Id="rId5" Type="http://schemas.openxmlformats.org/officeDocument/2006/relationships/hyperlink" Target="https://bi4-c9.webitrent.com/BOE/BI" TargetMode="External"/><Relationship Id="rId4" Type="http://schemas.openxmlformats.org/officeDocument/2006/relationships/hyperlink" Target="https://www.cipd.org/uk/knowledge/guides/change-management/#models-for-chang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3" cstate="print">
            <a:extLst>
              <a:ext uri="{28A0092B-C50C-407E-A947-70E740481C1C}">
                <a14:useLocalDpi xmlns:a14="http://schemas.microsoft.com/office/drawing/2010/main"/>
              </a:ext>
            </a:extLst>
          </a:blip>
          <a:stretch>
            <a:fillRect/>
          </a:stretch>
        </a:blipFill>
        <a:effectLst/>
      </p:bgPr>
    </p:bg>
    <p:spTree>
      <p:nvGrpSpPr>
        <p:cNvPr id="1" name=""/>
        <p:cNvGrpSpPr/>
        <p:nvPr/>
      </p:nvGrpSpPr>
      <p:grpSpPr>
        <a:xfrm>
          <a:off x="0" y="0"/>
          <a:ext cx="0" cy="0"/>
          <a:chOff x="0" y="0"/>
          <a:chExt cx="0" cy="0"/>
        </a:xfrm>
      </p:grpSpPr>
      <p:sp>
        <p:nvSpPr>
          <p:cNvPr id="2" name="TextBox 1"/>
          <p:cNvSpPr txBox="1"/>
          <p:nvPr/>
        </p:nvSpPr>
        <p:spPr>
          <a:xfrm>
            <a:off x="863600" y="2960589"/>
            <a:ext cx="7366000" cy="707886"/>
          </a:xfrm>
          <a:prstGeom prst="rect">
            <a:avLst/>
          </a:prstGeom>
          <a:solidFill>
            <a:srgbClr val="329093">
              <a:alpha val="90000"/>
            </a:srgbClr>
          </a:solidFill>
        </p:spPr>
        <p:txBody>
          <a:bodyPr wrap="square" rtlCol="0" anchor="ctr" anchorCtr="0">
            <a:spAutoFit/>
          </a:bodyPr>
          <a:lstStyle/>
          <a:p>
            <a:pPr algn="ctr"/>
            <a:r>
              <a:rPr lang="en-US" sz="4000" dirty="0" smtClean="0">
                <a:solidFill>
                  <a:schemeClr val="bg1"/>
                </a:solidFill>
                <a:latin typeface="+mj-lt"/>
                <a:cs typeface="Arial Bold"/>
              </a:rPr>
              <a:t>NPTC’s </a:t>
            </a:r>
            <a:r>
              <a:rPr lang="en-US" sz="4000" dirty="0" smtClean="0">
                <a:solidFill>
                  <a:schemeClr val="bg1"/>
                </a:solidFill>
                <a:latin typeface="+mj-lt"/>
                <a:cs typeface="Arial Bold"/>
              </a:rPr>
              <a:t>redeployment process</a:t>
            </a:r>
            <a:endParaRPr lang="en-US" sz="4000" dirty="0">
              <a:solidFill>
                <a:schemeClr val="bg1"/>
              </a:solidFill>
              <a:latin typeface="+mj-lt"/>
              <a:cs typeface="Arial Bold"/>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3" cstate="print">
            <a:extLst>
              <a:ext uri="{28A0092B-C50C-407E-A947-70E740481C1C}">
                <a14:useLocalDpi xmlns:a14="http://schemas.microsoft.com/office/drawing/2010/main"/>
              </a:ext>
            </a:extLst>
          </a:blip>
          <a:stretch>
            <a:fillRect/>
          </a:stretch>
        </a:blipFill>
        <a:effectLst/>
      </p:bgPr>
    </p:bg>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4"/>
          <a:stretch>
            <a:fillRect/>
          </a:stretch>
        </p:blipFill>
        <p:spPr>
          <a:xfrm>
            <a:off x="124817" y="1928330"/>
            <a:ext cx="3275156" cy="1510713"/>
          </a:xfrm>
          <a:prstGeom prst="rect">
            <a:avLst/>
          </a:prstGeom>
          <a:ln>
            <a:noFill/>
          </a:ln>
          <a:effectLst>
            <a:softEdge rad="12700"/>
          </a:effectLst>
        </p:spPr>
      </p:pic>
      <p:sp>
        <p:nvSpPr>
          <p:cNvPr id="2" name="Rectangle 1"/>
          <p:cNvSpPr/>
          <p:nvPr/>
        </p:nvSpPr>
        <p:spPr>
          <a:xfrm>
            <a:off x="791852" y="388938"/>
            <a:ext cx="7343481" cy="838985"/>
          </a:xfrm>
          <a:prstGeom prst="rect">
            <a:avLst/>
          </a:prstGeom>
        </p:spPr>
        <p:style>
          <a:lnRef idx="2">
            <a:schemeClr val="accent5"/>
          </a:lnRef>
          <a:fillRef idx="1">
            <a:schemeClr val="lt1"/>
          </a:fillRef>
          <a:effectRef idx="0">
            <a:schemeClr val="accent5"/>
          </a:effectRef>
          <a:fontRef idx="minor">
            <a:schemeClr val="dk1"/>
          </a:fontRef>
        </p:style>
        <p:txBody>
          <a:bodyPr rtlCol="0" anchor="ctr"/>
          <a:lstStyle/>
          <a:p>
            <a:pPr algn="ctr"/>
            <a:r>
              <a:rPr lang="en-GB" sz="5400" dirty="0" smtClean="0">
                <a:solidFill>
                  <a:schemeClr val="tx2"/>
                </a:solidFill>
              </a:rPr>
              <a:t>Background to NPTC</a:t>
            </a:r>
            <a:r>
              <a:rPr lang="en-GB" sz="5400" dirty="0" smtClean="0"/>
              <a:t> </a:t>
            </a:r>
            <a:endParaRPr lang="en-GB" sz="5400" dirty="0"/>
          </a:p>
        </p:txBody>
      </p:sp>
      <p:pic>
        <p:nvPicPr>
          <p:cNvPr id="5" name="Picture 4"/>
          <p:cNvPicPr>
            <a:picLocks noChangeAspect="1"/>
          </p:cNvPicPr>
          <p:nvPr/>
        </p:nvPicPr>
        <p:blipFill>
          <a:blip r:embed="rId5"/>
          <a:stretch>
            <a:fillRect/>
          </a:stretch>
        </p:blipFill>
        <p:spPr>
          <a:xfrm>
            <a:off x="3610466" y="1531938"/>
            <a:ext cx="1952134" cy="2120854"/>
          </a:xfrm>
          <a:prstGeom prst="rect">
            <a:avLst/>
          </a:prstGeom>
        </p:spPr>
      </p:pic>
      <p:pic>
        <p:nvPicPr>
          <p:cNvPr id="6" name="Picture 5"/>
          <p:cNvPicPr>
            <a:picLocks noChangeAspect="1"/>
          </p:cNvPicPr>
          <p:nvPr/>
        </p:nvPicPr>
        <p:blipFill>
          <a:blip r:embed="rId6"/>
          <a:stretch>
            <a:fillRect/>
          </a:stretch>
        </p:blipFill>
        <p:spPr>
          <a:xfrm>
            <a:off x="1937657" y="3880364"/>
            <a:ext cx="5508172" cy="1897858"/>
          </a:xfrm>
          <a:prstGeom prst="rect">
            <a:avLst/>
          </a:prstGeom>
        </p:spPr>
      </p:pic>
      <p:pic>
        <p:nvPicPr>
          <p:cNvPr id="7" name="Picture 6"/>
          <p:cNvPicPr>
            <a:picLocks noChangeAspect="1"/>
          </p:cNvPicPr>
          <p:nvPr/>
        </p:nvPicPr>
        <p:blipFill>
          <a:blip r:embed="rId7"/>
          <a:stretch>
            <a:fillRect/>
          </a:stretch>
        </p:blipFill>
        <p:spPr>
          <a:xfrm>
            <a:off x="5869972" y="1659730"/>
            <a:ext cx="3037262" cy="1442699"/>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6" presetClass="entr" presetSubtype="16"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animEffect transition="in" filter="circle(in)">
                                      <p:cBhvr>
                                        <p:cTn id="19" dur="2000"/>
                                        <p:tgtEl>
                                          <p:spTgt spid="7"/>
                                        </p:tgtEl>
                                      </p:cBhvr>
                                    </p:animEffect>
                                  </p:childTnLst>
                                </p:cTn>
                              </p:par>
                            </p:childTnLst>
                          </p:cTn>
                        </p:par>
                      </p:childTnLst>
                    </p:cTn>
                  </p:par>
                  <p:par>
                    <p:cTn id="20" fill="hold">
                      <p:stCondLst>
                        <p:cond delay="indefinite"/>
                      </p:stCondLst>
                      <p:childTnLst>
                        <p:par>
                          <p:cTn id="21" fill="hold">
                            <p:stCondLst>
                              <p:cond delay="0"/>
                            </p:stCondLst>
                            <p:childTnLst>
                              <p:par>
                                <p:cTn id="22" presetID="42" presetClass="entr" presetSubtype="0" fill="hold" nodeType="clickEffect">
                                  <p:stCondLst>
                                    <p:cond delay="0"/>
                                  </p:stCondLst>
                                  <p:childTnLst>
                                    <p:set>
                                      <p:cBhvr>
                                        <p:cTn id="23" dur="1" fill="hold">
                                          <p:stCondLst>
                                            <p:cond delay="0"/>
                                          </p:stCondLst>
                                        </p:cTn>
                                        <p:tgtEl>
                                          <p:spTgt spid="6"/>
                                        </p:tgtEl>
                                        <p:attrNameLst>
                                          <p:attrName>style.visibility</p:attrName>
                                        </p:attrNameLst>
                                      </p:cBhvr>
                                      <p:to>
                                        <p:strVal val="visible"/>
                                      </p:to>
                                    </p:set>
                                    <p:animEffect transition="in" filter="fade">
                                      <p:cBhvr>
                                        <p:cTn id="24" dur="1000"/>
                                        <p:tgtEl>
                                          <p:spTgt spid="6"/>
                                        </p:tgtEl>
                                      </p:cBhvr>
                                    </p:animEffect>
                                    <p:anim calcmode="lin" valueType="num">
                                      <p:cBhvr>
                                        <p:cTn id="25" dur="1000" fill="hold"/>
                                        <p:tgtEl>
                                          <p:spTgt spid="6"/>
                                        </p:tgtEl>
                                        <p:attrNameLst>
                                          <p:attrName>ppt_x</p:attrName>
                                        </p:attrNameLst>
                                      </p:cBhvr>
                                      <p:tavLst>
                                        <p:tav tm="0">
                                          <p:val>
                                            <p:strVal val="#ppt_x"/>
                                          </p:val>
                                        </p:tav>
                                        <p:tav tm="100000">
                                          <p:val>
                                            <p:strVal val="#ppt_x"/>
                                          </p:val>
                                        </p:tav>
                                      </p:tavLst>
                                    </p:anim>
                                    <p:anim calcmode="lin" valueType="num">
                                      <p:cBhvr>
                                        <p:cTn id="26"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3" cstate="print">
            <a:extLst>
              <a:ext uri="{28A0092B-C50C-407E-A947-70E740481C1C}">
                <a14:useLocalDpi xmlns:a14="http://schemas.microsoft.com/office/drawing/2010/main"/>
              </a:ext>
            </a:extLst>
          </a:blip>
          <a:stretch>
            <a:fillRect/>
          </a:stretch>
        </a:blipFill>
        <a:effectLst/>
      </p:bgPr>
    </p:bg>
    <p:spTree>
      <p:nvGrpSpPr>
        <p:cNvPr id="1" name=""/>
        <p:cNvGrpSpPr/>
        <p:nvPr/>
      </p:nvGrpSpPr>
      <p:grpSpPr>
        <a:xfrm>
          <a:off x="0" y="0"/>
          <a:ext cx="0" cy="0"/>
          <a:chOff x="0" y="0"/>
          <a:chExt cx="0" cy="0"/>
        </a:xfrm>
      </p:grpSpPr>
      <p:sp>
        <p:nvSpPr>
          <p:cNvPr id="2" name="TextBox 1"/>
          <p:cNvSpPr txBox="1"/>
          <p:nvPr/>
        </p:nvSpPr>
        <p:spPr>
          <a:xfrm>
            <a:off x="948441" y="1554151"/>
            <a:ext cx="7366000" cy="1015663"/>
          </a:xfrm>
          <a:prstGeom prst="rect">
            <a:avLst/>
          </a:prstGeom>
          <a:solidFill>
            <a:srgbClr val="329093"/>
          </a:solidFill>
        </p:spPr>
        <p:txBody>
          <a:bodyPr wrap="square" rtlCol="0" anchor="ctr" anchorCtr="0">
            <a:spAutoFit/>
          </a:bodyPr>
          <a:lstStyle/>
          <a:p>
            <a:pPr algn="ctr"/>
            <a:r>
              <a:rPr lang="en-US" sz="6000" dirty="0" smtClean="0">
                <a:solidFill>
                  <a:schemeClr val="bg1"/>
                </a:solidFill>
                <a:latin typeface="+mj-lt"/>
                <a:cs typeface="Arial Bold"/>
              </a:rPr>
              <a:t>Aim</a:t>
            </a:r>
            <a:endParaRPr lang="en-US" sz="6000" dirty="0">
              <a:solidFill>
                <a:schemeClr val="bg1"/>
              </a:solidFill>
              <a:latin typeface="+mj-lt"/>
              <a:cs typeface="Arial Bold"/>
            </a:endParaRPr>
          </a:p>
        </p:txBody>
      </p:sp>
      <p:sp>
        <p:nvSpPr>
          <p:cNvPr id="3" name="TextBox 2"/>
          <p:cNvSpPr txBox="1"/>
          <p:nvPr/>
        </p:nvSpPr>
        <p:spPr>
          <a:xfrm>
            <a:off x="948441" y="2799761"/>
            <a:ext cx="7366000" cy="2523768"/>
          </a:xfrm>
          <a:prstGeom prst="rect">
            <a:avLst/>
          </a:prstGeom>
          <a:noFill/>
        </p:spPr>
        <p:txBody>
          <a:bodyPr wrap="square" rtlCol="0">
            <a:spAutoFit/>
          </a:bodyPr>
          <a:lstStyle/>
          <a:p>
            <a:pPr algn="ctr"/>
            <a:r>
              <a:rPr lang="en-GB" sz="2800" dirty="0">
                <a:solidFill>
                  <a:srgbClr val="329093"/>
                </a:solidFill>
                <a:latin typeface="Arial" panose="020B0604020202020204" pitchFamily="34" charset="0"/>
                <a:cs typeface="Arial" panose="020B0604020202020204" pitchFamily="34" charset="0"/>
              </a:rPr>
              <a:t>To undertake a critical review of Neath Port Talbot Council’s (NPTC) redeployment process and make recommendation for improving current practice with a view to reducing </a:t>
            </a:r>
            <a:r>
              <a:rPr lang="en-GB" sz="2800" dirty="0" smtClean="0">
                <a:solidFill>
                  <a:srgbClr val="329093"/>
                </a:solidFill>
                <a:latin typeface="Arial" panose="020B0604020202020204" pitchFamily="34" charset="0"/>
                <a:cs typeface="Arial" panose="020B0604020202020204" pitchFamily="34" charset="0"/>
              </a:rPr>
              <a:t>redundancies.</a:t>
            </a:r>
            <a:endParaRPr lang="en-GB" sz="2800" dirty="0">
              <a:solidFill>
                <a:srgbClr val="329093"/>
              </a:solidFill>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90908054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3" cstate="print">
            <a:extLst>
              <a:ext uri="{28A0092B-C50C-407E-A947-70E740481C1C}">
                <a14:useLocalDpi xmlns:a14="http://schemas.microsoft.com/office/drawing/2010/main"/>
              </a:ext>
            </a:extLst>
          </a:blip>
          <a:stretch>
            <a:fillRect/>
          </a:stretch>
        </a:blipFill>
        <a:effectLst/>
      </p:bgPr>
    </p:bg>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endParaRPr lang="en-GB"/>
          </a:p>
        </p:txBody>
      </p:sp>
      <p:sp>
        <p:nvSpPr>
          <p:cNvPr id="9" name="Content Placeholder 8"/>
          <p:cNvSpPr>
            <a:spLocks noGrp="1"/>
          </p:cNvSpPr>
          <p:nvPr>
            <p:ph idx="1"/>
          </p:nvPr>
        </p:nvSpPr>
        <p:spPr>
          <a:xfrm>
            <a:off x="518474" y="1543987"/>
            <a:ext cx="8168325" cy="4582176"/>
          </a:xfrm>
        </p:spPr>
        <p:txBody>
          <a:bodyPr>
            <a:normAutofit/>
          </a:bodyPr>
          <a:lstStyle/>
          <a:p>
            <a:r>
              <a:rPr lang="en-GB" sz="1800" dirty="0" smtClean="0">
                <a:solidFill>
                  <a:schemeClr val="bg1"/>
                </a:solidFill>
                <a:latin typeface="Arial" panose="020B0604020202020204" pitchFamily="34" charset="0"/>
                <a:cs typeface="Arial" panose="020B0604020202020204" pitchFamily="34" charset="0"/>
              </a:rPr>
              <a:t>To </a:t>
            </a:r>
            <a:r>
              <a:rPr lang="en-GB" sz="1800" dirty="0">
                <a:solidFill>
                  <a:schemeClr val="bg1"/>
                </a:solidFill>
                <a:latin typeface="Arial" panose="020B0604020202020204" pitchFamily="34" charset="0"/>
                <a:cs typeface="Arial" panose="020B0604020202020204" pitchFamily="34" charset="0"/>
              </a:rPr>
              <a:t>research and analyse existing literature relating to current best practice approaches to redeployment</a:t>
            </a:r>
            <a:r>
              <a:rPr lang="en-GB" sz="1800" dirty="0" smtClean="0">
                <a:solidFill>
                  <a:schemeClr val="bg1"/>
                </a:solidFill>
                <a:latin typeface="Arial" panose="020B0604020202020204" pitchFamily="34" charset="0"/>
                <a:cs typeface="Arial" panose="020B0604020202020204" pitchFamily="34" charset="0"/>
              </a:rPr>
              <a:t>.</a:t>
            </a:r>
            <a:endParaRPr lang="en-GB" dirty="0">
              <a:solidFill>
                <a:schemeClr val="bg1"/>
              </a:solidFill>
            </a:endParaRPr>
          </a:p>
          <a:p>
            <a:r>
              <a:rPr lang="en-GB" sz="1800" dirty="0" smtClean="0">
                <a:solidFill>
                  <a:schemeClr val="bg1"/>
                </a:solidFill>
                <a:latin typeface="Arial" panose="020B0604020202020204" pitchFamily="34" charset="0"/>
                <a:cs typeface="Arial" panose="020B0604020202020204" pitchFamily="34" charset="0"/>
              </a:rPr>
              <a:t>To benchmark NPTC’s current redeployment process against other public sector organisations.</a:t>
            </a:r>
          </a:p>
          <a:p>
            <a:r>
              <a:rPr lang="en-GB" sz="1800" dirty="0">
                <a:solidFill>
                  <a:schemeClr val="bg1"/>
                </a:solidFill>
                <a:latin typeface="Arial" panose="020B0604020202020204" pitchFamily="34" charset="0"/>
                <a:cs typeface="Arial" panose="020B0604020202020204" pitchFamily="34" charset="0"/>
              </a:rPr>
              <a:t>To review secondary data within NPTC relating to the current redeployment process</a:t>
            </a:r>
            <a:r>
              <a:rPr lang="en-GB" sz="1800" dirty="0" smtClean="0">
                <a:solidFill>
                  <a:schemeClr val="bg1"/>
                </a:solidFill>
                <a:latin typeface="Arial" panose="020B0604020202020204" pitchFamily="34" charset="0"/>
                <a:cs typeface="Arial" panose="020B0604020202020204" pitchFamily="34" charset="0"/>
              </a:rPr>
              <a:t>.</a:t>
            </a:r>
          </a:p>
          <a:p>
            <a:r>
              <a:rPr lang="en-GB" sz="1900" dirty="0">
                <a:solidFill>
                  <a:schemeClr val="bg1"/>
                </a:solidFill>
                <a:latin typeface="Arial" panose="020B0604020202020204" pitchFamily="34" charset="0"/>
                <a:cs typeface="Arial" panose="020B0604020202020204" pitchFamily="34" charset="0"/>
              </a:rPr>
              <a:t>To conduct quantitative/qualitative primary research </a:t>
            </a:r>
            <a:r>
              <a:rPr lang="en-GB" sz="1900" dirty="0" smtClean="0">
                <a:solidFill>
                  <a:schemeClr val="bg1"/>
                </a:solidFill>
                <a:latin typeface="Arial" panose="020B0604020202020204" pitchFamily="34" charset="0"/>
                <a:cs typeface="Arial" panose="020B0604020202020204" pitchFamily="34" charset="0"/>
              </a:rPr>
              <a:t>using a mixed method approach, through the </a:t>
            </a:r>
            <a:r>
              <a:rPr lang="en-GB" sz="1900" dirty="0">
                <a:solidFill>
                  <a:schemeClr val="bg1"/>
                </a:solidFill>
                <a:latin typeface="Arial" panose="020B0604020202020204" pitchFamily="34" charset="0"/>
                <a:cs typeface="Arial" panose="020B0604020202020204" pitchFamily="34" charset="0"/>
              </a:rPr>
              <a:t>use of </a:t>
            </a:r>
            <a:r>
              <a:rPr lang="en-GB" sz="1900" dirty="0" smtClean="0">
                <a:solidFill>
                  <a:schemeClr val="bg1"/>
                </a:solidFill>
                <a:latin typeface="Arial" panose="020B0604020202020204" pitchFamily="34" charset="0"/>
                <a:cs typeface="Arial" panose="020B0604020202020204" pitchFamily="34" charset="0"/>
              </a:rPr>
              <a:t>surveys and interviews </a:t>
            </a:r>
            <a:r>
              <a:rPr lang="en-GB" sz="1900" dirty="0">
                <a:solidFill>
                  <a:schemeClr val="bg1"/>
                </a:solidFill>
                <a:latin typeface="Arial" panose="020B0604020202020204" pitchFamily="34" charset="0"/>
                <a:cs typeface="Arial" panose="020B0604020202020204" pitchFamily="34" charset="0"/>
              </a:rPr>
              <a:t>to establish any inconsistencies within the current redeployment process and what is currently working well</a:t>
            </a:r>
            <a:r>
              <a:rPr lang="en-GB" sz="1900" dirty="0" smtClean="0">
                <a:solidFill>
                  <a:schemeClr val="bg1"/>
                </a:solidFill>
                <a:latin typeface="Arial" panose="020B0604020202020204" pitchFamily="34" charset="0"/>
                <a:cs typeface="Arial" panose="020B0604020202020204" pitchFamily="34" charset="0"/>
              </a:rPr>
              <a:t>.</a:t>
            </a:r>
          </a:p>
          <a:p>
            <a:r>
              <a:rPr lang="en-GB" sz="1900" dirty="0">
                <a:solidFill>
                  <a:schemeClr val="bg1"/>
                </a:solidFill>
                <a:latin typeface="Arial" panose="020B0604020202020204" pitchFamily="34" charset="0"/>
                <a:cs typeface="Arial" panose="020B0604020202020204" pitchFamily="34" charset="0"/>
              </a:rPr>
              <a:t>To make recommendations for improvement to the redeployment process to reduce redundancy costs and retain experienced professionals.</a:t>
            </a:r>
          </a:p>
          <a:p>
            <a:endParaRPr lang="en-GB" sz="1900" dirty="0">
              <a:solidFill>
                <a:schemeClr val="bg1"/>
              </a:solidFill>
              <a:latin typeface="Arial" panose="020B0604020202020204" pitchFamily="34" charset="0"/>
              <a:cs typeface="Arial" panose="020B0604020202020204" pitchFamily="34" charset="0"/>
            </a:endParaRPr>
          </a:p>
        </p:txBody>
      </p:sp>
      <p:sp>
        <p:nvSpPr>
          <p:cNvPr id="2" name="Rectangle 1"/>
          <p:cNvSpPr/>
          <p:nvPr/>
        </p:nvSpPr>
        <p:spPr>
          <a:xfrm>
            <a:off x="857839" y="395926"/>
            <a:ext cx="7343481" cy="838985"/>
          </a:xfrm>
          <a:prstGeom prst="rect">
            <a:avLst/>
          </a:prstGeom>
        </p:spPr>
        <p:style>
          <a:lnRef idx="2">
            <a:schemeClr val="accent5"/>
          </a:lnRef>
          <a:fillRef idx="1">
            <a:schemeClr val="lt1"/>
          </a:fillRef>
          <a:effectRef idx="0">
            <a:schemeClr val="accent5"/>
          </a:effectRef>
          <a:fontRef idx="minor">
            <a:schemeClr val="dk1"/>
          </a:fontRef>
        </p:style>
        <p:txBody>
          <a:bodyPr rtlCol="0" anchor="ctr"/>
          <a:lstStyle/>
          <a:p>
            <a:pPr algn="ctr"/>
            <a:r>
              <a:rPr lang="en-GB" sz="6000" dirty="0" smtClean="0">
                <a:solidFill>
                  <a:schemeClr val="tx2"/>
                </a:solidFill>
              </a:rPr>
              <a:t>Objectives</a:t>
            </a:r>
            <a:r>
              <a:rPr lang="en-GB" sz="6000" dirty="0" smtClean="0"/>
              <a:t> </a:t>
            </a:r>
            <a:endParaRPr lang="en-GB" sz="6000" dirty="0"/>
          </a:p>
        </p:txBody>
      </p:sp>
    </p:spTree>
    <p:extLst>
      <p:ext uri="{BB962C8B-B14F-4D97-AF65-F5344CB8AC3E}">
        <p14:creationId xmlns:p14="http://schemas.microsoft.com/office/powerpoint/2010/main" val="35564615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Effect transition="in" filter="fade">
                                      <p:cBhvr>
                                        <p:cTn id="7" dur="500"/>
                                        <p:tgtEl>
                                          <p:spTgt spid="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9">
                                            <p:txEl>
                                              <p:pRg st="1" end="1"/>
                                            </p:txEl>
                                          </p:spTgt>
                                        </p:tgtEl>
                                        <p:attrNameLst>
                                          <p:attrName>style.visibility</p:attrName>
                                        </p:attrNameLst>
                                      </p:cBhvr>
                                      <p:to>
                                        <p:strVal val="visible"/>
                                      </p:to>
                                    </p:set>
                                    <p:animEffect transition="in" filter="fade">
                                      <p:cBhvr>
                                        <p:cTn id="12" dur="500"/>
                                        <p:tgtEl>
                                          <p:spTgt spid="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9">
                                            <p:txEl>
                                              <p:pRg st="2" end="2"/>
                                            </p:txEl>
                                          </p:spTgt>
                                        </p:tgtEl>
                                        <p:attrNameLst>
                                          <p:attrName>style.visibility</p:attrName>
                                        </p:attrNameLst>
                                      </p:cBhvr>
                                      <p:to>
                                        <p:strVal val="visible"/>
                                      </p:to>
                                    </p:set>
                                    <p:animEffect transition="in" filter="fade">
                                      <p:cBhvr>
                                        <p:cTn id="17" dur="500"/>
                                        <p:tgtEl>
                                          <p:spTgt spid="9">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9">
                                            <p:txEl>
                                              <p:pRg st="3" end="3"/>
                                            </p:txEl>
                                          </p:spTgt>
                                        </p:tgtEl>
                                        <p:attrNameLst>
                                          <p:attrName>style.visibility</p:attrName>
                                        </p:attrNameLst>
                                      </p:cBhvr>
                                      <p:to>
                                        <p:strVal val="visible"/>
                                      </p:to>
                                    </p:set>
                                    <p:animEffect transition="in" filter="fade">
                                      <p:cBhvr>
                                        <p:cTn id="22" dur="500"/>
                                        <p:tgtEl>
                                          <p:spTgt spid="9">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9">
                                            <p:txEl>
                                              <p:pRg st="4" end="4"/>
                                            </p:txEl>
                                          </p:spTgt>
                                        </p:tgtEl>
                                        <p:attrNameLst>
                                          <p:attrName>style.visibility</p:attrName>
                                        </p:attrNameLst>
                                      </p:cBhvr>
                                      <p:to>
                                        <p:strVal val="visible"/>
                                      </p:to>
                                    </p:set>
                                    <p:animEffect transition="in" filter="fade">
                                      <p:cBhvr>
                                        <p:cTn id="27" dur="500"/>
                                        <p:tgtEl>
                                          <p:spTgt spid="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3" cstate="print">
            <a:extLst>
              <a:ext uri="{28A0092B-C50C-407E-A947-70E740481C1C}">
                <a14:useLocalDpi xmlns:a14="http://schemas.microsoft.com/office/drawing/2010/main"/>
              </a:ext>
            </a:extLst>
          </a:blip>
          <a:stretch>
            <a:fillRect/>
          </a:stretch>
        </a:blipFill>
        <a:effectLst/>
      </p:bgPr>
    </p:bg>
    <p:spTree>
      <p:nvGrpSpPr>
        <p:cNvPr id="1" name=""/>
        <p:cNvGrpSpPr/>
        <p:nvPr/>
      </p:nvGrpSpPr>
      <p:grpSpPr>
        <a:xfrm>
          <a:off x="0" y="0"/>
          <a:ext cx="0" cy="0"/>
          <a:chOff x="0" y="0"/>
          <a:chExt cx="0" cy="0"/>
        </a:xfrm>
      </p:grpSpPr>
      <p:sp>
        <p:nvSpPr>
          <p:cNvPr id="2" name="TextBox 1"/>
          <p:cNvSpPr txBox="1"/>
          <p:nvPr/>
        </p:nvSpPr>
        <p:spPr>
          <a:xfrm>
            <a:off x="391886" y="326884"/>
            <a:ext cx="8240485" cy="1323439"/>
          </a:xfrm>
          <a:prstGeom prst="rect">
            <a:avLst/>
          </a:prstGeom>
          <a:solidFill>
            <a:srgbClr val="329093"/>
          </a:solidFill>
        </p:spPr>
        <p:txBody>
          <a:bodyPr wrap="square" rtlCol="0" anchor="ctr" anchorCtr="0">
            <a:spAutoFit/>
          </a:bodyPr>
          <a:lstStyle/>
          <a:p>
            <a:pPr algn="ctr"/>
            <a:r>
              <a:rPr lang="en-US" sz="4000" dirty="0" smtClean="0">
                <a:solidFill>
                  <a:schemeClr val="bg1"/>
                </a:solidFill>
                <a:latin typeface="+mj-lt"/>
                <a:cs typeface="Arial Bold"/>
              </a:rPr>
              <a:t>Current situation – NPTC</a:t>
            </a:r>
          </a:p>
          <a:p>
            <a:pPr algn="ctr"/>
            <a:endParaRPr lang="en-US" sz="4000" dirty="0">
              <a:solidFill>
                <a:schemeClr val="bg1"/>
              </a:solidFill>
              <a:latin typeface="+mj-lt"/>
              <a:cs typeface="Arial Bold"/>
            </a:endParaRPr>
          </a:p>
        </p:txBody>
      </p:sp>
      <p:graphicFrame>
        <p:nvGraphicFramePr>
          <p:cNvPr id="7" name="Chart 6"/>
          <p:cNvGraphicFramePr/>
          <p:nvPr>
            <p:extLst>
              <p:ext uri="{D42A27DB-BD31-4B8C-83A1-F6EECF244321}">
                <p14:modId xmlns:p14="http://schemas.microsoft.com/office/powerpoint/2010/main" val="3357737684"/>
              </p:ext>
            </p:extLst>
          </p:nvPr>
        </p:nvGraphicFramePr>
        <p:xfrm>
          <a:off x="76200" y="1840139"/>
          <a:ext cx="5138057" cy="2677432"/>
        </p:xfrm>
        <a:graphic>
          <a:graphicData uri="http://schemas.openxmlformats.org/drawingml/2006/chart">
            <c:chart xmlns:c="http://schemas.openxmlformats.org/drawingml/2006/chart" xmlns:r="http://schemas.openxmlformats.org/officeDocument/2006/relationships" r:id="rId4"/>
          </a:graphicData>
        </a:graphic>
      </p:graphicFrame>
      <p:graphicFrame>
        <p:nvGraphicFramePr>
          <p:cNvPr id="8" name="Chart 7"/>
          <p:cNvGraphicFramePr/>
          <p:nvPr>
            <p:extLst>
              <p:ext uri="{D42A27DB-BD31-4B8C-83A1-F6EECF244321}">
                <p14:modId xmlns:p14="http://schemas.microsoft.com/office/powerpoint/2010/main" val="1599725363"/>
              </p:ext>
            </p:extLst>
          </p:nvPr>
        </p:nvGraphicFramePr>
        <p:xfrm>
          <a:off x="5214257" y="3124426"/>
          <a:ext cx="3646715" cy="2679700"/>
        </p:xfrm>
        <a:graphic>
          <a:graphicData uri="http://schemas.openxmlformats.org/drawingml/2006/chart">
            <c:chart xmlns:c="http://schemas.openxmlformats.org/drawingml/2006/chart" xmlns:r="http://schemas.openxmlformats.org/officeDocument/2006/relationships" r:id="rId5"/>
          </a:graphicData>
        </a:graphic>
      </p:graphicFrame>
    </p:spTree>
    <p:extLst>
      <p:ext uri="{BB962C8B-B14F-4D97-AF65-F5344CB8AC3E}">
        <p14:creationId xmlns:p14="http://schemas.microsoft.com/office/powerpoint/2010/main" val="37639202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0-#ppt_w/2"/>
                                          </p:val>
                                        </p:tav>
                                        <p:tav tm="100000">
                                          <p:val>
                                            <p:strVal val="#ppt_x"/>
                                          </p:val>
                                        </p:tav>
                                      </p:tavLst>
                                    </p:anim>
                                    <p:anim calcmode="lin" valueType="num">
                                      <p:cBhvr additive="base">
                                        <p:cTn id="8" dur="500" fill="hold"/>
                                        <p:tgtEl>
                                          <p:spTgt spid="7"/>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fade">
                                      <p:cBhvr>
                                        <p:cTn id="13" dur="1000"/>
                                        <p:tgtEl>
                                          <p:spTgt spid="8"/>
                                        </p:tgtEl>
                                      </p:cBhvr>
                                    </p:animEffect>
                                    <p:anim calcmode="lin" valueType="num">
                                      <p:cBhvr>
                                        <p:cTn id="14" dur="1000" fill="hold"/>
                                        <p:tgtEl>
                                          <p:spTgt spid="8"/>
                                        </p:tgtEl>
                                        <p:attrNameLst>
                                          <p:attrName>ppt_x</p:attrName>
                                        </p:attrNameLst>
                                      </p:cBhvr>
                                      <p:tavLst>
                                        <p:tav tm="0">
                                          <p:val>
                                            <p:strVal val="#ppt_x"/>
                                          </p:val>
                                        </p:tav>
                                        <p:tav tm="100000">
                                          <p:val>
                                            <p:strVal val="#ppt_x"/>
                                          </p:val>
                                        </p:tav>
                                      </p:tavLst>
                                    </p:anim>
                                    <p:anim calcmode="lin" valueType="num">
                                      <p:cBhvr>
                                        <p:cTn id="15"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AsOne/>
      </p:bldGraphic>
      <p:bldGraphic spid="8" grpId="0">
        <p:bldAsOne/>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5" cstate="print">
            <a:extLst>
              <a:ext uri="{28A0092B-C50C-407E-A947-70E740481C1C}">
                <a14:useLocalDpi xmlns:a14="http://schemas.microsoft.com/office/drawing/2010/main"/>
              </a:ext>
            </a:extLst>
          </a:blip>
          <a:stretch>
            <a:fillRect/>
          </a:stretch>
        </a:blipFill>
        <a:effectLst/>
      </p:bgPr>
    </p:bg>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endParaRPr lang="en-GB"/>
          </a:p>
        </p:txBody>
      </p:sp>
      <p:sp>
        <p:nvSpPr>
          <p:cNvPr id="2" name="Rectangle 1"/>
          <p:cNvSpPr/>
          <p:nvPr/>
        </p:nvSpPr>
        <p:spPr>
          <a:xfrm>
            <a:off x="857839" y="358218"/>
            <a:ext cx="7343481" cy="838985"/>
          </a:xfrm>
          <a:prstGeom prst="rect">
            <a:avLst/>
          </a:prstGeom>
        </p:spPr>
        <p:style>
          <a:lnRef idx="2">
            <a:schemeClr val="accent5"/>
          </a:lnRef>
          <a:fillRef idx="1">
            <a:schemeClr val="lt1"/>
          </a:fillRef>
          <a:effectRef idx="0">
            <a:schemeClr val="accent5"/>
          </a:effectRef>
          <a:fontRef idx="minor">
            <a:schemeClr val="dk1"/>
          </a:fontRef>
        </p:style>
        <p:txBody>
          <a:bodyPr rtlCol="0" anchor="ctr"/>
          <a:lstStyle/>
          <a:p>
            <a:pPr algn="ctr"/>
            <a:r>
              <a:rPr lang="en-GB" sz="6000" dirty="0" smtClean="0">
                <a:solidFill>
                  <a:schemeClr val="tx2"/>
                </a:solidFill>
              </a:rPr>
              <a:t>Interview Video</a:t>
            </a:r>
            <a:endParaRPr lang="en-GB" sz="6000" dirty="0">
              <a:solidFill>
                <a:schemeClr val="tx2"/>
              </a:solidFill>
            </a:endParaRPr>
          </a:p>
        </p:txBody>
      </p:sp>
      <p:pic>
        <p:nvPicPr>
          <p:cNvPr id="5" name="Video for Uni-20240927_141712-Meeting Recording (1)">
            <a:hlinkClick r:id="" action="ppaction://media"/>
          </p:cNvPr>
          <p:cNvPicPr>
            <a:picLocks noGrp="1" noChangeAspect="1"/>
          </p:cNvPicPr>
          <p:nvPr>
            <p:ph idx="1"/>
            <a:videoFile r:link="rId1"/>
            <p:extLst>
              <p:ext uri="{DAA4B4D4-6D71-4841-9C94-3DE7FCFB9230}">
                <p14:media xmlns:p14="http://schemas.microsoft.com/office/powerpoint/2010/main" r:embed="rId2">
                  <p14:trim st="49316" end="4042"/>
                </p14:media>
              </p:ext>
            </p:extLst>
          </p:nvPr>
        </p:nvPicPr>
        <p:blipFill>
          <a:blip r:embed="rId6"/>
          <a:stretch>
            <a:fillRect/>
          </a:stretch>
        </p:blipFill>
        <p:spPr>
          <a:xfrm>
            <a:off x="457201" y="1455345"/>
            <a:ext cx="8187266" cy="4276152"/>
          </a:xfrm>
          <a:prstGeom prst="rect">
            <a:avLst/>
          </a:prstGeom>
        </p:spPr>
      </p:pic>
    </p:spTree>
    <p:extLst>
      <p:ext uri="{BB962C8B-B14F-4D97-AF65-F5344CB8AC3E}">
        <p14:creationId xmlns:p14="http://schemas.microsoft.com/office/powerpoint/2010/main" val="356454519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5"/>
                                        </p:tgtEl>
                                      </p:cBhvr>
                                    </p:cmd>
                                  </p:childTnLst>
                                </p:cTn>
                              </p:par>
                            </p:childTnLst>
                          </p:cTn>
                        </p:par>
                      </p:childTnLst>
                    </p:cTn>
                  </p:par>
                </p:childTnLst>
              </p:cTn>
              <p:nextCondLst>
                <p:cond evt="onClick" delay="0">
                  <p:tgtEl>
                    <p:spTgt spid="5"/>
                  </p:tgtEl>
                </p:cond>
              </p:nextCondLst>
            </p:seq>
            <p:video>
              <p:cMediaNode vol="80000">
                <p:cTn id="7" fill="hold" display="0">
                  <p:stCondLst>
                    <p:cond delay="indefinite"/>
                  </p:stCondLst>
                </p:cTn>
                <p:tgtEl>
                  <p:spTgt spid="5"/>
                </p:tgtEl>
              </p:cMediaNode>
            </p:vide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3" cstate="print">
            <a:extLst>
              <a:ext uri="{28A0092B-C50C-407E-A947-70E740481C1C}">
                <a14:useLocalDpi xmlns:a14="http://schemas.microsoft.com/office/drawing/2010/main"/>
              </a:ext>
            </a:extLst>
          </a:blip>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a:xfrm>
            <a:off x="457200" y="1600200"/>
            <a:ext cx="8229600" cy="3688237"/>
          </a:xfrm>
        </p:spPr>
        <p:txBody>
          <a:bodyPr>
            <a:normAutofit/>
          </a:bodyPr>
          <a:lstStyle/>
          <a:p>
            <a:pPr marL="0" indent="0">
              <a:buNone/>
            </a:pPr>
            <a:endParaRPr lang="en-GB" dirty="0" smtClean="0"/>
          </a:p>
          <a:p>
            <a:pPr marL="0" indent="0">
              <a:buNone/>
            </a:pPr>
            <a:endParaRPr lang="en-GB" dirty="0"/>
          </a:p>
          <a:p>
            <a:pPr marL="0" indent="0">
              <a:buNone/>
            </a:pPr>
            <a:endParaRPr lang="en-GB" dirty="0" smtClean="0"/>
          </a:p>
        </p:txBody>
      </p:sp>
      <p:sp>
        <p:nvSpPr>
          <p:cNvPr id="4" name="TextBox 3"/>
          <p:cNvSpPr txBox="1"/>
          <p:nvPr/>
        </p:nvSpPr>
        <p:spPr>
          <a:xfrm>
            <a:off x="457200" y="262892"/>
            <a:ext cx="8229600" cy="1015663"/>
          </a:xfrm>
          <a:prstGeom prst="rect">
            <a:avLst/>
          </a:prstGeom>
          <a:solidFill>
            <a:srgbClr val="329093"/>
          </a:solidFill>
        </p:spPr>
        <p:txBody>
          <a:bodyPr wrap="square" rtlCol="0" anchor="ctr" anchorCtr="0">
            <a:spAutoFit/>
          </a:bodyPr>
          <a:lstStyle/>
          <a:p>
            <a:pPr algn="ctr"/>
            <a:r>
              <a:rPr lang="en-US" sz="6000" dirty="0" smtClean="0">
                <a:solidFill>
                  <a:schemeClr val="bg1"/>
                </a:solidFill>
                <a:latin typeface="+mj-lt"/>
                <a:cs typeface="Arial Bold"/>
              </a:rPr>
              <a:t>Recommendation One</a:t>
            </a:r>
            <a:endParaRPr lang="en-US" sz="6000" dirty="0">
              <a:solidFill>
                <a:schemeClr val="bg1"/>
              </a:solidFill>
              <a:latin typeface="+mj-lt"/>
              <a:cs typeface="Arial Bold"/>
            </a:endParaRPr>
          </a:p>
        </p:txBody>
      </p:sp>
      <p:sp>
        <p:nvSpPr>
          <p:cNvPr id="6" name="TextBox 5"/>
          <p:cNvSpPr txBox="1"/>
          <p:nvPr/>
        </p:nvSpPr>
        <p:spPr>
          <a:xfrm>
            <a:off x="641669" y="1888549"/>
            <a:ext cx="8131629" cy="150810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S</a:t>
            </a:r>
            <a:r>
              <a:rPr lang="en-GB" sz="2400" dirty="0" smtClean="0">
                <a:latin typeface="Arial" panose="020B0604020202020204" pitchFamily="34" charset="0"/>
                <a:cs typeface="Arial" panose="020B0604020202020204" pitchFamily="34" charset="0"/>
              </a:rPr>
              <a:t>upport PC applicants to complete an application form and interview preparation to enhance their chances of redeployment.    </a:t>
            </a:r>
          </a:p>
          <a:p>
            <a:endParaRPr lang="en-GB" sz="2000" dirty="0">
              <a:latin typeface="Arial" panose="020B0604020202020204" pitchFamily="34" charset="0"/>
              <a:cs typeface="Arial" panose="020B0604020202020204" pitchFamily="34" charset="0"/>
            </a:endParaRPr>
          </a:p>
        </p:txBody>
      </p:sp>
      <p:pic>
        <p:nvPicPr>
          <p:cNvPr id="10" name="Picture 9"/>
          <p:cNvPicPr>
            <a:picLocks noChangeAspect="1"/>
          </p:cNvPicPr>
          <p:nvPr/>
        </p:nvPicPr>
        <p:blipFill>
          <a:blip r:embed="rId4"/>
          <a:stretch>
            <a:fillRect/>
          </a:stretch>
        </p:blipFill>
        <p:spPr>
          <a:xfrm>
            <a:off x="1843724" y="3487935"/>
            <a:ext cx="5570330" cy="1983064"/>
          </a:xfrm>
          <a:prstGeom prst="rect">
            <a:avLst/>
          </a:prstGeom>
        </p:spPr>
      </p:pic>
      <p:sp>
        <p:nvSpPr>
          <p:cNvPr id="11" name="TextBox 10"/>
          <p:cNvSpPr txBox="1"/>
          <p:nvPr/>
        </p:nvSpPr>
        <p:spPr>
          <a:xfrm>
            <a:off x="2781528" y="5492128"/>
            <a:ext cx="4517571" cy="338554"/>
          </a:xfrm>
          <a:prstGeom prst="rect">
            <a:avLst/>
          </a:prstGeom>
          <a:noFill/>
        </p:spPr>
        <p:txBody>
          <a:bodyPr wrap="square" rtlCol="0">
            <a:spAutoFit/>
          </a:bodyPr>
          <a:lstStyle/>
          <a:p>
            <a:r>
              <a:rPr lang="en-GB" sz="1600" b="1" i="1" dirty="0" smtClean="0"/>
              <a:t>NPT redeployees – no. of years’ service</a:t>
            </a:r>
            <a:endParaRPr lang="en-GB" sz="1600" b="1" i="1" dirty="0"/>
          </a:p>
        </p:txBody>
      </p:sp>
    </p:spTree>
    <p:extLst>
      <p:ext uri="{BB962C8B-B14F-4D97-AF65-F5344CB8AC3E}">
        <p14:creationId xmlns:p14="http://schemas.microsoft.com/office/powerpoint/2010/main" val="396148513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3" cstate="print">
            <a:extLst>
              <a:ext uri="{28A0092B-C50C-407E-A947-70E740481C1C}">
                <a14:useLocalDpi xmlns:a14="http://schemas.microsoft.com/office/drawing/2010/main"/>
              </a:ext>
            </a:extLst>
          </a:blip>
          <a:stretch>
            <a:fillRect/>
          </a:stretch>
        </a:blipFill>
        <a:effectLst/>
      </p:bgPr>
    </p:bg>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endParaRPr lang="en-GB"/>
          </a:p>
        </p:txBody>
      </p:sp>
      <p:sp>
        <p:nvSpPr>
          <p:cNvPr id="9" name="Content Placeholder 8"/>
          <p:cNvSpPr>
            <a:spLocks noGrp="1"/>
          </p:cNvSpPr>
          <p:nvPr>
            <p:ph idx="1"/>
          </p:nvPr>
        </p:nvSpPr>
        <p:spPr>
          <a:xfrm>
            <a:off x="518474" y="1543987"/>
            <a:ext cx="8168325" cy="4582176"/>
          </a:xfrm>
        </p:spPr>
        <p:txBody>
          <a:bodyPr>
            <a:normAutofit/>
          </a:bodyPr>
          <a:lstStyle/>
          <a:p>
            <a:pPr marL="0" indent="0">
              <a:buNone/>
            </a:pPr>
            <a:r>
              <a:rPr lang="en-GB" sz="1900" b="1" dirty="0" smtClean="0">
                <a:solidFill>
                  <a:schemeClr val="bg1"/>
                </a:solidFill>
                <a:latin typeface="Arial" panose="020B0604020202020204" pitchFamily="34" charset="0"/>
                <a:cs typeface="Arial" panose="020B0604020202020204" pitchFamily="34" charset="0"/>
              </a:rPr>
              <a:t>Redeployment Action Group</a:t>
            </a:r>
          </a:p>
          <a:p>
            <a:pPr marL="0" indent="0">
              <a:buNone/>
            </a:pPr>
            <a:endParaRPr lang="en-GB" sz="1900" b="1" dirty="0" smtClean="0">
              <a:solidFill>
                <a:schemeClr val="bg1"/>
              </a:solidFill>
              <a:latin typeface="Arial" panose="020B0604020202020204" pitchFamily="34" charset="0"/>
              <a:cs typeface="Arial" panose="020B0604020202020204" pitchFamily="34" charset="0"/>
            </a:endParaRPr>
          </a:p>
          <a:p>
            <a:r>
              <a:rPr lang="en-GB" sz="1900" dirty="0" smtClean="0">
                <a:solidFill>
                  <a:schemeClr val="bg1"/>
                </a:solidFill>
                <a:latin typeface="Arial" panose="020B0604020202020204" pitchFamily="34" charset="0"/>
                <a:cs typeface="Arial" panose="020B0604020202020204" pitchFamily="34" charset="0"/>
              </a:rPr>
              <a:t>Re-establishment of an NPT working group.</a:t>
            </a:r>
          </a:p>
          <a:p>
            <a:endParaRPr lang="en-GB" sz="1900" dirty="0">
              <a:solidFill>
                <a:schemeClr val="bg1"/>
              </a:solidFill>
              <a:latin typeface="Arial" panose="020B0604020202020204" pitchFamily="34" charset="0"/>
              <a:cs typeface="Arial" panose="020B0604020202020204" pitchFamily="34" charset="0"/>
            </a:endParaRPr>
          </a:p>
          <a:p>
            <a:r>
              <a:rPr lang="en-GB" sz="1900" dirty="0" smtClean="0">
                <a:solidFill>
                  <a:schemeClr val="bg1"/>
                </a:solidFill>
                <a:latin typeface="Arial" panose="020B0604020202020204" pitchFamily="34" charset="0"/>
                <a:cs typeface="Arial" panose="020B0604020202020204" pitchFamily="34" charset="0"/>
              </a:rPr>
              <a:t>Review prior consideration register/current vacancies.</a:t>
            </a:r>
          </a:p>
          <a:p>
            <a:endParaRPr lang="en-GB" sz="1900" dirty="0">
              <a:solidFill>
                <a:schemeClr val="bg1"/>
              </a:solidFill>
              <a:latin typeface="Arial" panose="020B0604020202020204" pitchFamily="34" charset="0"/>
              <a:cs typeface="Arial" panose="020B0604020202020204" pitchFamily="34" charset="0"/>
            </a:endParaRPr>
          </a:p>
          <a:p>
            <a:r>
              <a:rPr lang="en-GB" sz="1900" dirty="0" smtClean="0">
                <a:solidFill>
                  <a:schemeClr val="bg1"/>
                </a:solidFill>
                <a:latin typeface="Arial" panose="020B0604020202020204" pitchFamily="34" charset="0"/>
                <a:cs typeface="Arial" panose="020B0604020202020204" pitchFamily="34" charset="0"/>
              </a:rPr>
              <a:t>Approval to externally advertise.</a:t>
            </a:r>
            <a:endParaRPr lang="en-GB" sz="1900" dirty="0">
              <a:solidFill>
                <a:schemeClr val="bg1"/>
              </a:solidFill>
              <a:latin typeface="Arial" panose="020B0604020202020204" pitchFamily="34" charset="0"/>
              <a:cs typeface="Arial" panose="020B0604020202020204" pitchFamily="34" charset="0"/>
            </a:endParaRPr>
          </a:p>
          <a:p>
            <a:pPr marL="0" indent="0">
              <a:buNone/>
            </a:pPr>
            <a:endParaRPr lang="en-GB" sz="1900" dirty="0">
              <a:solidFill>
                <a:schemeClr val="bg1"/>
              </a:solidFill>
              <a:latin typeface="Arial" panose="020B0604020202020204" pitchFamily="34" charset="0"/>
              <a:cs typeface="Arial" panose="020B0604020202020204" pitchFamily="34" charset="0"/>
            </a:endParaRPr>
          </a:p>
        </p:txBody>
      </p:sp>
      <p:sp>
        <p:nvSpPr>
          <p:cNvPr id="2" name="Rectangle 1"/>
          <p:cNvSpPr/>
          <p:nvPr/>
        </p:nvSpPr>
        <p:spPr>
          <a:xfrm>
            <a:off x="857839" y="287069"/>
            <a:ext cx="7343481" cy="838985"/>
          </a:xfrm>
          <a:prstGeom prst="rect">
            <a:avLst/>
          </a:prstGeom>
        </p:spPr>
        <p:style>
          <a:lnRef idx="2">
            <a:schemeClr val="accent5"/>
          </a:lnRef>
          <a:fillRef idx="1">
            <a:schemeClr val="lt1"/>
          </a:fillRef>
          <a:effectRef idx="0">
            <a:schemeClr val="accent5"/>
          </a:effectRef>
          <a:fontRef idx="minor">
            <a:schemeClr val="dk1"/>
          </a:fontRef>
        </p:style>
        <p:txBody>
          <a:bodyPr rtlCol="0" anchor="ctr"/>
          <a:lstStyle/>
          <a:p>
            <a:pPr algn="ctr"/>
            <a:r>
              <a:rPr lang="en-GB" sz="6000" dirty="0" smtClean="0">
                <a:solidFill>
                  <a:schemeClr val="tx2"/>
                </a:solidFill>
              </a:rPr>
              <a:t>Recommendation Two</a:t>
            </a:r>
            <a:endParaRPr lang="en-GB" sz="6000" dirty="0">
              <a:solidFill>
                <a:schemeClr val="tx2"/>
              </a:solidFill>
            </a:endParaRPr>
          </a:p>
        </p:txBody>
      </p:sp>
    </p:spTree>
    <p:extLst>
      <p:ext uri="{BB962C8B-B14F-4D97-AF65-F5344CB8AC3E}">
        <p14:creationId xmlns:p14="http://schemas.microsoft.com/office/powerpoint/2010/main" val="19151321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Effect transition="in" filter="barn(inVertical)">
                                      <p:cBhvr>
                                        <p:cTn id="7" dur="500"/>
                                        <p:tgtEl>
                                          <p:spTgt spid="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9">
                                            <p:txEl>
                                              <p:pRg st="2" end="2"/>
                                            </p:txEl>
                                          </p:spTgt>
                                        </p:tgtEl>
                                        <p:attrNameLst>
                                          <p:attrName>style.visibility</p:attrName>
                                        </p:attrNameLst>
                                      </p:cBhvr>
                                      <p:to>
                                        <p:strVal val="visible"/>
                                      </p:to>
                                    </p:set>
                                    <p:animEffect transition="in" filter="fade">
                                      <p:cBhvr>
                                        <p:cTn id="12" dur="1000"/>
                                        <p:tgtEl>
                                          <p:spTgt spid="9">
                                            <p:txEl>
                                              <p:pRg st="2" end="2"/>
                                            </p:txEl>
                                          </p:spTgt>
                                        </p:tgtEl>
                                      </p:cBhvr>
                                    </p:animEffect>
                                    <p:anim calcmode="lin" valueType="num">
                                      <p:cBhvr>
                                        <p:cTn id="13" dur="1000" fill="hold"/>
                                        <p:tgtEl>
                                          <p:spTgt spid="9">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9">
                                            <p:txEl>
                                              <p:pRg st="2" end="2"/>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9">
                                            <p:txEl>
                                              <p:pRg st="4" end="4"/>
                                            </p:txEl>
                                          </p:spTgt>
                                        </p:tgtEl>
                                        <p:attrNameLst>
                                          <p:attrName>style.visibility</p:attrName>
                                        </p:attrNameLst>
                                      </p:cBhvr>
                                      <p:to>
                                        <p:strVal val="visible"/>
                                      </p:to>
                                    </p:set>
                                    <p:animEffect transition="in" filter="fade">
                                      <p:cBhvr>
                                        <p:cTn id="17" dur="1000"/>
                                        <p:tgtEl>
                                          <p:spTgt spid="9">
                                            <p:txEl>
                                              <p:pRg st="4" end="4"/>
                                            </p:txEl>
                                          </p:spTgt>
                                        </p:tgtEl>
                                      </p:cBhvr>
                                    </p:animEffect>
                                    <p:anim calcmode="lin" valueType="num">
                                      <p:cBhvr>
                                        <p:cTn id="18" dur="1000" fill="hold"/>
                                        <p:tgtEl>
                                          <p:spTgt spid="9">
                                            <p:txEl>
                                              <p:pRg st="4" end="4"/>
                                            </p:txEl>
                                          </p:spTgt>
                                        </p:tgtEl>
                                        <p:attrNameLst>
                                          <p:attrName>ppt_x</p:attrName>
                                        </p:attrNameLst>
                                      </p:cBhvr>
                                      <p:tavLst>
                                        <p:tav tm="0">
                                          <p:val>
                                            <p:strVal val="#ppt_x"/>
                                          </p:val>
                                        </p:tav>
                                        <p:tav tm="100000">
                                          <p:val>
                                            <p:strVal val="#ppt_x"/>
                                          </p:val>
                                        </p:tav>
                                      </p:tavLst>
                                    </p:anim>
                                    <p:anim calcmode="lin" valueType="num">
                                      <p:cBhvr>
                                        <p:cTn id="19" dur="1000" fill="hold"/>
                                        <p:tgtEl>
                                          <p:spTgt spid="9">
                                            <p:txEl>
                                              <p:pRg st="4" end="4"/>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9">
                                            <p:txEl>
                                              <p:pRg st="6" end="6"/>
                                            </p:txEl>
                                          </p:spTgt>
                                        </p:tgtEl>
                                        <p:attrNameLst>
                                          <p:attrName>style.visibility</p:attrName>
                                        </p:attrNameLst>
                                      </p:cBhvr>
                                      <p:to>
                                        <p:strVal val="visible"/>
                                      </p:to>
                                    </p:set>
                                    <p:animEffect transition="in" filter="fade">
                                      <p:cBhvr>
                                        <p:cTn id="22" dur="1000"/>
                                        <p:tgtEl>
                                          <p:spTgt spid="9">
                                            <p:txEl>
                                              <p:pRg st="6" end="6"/>
                                            </p:txEl>
                                          </p:spTgt>
                                        </p:tgtEl>
                                      </p:cBhvr>
                                    </p:animEffect>
                                    <p:anim calcmode="lin" valueType="num">
                                      <p:cBhvr>
                                        <p:cTn id="23" dur="1000" fill="hold"/>
                                        <p:tgtEl>
                                          <p:spTgt spid="9">
                                            <p:txEl>
                                              <p:pRg st="6" end="6"/>
                                            </p:txEl>
                                          </p:spTgt>
                                        </p:tgtEl>
                                        <p:attrNameLst>
                                          <p:attrName>ppt_x</p:attrName>
                                        </p:attrNameLst>
                                      </p:cBhvr>
                                      <p:tavLst>
                                        <p:tav tm="0">
                                          <p:val>
                                            <p:strVal val="#ppt_x"/>
                                          </p:val>
                                        </p:tav>
                                        <p:tav tm="100000">
                                          <p:val>
                                            <p:strVal val="#ppt_x"/>
                                          </p:val>
                                        </p:tav>
                                      </p:tavLst>
                                    </p:anim>
                                    <p:anim calcmode="lin" valueType="num">
                                      <p:cBhvr>
                                        <p:cTn id="24" dur="1000" fill="hold"/>
                                        <p:tgtEl>
                                          <p:spTgt spid="9">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3" cstate="print">
            <a:extLst>
              <a:ext uri="{28A0092B-C50C-407E-A947-70E740481C1C}">
                <a14:useLocalDpi xmlns:a14="http://schemas.microsoft.com/office/drawing/2010/main"/>
              </a:ext>
            </a:extLst>
          </a:blip>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a:xfrm>
            <a:off x="457200" y="1600200"/>
            <a:ext cx="8229600" cy="3688237"/>
          </a:xfrm>
        </p:spPr>
        <p:txBody>
          <a:bodyPr>
            <a:normAutofit/>
          </a:bodyPr>
          <a:lstStyle/>
          <a:p>
            <a:pPr marL="0" indent="0">
              <a:buNone/>
            </a:pPr>
            <a:endParaRPr lang="en-GB" dirty="0" smtClean="0"/>
          </a:p>
          <a:p>
            <a:pPr marL="0" indent="0">
              <a:buNone/>
            </a:pPr>
            <a:endParaRPr lang="en-GB" dirty="0"/>
          </a:p>
          <a:p>
            <a:pPr marL="0" indent="0">
              <a:buNone/>
            </a:pPr>
            <a:endParaRPr lang="en-GB" dirty="0" smtClean="0"/>
          </a:p>
        </p:txBody>
      </p:sp>
      <p:sp>
        <p:nvSpPr>
          <p:cNvPr id="4" name="TextBox 3"/>
          <p:cNvSpPr txBox="1"/>
          <p:nvPr/>
        </p:nvSpPr>
        <p:spPr>
          <a:xfrm>
            <a:off x="457200" y="208463"/>
            <a:ext cx="8229600" cy="1015663"/>
          </a:xfrm>
          <a:prstGeom prst="rect">
            <a:avLst/>
          </a:prstGeom>
          <a:solidFill>
            <a:srgbClr val="329093"/>
          </a:solidFill>
        </p:spPr>
        <p:txBody>
          <a:bodyPr wrap="square" rtlCol="0" anchor="ctr" anchorCtr="0">
            <a:spAutoFit/>
          </a:bodyPr>
          <a:lstStyle/>
          <a:p>
            <a:pPr algn="ctr"/>
            <a:r>
              <a:rPr lang="en-US" sz="6000" dirty="0" smtClean="0">
                <a:solidFill>
                  <a:schemeClr val="bg1"/>
                </a:solidFill>
                <a:latin typeface="+mj-lt"/>
                <a:cs typeface="Arial Bold"/>
              </a:rPr>
              <a:t>Recommendation Three</a:t>
            </a:r>
            <a:endParaRPr lang="en-US" sz="6000" dirty="0">
              <a:solidFill>
                <a:schemeClr val="bg1"/>
              </a:solidFill>
              <a:latin typeface="+mj-lt"/>
              <a:cs typeface="Arial Bold"/>
            </a:endParaRPr>
          </a:p>
        </p:txBody>
      </p:sp>
      <p:sp>
        <p:nvSpPr>
          <p:cNvPr id="6" name="TextBox 5"/>
          <p:cNvSpPr txBox="1"/>
          <p:nvPr/>
        </p:nvSpPr>
        <p:spPr>
          <a:xfrm>
            <a:off x="609600" y="2047302"/>
            <a:ext cx="7903029" cy="2554545"/>
          </a:xfrm>
          <a:prstGeom prst="rect">
            <a:avLst/>
          </a:prstGeom>
          <a:noFill/>
        </p:spPr>
        <p:txBody>
          <a:bodyPr wrap="square" rtlCol="0">
            <a:spAutoFit/>
          </a:bodyPr>
          <a:lstStyle/>
          <a:p>
            <a:pPr marL="342900" indent="-342900" algn="ctr">
              <a:buFont typeface="Arial" panose="020B0604020202020204" pitchFamily="34" charset="0"/>
              <a:buChar char="•"/>
            </a:pPr>
            <a:r>
              <a:rPr lang="en-GB" sz="3200" dirty="0" smtClean="0">
                <a:latin typeface="Arial" panose="020B0604020202020204" pitchFamily="34" charset="0"/>
                <a:cs typeface="Arial" panose="020B0604020202020204" pitchFamily="34" charset="0"/>
              </a:rPr>
              <a:t>Limitations on current research</a:t>
            </a:r>
          </a:p>
          <a:p>
            <a:pPr marL="342900" indent="-342900" algn="ctr">
              <a:buFont typeface="Arial" panose="020B0604020202020204" pitchFamily="34" charset="0"/>
              <a:buChar char="•"/>
            </a:pPr>
            <a:endParaRPr lang="en-GB" sz="3200" dirty="0">
              <a:latin typeface="Arial" panose="020B0604020202020204" pitchFamily="34" charset="0"/>
              <a:cs typeface="Arial" panose="020B0604020202020204" pitchFamily="34" charset="0"/>
            </a:endParaRPr>
          </a:p>
          <a:p>
            <a:pPr marL="342900" indent="-342900" algn="ctr">
              <a:buFont typeface="Arial" panose="020B0604020202020204" pitchFamily="34" charset="0"/>
              <a:buChar char="•"/>
            </a:pPr>
            <a:endParaRPr lang="en-GB" sz="3200" dirty="0" smtClean="0">
              <a:latin typeface="Arial" panose="020B0604020202020204" pitchFamily="34" charset="0"/>
              <a:cs typeface="Arial" panose="020B0604020202020204" pitchFamily="34" charset="0"/>
            </a:endParaRPr>
          </a:p>
          <a:p>
            <a:pPr marL="342900" indent="-342900" algn="ctr">
              <a:buFont typeface="Arial" panose="020B0604020202020204" pitchFamily="34" charset="0"/>
              <a:buChar char="•"/>
            </a:pPr>
            <a:endParaRPr lang="en-GB" sz="3200" dirty="0">
              <a:latin typeface="Arial" panose="020B0604020202020204" pitchFamily="34" charset="0"/>
              <a:cs typeface="Arial" panose="020B0604020202020204" pitchFamily="34" charset="0"/>
            </a:endParaRPr>
          </a:p>
          <a:p>
            <a:pPr marL="342900" indent="-342900" algn="ctr">
              <a:buFont typeface="Arial" panose="020B0604020202020204" pitchFamily="34" charset="0"/>
              <a:buChar char="•"/>
            </a:pPr>
            <a:r>
              <a:rPr lang="en-GB" sz="3200" dirty="0">
                <a:latin typeface="Arial" panose="020B0604020202020204" pitchFamily="34" charset="0"/>
                <a:cs typeface="Arial" panose="020B0604020202020204" pitchFamily="34" charset="0"/>
              </a:rPr>
              <a:t>M</a:t>
            </a:r>
            <a:r>
              <a:rPr lang="en-GB" sz="3200" dirty="0" smtClean="0">
                <a:latin typeface="Arial" panose="020B0604020202020204" pitchFamily="34" charset="0"/>
                <a:cs typeface="Arial" panose="020B0604020202020204" pitchFamily="34" charset="0"/>
              </a:rPr>
              <a:t>anagers views on current process</a:t>
            </a:r>
            <a:r>
              <a:rPr lang="en-GB" sz="1900" dirty="0" smtClean="0">
                <a:latin typeface="Arial" panose="020B0604020202020204" pitchFamily="34" charset="0"/>
                <a:cs typeface="Arial" panose="020B0604020202020204" pitchFamily="34" charset="0"/>
              </a:rPr>
              <a:t>.</a:t>
            </a:r>
            <a:endParaRPr lang="en-GB" sz="19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956559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p:cTn id="7" dur="1000" fill="hold"/>
                                        <p:tgtEl>
                                          <p:spTgt spid="6">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6">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6">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6">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nodeType="clickEffect">
                                  <p:stCondLst>
                                    <p:cond delay="0"/>
                                  </p:stCondLst>
                                  <p:childTnLst>
                                    <p:set>
                                      <p:cBhvr>
                                        <p:cTn id="14" dur="1" fill="hold">
                                          <p:stCondLst>
                                            <p:cond delay="0"/>
                                          </p:stCondLst>
                                        </p:cTn>
                                        <p:tgtEl>
                                          <p:spTgt spid="6">
                                            <p:txEl>
                                              <p:pRg st="4" end="4"/>
                                            </p:txEl>
                                          </p:spTgt>
                                        </p:tgtEl>
                                        <p:attrNameLst>
                                          <p:attrName>style.visibility</p:attrName>
                                        </p:attrNameLst>
                                      </p:cBhvr>
                                      <p:to>
                                        <p:strVal val="visible"/>
                                      </p:to>
                                    </p:set>
                                    <p:anim calcmode="lin" valueType="num">
                                      <p:cBhvr>
                                        <p:cTn id="15" dur="1000" fill="hold"/>
                                        <p:tgtEl>
                                          <p:spTgt spid="6">
                                            <p:txEl>
                                              <p:pRg st="4" end="4"/>
                                            </p:txEl>
                                          </p:spTgt>
                                        </p:tgtEl>
                                        <p:attrNameLst>
                                          <p:attrName>ppt_w</p:attrName>
                                        </p:attrNameLst>
                                      </p:cBhvr>
                                      <p:tavLst>
                                        <p:tav tm="0">
                                          <p:val>
                                            <p:fltVal val="0"/>
                                          </p:val>
                                        </p:tav>
                                        <p:tav tm="100000">
                                          <p:val>
                                            <p:strVal val="#ppt_w"/>
                                          </p:val>
                                        </p:tav>
                                      </p:tavLst>
                                    </p:anim>
                                    <p:anim calcmode="lin" valueType="num">
                                      <p:cBhvr>
                                        <p:cTn id="16" dur="1000" fill="hold"/>
                                        <p:tgtEl>
                                          <p:spTgt spid="6">
                                            <p:txEl>
                                              <p:pRg st="4" end="4"/>
                                            </p:txEl>
                                          </p:spTgt>
                                        </p:tgtEl>
                                        <p:attrNameLst>
                                          <p:attrName>ppt_h</p:attrName>
                                        </p:attrNameLst>
                                      </p:cBhvr>
                                      <p:tavLst>
                                        <p:tav tm="0">
                                          <p:val>
                                            <p:fltVal val="0"/>
                                          </p:val>
                                        </p:tav>
                                        <p:tav tm="100000">
                                          <p:val>
                                            <p:strVal val="#ppt_h"/>
                                          </p:val>
                                        </p:tav>
                                      </p:tavLst>
                                    </p:anim>
                                    <p:anim calcmode="lin" valueType="num">
                                      <p:cBhvr>
                                        <p:cTn id="17" dur="1000" fill="hold"/>
                                        <p:tgtEl>
                                          <p:spTgt spid="6">
                                            <p:txEl>
                                              <p:pRg st="4" end="4"/>
                                            </p:txEl>
                                          </p:spTgt>
                                        </p:tgtEl>
                                        <p:attrNameLst>
                                          <p:attrName>style.rotation</p:attrName>
                                        </p:attrNameLst>
                                      </p:cBhvr>
                                      <p:tavLst>
                                        <p:tav tm="0">
                                          <p:val>
                                            <p:fltVal val="90"/>
                                          </p:val>
                                        </p:tav>
                                        <p:tav tm="100000">
                                          <p:val>
                                            <p:fltVal val="0"/>
                                          </p:val>
                                        </p:tav>
                                      </p:tavLst>
                                    </p:anim>
                                    <p:animEffect transition="in" filter="fade">
                                      <p:cBhvr>
                                        <p:cTn id="18" dur="1000"/>
                                        <p:tgtEl>
                                          <p:spTgt spid="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3" cstate="print">
            <a:extLst>
              <a:ext uri="{28A0092B-C50C-407E-A947-70E740481C1C}">
                <a14:useLocalDpi xmlns:a14="http://schemas.microsoft.com/office/drawing/2010/main"/>
              </a:ext>
            </a:extLst>
          </a:blip>
          <a:stretch>
            <a:fillRect/>
          </a:stretch>
        </a:blipFill>
        <a:effectLst/>
      </p:bgPr>
    </p:bg>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endParaRPr lang="en-GB"/>
          </a:p>
        </p:txBody>
      </p:sp>
      <p:sp>
        <p:nvSpPr>
          <p:cNvPr id="2" name="Rectangle 1"/>
          <p:cNvSpPr/>
          <p:nvPr/>
        </p:nvSpPr>
        <p:spPr>
          <a:xfrm>
            <a:off x="857839" y="287069"/>
            <a:ext cx="7343481" cy="838985"/>
          </a:xfrm>
          <a:prstGeom prst="rect">
            <a:avLst/>
          </a:prstGeom>
        </p:spPr>
        <p:style>
          <a:lnRef idx="2">
            <a:schemeClr val="accent5"/>
          </a:lnRef>
          <a:fillRef idx="1">
            <a:schemeClr val="lt1"/>
          </a:fillRef>
          <a:effectRef idx="0">
            <a:schemeClr val="accent5"/>
          </a:effectRef>
          <a:fontRef idx="minor">
            <a:schemeClr val="dk1"/>
          </a:fontRef>
        </p:style>
        <p:txBody>
          <a:bodyPr rtlCol="0" anchor="ctr"/>
          <a:lstStyle/>
          <a:p>
            <a:pPr algn="ctr"/>
            <a:r>
              <a:rPr lang="en-GB" sz="5400" dirty="0" smtClean="0">
                <a:solidFill>
                  <a:schemeClr val="tx2"/>
                </a:solidFill>
              </a:rPr>
              <a:t>Change Models</a:t>
            </a:r>
            <a:endParaRPr lang="en-GB" sz="5400" dirty="0">
              <a:solidFill>
                <a:schemeClr val="tx2"/>
              </a:solidFill>
            </a:endParaRPr>
          </a:p>
        </p:txBody>
      </p:sp>
      <p:pic>
        <p:nvPicPr>
          <p:cNvPr id="3" name="Picture 2"/>
          <p:cNvPicPr>
            <a:picLocks noChangeAspect="1"/>
          </p:cNvPicPr>
          <p:nvPr/>
        </p:nvPicPr>
        <p:blipFill>
          <a:blip r:embed="rId4"/>
          <a:stretch>
            <a:fillRect/>
          </a:stretch>
        </p:blipFill>
        <p:spPr>
          <a:xfrm>
            <a:off x="2520852" y="1781988"/>
            <a:ext cx="3797495" cy="3664138"/>
          </a:xfrm>
          <a:prstGeom prst="rect">
            <a:avLst/>
          </a:prstGeom>
        </p:spPr>
      </p:pic>
    </p:spTree>
    <p:extLst>
      <p:ext uri="{BB962C8B-B14F-4D97-AF65-F5344CB8AC3E}">
        <p14:creationId xmlns:p14="http://schemas.microsoft.com/office/powerpoint/2010/main" val="95663377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2" cstate="print">
            <a:extLst>
              <a:ext uri="{28A0092B-C50C-407E-A947-70E740481C1C}">
                <a14:useLocalDpi xmlns:a14="http://schemas.microsoft.com/office/drawing/2010/main"/>
              </a:ext>
            </a:extLst>
          </a:blip>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a:xfrm>
            <a:off x="457200" y="1600200"/>
            <a:ext cx="8229600" cy="3688237"/>
          </a:xfrm>
        </p:spPr>
        <p:txBody>
          <a:bodyPr>
            <a:normAutofit/>
          </a:bodyPr>
          <a:lstStyle/>
          <a:p>
            <a:pPr marL="0" indent="0">
              <a:buNone/>
            </a:pPr>
            <a:endParaRPr lang="en-GB" dirty="0" smtClean="0"/>
          </a:p>
          <a:p>
            <a:pPr marL="0" indent="0">
              <a:buNone/>
            </a:pPr>
            <a:endParaRPr lang="en-GB" dirty="0"/>
          </a:p>
          <a:p>
            <a:pPr marL="0" indent="0">
              <a:buNone/>
            </a:pPr>
            <a:endParaRPr lang="en-GB" dirty="0" smtClean="0"/>
          </a:p>
        </p:txBody>
      </p:sp>
      <p:sp>
        <p:nvSpPr>
          <p:cNvPr id="4" name="TextBox 3"/>
          <p:cNvSpPr txBox="1"/>
          <p:nvPr/>
        </p:nvSpPr>
        <p:spPr>
          <a:xfrm>
            <a:off x="457200" y="208463"/>
            <a:ext cx="8229600" cy="1015663"/>
          </a:xfrm>
          <a:prstGeom prst="rect">
            <a:avLst/>
          </a:prstGeom>
          <a:solidFill>
            <a:srgbClr val="329093"/>
          </a:solidFill>
        </p:spPr>
        <p:txBody>
          <a:bodyPr wrap="square" rtlCol="0" anchor="ctr" anchorCtr="0">
            <a:spAutoFit/>
          </a:bodyPr>
          <a:lstStyle/>
          <a:p>
            <a:pPr algn="ctr"/>
            <a:r>
              <a:rPr lang="en-US" sz="6000" dirty="0" smtClean="0">
                <a:solidFill>
                  <a:schemeClr val="bg1"/>
                </a:solidFill>
                <a:latin typeface="+mj-lt"/>
                <a:cs typeface="Arial Bold"/>
              </a:rPr>
              <a:t>References</a:t>
            </a:r>
            <a:endParaRPr lang="en-US" sz="6000" dirty="0">
              <a:solidFill>
                <a:schemeClr val="bg1"/>
              </a:solidFill>
              <a:latin typeface="+mj-lt"/>
              <a:cs typeface="Arial Bold"/>
            </a:endParaRPr>
          </a:p>
        </p:txBody>
      </p:sp>
      <p:sp>
        <p:nvSpPr>
          <p:cNvPr id="5" name="TextBox 4"/>
          <p:cNvSpPr txBox="1"/>
          <p:nvPr/>
        </p:nvSpPr>
        <p:spPr>
          <a:xfrm>
            <a:off x="457200" y="1600200"/>
            <a:ext cx="8098971" cy="4801314"/>
          </a:xfrm>
          <a:prstGeom prst="rect">
            <a:avLst/>
          </a:prstGeom>
          <a:noFill/>
        </p:spPr>
        <p:txBody>
          <a:bodyPr wrap="square" rtlCol="0">
            <a:spAutoFit/>
          </a:bodyPr>
          <a:lstStyle/>
          <a:p>
            <a:pPr marL="285750" indent="-285750">
              <a:buFont typeface="Arial" panose="020B0604020202020204" pitchFamily="34" charset="0"/>
              <a:buChar char="•"/>
            </a:pPr>
            <a:r>
              <a:rPr lang="en-GB" sz="1400" dirty="0"/>
              <a:t>Creswell, J.W., and Creswell J.D. (2023) </a:t>
            </a:r>
            <a:r>
              <a:rPr lang="en-GB" sz="1400" i="1" dirty="0"/>
              <a:t>Research Design: Qualitative, Quantitative, and Mixed Methods Approaches. </a:t>
            </a:r>
            <a:r>
              <a:rPr lang="en-GB" sz="1400" dirty="0"/>
              <a:t>USA: Sage Publications. </a:t>
            </a:r>
            <a:endParaRPr lang="en-GB" sz="1400" dirty="0" smtClean="0"/>
          </a:p>
          <a:p>
            <a:pPr marL="285750" indent="-285750">
              <a:buFont typeface="Arial" panose="020B0604020202020204" pitchFamily="34" charset="0"/>
              <a:buChar char="•"/>
            </a:pPr>
            <a:r>
              <a:rPr lang="en-GB" sz="1400" dirty="0" err="1" smtClean="0"/>
              <a:t>Geraghty</a:t>
            </a:r>
            <a:r>
              <a:rPr lang="en-GB" sz="1400" dirty="0" smtClean="0"/>
              <a:t>, J. (2019) Change management: how to shift the behaviours and </a:t>
            </a:r>
            <a:r>
              <a:rPr lang="en-GB" sz="1400" dirty="0" err="1" smtClean="0"/>
              <a:t>mindsets</a:t>
            </a:r>
            <a:r>
              <a:rPr lang="en-GB" sz="1400" dirty="0" smtClean="0"/>
              <a:t> of your people. Available at</a:t>
            </a:r>
            <a:r>
              <a:rPr lang="en-GB" sz="1400" dirty="0"/>
              <a:t>: </a:t>
            </a:r>
            <a:r>
              <a:rPr lang="en-GB" sz="1400" dirty="0">
                <a:hlinkClick r:id="rId3"/>
              </a:rPr>
              <a:t>https://hrzone.com/change-management-how-to-shift-the-behaviours-and-mindsets-of-your-people</a:t>
            </a:r>
            <a:r>
              <a:rPr lang="en-GB" sz="1400" dirty="0" smtClean="0">
                <a:hlinkClick r:id="rId3"/>
              </a:rPr>
              <a:t>/</a:t>
            </a:r>
            <a:r>
              <a:rPr lang="en-GB" sz="1400" dirty="0" smtClean="0"/>
              <a:t> (Accessed: 29 September 2024).</a:t>
            </a:r>
          </a:p>
          <a:p>
            <a:pPr marL="285750" indent="-285750">
              <a:buFont typeface="Arial" panose="020B0604020202020204" pitchFamily="34" charset="0"/>
              <a:buChar char="•"/>
            </a:pPr>
            <a:r>
              <a:rPr lang="en-GB" sz="1400" dirty="0" smtClean="0"/>
              <a:t>NPTC </a:t>
            </a:r>
            <a:r>
              <a:rPr lang="en-GB" sz="1400" dirty="0"/>
              <a:t>(2021) </a:t>
            </a:r>
            <a:r>
              <a:rPr lang="en-GB" sz="1400" i="1" dirty="0"/>
              <a:t>Neath Port Talbot Council</a:t>
            </a:r>
            <a:r>
              <a:rPr lang="en-GB" sz="1400" dirty="0"/>
              <a:t> </a:t>
            </a:r>
            <a:r>
              <a:rPr lang="en-GB" sz="1400" i="1" dirty="0"/>
              <a:t>Annual Governance Statement 2021/2022. </a:t>
            </a:r>
            <a:r>
              <a:rPr lang="en-GB" sz="1400" dirty="0"/>
              <a:t>NPTCBC. Unpublished. </a:t>
            </a:r>
          </a:p>
          <a:p>
            <a:pPr marL="285750" indent="-285750">
              <a:buFont typeface="Arial" panose="020B0604020202020204" pitchFamily="34" charset="0"/>
              <a:buChar char="•"/>
            </a:pPr>
            <a:r>
              <a:rPr lang="en-GB" sz="1400" dirty="0" smtClean="0"/>
              <a:t>NPTC </a:t>
            </a:r>
            <a:r>
              <a:rPr lang="en-GB" sz="1400" dirty="0"/>
              <a:t>(2022) </a:t>
            </a:r>
            <a:r>
              <a:rPr lang="en-GB" sz="1400" i="1" dirty="0"/>
              <a:t>The Future of Work Strategy – Strategic Workforce Plan 2022-2027. </a:t>
            </a:r>
            <a:r>
              <a:rPr lang="en-GB" sz="1400" dirty="0"/>
              <a:t>NPTCBC. Unpublished. </a:t>
            </a:r>
            <a:endParaRPr lang="en-GB" sz="1400" dirty="0" smtClean="0"/>
          </a:p>
          <a:p>
            <a:pPr marL="285750" indent="-285750">
              <a:buFont typeface="Arial" panose="020B0604020202020204" pitchFamily="34" charset="0"/>
              <a:buChar char="•"/>
            </a:pPr>
            <a:r>
              <a:rPr lang="en-GB" sz="1400" dirty="0" smtClean="0"/>
              <a:t>NPTC (2024) ‘important Message from Chief Executive’ 26 September (Press release). Unpublished. </a:t>
            </a:r>
          </a:p>
          <a:p>
            <a:pPr marL="285750" indent="-285750">
              <a:buFont typeface="Arial" panose="020B0604020202020204" pitchFamily="34" charset="0"/>
              <a:buChar char="•"/>
            </a:pPr>
            <a:r>
              <a:rPr lang="en-GB" sz="1400" dirty="0" smtClean="0"/>
              <a:t>Roberts, A. &amp; Tracey, H. (2023) Change management: a guide for people professionals. </a:t>
            </a:r>
            <a:r>
              <a:rPr lang="en-GB" sz="1400" dirty="0"/>
              <a:t>Available at: </a:t>
            </a:r>
            <a:r>
              <a:rPr lang="en-GB" sz="1400" dirty="0">
                <a:hlinkClick r:id="rId4"/>
              </a:rPr>
              <a:t>https://www.cipd.org/uk/knowledge/guides/change-management/#</a:t>
            </a:r>
            <a:r>
              <a:rPr lang="en-GB" sz="1400" dirty="0" smtClean="0">
                <a:hlinkClick r:id="rId4"/>
              </a:rPr>
              <a:t>models-for-change</a:t>
            </a:r>
            <a:r>
              <a:rPr lang="en-GB" sz="1400" dirty="0" smtClean="0"/>
              <a:t> (Accessed: 29 September 2024).</a:t>
            </a:r>
            <a:endParaRPr lang="en-GB" sz="1400" dirty="0"/>
          </a:p>
          <a:p>
            <a:pPr marL="285750" indent="-285750">
              <a:buFont typeface="Arial" panose="020B0604020202020204" pitchFamily="34" charset="0"/>
              <a:buChar char="•"/>
            </a:pPr>
            <a:r>
              <a:rPr lang="en-GB" sz="1400" dirty="0" smtClean="0"/>
              <a:t>SAP </a:t>
            </a:r>
            <a:r>
              <a:rPr lang="en-GB" sz="1400" dirty="0"/>
              <a:t>Business Objects (</a:t>
            </a:r>
            <a:r>
              <a:rPr lang="en-GB" sz="1400" dirty="0" smtClean="0"/>
              <a:t>2024) </a:t>
            </a:r>
            <a:r>
              <a:rPr lang="en-GB" sz="1400" dirty="0"/>
              <a:t>(Version 14.3.2.4272.4) [Computer program]. Available at: </a:t>
            </a:r>
            <a:r>
              <a:rPr lang="en-GB" sz="1400" u="sng" dirty="0">
                <a:hlinkClick r:id="rId5"/>
              </a:rPr>
              <a:t>https://bi4-c9.webitrent.com/BOE/BI</a:t>
            </a:r>
            <a:r>
              <a:rPr lang="en-GB" sz="1400" dirty="0"/>
              <a:t> (Accessed: </a:t>
            </a:r>
            <a:r>
              <a:rPr lang="en-GB" sz="1400" dirty="0" smtClean="0"/>
              <a:t>23 September 2024).</a:t>
            </a:r>
          </a:p>
          <a:p>
            <a:pPr marL="285750" indent="-285750">
              <a:buFont typeface="Arial" panose="020B0604020202020204" pitchFamily="34" charset="0"/>
              <a:buChar char="•"/>
            </a:pPr>
            <a:r>
              <a:rPr lang="en-GB" sz="1400" dirty="0"/>
              <a:t>SAP Business Objects (2024b) (Version 14.3.2.4272.4) [Computer program]. Available at: </a:t>
            </a:r>
            <a:r>
              <a:rPr lang="en-GB" sz="1400" u="sng" dirty="0">
                <a:hlinkClick r:id="rId5"/>
              </a:rPr>
              <a:t>https://bi4-c9.webitrent.com/BOE/BI</a:t>
            </a:r>
            <a:r>
              <a:rPr lang="en-GB" sz="1400" dirty="0"/>
              <a:t> (Accessed: 14 August 2024</a:t>
            </a:r>
            <a:r>
              <a:rPr lang="en-GB" sz="1400" dirty="0" smtClean="0"/>
              <a:t>).</a:t>
            </a:r>
          </a:p>
          <a:p>
            <a:pPr marL="285750" indent="-285750">
              <a:buFont typeface="Arial" panose="020B0604020202020204" pitchFamily="34" charset="0"/>
              <a:buChar char="•"/>
            </a:pPr>
            <a:r>
              <a:rPr lang="en-GB" sz="1400" dirty="0"/>
              <a:t>Taylor, S. (2022) </a:t>
            </a:r>
            <a:r>
              <a:rPr lang="en-GB" sz="1400" i="1" dirty="0"/>
              <a:t>Resourcing and Talent Management</a:t>
            </a:r>
            <a:r>
              <a:rPr lang="en-GB" sz="1400" dirty="0"/>
              <a:t>. 8</a:t>
            </a:r>
            <a:r>
              <a:rPr lang="en-GB" sz="1400" baseline="30000" dirty="0"/>
              <a:t>th</a:t>
            </a:r>
            <a:r>
              <a:rPr lang="en-GB" sz="1400" dirty="0"/>
              <a:t> </a:t>
            </a:r>
            <a:r>
              <a:rPr lang="en-GB" sz="1400" dirty="0" err="1"/>
              <a:t>edn</a:t>
            </a:r>
            <a:r>
              <a:rPr lang="en-GB" sz="1400" dirty="0"/>
              <a:t>. London: </a:t>
            </a:r>
            <a:r>
              <a:rPr lang="en-GB" sz="1400" dirty="0" smtClean="0"/>
              <a:t>CIPD.</a:t>
            </a:r>
          </a:p>
          <a:p>
            <a:pPr marL="285750" indent="-285750">
              <a:buFont typeface="Arial" panose="020B0604020202020204" pitchFamily="34" charset="0"/>
              <a:buChar char="•"/>
            </a:pPr>
            <a:r>
              <a:rPr lang="en-GB" sz="1400" dirty="0"/>
              <a:t>Whiting, F., &amp; Martin, M. (2021) </a:t>
            </a:r>
            <a:r>
              <a:rPr lang="en-GB" sz="1400" i="1" dirty="0"/>
              <a:t>Human Resource Practice. </a:t>
            </a:r>
            <a:r>
              <a:rPr lang="en-GB" sz="1400" dirty="0"/>
              <a:t>8</a:t>
            </a:r>
            <a:r>
              <a:rPr lang="en-GB" sz="1400" baseline="30000" dirty="0"/>
              <a:t>th</a:t>
            </a:r>
            <a:r>
              <a:rPr lang="en-GB" sz="1400" dirty="0"/>
              <a:t> </a:t>
            </a:r>
            <a:r>
              <a:rPr lang="en-GB" sz="1400" dirty="0" err="1"/>
              <a:t>edn</a:t>
            </a:r>
            <a:r>
              <a:rPr lang="en-GB" sz="1400" dirty="0"/>
              <a:t>. London: </a:t>
            </a:r>
            <a:r>
              <a:rPr lang="en-GB" sz="1400" dirty="0" smtClean="0"/>
              <a:t>CIPD.</a:t>
            </a:r>
            <a:endParaRPr lang="en-GB" sz="1400" dirty="0"/>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endParaRPr lang="en-GB" sz="1600" dirty="0" smtClean="0"/>
          </a:p>
          <a:p>
            <a:endParaRPr lang="en-GB" dirty="0"/>
          </a:p>
          <a:p>
            <a:endParaRPr lang="en-GB" dirty="0"/>
          </a:p>
        </p:txBody>
      </p:sp>
    </p:spTree>
    <p:extLst>
      <p:ext uri="{BB962C8B-B14F-4D97-AF65-F5344CB8AC3E}">
        <p14:creationId xmlns:p14="http://schemas.microsoft.com/office/powerpoint/2010/main" val="2218548261"/>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powerpoint_new" id="{831090E0-DC14-42DE-AD80-2D6464705291}" vid="{7E392BA5-8A9D-47C9-B10B-5D7AA23836E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A4E80B4CE6CCF4D939F290E8F05213F" ma:contentTypeVersion="16" ma:contentTypeDescription="Create a new document." ma:contentTypeScope="" ma:versionID="45438a56b2ca20581130c5922904ab23">
  <xsd:schema xmlns:xsd="http://www.w3.org/2001/XMLSchema" xmlns:xs="http://www.w3.org/2001/XMLSchema" xmlns:p="http://schemas.microsoft.com/office/2006/metadata/properties" xmlns:ns2="1f205a97-efa3-4190-ac0c-d0d4242ffe9b" xmlns:ns3="b9672aad-1d85-42c4-81dc-8b8cb37fb157" targetNamespace="http://schemas.microsoft.com/office/2006/metadata/properties" ma:root="true" ma:fieldsID="26e3511b4b8e775acbbae89cf5140711" ns2:_="" ns3:_="">
    <xsd:import namespace="1f205a97-efa3-4190-ac0c-d0d4242ffe9b"/>
    <xsd:import namespace="b9672aad-1d85-42c4-81dc-8b8cb37fb157"/>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DateTaken" minOccurs="0"/>
                <xsd:element ref="ns2:Category" minOccurs="0"/>
                <xsd:element ref="ns3:SharedWithUsers" minOccurs="0"/>
                <xsd:element ref="ns3:SharedWithDetails"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f205a97-efa3-4190-ac0c-d0d4242ffe9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b287d775-eeb9-418e-98c0-81594eb10f1d" ma:termSetId="09814cd3-568e-fe90-9814-8d621ff8fb84" ma:anchorId="fba54fb3-c3e1-fe81-a776-ca4b69148c4d" ma:open="true" ma:isKeyword="false">
      <xsd:complexType>
        <xsd:sequence>
          <xsd:element ref="pc:Terms" minOccurs="0" maxOccurs="1"/>
        </xsd:sequence>
      </xsd:complex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dexed="true" ma:internalName="MediaServiceDateTaken" ma:readOnly="true">
      <xsd:simpleType>
        <xsd:restriction base="dms:Text"/>
      </xsd:simpleType>
    </xsd:element>
    <xsd:element name="Category" ma:index="19" nillable="true" ma:displayName="Category" ma:default="Leave and time off" ma:format="Dropdown" ma:internalName="Category">
      <xsd:simpleType>
        <xsd:restriction base="dms:Choice">
          <xsd:enumeration value="Leave and time off"/>
          <xsd:enumeration value="Behaviour and work"/>
          <xsd:enumeration value="Pay and money"/>
          <xsd:enumeration value="Miscellaneous"/>
          <xsd:enumeration value="Recruitment and induction"/>
        </xsd:restriction>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element name="MediaServiceSearchProperties" ma:index="23"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b9672aad-1d85-42c4-81dc-8b8cb37fb157"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20ab861e-ade5-4e35-9cff-e05e44fbf418}" ma:internalName="TaxCatchAll" ma:showField="CatchAllData" ma:web="b9672aad-1d85-42c4-81dc-8b8cb37fb157">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TaxCatchAll xmlns="b9672aad-1d85-42c4-81dc-8b8cb37fb157" xsi:nil="true"/>
    <lcf76f155ced4ddcb4097134ff3c332f xmlns="1f205a97-efa3-4190-ac0c-d0d4242ffe9b">
      <Terms xmlns="http://schemas.microsoft.com/office/infopath/2007/PartnerControls"/>
    </lcf76f155ced4ddcb4097134ff3c332f>
    <Category xmlns="1f205a97-efa3-4190-ac0c-d0d4242ffe9b">Leave and time off</Category>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77C5892-F9FD-44B5-94E8-DFDD0E53D43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f205a97-efa3-4190-ac0c-d0d4242ffe9b"/>
    <ds:schemaRef ds:uri="b9672aad-1d85-42c4-81dc-8b8cb37fb15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30E47B6-33A7-4705-BFF6-33CA2562A20A}">
  <ds:schemaRefs>
    <ds:schemaRef ds:uri="http://schemas.microsoft.com/office/2006/documentManagement/types"/>
    <ds:schemaRef ds:uri="http://schemas.microsoft.com/office/infopath/2007/PartnerControls"/>
    <ds:schemaRef ds:uri="http://purl.org/dc/elements/1.1/"/>
    <ds:schemaRef ds:uri="http://schemas.microsoft.com/office/2006/metadata/properties"/>
    <ds:schemaRef ds:uri="http://schemas.openxmlformats.org/package/2006/metadata/core-properties"/>
    <ds:schemaRef ds:uri="http://purl.org/dc/terms/"/>
    <ds:schemaRef ds:uri="b9672aad-1d85-42c4-81dc-8b8cb37fb157"/>
    <ds:schemaRef ds:uri="1f205a97-efa3-4190-ac0c-d0d4242ffe9b"/>
    <ds:schemaRef ds:uri="http://www.w3.org/XML/1998/namespace"/>
    <ds:schemaRef ds:uri="http://purl.org/dc/dcmitype/"/>
  </ds:schemaRefs>
</ds:datastoreItem>
</file>

<file path=customXml/itemProps3.xml><?xml version="1.0" encoding="utf-8"?>
<ds:datastoreItem xmlns:ds="http://schemas.openxmlformats.org/officeDocument/2006/customXml" ds:itemID="{D2739F4E-F946-4943-8733-8232DFDE885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powerpoint_new_3</Template>
  <TotalTime>668</TotalTime>
  <Words>1287</Words>
  <Application>Microsoft Office PowerPoint</Application>
  <PresentationFormat>On-screen Show (4:3)</PresentationFormat>
  <Paragraphs>89</Paragraphs>
  <Slides>11</Slides>
  <Notes>10</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Arial Bold</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NPTCBC</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Rhian Johns</dc:creator>
  <cp:lastModifiedBy>Jodie Barnett</cp:lastModifiedBy>
  <cp:revision>77</cp:revision>
  <dcterms:created xsi:type="dcterms:W3CDTF">2019-05-31T10:38:24Z</dcterms:created>
  <dcterms:modified xsi:type="dcterms:W3CDTF">2024-09-30T17:47:15Z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0x0101005A4E80B4CE6CCF4D939F290E8F05213F</vt:lpwstr>
  </property>
  <property fmtid="{D5CDD505-2E9C-101B-9397-08002B2CF9AE}" pid="3" name="MediaServiceImageTags">
    <vt:lpwstr/>
  </property>
</Properties>
</file>