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8D91A-A2EE-4B54-B3C6-F6C67903BA9C}" type="datetime1">
              <a:rPr lang="en-US" smtClean="0"/>
              <a:pPr/>
              <a:t>2/13/2026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30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9A7B8-0EC4-44C9-AFEF-25E144F11C06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66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B47B5-C739-4DAE-AACD-CC58CA843AC4}" type="datetime1">
              <a:rPr lang="en-US" smtClean="0"/>
              <a:pPr/>
              <a:t>2/13/2026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4024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2AE48-94E6-46E0-BE32-5F0716DE9115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21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4C285-8BCE-48FC-97D9-E2837AF38351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307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0D3E6-EF16-4488-94A4-211508FE4682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485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7FB3B-20DA-4D0E-BF16-8262B7156612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733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73C2C-6BD0-40EC-8D8D-4D51F089C5EB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67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77F5C-EDA7-4864-9756-35769B0E62CF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686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785C6-EBAF-49D5-AD4D-BABF4DFAAD59}" type="datetime1">
              <a:rPr lang="en-US" smtClean="0"/>
              <a:pPr/>
              <a:t>2/13/2026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386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04122-9A3A-4FD8-98B8-22631F32846C}" type="datetime1">
              <a:rPr lang="en-US" smtClean="0"/>
              <a:pPr/>
              <a:t>2/13/2026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496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3">
                <a:lumMod val="60000"/>
                <a:lumOff val="40000"/>
              </a:schemeClr>
            </a:gs>
            <a:gs pos="83000">
              <a:schemeClr val="accent3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B99C93-F56F-46AB-9EB8-53614A95B15F}" type="datetime1">
              <a:rPr lang="en-US" smtClean="0"/>
              <a:pPr/>
              <a:t>2/13/2026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2918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09897" y="1841863"/>
            <a:ext cx="7367452" cy="411480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05840" y="2052603"/>
            <a:ext cx="6826194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Module: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LCHS4010 Psychology in Health and Social Care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Assignment: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Assessment 1: Individual Presentation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Title: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Lifespan Development Analysis: Community Support Plan for Jenny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Student Name: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Kiran </a:t>
            </a:r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Zatoon</a:t>
            </a: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Student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ID: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2129822</a:t>
            </a:r>
            <a:endParaRPr kumimoji="0" lang="en-US" altLang="en-US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Date: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Week beginning February 16, 2026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triped Right Arrow 4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377675" y="553386"/>
            <a:ext cx="30139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4000" b="1" dirty="0">
                <a:latin typeface="Algerian" panose="04020705040A02060702" pitchFamily="82" charset="0"/>
              </a:rPr>
              <a:t>Title Slide</a:t>
            </a:r>
          </a:p>
        </p:txBody>
      </p:sp>
    </p:spTree>
    <p:extLst>
      <p:ext uri="{BB962C8B-B14F-4D97-AF65-F5344CB8AC3E}">
        <p14:creationId xmlns:p14="http://schemas.microsoft.com/office/powerpoint/2010/main" val="2904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riped Right Arrow 4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221376" y="2018564"/>
            <a:ext cx="6662057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Profile: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16-year-old female.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History: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Young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carer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for 5 years following her father’s death.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Current Situation: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Provides practical help (cooking, cleaning) and administrative support (memory/mood issues) for her mother.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Needs: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Support for her own development and well-being.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11680" y="489504"/>
            <a:ext cx="53335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latin typeface="Algerian" panose="04020705040A02060702" pitchFamily="82" charset="0"/>
              </a:rPr>
              <a:t>Case Study Overview: Jenny</a:t>
            </a:r>
          </a:p>
        </p:txBody>
      </p:sp>
    </p:spTree>
    <p:extLst>
      <p:ext uri="{BB962C8B-B14F-4D97-AF65-F5344CB8AC3E}">
        <p14:creationId xmlns:p14="http://schemas.microsoft.com/office/powerpoint/2010/main" val="228251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triped Right Arrow 8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790302" y="1520878"/>
            <a:ext cx="3762103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Core Concept: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Focuses on the importance of a secure base and the impact of early emotional bonds on future development.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Relevance: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Directly addresses the impact of paternal loss and the shifting "caregiving" role Jenny has assumed.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Key Principle: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Internal Working Model</a:t>
            </a:r>
            <a:r>
              <a:rPr kumimoji="0" lang="en-US" altLang="en-US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how Jenny’s early attachments shape her current view of relationships and self-worth.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48840" y="446557"/>
            <a:ext cx="62832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Chosen Theory: Bowlby’s Attachment Theory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7718" y="1880986"/>
            <a:ext cx="3521240" cy="352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04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triped Right Arrow 8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816492" y="1957009"/>
            <a:ext cx="401029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Monotropy: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significance of the primary attachment bond.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Separation Distress: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psychological impact of losing a primary caregiver (her father).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Safe Haven: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child’s need to return to the caregiver for comfort.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93884" y="551059"/>
            <a:ext cx="50658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Key Concepts of Attachment Theory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789" y="3378440"/>
            <a:ext cx="3459610" cy="224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15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triped Right Arrow 8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718459" y="1957009"/>
            <a:ext cx="4467496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Loss: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Death of her father 5 years ago (at age 11) interrupted a key developmental stage.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Role Reversal: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Parentification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alt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Jenny became the caregiver rather than the cared-for.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Impact: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Possible insecure attachment or "anxious-avoidant" traits due to the unavailability of her mother’s emotional support.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97943" y="551059"/>
            <a:ext cx="57871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Historical Impact on Jenny’s Development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9359" y="3291840"/>
            <a:ext cx="3096471" cy="235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28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triped Right Arrow 8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005840" y="2511757"/>
            <a:ext cx="68318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Stress Response: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Impact of long-term caregiving on cortisol levels and brain development during adolescence.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Temperament: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Jenny’s innate resilience or vulnerability to mood disorders (linked to her mother’s low mood).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79852" y="551059"/>
            <a:ext cx="43973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Biological Influences (Nature)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3063" y="3840480"/>
            <a:ext cx="8669007" cy="3061105"/>
          </a:xfrm>
          <a:custGeom>
            <a:avLst/>
            <a:gdLst>
              <a:gd name="connsiteX0" fmla="*/ 0 w 8669007"/>
              <a:gd name="connsiteY0" fmla="*/ 0 h 3061105"/>
              <a:gd name="connsiteX1" fmla="*/ 1201783 w 8669007"/>
              <a:gd name="connsiteY1" fmla="*/ 600891 h 3061105"/>
              <a:gd name="connsiteX2" fmla="*/ 1737360 w 8669007"/>
              <a:gd name="connsiteY2" fmla="*/ 2312126 h 3061105"/>
              <a:gd name="connsiteX3" fmla="*/ 3814354 w 8669007"/>
              <a:gd name="connsiteY3" fmla="*/ 2272937 h 3061105"/>
              <a:gd name="connsiteX4" fmla="*/ 4937760 w 8669007"/>
              <a:gd name="connsiteY4" fmla="*/ 1149531 h 3061105"/>
              <a:gd name="connsiteX5" fmla="*/ 8321040 w 8669007"/>
              <a:gd name="connsiteY5" fmla="*/ 2886891 h 3061105"/>
              <a:gd name="connsiteX6" fmla="*/ 8621486 w 8669007"/>
              <a:gd name="connsiteY6" fmla="*/ 2991394 h 3061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69007" h="3061105">
                <a:moveTo>
                  <a:pt x="0" y="0"/>
                </a:moveTo>
                <a:cubicBezTo>
                  <a:pt x="456111" y="107768"/>
                  <a:pt x="912223" y="215537"/>
                  <a:pt x="1201783" y="600891"/>
                </a:cubicBezTo>
                <a:cubicBezTo>
                  <a:pt x="1491343" y="986245"/>
                  <a:pt x="1301932" y="2033452"/>
                  <a:pt x="1737360" y="2312126"/>
                </a:cubicBezTo>
                <a:cubicBezTo>
                  <a:pt x="2172788" y="2590800"/>
                  <a:pt x="3280954" y="2466703"/>
                  <a:pt x="3814354" y="2272937"/>
                </a:cubicBezTo>
                <a:cubicBezTo>
                  <a:pt x="4347754" y="2079171"/>
                  <a:pt x="4186646" y="1047205"/>
                  <a:pt x="4937760" y="1149531"/>
                </a:cubicBezTo>
                <a:cubicBezTo>
                  <a:pt x="5688874" y="1251857"/>
                  <a:pt x="7707086" y="2579914"/>
                  <a:pt x="8321040" y="2886891"/>
                </a:cubicBezTo>
                <a:cubicBezTo>
                  <a:pt x="8934994" y="3193868"/>
                  <a:pt x="8530046" y="3004457"/>
                  <a:pt x="8621486" y="2991394"/>
                </a:cubicBezTo>
              </a:path>
            </a:pathLst>
          </a:cu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" y="3642118"/>
            <a:ext cx="8886908" cy="3183582"/>
          </a:xfrm>
          <a:custGeom>
            <a:avLst/>
            <a:gdLst>
              <a:gd name="connsiteX0" fmla="*/ 0 w 8669007"/>
              <a:gd name="connsiteY0" fmla="*/ 0 h 3061105"/>
              <a:gd name="connsiteX1" fmla="*/ 1201783 w 8669007"/>
              <a:gd name="connsiteY1" fmla="*/ 600891 h 3061105"/>
              <a:gd name="connsiteX2" fmla="*/ 1737360 w 8669007"/>
              <a:gd name="connsiteY2" fmla="*/ 2312126 h 3061105"/>
              <a:gd name="connsiteX3" fmla="*/ 3814354 w 8669007"/>
              <a:gd name="connsiteY3" fmla="*/ 2272937 h 3061105"/>
              <a:gd name="connsiteX4" fmla="*/ 4937760 w 8669007"/>
              <a:gd name="connsiteY4" fmla="*/ 1149531 h 3061105"/>
              <a:gd name="connsiteX5" fmla="*/ 8321040 w 8669007"/>
              <a:gd name="connsiteY5" fmla="*/ 2886891 h 3061105"/>
              <a:gd name="connsiteX6" fmla="*/ 8621486 w 8669007"/>
              <a:gd name="connsiteY6" fmla="*/ 2991394 h 3061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69007" h="3061105">
                <a:moveTo>
                  <a:pt x="0" y="0"/>
                </a:moveTo>
                <a:cubicBezTo>
                  <a:pt x="456111" y="107768"/>
                  <a:pt x="912223" y="215537"/>
                  <a:pt x="1201783" y="600891"/>
                </a:cubicBezTo>
                <a:cubicBezTo>
                  <a:pt x="1491343" y="986245"/>
                  <a:pt x="1301932" y="2033452"/>
                  <a:pt x="1737360" y="2312126"/>
                </a:cubicBezTo>
                <a:cubicBezTo>
                  <a:pt x="2172788" y="2590800"/>
                  <a:pt x="3280954" y="2466703"/>
                  <a:pt x="3814354" y="2272937"/>
                </a:cubicBezTo>
                <a:cubicBezTo>
                  <a:pt x="4347754" y="2079171"/>
                  <a:pt x="4186646" y="1047205"/>
                  <a:pt x="4937760" y="1149531"/>
                </a:cubicBezTo>
                <a:cubicBezTo>
                  <a:pt x="5688874" y="1251857"/>
                  <a:pt x="7707086" y="2579914"/>
                  <a:pt x="8321040" y="2886891"/>
                </a:cubicBezTo>
                <a:cubicBezTo>
                  <a:pt x="8934994" y="3193868"/>
                  <a:pt x="8530046" y="3004457"/>
                  <a:pt x="8621486" y="2991394"/>
                </a:cubicBezTo>
              </a:path>
            </a:pathLst>
          </a:cu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4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triped Right Arrow 8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849085" y="2188590"/>
            <a:ext cx="7406640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Socio-Economic Stress: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Practical burdens of cleaning, cooking, and shopping at age 16.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Social Isolation: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Lack of peer interaction due to 5 years of intensive home-based care.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Grief Context: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family environment changed from stable to one of chronic illness and bereavement.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314519" y="551059"/>
            <a:ext cx="50930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Environmental Influences (Nurture)</a:t>
            </a:r>
          </a:p>
        </p:txBody>
      </p:sp>
    </p:spTree>
    <p:extLst>
      <p:ext uri="{BB962C8B-B14F-4D97-AF65-F5344CB8AC3E}">
        <p14:creationId xmlns:p14="http://schemas.microsoft.com/office/powerpoint/2010/main" val="392771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triped Right Arrow 8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875212" y="1757517"/>
            <a:ext cx="6792686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Strategy 1: Respite Care: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Professional home-help for the mother to return the "caregiver" role to professionals.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Strategy 2: Therapeutic Support: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Counseling for Jenny focused on "earned security" to process the loss of her father.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Strategy 3: Social Integration: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Young </a:t>
            </a:r>
            <a:r>
              <a:rPr kumimoji="0" lang="en-US" alt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Carers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support groups to rebuild peer-to-peer "environmental" nurture.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51103" y="551059"/>
            <a:ext cx="65181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Proposed Support Plan (Practical Strategies)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0446" y="4820188"/>
            <a:ext cx="8425543" cy="105809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17565" y="5406151"/>
            <a:ext cx="8843554" cy="94948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18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triped Right Arrow 8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005840" y="2213376"/>
            <a:ext cx="3409406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Strengths: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Effectively explains why the loss of her father and her mother's memory problems are so psychologically damaging.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Application: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Provides a clear roadmap for rebuilding Jenny’s emotional "secure base".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11680" y="551059"/>
            <a:ext cx="65575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Critical Evaluation: Usefulness of the Theory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735" y="1634481"/>
            <a:ext cx="2724530" cy="20100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2893" y="3842900"/>
            <a:ext cx="2610214" cy="19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4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riped Right Arrow 4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796835" y="2110731"/>
            <a:ext cx="3976181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Deterministic: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Can over-emphasize early childhood, potentially overlooking Jenny’s current agency and resilience.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Cultural Context:</a:t>
            </a:r>
            <a:r>
              <a:rPr kumimoji="0" lang="en-US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Bowlby’s original work is often criticized for a narrow view of family structures.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11680" y="551059"/>
            <a:ext cx="66228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lgerian" panose="04020705040A02060702" pitchFamily="82" charset="0"/>
              </a:rPr>
              <a:t>Critical Evaluation: Limitations of the Theory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962" y="3644537"/>
            <a:ext cx="3278326" cy="195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74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riped Right Arrow 4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960119" y="2364377"/>
            <a:ext cx="718457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Jenny’s development has been heavily influenced by early bereavement and </a:t>
            </a:r>
            <a:r>
              <a:rPr kumimoji="0" lang="en-US" alt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parentification</a:t>
            </a: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Attachment theory highlights the need for a support plan that prioritizes her emotional security alongside practical aid.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</a:pP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48577" y="489504"/>
            <a:ext cx="22076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b="1" dirty="0">
                <a:latin typeface="Algerian" panose="04020705040A02060702" pitchFamily="82" charset="0"/>
              </a:rPr>
              <a:t>Conclusion</a:t>
            </a:r>
          </a:p>
        </p:txBody>
      </p:sp>
      <p:sp>
        <p:nvSpPr>
          <p:cNvPr id="13" name="Oval 12"/>
          <p:cNvSpPr/>
          <p:nvPr/>
        </p:nvSpPr>
        <p:spPr>
          <a:xfrm>
            <a:off x="6923314" y="4545874"/>
            <a:ext cx="1502229" cy="146304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436721" y="5271704"/>
            <a:ext cx="1502229" cy="1463040"/>
          </a:xfrm>
          <a:prstGeom prst="ellipse">
            <a:avLst/>
          </a:prstGeom>
          <a:solidFill>
            <a:schemeClr val="tx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7138850" y="4919008"/>
            <a:ext cx="1502229" cy="1463040"/>
          </a:xfrm>
          <a:prstGeom prst="ellips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4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5577" y="1149532"/>
            <a:ext cx="8033657" cy="4990011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riped Right Arrow 4"/>
          <p:cNvSpPr/>
          <p:nvPr/>
        </p:nvSpPr>
        <p:spPr>
          <a:xfrm>
            <a:off x="0" y="143692"/>
            <a:ext cx="2011680" cy="1214845"/>
          </a:xfrm>
          <a:prstGeom prst="stripedRightArrow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333161" y="463722"/>
            <a:ext cx="2438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 smtClean="0">
                <a:latin typeface="Algerian" panose="04020705040A02060702" pitchFamily="82" charset="0"/>
              </a:rPr>
              <a:t>Reference</a:t>
            </a:r>
            <a:endParaRPr lang="en-US" sz="3200" b="1" dirty="0">
              <a:latin typeface="Algerian" panose="04020705040A020607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2149" y="1625381"/>
            <a:ext cx="760258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Bowlby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 (1979)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making and breaking of affectional bonds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London: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Tavistock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Duschinsky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R. (2025)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'Attachment theory and research: what should be on the core curriculum for child and family social workers?',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Work Education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44(1).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Forslund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T. et al. (2022)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'Attachment goes to court: child protection and custody issues',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Attachment &amp; Human Development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24(1), pp. 1-52.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Johnson, S. (2019)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Attachment theory in practice: emotionally focused therapy (EFT) with individuals, couples, and families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New York: Guilford Press.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Li, X. et al. (2024)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'Association between adult attachment and mental health states among health care workers: the mediating role of social support',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Psychology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Nolan, M. and Gore, S. (2023)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issues in perinatal education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London: Routledge.</a:t>
            </a:r>
          </a:p>
        </p:txBody>
      </p:sp>
    </p:spTree>
    <p:extLst>
      <p:ext uri="{BB962C8B-B14F-4D97-AF65-F5344CB8AC3E}">
        <p14:creationId xmlns:p14="http://schemas.microsoft.com/office/powerpoint/2010/main" val="286780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70365" y="553385"/>
            <a:ext cx="388600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4800" b="1" dirty="0">
                <a:latin typeface="Algerian" panose="04020705040A02060702" pitchFamily="82" charset="0"/>
              </a:rPr>
              <a:t>Thank You!!</a:t>
            </a:r>
          </a:p>
        </p:txBody>
      </p:sp>
      <p:sp>
        <p:nvSpPr>
          <p:cNvPr id="5" name="Rectangle 4"/>
          <p:cNvSpPr/>
          <p:nvPr/>
        </p:nvSpPr>
        <p:spPr>
          <a:xfrm>
            <a:off x="313509" y="209006"/>
            <a:ext cx="2743200" cy="2638697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127165" y="1924985"/>
            <a:ext cx="2743200" cy="2638697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6159" y="3784936"/>
            <a:ext cx="2743200" cy="2638697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60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723</Words>
  <Application>Microsoft Office PowerPoint</Application>
  <PresentationFormat>On-screen Show (4:3)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7</cp:revision>
  <dcterms:created xsi:type="dcterms:W3CDTF">2026-02-13T14:26:42Z</dcterms:created>
  <dcterms:modified xsi:type="dcterms:W3CDTF">2026-02-13T15:27:12Z</dcterms:modified>
</cp:coreProperties>
</file>