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337" r:id="rId3"/>
    <p:sldId id="339" r:id="rId4"/>
    <p:sldId id="341" r:id="rId5"/>
    <p:sldId id="340" r:id="rId6"/>
    <p:sldId id="364" r:id="rId7"/>
    <p:sldId id="342" r:id="rId8"/>
    <p:sldId id="354" r:id="rId9"/>
    <p:sldId id="355" r:id="rId10"/>
    <p:sldId id="343" r:id="rId11"/>
    <p:sldId id="357" r:id="rId12"/>
    <p:sldId id="344" r:id="rId13"/>
    <p:sldId id="356" r:id="rId14"/>
    <p:sldId id="345" r:id="rId15"/>
    <p:sldId id="346" r:id="rId16"/>
    <p:sldId id="358" r:id="rId17"/>
    <p:sldId id="359" r:id="rId18"/>
    <p:sldId id="360" r:id="rId19"/>
    <p:sldId id="361" r:id="rId20"/>
    <p:sldId id="362" r:id="rId21"/>
    <p:sldId id="363" r:id="rId22"/>
    <p:sldId id="347" r:id="rId23"/>
    <p:sldId id="351" r:id="rId24"/>
    <p:sldId id="352" r:id="rId25"/>
    <p:sldId id="269" r:id="rId26"/>
    <p:sldId id="336" r:id="rId27"/>
    <p:sldId id="35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5DB17-D41A-409B-BB4C-ABCD19A6BF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14FD62-DE7E-4FFF-84D4-0BEAD4331E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EAD8AC-8EC3-4B9C-A316-B9282FE347DC}"/>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5" name="Footer Placeholder 4">
            <a:extLst>
              <a:ext uri="{FF2B5EF4-FFF2-40B4-BE49-F238E27FC236}">
                <a16:creationId xmlns:a16="http://schemas.microsoft.com/office/drawing/2014/main" id="{62B4AE90-B383-499C-A2A5-15FE911C1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8BFA1E-ECEA-4D37-942C-F18957513C8A}"/>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392936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C183A-6169-4D40-AE1E-7C0495CF0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AC18DA-5E2E-4EC6-95BA-5620507959C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BA89E6-8838-4A8D-8E4B-C2540221B866}"/>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5" name="Footer Placeholder 4">
            <a:extLst>
              <a:ext uri="{FF2B5EF4-FFF2-40B4-BE49-F238E27FC236}">
                <a16:creationId xmlns:a16="http://schemas.microsoft.com/office/drawing/2014/main" id="{2E9C5BD4-3359-4E16-A7F0-CE60D316AF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6A756A-45C0-420F-8C45-0CF7374EC0A2}"/>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3090856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42D18-0BC0-480E-9E05-48195EEE40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0106FB-155C-463F-B4A7-E6117B7FF6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26DEE7-2A6E-4DDB-9CDA-D10333ADBD21}"/>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5" name="Footer Placeholder 4">
            <a:extLst>
              <a:ext uri="{FF2B5EF4-FFF2-40B4-BE49-F238E27FC236}">
                <a16:creationId xmlns:a16="http://schemas.microsoft.com/office/drawing/2014/main" id="{973EA084-D06C-4BD3-8C97-0341C6EE08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E545BA-87BA-4FC9-963A-846318F154DA}"/>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3925324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5D42A-49C9-40A2-8691-828D46A91E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610AE1-CA28-4E72-8968-EEE5FEA2959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978046-442C-4782-A53F-52542625EB5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A23A88-54F8-4230-9384-A2D2AB262F8C}"/>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6" name="Footer Placeholder 5">
            <a:extLst>
              <a:ext uri="{FF2B5EF4-FFF2-40B4-BE49-F238E27FC236}">
                <a16:creationId xmlns:a16="http://schemas.microsoft.com/office/drawing/2014/main" id="{C033A4E0-DB28-4282-8F05-636FC2DBFA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2CBAB-EC9F-4D71-B18D-69EA95936098}"/>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1288934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E31BB-D183-4982-8D11-DA3BE4F125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2BFC2C-BDF1-4845-904F-9DA62C43BB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EB38D9E-B0CC-4903-9D14-1EE6A9196C0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0F6233-7B0B-468F-B50E-9105370825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4254C09-A56F-47FE-9656-2C7D5542456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AFBC80-72A7-48D1-A9CB-DDB1E2FDB809}"/>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8" name="Footer Placeholder 7">
            <a:extLst>
              <a:ext uri="{FF2B5EF4-FFF2-40B4-BE49-F238E27FC236}">
                <a16:creationId xmlns:a16="http://schemas.microsoft.com/office/drawing/2014/main" id="{B6D617D3-5668-4573-9AA1-FBF39E2DF6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4814A1-224D-4226-A5AE-C0F9C0BBB1B6}"/>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153626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9DB9-67E6-4194-983A-F882256539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8E1D8B-B640-4CFB-8627-E470CEA0C8EE}"/>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4" name="Footer Placeholder 3">
            <a:extLst>
              <a:ext uri="{FF2B5EF4-FFF2-40B4-BE49-F238E27FC236}">
                <a16:creationId xmlns:a16="http://schemas.microsoft.com/office/drawing/2014/main" id="{BADFCE8A-79EE-48A7-A136-373E3A717B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4AD456-3524-42E2-A4C8-10DF5B549C04}"/>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1277415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F4C905-FEDE-4653-BCBC-03F16D082465}"/>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3" name="Footer Placeholder 2">
            <a:extLst>
              <a:ext uri="{FF2B5EF4-FFF2-40B4-BE49-F238E27FC236}">
                <a16:creationId xmlns:a16="http://schemas.microsoft.com/office/drawing/2014/main" id="{FF7DFDAA-0C7F-4130-BD6C-92BDE66FA2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AC7AD8-6790-45D3-98A0-875C7EAFD507}"/>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3316624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A370D-C1B2-40CB-ABC0-C3BD556EF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406713-0612-4CAA-B000-6952AFEF83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064EF4-5BCA-40A6-A63A-BE1CDDB9B4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F0F732-1E68-4C50-868A-37125A27CC24}"/>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6" name="Footer Placeholder 5">
            <a:extLst>
              <a:ext uri="{FF2B5EF4-FFF2-40B4-BE49-F238E27FC236}">
                <a16:creationId xmlns:a16="http://schemas.microsoft.com/office/drawing/2014/main" id="{53158E60-43FE-425C-A3DB-11B541CBA1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E64A5A-0CAB-4DCB-B05F-2C975C0D5078}"/>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4184396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A1A1-AF99-4090-AC2C-A7945E441D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48CB8D-3549-417F-9E18-F842F782AF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AC303C-B59C-45CD-B347-C264284D8E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0CF359E-8E34-4B28-BBA4-C545649CDA7E}"/>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6" name="Footer Placeholder 5">
            <a:extLst>
              <a:ext uri="{FF2B5EF4-FFF2-40B4-BE49-F238E27FC236}">
                <a16:creationId xmlns:a16="http://schemas.microsoft.com/office/drawing/2014/main" id="{485C6377-ECB4-441C-AD06-644A186E37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8B8C72-371E-45E0-A667-D6940DC911A2}"/>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3822296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93B9D-E99D-47E5-9995-1AA38A6184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023A23-B4C0-4FFA-A9BA-D2DD6DB6221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DFA5CD-345F-4F1E-8761-E3A6B0EA72DA}"/>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5" name="Footer Placeholder 4">
            <a:extLst>
              <a:ext uri="{FF2B5EF4-FFF2-40B4-BE49-F238E27FC236}">
                <a16:creationId xmlns:a16="http://schemas.microsoft.com/office/drawing/2014/main" id="{A3A73A02-7420-40E3-98CE-B4D402253D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361D5-BA50-4A53-A071-583BE6BA8037}"/>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872206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053E83-59A6-4BF8-9550-6E95430D1A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BBDB10-9289-444A-ABA8-428E7ADD3E2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B05F58-0895-41A8-A6F0-B0A0B12503AE}"/>
              </a:ext>
            </a:extLst>
          </p:cNvPr>
          <p:cNvSpPr>
            <a:spLocks noGrp="1"/>
          </p:cNvSpPr>
          <p:nvPr>
            <p:ph type="dt" sz="half" idx="10"/>
          </p:nvPr>
        </p:nvSpPr>
        <p:spPr/>
        <p:txBody>
          <a:bodyPr/>
          <a:lstStyle/>
          <a:p>
            <a:fld id="{8634C73F-8EAB-4004-8E0F-09E3E6E0D78A}" type="datetimeFigureOut">
              <a:rPr lang="en-GB" smtClean="0"/>
              <a:t>15/03/2019</a:t>
            </a:fld>
            <a:endParaRPr lang="en-GB"/>
          </a:p>
        </p:txBody>
      </p:sp>
      <p:sp>
        <p:nvSpPr>
          <p:cNvPr id="5" name="Footer Placeholder 4">
            <a:extLst>
              <a:ext uri="{FF2B5EF4-FFF2-40B4-BE49-F238E27FC236}">
                <a16:creationId xmlns:a16="http://schemas.microsoft.com/office/drawing/2014/main" id="{84CBE3E7-F34F-4ADA-AA80-E10E1D1D0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26DD7-A3A5-4670-9E4D-0BBD9B6AF9CB}"/>
              </a:ext>
            </a:extLst>
          </p:cNvPr>
          <p:cNvSpPr>
            <a:spLocks noGrp="1"/>
          </p:cNvSpPr>
          <p:nvPr>
            <p:ph type="sldNum" sz="quarter" idx="12"/>
          </p:nvPr>
        </p:nvSpPr>
        <p:spPr/>
        <p:txBody>
          <a:bodyPr/>
          <a:lstStyle/>
          <a:p>
            <a:fld id="{F258EFF3-9496-4E2A-A19A-1A827B41F3AE}" type="slidenum">
              <a:rPr lang="en-GB" smtClean="0"/>
              <a:t>‹#›</a:t>
            </a:fld>
            <a:endParaRPr lang="en-GB"/>
          </a:p>
        </p:txBody>
      </p:sp>
    </p:spTree>
    <p:extLst>
      <p:ext uri="{BB962C8B-B14F-4D97-AF65-F5344CB8AC3E}">
        <p14:creationId xmlns:p14="http://schemas.microsoft.com/office/powerpoint/2010/main" val="4018628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096DE1-952D-42C3-9325-24D3E9B462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A4FACF-A6A1-4202-AF01-954A4A0796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A3BCF8-E599-494D-B3CF-6CF144B838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34C73F-8EAB-4004-8E0F-09E3E6E0D78A}" type="datetimeFigureOut">
              <a:rPr lang="en-GB" smtClean="0"/>
              <a:t>15/03/2019</a:t>
            </a:fld>
            <a:endParaRPr lang="en-GB"/>
          </a:p>
        </p:txBody>
      </p:sp>
      <p:sp>
        <p:nvSpPr>
          <p:cNvPr id="5" name="Footer Placeholder 4">
            <a:extLst>
              <a:ext uri="{FF2B5EF4-FFF2-40B4-BE49-F238E27FC236}">
                <a16:creationId xmlns:a16="http://schemas.microsoft.com/office/drawing/2014/main" id="{606B21C4-602B-415C-82A8-A469EBB038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882F6C-7CCC-443F-AF09-8BD3AD12AE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58EFF3-9496-4E2A-A19A-1A827B41F3AE}" type="slidenum">
              <a:rPr lang="en-GB" smtClean="0"/>
              <a:t>‹#›</a:t>
            </a:fld>
            <a:endParaRPr lang="en-GB"/>
          </a:p>
        </p:txBody>
      </p:sp>
    </p:spTree>
    <p:extLst>
      <p:ext uri="{BB962C8B-B14F-4D97-AF65-F5344CB8AC3E}">
        <p14:creationId xmlns:p14="http://schemas.microsoft.com/office/powerpoint/2010/main" val="37068845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www.hse.gov.uk/construction/cdm/2015/domestic-clients.htm" TargetMode="External"/><Relationship Id="rId7" Type="http://schemas.openxmlformats.org/officeDocument/2006/relationships/hyperlink" Target="http://www.hse.gov.uk/construction/cdm/2015/contractors.htm" TargetMode="External"/><Relationship Id="rId2" Type="http://schemas.openxmlformats.org/officeDocument/2006/relationships/hyperlink" Target="http://www.hse.gov.uk/construction/cdm/2015/commercial-clients.htm" TargetMode="External"/><Relationship Id="rId1" Type="http://schemas.openxmlformats.org/officeDocument/2006/relationships/slideLayout" Target="../slideLayouts/slideLayout2.xml"/><Relationship Id="rId6" Type="http://schemas.openxmlformats.org/officeDocument/2006/relationships/hyperlink" Target="http://www.hse.gov.uk/construction/cdm/2015/principal-contractors.htm" TargetMode="External"/><Relationship Id="rId5" Type="http://schemas.openxmlformats.org/officeDocument/2006/relationships/hyperlink" Target="http://www.hse.gov.uk/construction/cdm/2015/principal-designers.htm" TargetMode="External"/><Relationship Id="rId4" Type="http://schemas.openxmlformats.org/officeDocument/2006/relationships/hyperlink" Target="http://www.hse.gov.uk/construction/cdm/2015/designers.ht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hse.gov.uk/construction/cdm/2015/commercial-clients.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hse.gov.uk/construction/cdm/2015/domestic-clients.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hse.gov.uk/construction/cdm/2015/designers.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hse.gov.uk/construction/cdm/2015/designers.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hse.gov.uk/construction/cdm/2015/principal-designers.ht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hse.gov.uk/construction/cdm/2015/principal-contractors.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hse.gov.uk/construction/cdm/2015/contractors.ht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hse.gov.uk/construction/cdm/2015/workers.ht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989B58B-8D3B-4109-AAEA-406C1D007E4F}"/>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CDM Regulations </a:t>
            </a:r>
          </a:p>
        </p:txBody>
      </p:sp>
      <p:sp>
        <p:nvSpPr>
          <p:cNvPr id="3" name="Content Placeholder 2">
            <a:extLst>
              <a:ext uri="{FF2B5EF4-FFF2-40B4-BE49-F238E27FC236}">
                <a16:creationId xmlns:a16="http://schemas.microsoft.com/office/drawing/2014/main" id="{28019034-A160-4CA6-A252-52CE087FAB83}"/>
              </a:ext>
            </a:extLst>
          </p:cNvPr>
          <p:cNvSpPr>
            <a:spLocks noGrp="1"/>
          </p:cNvSpPr>
          <p:nvPr>
            <p:ph idx="1"/>
          </p:nvPr>
        </p:nvSpPr>
        <p:spPr>
          <a:xfrm>
            <a:off x="1179226" y="3092970"/>
            <a:ext cx="9833548" cy="2693976"/>
          </a:xfrm>
        </p:spPr>
        <p:txBody>
          <a:bodyPr>
            <a:normAutofit fontScale="77500" lnSpcReduction="20000"/>
          </a:bodyPr>
          <a:lstStyle/>
          <a:p>
            <a:r>
              <a:rPr lang="en-GB" sz="3200" dirty="0">
                <a:solidFill>
                  <a:srgbClr val="000000"/>
                </a:solidFill>
                <a:latin typeface="Arial" panose="020B0604020202020204" pitchFamily="34" charset="0"/>
                <a:cs typeface="Arial" panose="020B0604020202020204" pitchFamily="34" charset="0"/>
              </a:rPr>
              <a:t>Became law in England and Wales in April 1995</a:t>
            </a:r>
          </a:p>
          <a:p>
            <a:r>
              <a:rPr lang="en-GB" sz="3200" dirty="0">
                <a:solidFill>
                  <a:srgbClr val="000000"/>
                </a:solidFill>
                <a:latin typeface="Arial" panose="020B0604020202020204" pitchFamily="34" charset="0"/>
                <a:cs typeface="Arial" panose="020B0604020202020204" pitchFamily="34" charset="0"/>
              </a:rPr>
              <a:t>Updated in 2007</a:t>
            </a:r>
          </a:p>
          <a:p>
            <a:r>
              <a:rPr lang="en-GB" sz="3200" dirty="0">
                <a:solidFill>
                  <a:srgbClr val="000000"/>
                </a:solidFill>
                <a:latin typeface="Arial" panose="020B0604020202020204" pitchFamily="34" charset="0"/>
                <a:cs typeface="Arial" panose="020B0604020202020204" pitchFamily="34" charset="0"/>
              </a:rPr>
              <a:t>Currently CDM 2015 edition</a:t>
            </a:r>
          </a:p>
          <a:p>
            <a:r>
              <a:rPr lang="en-GB" sz="3200" dirty="0">
                <a:solidFill>
                  <a:srgbClr val="000000"/>
                </a:solidFill>
                <a:latin typeface="Arial" panose="020B0604020202020204" pitchFamily="34" charset="0"/>
                <a:cs typeface="Arial" panose="020B0604020202020204" pitchFamily="34" charset="0"/>
              </a:rPr>
              <a:t>Control how building projects are run in order to protect the health and safety of construction workers and future building users. </a:t>
            </a:r>
          </a:p>
          <a:p>
            <a:r>
              <a:rPr lang="en-GB" sz="3200" dirty="0">
                <a:solidFill>
                  <a:srgbClr val="000000"/>
                </a:solidFill>
                <a:latin typeface="Arial" panose="020B0604020202020204" pitchFamily="34" charset="0"/>
                <a:cs typeface="Arial" panose="020B0604020202020204" pitchFamily="34" charset="0"/>
              </a:rPr>
              <a:t>The regulations place strict duties on clients, designers and others. </a:t>
            </a:r>
          </a:p>
          <a:p>
            <a:endParaRPr lang="en-GB" sz="2000" dirty="0">
              <a:solidFill>
                <a:srgbClr val="000000"/>
              </a:solidFill>
            </a:endParaRPr>
          </a:p>
        </p:txBody>
      </p:sp>
    </p:spTree>
    <p:extLst>
      <p:ext uri="{BB962C8B-B14F-4D97-AF65-F5344CB8AC3E}">
        <p14:creationId xmlns:p14="http://schemas.microsoft.com/office/powerpoint/2010/main" val="2880406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CDM 2015 is divided into five parts:</a:t>
            </a:r>
            <a:br>
              <a:rPr lang="en-GB" sz="5400" dirty="0"/>
            </a:br>
            <a:endParaRPr lang="en-GB" dirty="0"/>
          </a:p>
        </p:txBody>
      </p:sp>
      <p:sp>
        <p:nvSpPr>
          <p:cNvPr id="3" name="Content Placeholder 2"/>
          <p:cNvSpPr>
            <a:spLocks noGrp="1"/>
          </p:cNvSpPr>
          <p:nvPr>
            <p:ph idx="1"/>
          </p:nvPr>
        </p:nvSpPr>
        <p:spPr/>
        <p:txBody>
          <a:bodyPr>
            <a:normAutofit fontScale="92500" lnSpcReduction="20000"/>
          </a:bodyPr>
          <a:lstStyle/>
          <a:p>
            <a:pPr lvl="0" fontAlgn="base"/>
            <a:r>
              <a:rPr lang="en-GB" dirty="0"/>
              <a:t>Part 1 deals with the application of CDM 2015 and definitions</a:t>
            </a:r>
            <a:endParaRPr lang="en-GB" sz="3600" dirty="0"/>
          </a:p>
          <a:p>
            <a:pPr lvl="0" fontAlgn="base"/>
            <a:r>
              <a:rPr lang="en-GB" dirty="0"/>
              <a:t>Part 2 covers the duties of clients for all construction projects. These duties apply in full for </a:t>
            </a:r>
            <a:r>
              <a:rPr lang="en-GB" dirty="0">
                <a:hlinkClick r:id="rId2">
                  <a:extLst>
                    <a:ext uri="{A12FA001-AC4F-418D-AE19-62706E023703}">
                      <ahyp:hlinkClr xmlns:ahyp="http://schemas.microsoft.com/office/drawing/2018/hyperlinkcolor" val="tx"/>
                    </a:ext>
                  </a:extLst>
                </a:hlinkClick>
              </a:rPr>
              <a:t>commercial clients</a:t>
            </a:r>
            <a:r>
              <a:rPr lang="en-GB" dirty="0"/>
              <a:t>. However, the duties for </a:t>
            </a:r>
            <a:r>
              <a:rPr lang="en-GB" dirty="0">
                <a:hlinkClick r:id="rId3">
                  <a:extLst>
                    <a:ext uri="{A12FA001-AC4F-418D-AE19-62706E023703}">
                      <ahyp:hlinkClr xmlns:ahyp="http://schemas.microsoft.com/office/drawing/2018/hyperlinkcolor" val="tx"/>
                    </a:ext>
                  </a:extLst>
                </a:hlinkClick>
              </a:rPr>
              <a:t>domestic clients</a:t>
            </a:r>
            <a:r>
              <a:rPr lang="en-GB" dirty="0"/>
              <a:t> normally pass to other </a:t>
            </a:r>
            <a:r>
              <a:rPr lang="en-GB" dirty="0" err="1"/>
              <a:t>dutyholders</a:t>
            </a:r>
            <a:endParaRPr lang="en-GB" sz="3600" dirty="0"/>
          </a:p>
          <a:p>
            <a:pPr lvl="0" fontAlgn="base"/>
            <a:r>
              <a:rPr lang="en-GB" dirty="0"/>
              <a:t>Part 3 covers the health and safety duties and roles of other </a:t>
            </a:r>
            <a:r>
              <a:rPr lang="en-GB" dirty="0" err="1"/>
              <a:t>dutyholders</a:t>
            </a:r>
            <a:r>
              <a:rPr lang="en-GB" dirty="0"/>
              <a:t>, including:</a:t>
            </a:r>
            <a:endParaRPr lang="en-GB" sz="3600" dirty="0"/>
          </a:p>
          <a:p>
            <a:pPr lvl="1" fontAlgn="base"/>
            <a:r>
              <a:rPr lang="en-GB" dirty="0">
                <a:hlinkClick r:id="rId4">
                  <a:extLst>
                    <a:ext uri="{A12FA001-AC4F-418D-AE19-62706E023703}">
                      <ahyp:hlinkClr xmlns:ahyp="http://schemas.microsoft.com/office/drawing/2018/hyperlinkcolor" val="tx"/>
                    </a:ext>
                  </a:extLst>
                </a:hlinkClick>
              </a:rPr>
              <a:t>Designers</a:t>
            </a:r>
            <a:endParaRPr lang="en-GB" sz="3200" dirty="0"/>
          </a:p>
          <a:p>
            <a:pPr lvl="1" fontAlgn="base"/>
            <a:r>
              <a:rPr lang="en-GB" dirty="0">
                <a:hlinkClick r:id="rId5">
                  <a:extLst>
                    <a:ext uri="{A12FA001-AC4F-418D-AE19-62706E023703}">
                      <ahyp:hlinkClr xmlns:ahyp="http://schemas.microsoft.com/office/drawing/2018/hyperlinkcolor" val="tx"/>
                    </a:ext>
                  </a:extLst>
                </a:hlinkClick>
              </a:rPr>
              <a:t>Principal designers</a:t>
            </a:r>
            <a:endParaRPr lang="en-GB" sz="3200" dirty="0"/>
          </a:p>
          <a:p>
            <a:pPr lvl="1" fontAlgn="base"/>
            <a:r>
              <a:rPr lang="en-GB" dirty="0">
                <a:hlinkClick r:id="rId6">
                  <a:extLst>
                    <a:ext uri="{A12FA001-AC4F-418D-AE19-62706E023703}">
                      <ahyp:hlinkClr xmlns:ahyp="http://schemas.microsoft.com/office/drawing/2018/hyperlinkcolor" val="tx"/>
                    </a:ext>
                  </a:extLst>
                </a:hlinkClick>
              </a:rPr>
              <a:t>Principal contractors</a:t>
            </a:r>
            <a:endParaRPr lang="en-GB" sz="3200" dirty="0"/>
          </a:p>
          <a:p>
            <a:pPr lvl="1" fontAlgn="base"/>
            <a:r>
              <a:rPr lang="en-GB" dirty="0">
                <a:hlinkClick r:id="rId7">
                  <a:extLst>
                    <a:ext uri="{A12FA001-AC4F-418D-AE19-62706E023703}">
                      <ahyp:hlinkClr xmlns:ahyp="http://schemas.microsoft.com/office/drawing/2018/hyperlinkcolor" val="tx"/>
                    </a:ext>
                  </a:extLst>
                </a:hlinkClick>
              </a:rPr>
              <a:t>Contractors</a:t>
            </a:r>
            <a:endParaRPr lang="en-GB" dirty="0"/>
          </a:p>
          <a:p>
            <a:pPr lvl="0" fontAlgn="base"/>
            <a:r>
              <a:rPr lang="en-GB" dirty="0"/>
              <a:t>Part 4 contains general requirements for all construction sites</a:t>
            </a:r>
          </a:p>
          <a:p>
            <a:pPr lvl="0" fontAlgn="base"/>
            <a:r>
              <a:rPr lang="en-GB" dirty="0"/>
              <a:t>Part 5 contains transitional arrangements and revocations</a:t>
            </a:r>
          </a:p>
          <a:p>
            <a:pPr lvl="1" fontAlgn="base"/>
            <a:endParaRPr lang="en-GB" sz="3200" dirty="0"/>
          </a:p>
          <a:p>
            <a:endParaRPr lang="en-GB" dirty="0"/>
          </a:p>
        </p:txBody>
      </p:sp>
    </p:spTree>
    <p:extLst>
      <p:ext uri="{BB962C8B-B14F-4D97-AF65-F5344CB8AC3E}">
        <p14:creationId xmlns:p14="http://schemas.microsoft.com/office/powerpoint/2010/main" val="412098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Notification of projects</a:t>
            </a:r>
          </a:p>
        </p:txBody>
      </p:sp>
      <p:sp>
        <p:nvSpPr>
          <p:cNvPr id="3" name="Content Placeholder 2"/>
          <p:cNvSpPr>
            <a:spLocks noGrp="1"/>
          </p:cNvSpPr>
          <p:nvPr>
            <p:ph idx="1"/>
          </p:nvPr>
        </p:nvSpPr>
        <p:spPr/>
        <p:txBody>
          <a:bodyPr>
            <a:normAutofit fontScale="92500"/>
          </a:bodyPr>
          <a:lstStyle/>
          <a:p>
            <a:pPr marL="0" indent="0" fontAlgn="base">
              <a:buNone/>
            </a:pPr>
            <a:r>
              <a:rPr lang="en-GB" b="1" dirty="0"/>
              <a:t>When is a construction project 'notifiable'?</a:t>
            </a:r>
            <a:endParaRPr lang="en-GB" dirty="0"/>
          </a:p>
          <a:p>
            <a:pPr fontAlgn="base"/>
            <a:r>
              <a:rPr lang="en-GB" dirty="0"/>
              <a:t>A construction project is notifiable if the construction work is expected to:</a:t>
            </a:r>
          </a:p>
          <a:p>
            <a:pPr lvl="0" fontAlgn="base"/>
            <a:r>
              <a:rPr lang="en-GB" dirty="0"/>
              <a:t>last longer than 30 working days </a:t>
            </a:r>
            <a:r>
              <a:rPr lang="en-GB" b="1" dirty="0"/>
              <a:t>and</a:t>
            </a:r>
            <a:r>
              <a:rPr lang="en-GB" dirty="0"/>
              <a:t> have more than 20 workers working at the same time at any point on the project or</a:t>
            </a:r>
          </a:p>
          <a:p>
            <a:pPr lvl="0" fontAlgn="base"/>
            <a:r>
              <a:rPr lang="en-GB" dirty="0"/>
              <a:t>exceed 500 person days</a:t>
            </a:r>
          </a:p>
          <a:p>
            <a:pPr marL="0" indent="0" fontAlgn="base">
              <a:buNone/>
            </a:pPr>
            <a:r>
              <a:rPr lang="en-GB" b="1" dirty="0"/>
              <a:t>Does the 30 working days/500 person days on site include weekends, bank holidays </a:t>
            </a:r>
            <a:r>
              <a:rPr lang="en-GB" b="1" dirty="0" err="1"/>
              <a:t>etc</a:t>
            </a:r>
            <a:r>
              <a:rPr lang="en-GB" b="1" dirty="0"/>
              <a:t>?</a:t>
            </a:r>
            <a:endParaRPr lang="en-GB" dirty="0"/>
          </a:p>
          <a:p>
            <a:pPr fontAlgn="base"/>
            <a:r>
              <a:rPr lang="en-GB" dirty="0"/>
              <a:t>Every day on which construction work is likely to be carried out should be counted, even if the work on that day is of a short duration. This includes holidays and weekends.</a:t>
            </a:r>
          </a:p>
          <a:p>
            <a:endParaRPr lang="en-GB" dirty="0"/>
          </a:p>
        </p:txBody>
      </p:sp>
    </p:spTree>
    <p:extLst>
      <p:ext uri="{BB962C8B-B14F-4D97-AF65-F5344CB8AC3E}">
        <p14:creationId xmlns:p14="http://schemas.microsoft.com/office/powerpoint/2010/main" val="2182493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Notification</a:t>
            </a:r>
          </a:p>
        </p:txBody>
      </p:sp>
      <p:sp>
        <p:nvSpPr>
          <p:cNvPr id="3" name="Content Placeholder 2"/>
          <p:cNvSpPr>
            <a:spLocks noGrp="1"/>
          </p:cNvSpPr>
          <p:nvPr>
            <p:ph idx="1"/>
          </p:nvPr>
        </p:nvSpPr>
        <p:spPr/>
        <p:txBody>
          <a:bodyPr/>
          <a:lstStyle/>
          <a:p>
            <a:pPr>
              <a:spcAft>
                <a:spcPts val="1200"/>
              </a:spcAft>
            </a:pPr>
            <a:r>
              <a:rPr lang="en-GB" dirty="0"/>
              <a:t>The notice must:</a:t>
            </a:r>
          </a:p>
          <a:p>
            <a:pPr marL="342900" indent="-342900">
              <a:spcAft>
                <a:spcPts val="1200"/>
              </a:spcAft>
              <a:buFontTx/>
              <a:buChar char="-"/>
            </a:pPr>
            <a:r>
              <a:rPr lang="en-GB" dirty="0"/>
              <a:t>Contain the particulars specified in Schedule 1</a:t>
            </a:r>
          </a:p>
          <a:p>
            <a:pPr marL="342900" indent="-342900">
              <a:spcAft>
                <a:spcPts val="1200"/>
              </a:spcAft>
              <a:buFontTx/>
              <a:buChar char="-"/>
            </a:pPr>
            <a:r>
              <a:rPr lang="en-GB" dirty="0"/>
              <a:t>Be clearly displayed in the construction site office</a:t>
            </a:r>
          </a:p>
          <a:p>
            <a:pPr marL="342900" indent="-342900">
              <a:spcAft>
                <a:spcPts val="1200"/>
              </a:spcAft>
              <a:buFontTx/>
              <a:buChar char="-"/>
            </a:pPr>
            <a:r>
              <a:rPr lang="en-GB" dirty="0"/>
              <a:t>If necessary, be periodically updated</a:t>
            </a:r>
          </a:p>
          <a:p>
            <a:endParaRPr lang="en-GB" dirty="0"/>
          </a:p>
        </p:txBody>
      </p:sp>
    </p:spTree>
    <p:extLst>
      <p:ext uri="{BB962C8B-B14F-4D97-AF65-F5344CB8AC3E}">
        <p14:creationId xmlns:p14="http://schemas.microsoft.com/office/powerpoint/2010/main" val="2385217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62838"/>
            <a:ext cx="10515600" cy="6513535"/>
          </a:xfrm>
        </p:spPr>
        <p:txBody>
          <a:bodyPr>
            <a:normAutofit fontScale="92500" lnSpcReduction="20000"/>
          </a:bodyPr>
          <a:lstStyle/>
          <a:p>
            <a:pPr marL="0" indent="0">
              <a:buNone/>
            </a:pPr>
            <a:r>
              <a:rPr lang="en-GB" sz="3300" dirty="0"/>
              <a:t>SCHEDULE 1 Particulars to be notified under regulation 6</a:t>
            </a:r>
          </a:p>
          <a:p>
            <a:r>
              <a:rPr lang="en-GB" sz="3300" dirty="0"/>
              <a:t> The date of forwarding the notice. </a:t>
            </a:r>
          </a:p>
          <a:p>
            <a:r>
              <a:rPr lang="en-GB" sz="3300" dirty="0"/>
              <a:t> The address of the construction site or precise description of its location. </a:t>
            </a:r>
          </a:p>
          <a:p>
            <a:r>
              <a:rPr lang="en-GB" sz="3300" dirty="0"/>
              <a:t> The name of the local authority where the construction site is located. </a:t>
            </a:r>
          </a:p>
          <a:p>
            <a:r>
              <a:rPr lang="en-GB" sz="3300" dirty="0"/>
              <a:t> A brief description of the project and the construction work that it entails. </a:t>
            </a:r>
          </a:p>
          <a:p>
            <a:r>
              <a:rPr lang="en-GB" sz="3300" dirty="0"/>
              <a:t> The following contact details of the client: name, address, telephone number and (if available) an email address. </a:t>
            </a:r>
          </a:p>
          <a:p>
            <a:r>
              <a:rPr lang="en-GB" sz="3300" dirty="0"/>
              <a:t> The following contact details of the principal designer: name, address, telephone number and (if available) an email address. </a:t>
            </a:r>
          </a:p>
          <a:p>
            <a:r>
              <a:rPr lang="en-GB" sz="3300" dirty="0"/>
              <a:t> The following contact details of the principal contractor: name, address, telephone number and (if available) an email address. </a:t>
            </a:r>
          </a:p>
          <a:p>
            <a:endParaRPr lang="en-GB" dirty="0"/>
          </a:p>
        </p:txBody>
      </p:sp>
    </p:spTree>
    <p:extLst>
      <p:ext uri="{BB962C8B-B14F-4D97-AF65-F5344CB8AC3E}">
        <p14:creationId xmlns:p14="http://schemas.microsoft.com/office/powerpoint/2010/main" val="2661790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C37DE-82C3-4E8F-95F3-8C3E80A929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0216AF-AD6D-4431-9D2C-054B47390238}"/>
              </a:ext>
            </a:extLst>
          </p:cNvPr>
          <p:cNvSpPr>
            <a:spLocks noGrp="1"/>
          </p:cNvSpPr>
          <p:nvPr>
            <p:ph idx="1"/>
          </p:nvPr>
        </p:nvSpPr>
        <p:spPr/>
        <p:txBody>
          <a:bodyPr>
            <a:normAutofit fontScale="92500" lnSpcReduction="20000"/>
          </a:bodyPr>
          <a:lstStyle/>
          <a:p>
            <a:r>
              <a:rPr lang="en-GB" dirty="0"/>
              <a:t> The date planned for the start of the construction phase. </a:t>
            </a:r>
          </a:p>
          <a:p>
            <a:r>
              <a:rPr lang="en-GB" dirty="0"/>
              <a:t> The time allocated by the client under regulation 4(1) for the construction work. </a:t>
            </a:r>
          </a:p>
          <a:p>
            <a:r>
              <a:rPr lang="en-GB" dirty="0"/>
              <a:t> The planned duration of the construction phase. </a:t>
            </a:r>
          </a:p>
          <a:p>
            <a:r>
              <a:rPr lang="en-GB" dirty="0"/>
              <a:t> The estimated maximum number of people at work on the construction site. </a:t>
            </a:r>
          </a:p>
          <a:p>
            <a:r>
              <a:rPr lang="en-GB" dirty="0"/>
              <a:t> The planned number of contractors on the construction site. </a:t>
            </a:r>
          </a:p>
          <a:p>
            <a:r>
              <a:rPr lang="en-GB" dirty="0"/>
              <a:t> The name and address of any contractor already appointed. </a:t>
            </a:r>
          </a:p>
          <a:p>
            <a:r>
              <a:rPr lang="en-GB" dirty="0"/>
              <a:t> The name and address of any designer already appointed. </a:t>
            </a:r>
          </a:p>
          <a:p>
            <a:r>
              <a:rPr lang="en-GB" dirty="0"/>
              <a:t> A declaration signed by or on behalf of the client that the client is aware of the client duties under these Regulations. </a:t>
            </a:r>
          </a:p>
          <a:p>
            <a:endParaRPr lang="en-GB" dirty="0"/>
          </a:p>
        </p:txBody>
      </p:sp>
    </p:spTree>
    <p:extLst>
      <p:ext uri="{BB962C8B-B14F-4D97-AF65-F5344CB8AC3E}">
        <p14:creationId xmlns:p14="http://schemas.microsoft.com/office/powerpoint/2010/main" val="3967311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a:t>
            </a:r>
          </a:p>
        </p:txBody>
      </p:sp>
      <p:sp>
        <p:nvSpPr>
          <p:cNvPr id="3" name="Content Placeholder 2"/>
          <p:cNvSpPr>
            <a:spLocks noGrp="1"/>
          </p:cNvSpPr>
          <p:nvPr>
            <p:ph idx="1"/>
          </p:nvPr>
        </p:nvSpPr>
        <p:spPr/>
        <p:txBody>
          <a:bodyPr>
            <a:normAutofit/>
          </a:bodyPr>
          <a:lstStyle/>
          <a:p>
            <a:pPr marL="0" indent="0" fontAlgn="base">
              <a:buNone/>
            </a:pPr>
            <a:r>
              <a:rPr lang="en-GB" dirty="0"/>
              <a:t> Anyone who has construction work carried out for them. </a:t>
            </a:r>
          </a:p>
          <a:p>
            <a:pPr marL="0" indent="0" fontAlgn="base">
              <a:buNone/>
            </a:pPr>
            <a:r>
              <a:rPr lang="en-GB" dirty="0"/>
              <a:t>The main duty for clients is to make sure their project is suitably managed, ensuring the health and safety of all who might be affected by the work, including members of the public. </a:t>
            </a:r>
          </a:p>
          <a:p>
            <a:pPr marL="0" indent="0" fontAlgn="base">
              <a:buNone/>
            </a:pPr>
            <a:endParaRPr lang="en-GB" dirty="0"/>
          </a:p>
          <a:p>
            <a:pPr marL="0" indent="0" fontAlgn="base">
              <a:buNone/>
            </a:pPr>
            <a:endParaRPr lang="en-GB" dirty="0"/>
          </a:p>
          <a:p>
            <a:pPr marL="0" indent="0" fontAlgn="base">
              <a:buNone/>
            </a:pPr>
            <a:r>
              <a:rPr lang="en-GB" dirty="0"/>
              <a:t>CDM 2015 recognises two types of client:</a:t>
            </a:r>
          </a:p>
          <a:p>
            <a:pPr marL="0" lvl="0" indent="0" fontAlgn="base">
              <a:buNone/>
            </a:pPr>
            <a:r>
              <a:rPr lang="en-GB" dirty="0"/>
              <a:t> </a:t>
            </a:r>
          </a:p>
          <a:p>
            <a:pPr marL="0" lvl="0" indent="0" fontAlgn="base">
              <a:buNone/>
            </a:pPr>
            <a:r>
              <a:rPr lang="en-GB" dirty="0"/>
              <a:t> </a:t>
            </a:r>
          </a:p>
          <a:p>
            <a:endParaRPr lang="en-GB" dirty="0"/>
          </a:p>
        </p:txBody>
      </p:sp>
    </p:spTree>
    <p:extLst>
      <p:ext uri="{BB962C8B-B14F-4D97-AF65-F5344CB8AC3E}">
        <p14:creationId xmlns:p14="http://schemas.microsoft.com/office/powerpoint/2010/main" val="4158925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33F2-D3FD-4B8B-A866-F8EB011F3085}"/>
              </a:ext>
            </a:extLst>
          </p:cNvPr>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Commercial clients</a:t>
            </a:r>
            <a:endParaRPr lang="en-GB" dirty="0"/>
          </a:p>
        </p:txBody>
      </p:sp>
      <p:sp>
        <p:nvSpPr>
          <p:cNvPr id="3" name="Content Placeholder 2">
            <a:extLst>
              <a:ext uri="{FF2B5EF4-FFF2-40B4-BE49-F238E27FC236}">
                <a16:creationId xmlns:a16="http://schemas.microsoft.com/office/drawing/2014/main" id="{C0B4F9CA-8A9F-4B5D-AC0B-C797AD2838FF}"/>
              </a:ext>
            </a:extLst>
          </p:cNvPr>
          <p:cNvSpPr>
            <a:spLocks noGrp="1"/>
          </p:cNvSpPr>
          <p:nvPr>
            <p:ph idx="1"/>
          </p:nvPr>
        </p:nvSpPr>
        <p:spPr/>
        <p:txBody>
          <a:bodyPr/>
          <a:lstStyle/>
          <a:p>
            <a:r>
              <a:rPr lang="en-GB" dirty="0"/>
              <a:t>Have construction work carried out as part of their business. This could be an individual, partnership or company and includes property developers and companies managing domestic properties</a:t>
            </a:r>
          </a:p>
        </p:txBody>
      </p:sp>
    </p:spTree>
    <p:extLst>
      <p:ext uri="{BB962C8B-B14F-4D97-AF65-F5344CB8AC3E}">
        <p14:creationId xmlns:p14="http://schemas.microsoft.com/office/powerpoint/2010/main" val="2572981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A1A85-3BBE-4CF9-BCE7-978BFEB4DC46}"/>
              </a:ext>
            </a:extLst>
          </p:cNvPr>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Domestic clients</a:t>
            </a:r>
            <a:endParaRPr lang="en-GB" dirty="0"/>
          </a:p>
        </p:txBody>
      </p:sp>
      <p:sp>
        <p:nvSpPr>
          <p:cNvPr id="3" name="Content Placeholder 2">
            <a:extLst>
              <a:ext uri="{FF2B5EF4-FFF2-40B4-BE49-F238E27FC236}">
                <a16:creationId xmlns:a16="http://schemas.microsoft.com/office/drawing/2014/main" id="{6C288495-E7B6-472E-A866-D8834187FBBF}"/>
              </a:ext>
            </a:extLst>
          </p:cNvPr>
          <p:cNvSpPr>
            <a:spLocks noGrp="1"/>
          </p:cNvSpPr>
          <p:nvPr>
            <p:ph idx="1"/>
          </p:nvPr>
        </p:nvSpPr>
        <p:spPr/>
        <p:txBody>
          <a:bodyPr/>
          <a:lstStyle/>
          <a:p>
            <a:r>
              <a:rPr lang="en-GB" dirty="0"/>
              <a:t>Have construction work carried out for them but </a:t>
            </a:r>
            <a:r>
              <a:rPr lang="en-GB" b="1" dirty="0"/>
              <a:t>not</a:t>
            </a:r>
            <a:r>
              <a:rPr lang="en-GB" dirty="0"/>
              <a:t> in connection with any business – usually work done on their own home or the home of a family member. </a:t>
            </a:r>
          </a:p>
          <a:p>
            <a:endParaRPr lang="en-GB" dirty="0"/>
          </a:p>
          <a:p>
            <a:pPr marL="0" indent="0">
              <a:buNone/>
            </a:pPr>
            <a:r>
              <a:rPr lang="en-GB" dirty="0"/>
              <a:t>CDM 2015 does not require domestic clients to carry out client duties as these normally pass to other </a:t>
            </a:r>
            <a:r>
              <a:rPr lang="en-GB" dirty="0" err="1"/>
              <a:t>dutyholders</a:t>
            </a:r>
            <a:endParaRPr lang="en-GB" dirty="0"/>
          </a:p>
        </p:txBody>
      </p:sp>
    </p:spTree>
    <p:extLst>
      <p:ext uri="{BB962C8B-B14F-4D97-AF65-F5344CB8AC3E}">
        <p14:creationId xmlns:p14="http://schemas.microsoft.com/office/powerpoint/2010/main" val="1496255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Designer</a:t>
            </a:r>
            <a:endParaRPr lang="en-GB" dirty="0"/>
          </a:p>
        </p:txBody>
      </p:sp>
      <p:sp>
        <p:nvSpPr>
          <p:cNvPr id="3" name="Content Placeholder 2"/>
          <p:cNvSpPr>
            <a:spLocks noGrp="1"/>
          </p:cNvSpPr>
          <p:nvPr>
            <p:ph idx="1"/>
          </p:nvPr>
        </p:nvSpPr>
        <p:spPr/>
        <p:txBody>
          <a:bodyPr>
            <a:normAutofit/>
          </a:bodyPr>
          <a:lstStyle/>
          <a:p>
            <a:r>
              <a:rPr lang="en-GB" dirty="0"/>
              <a:t> An organisation or individual whose work involves preparing or modifying designs, drawings, specifications, bills of quantity or design calculations. </a:t>
            </a:r>
          </a:p>
          <a:p>
            <a:r>
              <a:rPr lang="en-GB" dirty="0"/>
              <a:t>Designers can be architects, consulting engineers and quantity surveyors, or anyone who specifies and alters designs as part of their work.  </a:t>
            </a:r>
          </a:p>
          <a:p>
            <a:r>
              <a:rPr lang="en-GB" dirty="0"/>
              <a:t>They can also include tradespeople if they carry out design work. </a:t>
            </a:r>
          </a:p>
        </p:txBody>
      </p:sp>
    </p:spTree>
    <p:extLst>
      <p:ext uri="{BB962C8B-B14F-4D97-AF65-F5344CB8AC3E}">
        <p14:creationId xmlns:p14="http://schemas.microsoft.com/office/powerpoint/2010/main" val="2247878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69E6D-0CC8-4754-91D0-AFB51A6B06E8}"/>
              </a:ext>
            </a:extLst>
          </p:cNvPr>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Designer</a:t>
            </a:r>
            <a:r>
              <a:rPr lang="en-GB" u="sng" dirty="0"/>
              <a:t> - Duties</a:t>
            </a:r>
            <a:endParaRPr lang="en-GB" dirty="0"/>
          </a:p>
        </p:txBody>
      </p:sp>
      <p:sp>
        <p:nvSpPr>
          <p:cNvPr id="3" name="Content Placeholder 2">
            <a:extLst>
              <a:ext uri="{FF2B5EF4-FFF2-40B4-BE49-F238E27FC236}">
                <a16:creationId xmlns:a16="http://schemas.microsoft.com/office/drawing/2014/main" id="{FBBB7FEE-BAD8-4CC1-A559-B1E48379381E}"/>
              </a:ext>
            </a:extLst>
          </p:cNvPr>
          <p:cNvSpPr>
            <a:spLocks noGrp="1"/>
          </p:cNvSpPr>
          <p:nvPr>
            <p:ph idx="1"/>
          </p:nvPr>
        </p:nvSpPr>
        <p:spPr/>
        <p:txBody>
          <a:bodyPr/>
          <a:lstStyle/>
          <a:p>
            <a:r>
              <a:rPr lang="en-GB" dirty="0"/>
              <a:t>To eliminate, reduce or control foreseeable risks that may arise during construction work, or in the use and maintenance of the building once built. </a:t>
            </a:r>
          </a:p>
          <a:p>
            <a:r>
              <a:rPr lang="en-GB" dirty="0"/>
              <a:t>Designers work under the control of a principal designer on projects with more than one contractor.</a:t>
            </a:r>
          </a:p>
          <a:p>
            <a:endParaRPr lang="en-GB" dirty="0"/>
          </a:p>
        </p:txBody>
      </p:sp>
    </p:spTree>
    <p:extLst>
      <p:ext uri="{BB962C8B-B14F-4D97-AF65-F5344CB8AC3E}">
        <p14:creationId xmlns:p14="http://schemas.microsoft.com/office/powerpoint/2010/main" val="1613800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Principal designer</a:t>
            </a:r>
            <a:r>
              <a:rPr lang="en-GB" dirty="0"/>
              <a:t> </a:t>
            </a:r>
          </a:p>
        </p:txBody>
      </p:sp>
      <p:sp>
        <p:nvSpPr>
          <p:cNvPr id="3" name="Content Placeholder 2"/>
          <p:cNvSpPr>
            <a:spLocks noGrp="1"/>
          </p:cNvSpPr>
          <p:nvPr>
            <p:ph idx="1"/>
          </p:nvPr>
        </p:nvSpPr>
        <p:spPr/>
        <p:txBody>
          <a:bodyPr/>
          <a:lstStyle/>
          <a:p>
            <a:pPr fontAlgn="base"/>
            <a:r>
              <a:rPr lang="en-GB" dirty="0"/>
              <a:t> A designer appointed by the client to control the pre-construction phase on projects with more than one contractor. </a:t>
            </a:r>
          </a:p>
          <a:p>
            <a:pPr fontAlgn="base"/>
            <a:endParaRPr lang="en-GB" dirty="0"/>
          </a:p>
          <a:p>
            <a:pPr marL="0" indent="0" fontAlgn="base">
              <a:buNone/>
            </a:pPr>
            <a:r>
              <a:rPr lang="en-GB" dirty="0"/>
              <a:t>Duties </a:t>
            </a:r>
          </a:p>
          <a:p>
            <a:pPr fontAlgn="base"/>
            <a:r>
              <a:rPr lang="en-GB" dirty="0"/>
              <a:t>To plan, manage, monitor and coordinate health and safety during this phase, when most design work is carried out.</a:t>
            </a:r>
          </a:p>
        </p:txBody>
      </p:sp>
    </p:spTree>
    <p:extLst>
      <p:ext uri="{BB962C8B-B14F-4D97-AF65-F5344CB8AC3E}">
        <p14:creationId xmlns:p14="http://schemas.microsoft.com/office/powerpoint/2010/main" val="2698956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FD916-4D6D-401F-A295-68298A532A6E}"/>
              </a:ext>
            </a:extLst>
          </p:cNvPr>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Principal contractor</a:t>
            </a:r>
            <a:endParaRPr lang="en-GB" dirty="0"/>
          </a:p>
        </p:txBody>
      </p:sp>
      <p:sp>
        <p:nvSpPr>
          <p:cNvPr id="3" name="Content Placeholder 2">
            <a:extLst>
              <a:ext uri="{FF2B5EF4-FFF2-40B4-BE49-F238E27FC236}">
                <a16:creationId xmlns:a16="http://schemas.microsoft.com/office/drawing/2014/main" id="{4ACD165D-FE9A-4FC0-873C-BD8110707BCE}"/>
              </a:ext>
            </a:extLst>
          </p:cNvPr>
          <p:cNvSpPr>
            <a:spLocks noGrp="1"/>
          </p:cNvSpPr>
          <p:nvPr>
            <p:ph idx="1"/>
          </p:nvPr>
        </p:nvSpPr>
        <p:spPr/>
        <p:txBody>
          <a:bodyPr/>
          <a:lstStyle/>
          <a:p>
            <a:r>
              <a:rPr lang="en-GB" dirty="0"/>
              <a:t>A contractor appointed by the client to manage the construction phase on projects with more than one contractor. </a:t>
            </a:r>
          </a:p>
          <a:p>
            <a:endParaRPr lang="en-GB" dirty="0"/>
          </a:p>
          <a:p>
            <a:r>
              <a:rPr lang="en-GB" dirty="0"/>
              <a:t>Duties</a:t>
            </a:r>
          </a:p>
          <a:p>
            <a:r>
              <a:rPr lang="en-GB" dirty="0"/>
              <a:t>To plan, manage, monitor and coordinate health and safety during this phase, when all construction work takes place.</a:t>
            </a:r>
          </a:p>
          <a:p>
            <a:endParaRPr lang="en-GB" dirty="0"/>
          </a:p>
        </p:txBody>
      </p:sp>
    </p:spTree>
    <p:extLst>
      <p:ext uri="{BB962C8B-B14F-4D97-AF65-F5344CB8AC3E}">
        <p14:creationId xmlns:p14="http://schemas.microsoft.com/office/powerpoint/2010/main" val="780762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Contractor</a:t>
            </a:r>
            <a:r>
              <a:rPr lang="en-GB" dirty="0"/>
              <a:t> </a:t>
            </a:r>
          </a:p>
        </p:txBody>
      </p:sp>
      <p:sp>
        <p:nvSpPr>
          <p:cNvPr id="3" name="Content Placeholder 2"/>
          <p:cNvSpPr>
            <a:spLocks noGrp="1"/>
          </p:cNvSpPr>
          <p:nvPr>
            <p:ph idx="1"/>
          </p:nvPr>
        </p:nvSpPr>
        <p:spPr/>
        <p:txBody>
          <a:bodyPr/>
          <a:lstStyle/>
          <a:p>
            <a:r>
              <a:rPr lang="en-GB" dirty="0"/>
              <a:t> An individual or business in charge of carrying out construction work (</a:t>
            </a:r>
            <a:r>
              <a:rPr lang="en-GB" dirty="0" err="1"/>
              <a:t>eg</a:t>
            </a:r>
            <a:r>
              <a:rPr lang="en-GB" dirty="0"/>
              <a:t> building, altering, maintaining or demolishing). Anyone who manages this work or directly employs or engages construction workers is a contractor. </a:t>
            </a:r>
          </a:p>
          <a:p>
            <a:pPr marL="0" indent="0">
              <a:buNone/>
            </a:pPr>
            <a:r>
              <a:rPr lang="en-GB" dirty="0"/>
              <a:t>Duties</a:t>
            </a:r>
          </a:p>
          <a:p>
            <a:r>
              <a:rPr lang="en-GB" dirty="0"/>
              <a:t>To plan, manage and monitor the work under their control in a way that ensures the health and safety of anyone it might affect (including members of the public). </a:t>
            </a:r>
          </a:p>
          <a:p>
            <a:pPr marL="0" indent="0">
              <a:buNone/>
            </a:pPr>
            <a:r>
              <a:rPr lang="en-GB" dirty="0"/>
              <a:t>Contractors work under the control of the principal contractor on projects with more than one contractor.</a:t>
            </a:r>
          </a:p>
          <a:p>
            <a:endParaRPr lang="en-GB" dirty="0"/>
          </a:p>
        </p:txBody>
      </p:sp>
    </p:spTree>
    <p:extLst>
      <p:ext uri="{BB962C8B-B14F-4D97-AF65-F5344CB8AC3E}">
        <p14:creationId xmlns:p14="http://schemas.microsoft.com/office/powerpoint/2010/main" val="1678160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hlinkClick r:id="rId2">
                  <a:extLst>
                    <a:ext uri="{A12FA001-AC4F-418D-AE19-62706E023703}">
                      <ahyp:hlinkClr xmlns:ahyp="http://schemas.microsoft.com/office/drawing/2018/hyperlinkcolor" val="tx"/>
                    </a:ext>
                  </a:extLst>
                </a:hlinkClick>
              </a:rPr>
              <a:t>Worker</a:t>
            </a:r>
            <a:r>
              <a:rPr lang="en-GB" dirty="0"/>
              <a:t> </a:t>
            </a:r>
          </a:p>
        </p:txBody>
      </p:sp>
      <p:sp>
        <p:nvSpPr>
          <p:cNvPr id="3" name="Content Placeholder 2"/>
          <p:cNvSpPr>
            <a:spLocks noGrp="1"/>
          </p:cNvSpPr>
          <p:nvPr>
            <p:ph idx="1"/>
          </p:nvPr>
        </p:nvSpPr>
        <p:spPr/>
        <p:txBody>
          <a:bodyPr>
            <a:normAutofit lnSpcReduction="10000"/>
          </a:bodyPr>
          <a:lstStyle/>
          <a:p>
            <a:r>
              <a:rPr lang="en-GB" dirty="0"/>
              <a:t>An individual who actually carries out the work involved in building, altering, maintaining or demolishing buildings or structures. Workers include: plumbers, electricians, scaffolders, painters, decorators, steel erectors and labourers, as well as supervisors like foremen and chargehands. </a:t>
            </a:r>
          </a:p>
          <a:p>
            <a:pPr marL="0" indent="0">
              <a:buNone/>
            </a:pPr>
            <a:r>
              <a:rPr lang="en-GB" dirty="0"/>
              <a:t>Duties </a:t>
            </a:r>
          </a:p>
          <a:p>
            <a:r>
              <a:rPr lang="en-GB" dirty="0"/>
              <a:t>Include cooperating with their employer and other </a:t>
            </a:r>
            <a:r>
              <a:rPr lang="en-GB" dirty="0" err="1"/>
              <a:t>dutyholders</a:t>
            </a:r>
            <a:r>
              <a:rPr lang="en-GB" dirty="0"/>
              <a:t>, reporting anything they see that might endanger the health and safety of themselves or others. </a:t>
            </a:r>
          </a:p>
          <a:p>
            <a:r>
              <a:rPr lang="en-GB" dirty="0"/>
              <a:t>Workers must be consulted on matters affecting their health, safety and welfare.</a:t>
            </a:r>
          </a:p>
          <a:p>
            <a:endParaRPr lang="en-GB" dirty="0"/>
          </a:p>
        </p:txBody>
      </p:sp>
    </p:spTree>
    <p:extLst>
      <p:ext uri="{BB962C8B-B14F-4D97-AF65-F5344CB8AC3E}">
        <p14:creationId xmlns:p14="http://schemas.microsoft.com/office/powerpoint/2010/main" val="505366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F5623-BFBB-422B-AF45-98A68C6D7884}"/>
              </a:ext>
            </a:extLst>
          </p:cNvPr>
          <p:cNvSpPr>
            <a:spLocks noGrp="1"/>
          </p:cNvSpPr>
          <p:nvPr>
            <p:ph type="title"/>
          </p:nvPr>
        </p:nvSpPr>
        <p:spPr/>
        <p:txBody>
          <a:bodyPr/>
          <a:lstStyle/>
          <a:p>
            <a:r>
              <a:rPr lang="en-GB" dirty="0"/>
              <a:t>Construction Phase Plan (CDM 2015)</a:t>
            </a:r>
          </a:p>
        </p:txBody>
      </p:sp>
      <p:sp>
        <p:nvSpPr>
          <p:cNvPr id="3" name="Content Placeholder 2">
            <a:extLst>
              <a:ext uri="{FF2B5EF4-FFF2-40B4-BE49-F238E27FC236}">
                <a16:creationId xmlns:a16="http://schemas.microsoft.com/office/drawing/2014/main" id="{E7E31F48-D4BB-4EA9-A34B-9A9143762D86}"/>
              </a:ext>
            </a:extLst>
          </p:cNvPr>
          <p:cNvSpPr>
            <a:spLocks noGrp="1"/>
          </p:cNvSpPr>
          <p:nvPr>
            <p:ph idx="1"/>
          </p:nvPr>
        </p:nvSpPr>
        <p:spPr/>
        <p:txBody>
          <a:bodyPr/>
          <a:lstStyle/>
          <a:p>
            <a:r>
              <a:rPr lang="en-GB" dirty="0"/>
              <a:t>Under the Construction (Design and Management) Regulations 2015 (CDM 2015) a construction phase plan is required for every construction project. This does not need to be complicated.</a:t>
            </a:r>
          </a:p>
          <a:p>
            <a:r>
              <a:rPr lang="en-GB" dirty="0"/>
              <a:t> If you are working for a domestic client, you will be in control of the project if you are the only contractor or the principal contractor.</a:t>
            </a:r>
          </a:p>
          <a:p>
            <a:endParaRPr lang="en-GB" dirty="0"/>
          </a:p>
        </p:txBody>
      </p:sp>
    </p:spTree>
    <p:extLst>
      <p:ext uri="{BB962C8B-B14F-4D97-AF65-F5344CB8AC3E}">
        <p14:creationId xmlns:p14="http://schemas.microsoft.com/office/powerpoint/2010/main" val="3523504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F1AE4-01EB-4F3A-9839-AB6E10061258}"/>
              </a:ext>
            </a:extLst>
          </p:cNvPr>
          <p:cNvSpPr>
            <a:spLocks noGrp="1"/>
          </p:cNvSpPr>
          <p:nvPr>
            <p:ph type="title"/>
          </p:nvPr>
        </p:nvSpPr>
        <p:spPr/>
        <p:txBody>
          <a:bodyPr/>
          <a:lstStyle/>
          <a:p>
            <a:r>
              <a:rPr lang="en-GB" dirty="0"/>
              <a:t>Construction Phase Plan (CDM 2015)</a:t>
            </a:r>
          </a:p>
        </p:txBody>
      </p:sp>
      <p:sp>
        <p:nvSpPr>
          <p:cNvPr id="3" name="Content Placeholder 2">
            <a:extLst>
              <a:ext uri="{FF2B5EF4-FFF2-40B4-BE49-F238E27FC236}">
                <a16:creationId xmlns:a16="http://schemas.microsoft.com/office/drawing/2014/main" id="{420D4290-C6FC-466A-9BFB-CEAEE4767450}"/>
              </a:ext>
            </a:extLst>
          </p:cNvPr>
          <p:cNvSpPr>
            <a:spLocks noGrp="1"/>
          </p:cNvSpPr>
          <p:nvPr>
            <p:ph idx="1"/>
          </p:nvPr>
        </p:nvSpPr>
        <p:spPr/>
        <p:txBody>
          <a:bodyPr>
            <a:normAutofit fontScale="92500" lnSpcReduction="20000"/>
          </a:bodyPr>
          <a:lstStyle/>
          <a:p>
            <a:pPr marL="0" indent="0">
              <a:buNone/>
            </a:pPr>
            <a:r>
              <a:rPr lang="en-GB" dirty="0"/>
              <a:t>You will be responsible for: </a:t>
            </a:r>
          </a:p>
          <a:p>
            <a:r>
              <a:rPr lang="en-GB" dirty="0"/>
              <a:t>preparing a plan; </a:t>
            </a:r>
          </a:p>
          <a:p>
            <a:r>
              <a:rPr lang="en-GB" dirty="0"/>
              <a:t>organising the work; </a:t>
            </a:r>
          </a:p>
          <a:p>
            <a:r>
              <a:rPr lang="en-GB" dirty="0"/>
              <a:t>working together with others to ensure health and safety. </a:t>
            </a:r>
          </a:p>
          <a:p>
            <a:pPr marL="0" indent="0">
              <a:buNone/>
            </a:pPr>
            <a:r>
              <a:rPr lang="en-GB" dirty="0"/>
              <a:t>You could be a builder, plumber or other tradesman, doing small-scale routine work such as: </a:t>
            </a:r>
          </a:p>
          <a:p>
            <a:r>
              <a:rPr lang="en-GB" dirty="0"/>
              <a:t> installing a kitchen or bathroom; </a:t>
            </a:r>
          </a:p>
          <a:p>
            <a:r>
              <a:rPr lang="en-GB" dirty="0"/>
              <a:t> structural alterations, </a:t>
            </a:r>
            <a:r>
              <a:rPr lang="en-GB" dirty="0" err="1"/>
              <a:t>eg</a:t>
            </a:r>
            <a:r>
              <a:rPr lang="en-GB" dirty="0"/>
              <a:t> chimney breast removal; </a:t>
            </a:r>
          </a:p>
          <a:p>
            <a:r>
              <a:rPr lang="en-GB" dirty="0"/>
              <a:t>roofing work, including dormer windows; </a:t>
            </a:r>
          </a:p>
          <a:p>
            <a:r>
              <a:rPr lang="en-GB" dirty="0"/>
              <a:t>extension or loft conversion. </a:t>
            </a:r>
          </a:p>
          <a:p>
            <a:pPr marL="0" indent="0">
              <a:buNone/>
            </a:pPr>
            <a:r>
              <a:rPr lang="en-GB" dirty="0"/>
              <a:t> </a:t>
            </a:r>
          </a:p>
        </p:txBody>
      </p:sp>
    </p:spTree>
    <p:extLst>
      <p:ext uri="{BB962C8B-B14F-4D97-AF65-F5344CB8AC3E}">
        <p14:creationId xmlns:p14="http://schemas.microsoft.com/office/powerpoint/2010/main" val="3259827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D2C4F-8B64-4E19-9956-DAD8DDAB786E}"/>
              </a:ext>
            </a:extLst>
          </p:cNvPr>
          <p:cNvSpPr>
            <a:spLocks noGrp="1"/>
          </p:cNvSpPr>
          <p:nvPr>
            <p:ph type="title"/>
          </p:nvPr>
        </p:nvSpPr>
        <p:spPr/>
        <p:txBody>
          <a:bodyPr/>
          <a:lstStyle/>
          <a:p>
            <a:r>
              <a:rPr lang="en-GB" dirty="0"/>
              <a:t>Construction Phase Plan (CDM 2015)</a:t>
            </a:r>
          </a:p>
        </p:txBody>
      </p:sp>
      <p:sp>
        <p:nvSpPr>
          <p:cNvPr id="3" name="Content Placeholder 2">
            <a:extLst>
              <a:ext uri="{FF2B5EF4-FFF2-40B4-BE49-F238E27FC236}">
                <a16:creationId xmlns:a16="http://schemas.microsoft.com/office/drawing/2014/main" id="{B77754C1-0F52-49D3-B5E6-93C87B442D15}"/>
              </a:ext>
            </a:extLst>
          </p:cNvPr>
          <p:cNvSpPr>
            <a:spLocks noGrp="1"/>
          </p:cNvSpPr>
          <p:nvPr>
            <p:ph idx="1"/>
          </p:nvPr>
        </p:nvSpPr>
        <p:spPr/>
        <p:txBody>
          <a:bodyPr/>
          <a:lstStyle/>
          <a:p>
            <a:r>
              <a:rPr lang="en-GB" dirty="0"/>
              <a:t>A simple plan before the work starts is usually enough to show that you have thought about health and safety.</a:t>
            </a:r>
          </a:p>
          <a:p>
            <a:r>
              <a:rPr lang="en-GB" dirty="0"/>
              <a:t> If the job will last longer than 500 person days or 30 working days (with more than 20 people working at the same time) it will need to be notified to HSE and it is likely to be too complex for this simple plan format. </a:t>
            </a:r>
          </a:p>
        </p:txBody>
      </p:sp>
    </p:spTree>
    <p:extLst>
      <p:ext uri="{BB962C8B-B14F-4D97-AF65-F5344CB8AC3E}">
        <p14:creationId xmlns:p14="http://schemas.microsoft.com/office/powerpoint/2010/main" val="2740530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BE36-DF23-4C68-942C-B4D6233185E5}"/>
              </a:ext>
            </a:extLst>
          </p:cNvPr>
          <p:cNvSpPr>
            <a:spLocks noGrp="1"/>
          </p:cNvSpPr>
          <p:nvPr>
            <p:ph type="title"/>
          </p:nvPr>
        </p:nvSpPr>
        <p:spPr/>
        <p:txBody>
          <a:bodyPr/>
          <a:lstStyle/>
          <a:p>
            <a:r>
              <a:rPr lang="en-GB" dirty="0"/>
              <a:t>Plan</a:t>
            </a:r>
          </a:p>
        </p:txBody>
      </p:sp>
      <p:sp>
        <p:nvSpPr>
          <p:cNvPr id="3" name="Content Placeholder 2">
            <a:extLst>
              <a:ext uri="{FF2B5EF4-FFF2-40B4-BE49-F238E27FC236}">
                <a16:creationId xmlns:a16="http://schemas.microsoft.com/office/drawing/2014/main" id="{6CB4CA1F-6E3B-4AAF-B8DD-3B239F7495C7}"/>
              </a:ext>
            </a:extLst>
          </p:cNvPr>
          <p:cNvSpPr>
            <a:spLocks noGrp="1"/>
          </p:cNvSpPr>
          <p:nvPr>
            <p:ph idx="1"/>
          </p:nvPr>
        </p:nvSpPr>
        <p:spPr/>
        <p:txBody>
          <a:bodyPr>
            <a:normAutofit lnSpcReduction="10000"/>
          </a:bodyPr>
          <a:lstStyle/>
          <a:p>
            <a:pPr marL="0" indent="0">
              <a:buNone/>
            </a:pPr>
            <a:r>
              <a:rPr lang="en-GB" dirty="0"/>
              <a:t>Make a note of the key dates, </a:t>
            </a:r>
            <a:r>
              <a:rPr lang="en-GB" dirty="0" err="1"/>
              <a:t>eg</a:t>
            </a:r>
            <a:r>
              <a:rPr lang="en-GB" dirty="0"/>
              <a:t>: </a:t>
            </a:r>
          </a:p>
          <a:p>
            <a:r>
              <a:rPr lang="en-GB" dirty="0"/>
              <a:t>when you’ll start and finish; </a:t>
            </a:r>
          </a:p>
          <a:p>
            <a:r>
              <a:rPr lang="en-GB" dirty="0"/>
              <a:t>when services will be connected/disconnected;</a:t>
            </a:r>
          </a:p>
          <a:p>
            <a:r>
              <a:rPr lang="en-GB" dirty="0"/>
              <a:t>build stages, such as groundwork or fitout.</a:t>
            </a:r>
          </a:p>
          <a:p>
            <a:pPr marL="0" indent="0">
              <a:buNone/>
            </a:pPr>
            <a:r>
              <a:rPr lang="en-GB" dirty="0"/>
              <a:t>You will need to find out information from the client about the property, </a:t>
            </a:r>
            <a:r>
              <a:rPr lang="en-GB" dirty="0" err="1"/>
              <a:t>eg</a:t>
            </a:r>
            <a:r>
              <a:rPr lang="en-GB" dirty="0"/>
              <a:t>: </a:t>
            </a:r>
          </a:p>
          <a:p>
            <a:r>
              <a:rPr lang="en-GB" dirty="0"/>
              <a:t>where the services and isolation points are;</a:t>
            </a:r>
          </a:p>
          <a:p>
            <a:r>
              <a:rPr lang="en-GB" dirty="0"/>
              <a:t>access restriction to the property; </a:t>
            </a:r>
          </a:p>
          <a:p>
            <a:r>
              <a:rPr lang="en-GB" dirty="0"/>
              <a:t>if there is any asbestos present.</a:t>
            </a:r>
          </a:p>
          <a:p>
            <a:endParaRPr lang="en-GB" dirty="0"/>
          </a:p>
        </p:txBody>
      </p:sp>
    </p:spTree>
    <p:extLst>
      <p:ext uri="{BB962C8B-B14F-4D97-AF65-F5344CB8AC3E}">
        <p14:creationId xmlns:p14="http://schemas.microsoft.com/office/powerpoint/2010/main" val="3749545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5916-2E32-43BE-926B-E87B0F7414F3}"/>
              </a:ext>
            </a:extLst>
          </p:cNvPr>
          <p:cNvSpPr>
            <a:spLocks noGrp="1"/>
          </p:cNvSpPr>
          <p:nvPr>
            <p:ph type="title"/>
          </p:nvPr>
        </p:nvSpPr>
        <p:spPr/>
        <p:txBody>
          <a:bodyPr/>
          <a:lstStyle/>
          <a:p>
            <a:r>
              <a:rPr lang="en-GB" dirty="0"/>
              <a:t>Working together</a:t>
            </a:r>
          </a:p>
        </p:txBody>
      </p:sp>
      <p:sp>
        <p:nvSpPr>
          <p:cNvPr id="3" name="Content Placeholder 2">
            <a:extLst>
              <a:ext uri="{FF2B5EF4-FFF2-40B4-BE49-F238E27FC236}">
                <a16:creationId xmlns:a16="http://schemas.microsoft.com/office/drawing/2014/main" id="{63EBE60F-A97B-4326-945C-E2D67405DDFD}"/>
              </a:ext>
            </a:extLst>
          </p:cNvPr>
          <p:cNvSpPr>
            <a:spLocks noGrp="1"/>
          </p:cNvSpPr>
          <p:nvPr>
            <p:ph idx="1"/>
          </p:nvPr>
        </p:nvSpPr>
        <p:spPr/>
        <p:txBody>
          <a:bodyPr>
            <a:normAutofit fontScale="92500"/>
          </a:bodyPr>
          <a:lstStyle/>
          <a:p>
            <a:r>
              <a:rPr lang="en-GB" dirty="0"/>
              <a:t>It may be useful to record the details of anybody else working on the job, including specialist companies and labourers.</a:t>
            </a:r>
          </a:p>
          <a:p>
            <a:r>
              <a:rPr lang="en-GB" dirty="0"/>
              <a:t> Explain how you will communicate with others (</a:t>
            </a:r>
            <a:r>
              <a:rPr lang="en-GB" dirty="0" err="1"/>
              <a:t>eg</a:t>
            </a:r>
            <a:r>
              <a:rPr lang="en-GB" dirty="0"/>
              <a:t> via a daily update), </a:t>
            </a:r>
          </a:p>
          <a:p>
            <a:r>
              <a:rPr lang="en-GB" dirty="0"/>
              <a:t>provide information about the job, </a:t>
            </a:r>
          </a:p>
          <a:p>
            <a:pPr marL="0" indent="0">
              <a:buNone/>
            </a:pPr>
            <a:r>
              <a:rPr lang="en-GB" dirty="0"/>
              <a:t>coordinate your work with theirs and keep them updated of any changes, </a:t>
            </a:r>
            <a:r>
              <a:rPr lang="en-GB" dirty="0" err="1"/>
              <a:t>eg</a:t>
            </a:r>
            <a:r>
              <a:rPr lang="en-GB" dirty="0"/>
              <a:t>: </a:t>
            </a:r>
          </a:p>
          <a:p>
            <a:r>
              <a:rPr lang="en-GB" dirty="0"/>
              <a:t> to site rules; </a:t>
            </a:r>
          </a:p>
          <a:p>
            <a:r>
              <a:rPr lang="en-GB" dirty="0"/>
              <a:t> to health and safety information; </a:t>
            </a:r>
          </a:p>
          <a:p>
            <a:r>
              <a:rPr lang="en-GB" dirty="0"/>
              <a:t> what you will do if the plan or materials change or if there are any delays;</a:t>
            </a:r>
          </a:p>
          <a:p>
            <a:r>
              <a:rPr lang="en-GB" dirty="0"/>
              <a:t> who will  be making the key decisions about how the work is to be done.</a:t>
            </a:r>
          </a:p>
          <a:p>
            <a:endParaRPr lang="en-GB" dirty="0"/>
          </a:p>
        </p:txBody>
      </p:sp>
    </p:spTree>
    <p:extLst>
      <p:ext uri="{BB962C8B-B14F-4D97-AF65-F5344CB8AC3E}">
        <p14:creationId xmlns:p14="http://schemas.microsoft.com/office/powerpoint/2010/main" val="1212294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551A-E44A-4BC6-A824-E0ECB1921332}"/>
              </a:ext>
            </a:extLst>
          </p:cNvPr>
          <p:cNvSpPr>
            <a:spLocks noGrp="1"/>
          </p:cNvSpPr>
          <p:nvPr>
            <p:ph type="title"/>
          </p:nvPr>
        </p:nvSpPr>
        <p:spPr/>
        <p:txBody>
          <a:bodyPr/>
          <a:lstStyle/>
          <a:p>
            <a:r>
              <a:rPr lang="en-GB" dirty="0"/>
              <a:t>Organise</a:t>
            </a:r>
          </a:p>
        </p:txBody>
      </p:sp>
      <p:sp>
        <p:nvSpPr>
          <p:cNvPr id="3" name="Content Placeholder 2">
            <a:extLst>
              <a:ext uri="{FF2B5EF4-FFF2-40B4-BE49-F238E27FC236}">
                <a16:creationId xmlns:a16="http://schemas.microsoft.com/office/drawing/2014/main" id="{F7DF9C5E-5ADF-448D-9033-6E0F6F182F9A}"/>
              </a:ext>
            </a:extLst>
          </p:cNvPr>
          <p:cNvSpPr>
            <a:spLocks noGrp="1"/>
          </p:cNvSpPr>
          <p:nvPr>
            <p:ph idx="1"/>
          </p:nvPr>
        </p:nvSpPr>
        <p:spPr/>
        <p:txBody>
          <a:bodyPr>
            <a:normAutofit fontScale="92500"/>
          </a:bodyPr>
          <a:lstStyle/>
          <a:p>
            <a:pPr marL="0" indent="0">
              <a:buNone/>
            </a:pPr>
            <a:r>
              <a:rPr lang="en-GB" dirty="0"/>
              <a:t>Identify the main dangers on site and how you will control them, </a:t>
            </a:r>
            <a:r>
              <a:rPr lang="en-GB" dirty="0" err="1"/>
              <a:t>eg</a:t>
            </a:r>
            <a:r>
              <a:rPr lang="en-GB" dirty="0"/>
              <a:t>: -</a:t>
            </a:r>
          </a:p>
          <a:p>
            <a:r>
              <a:rPr lang="en-GB" dirty="0"/>
              <a:t> The need for scaffolding if working at height; </a:t>
            </a:r>
          </a:p>
          <a:p>
            <a:r>
              <a:rPr lang="en-GB" dirty="0"/>
              <a:t> How structures and excavations will be supported to prevent collapse; </a:t>
            </a:r>
          </a:p>
          <a:p>
            <a:r>
              <a:rPr lang="en-GB" dirty="0"/>
              <a:t> How you will prevent exposure to asbestos and building dust;</a:t>
            </a:r>
          </a:p>
          <a:p>
            <a:r>
              <a:rPr lang="en-GB" dirty="0"/>
              <a:t> how you will keep the site safe and secure for your client, their family and members of the public. </a:t>
            </a:r>
          </a:p>
          <a:p>
            <a:r>
              <a:rPr lang="en-GB" dirty="0"/>
              <a:t>Make sure that there are toilet, washing and rest facilities. </a:t>
            </a:r>
          </a:p>
          <a:p>
            <a:r>
              <a:rPr lang="en-GB" dirty="0"/>
              <a:t>Name the person responsible for ensuring the job runs safely.  </a:t>
            </a:r>
          </a:p>
          <a:p>
            <a:r>
              <a:rPr lang="en-GB" dirty="0"/>
              <a:t>Explain how supervision will be provided. </a:t>
            </a:r>
          </a:p>
        </p:txBody>
      </p:sp>
    </p:spTree>
    <p:extLst>
      <p:ext uri="{BB962C8B-B14F-4D97-AF65-F5344CB8AC3E}">
        <p14:creationId xmlns:p14="http://schemas.microsoft.com/office/powerpoint/2010/main" val="3005744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health and safety file? </a:t>
            </a:r>
          </a:p>
        </p:txBody>
      </p:sp>
      <p:sp>
        <p:nvSpPr>
          <p:cNvPr id="3" name="Content Placeholder 2"/>
          <p:cNvSpPr>
            <a:spLocks noGrp="1"/>
          </p:cNvSpPr>
          <p:nvPr>
            <p:ph idx="1"/>
          </p:nvPr>
        </p:nvSpPr>
        <p:spPr/>
        <p:txBody>
          <a:bodyPr/>
          <a:lstStyle/>
          <a:p>
            <a:r>
              <a:rPr lang="en-GB" dirty="0"/>
              <a:t>The health and safety file is defined as a file appropriate to the characteristics of the project, containing relevant health and safety information to be taken into account during any subsequent project.</a:t>
            </a:r>
          </a:p>
          <a:p>
            <a:r>
              <a:rPr lang="en-GB" dirty="0"/>
              <a:t> The file is only required for projects involving more than one contractor. </a:t>
            </a:r>
          </a:p>
          <a:p>
            <a:r>
              <a:rPr lang="en-GB" dirty="0"/>
              <a:t> The file must contain information about the current project likely to be needed to ensure health and safety during any subsequent work, such as maintenance, cleaning, refurbishment or demolition. </a:t>
            </a:r>
          </a:p>
        </p:txBody>
      </p:sp>
    </p:spTree>
    <p:extLst>
      <p:ext uri="{BB962C8B-B14F-4D97-AF65-F5344CB8AC3E}">
        <p14:creationId xmlns:p14="http://schemas.microsoft.com/office/powerpoint/2010/main" val="2781621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4639E-0018-4B82-A2B1-61E06085ED7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9D970C-C45A-4396-9F8D-696E70D27C4A}"/>
              </a:ext>
            </a:extLst>
          </p:cNvPr>
          <p:cNvSpPr>
            <a:spLocks noGrp="1"/>
          </p:cNvSpPr>
          <p:nvPr>
            <p:ph idx="1"/>
          </p:nvPr>
        </p:nvSpPr>
        <p:spPr/>
        <p:txBody>
          <a:bodyPr>
            <a:normAutofit fontScale="92500" lnSpcReduction="20000"/>
          </a:bodyPr>
          <a:lstStyle/>
          <a:p>
            <a:r>
              <a:rPr lang="en-GB" dirty="0"/>
              <a:t>When preparing the health and safety file, information on the following should be considered for inclusion: </a:t>
            </a:r>
          </a:p>
          <a:p>
            <a:r>
              <a:rPr lang="en-GB" dirty="0"/>
              <a:t>a brief description of the work carried out; </a:t>
            </a:r>
          </a:p>
          <a:p>
            <a:r>
              <a:rPr lang="en-GB" dirty="0"/>
              <a:t>any hazards that have not been eliminated through the design and construction processes, and how they have been addressed (</a:t>
            </a:r>
            <a:r>
              <a:rPr lang="en-GB" dirty="0" err="1"/>
              <a:t>eg</a:t>
            </a:r>
            <a:r>
              <a:rPr lang="en-GB" dirty="0"/>
              <a:t> surveys or other information concerning asbestos or contaminated land); </a:t>
            </a:r>
          </a:p>
          <a:p>
            <a:r>
              <a:rPr lang="en-GB" dirty="0"/>
              <a:t>key structural principles (</a:t>
            </a:r>
            <a:r>
              <a:rPr lang="en-GB" dirty="0" err="1"/>
              <a:t>eg</a:t>
            </a:r>
            <a:r>
              <a:rPr lang="en-GB" dirty="0"/>
              <a:t> bracing, sources of substantial stored energy – including pre- or post-tensioned members) and safe working loads for floors and roofs; </a:t>
            </a:r>
          </a:p>
          <a:p>
            <a:r>
              <a:rPr lang="en-GB" dirty="0"/>
              <a:t>hazardous materials used (</a:t>
            </a:r>
            <a:r>
              <a:rPr lang="en-GB" dirty="0" err="1"/>
              <a:t>eg</a:t>
            </a:r>
            <a:r>
              <a:rPr lang="en-GB" dirty="0"/>
              <a:t> lead paints and special coatings); </a:t>
            </a:r>
          </a:p>
          <a:p>
            <a:r>
              <a:rPr lang="en-GB" dirty="0"/>
              <a:t> information regarding the removal or dismantling of installed plant and equipment (</a:t>
            </a:r>
            <a:r>
              <a:rPr lang="en-GB" dirty="0" err="1"/>
              <a:t>eg</a:t>
            </a:r>
            <a:r>
              <a:rPr lang="en-GB" dirty="0"/>
              <a:t> any special arrangements for lifting such equipment); </a:t>
            </a:r>
          </a:p>
        </p:txBody>
      </p:sp>
    </p:spTree>
    <p:extLst>
      <p:ext uri="{BB962C8B-B14F-4D97-AF65-F5344CB8AC3E}">
        <p14:creationId xmlns:p14="http://schemas.microsoft.com/office/powerpoint/2010/main" val="558703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8DC21-5C36-46E0-85F7-5E1B4BD74B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359E6B-4FF0-491A-9792-637C5CC95B0E}"/>
              </a:ext>
            </a:extLst>
          </p:cNvPr>
          <p:cNvSpPr>
            <a:spLocks noGrp="1"/>
          </p:cNvSpPr>
          <p:nvPr>
            <p:ph idx="1"/>
          </p:nvPr>
        </p:nvSpPr>
        <p:spPr/>
        <p:txBody>
          <a:bodyPr/>
          <a:lstStyle/>
          <a:p>
            <a:r>
              <a:rPr lang="en-GB" dirty="0"/>
              <a:t>health and safety information about equipment provided for cleaning or maintaining the structure; </a:t>
            </a:r>
          </a:p>
          <a:p>
            <a:r>
              <a:rPr lang="en-GB" dirty="0"/>
              <a:t>the nature, location and markings of significant services, including underground cables; gas supply equipment; fire-fighting services etc;</a:t>
            </a:r>
          </a:p>
          <a:p>
            <a:r>
              <a:rPr lang="en-GB" dirty="0"/>
              <a:t>information and as-built drawings of the building,</a:t>
            </a:r>
          </a:p>
          <a:p>
            <a:r>
              <a:rPr lang="en-GB" dirty="0"/>
              <a:t> its plant and equipment (</a:t>
            </a:r>
            <a:r>
              <a:rPr lang="en-GB" dirty="0" err="1"/>
              <a:t>eg</a:t>
            </a:r>
            <a:r>
              <a:rPr lang="en-GB" dirty="0"/>
              <a:t> the means of safe access to and from service voids and fire doors</a:t>
            </a:r>
          </a:p>
        </p:txBody>
      </p:sp>
    </p:spTree>
    <p:extLst>
      <p:ext uri="{BB962C8B-B14F-4D97-AF65-F5344CB8AC3E}">
        <p14:creationId xmlns:p14="http://schemas.microsoft.com/office/powerpoint/2010/main" val="994096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25</a:t>
            </a:fld>
            <a:endParaRPr lang="en-GB"/>
          </a:p>
        </p:txBody>
      </p:sp>
      <p:sp>
        <p:nvSpPr>
          <p:cNvPr id="3" name="TextBox 2"/>
          <p:cNvSpPr txBox="1"/>
          <p:nvPr/>
        </p:nvSpPr>
        <p:spPr>
          <a:xfrm>
            <a:off x="2423592" y="774182"/>
            <a:ext cx="2088232" cy="646331"/>
          </a:xfrm>
          <a:prstGeom prst="rect">
            <a:avLst/>
          </a:prstGeom>
          <a:solidFill>
            <a:schemeClr val="accent1"/>
          </a:solidFill>
        </p:spPr>
        <p:txBody>
          <a:bodyPr wrap="square" rtlCol="0">
            <a:spAutoFit/>
          </a:bodyPr>
          <a:lstStyle/>
          <a:p>
            <a:pPr algn="ctr"/>
            <a:r>
              <a:rPr lang="en-GB" dirty="0">
                <a:solidFill>
                  <a:schemeClr val="bg1"/>
                </a:solidFill>
              </a:rPr>
              <a:t>APPOINT PRINCIPAL DESIGNER</a:t>
            </a:r>
          </a:p>
        </p:txBody>
      </p:sp>
      <p:sp>
        <p:nvSpPr>
          <p:cNvPr id="11" name="TextBox 10"/>
          <p:cNvSpPr txBox="1"/>
          <p:nvPr/>
        </p:nvSpPr>
        <p:spPr>
          <a:xfrm>
            <a:off x="4799856" y="774182"/>
            <a:ext cx="2088232" cy="646331"/>
          </a:xfrm>
          <a:prstGeom prst="rect">
            <a:avLst/>
          </a:prstGeom>
          <a:solidFill>
            <a:schemeClr val="accent1"/>
          </a:solidFill>
        </p:spPr>
        <p:txBody>
          <a:bodyPr wrap="square" rtlCol="0">
            <a:spAutoFit/>
          </a:bodyPr>
          <a:lstStyle/>
          <a:p>
            <a:pPr algn="ctr"/>
            <a:r>
              <a:rPr lang="en-GB" dirty="0">
                <a:solidFill>
                  <a:schemeClr val="bg1"/>
                </a:solidFill>
              </a:rPr>
              <a:t>APPOINT PRINCIPAL CONTRACTOR</a:t>
            </a:r>
          </a:p>
        </p:txBody>
      </p:sp>
      <p:sp>
        <p:nvSpPr>
          <p:cNvPr id="12" name="TextBox 11"/>
          <p:cNvSpPr txBox="1"/>
          <p:nvPr/>
        </p:nvSpPr>
        <p:spPr>
          <a:xfrm>
            <a:off x="3724516" y="2485439"/>
            <a:ext cx="2088232" cy="369332"/>
          </a:xfrm>
          <a:prstGeom prst="rect">
            <a:avLst/>
          </a:prstGeom>
          <a:solidFill>
            <a:schemeClr val="accent1"/>
          </a:solidFill>
        </p:spPr>
        <p:txBody>
          <a:bodyPr wrap="square" rtlCol="0">
            <a:spAutoFit/>
          </a:bodyPr>
          <a:lstStyle/>
          <a:p>
            <a:pPr algn="ctr"/>
            <a:r>
              <a:rPr lang="en-GB" dirty="0">
                <a:solidFill>
                  <a:schemeClr val="bg1"/>
                </a:solidFill>
              </a:rPr>
              <a:t>NOTIFICATION</a:t>
            </a:r>
          </a:p>
        </p:txBody>
      </p:sp>
      <p:sp>
        <p:nvSpPr>
          <p:cNvPr id="13" name="TextBox 12"/>
          <p:cNvSpPr txBox="1"/>
          <p:nvPr/>
        </p:nvSpPr>
        <p:spPr>
          <a:xfrm>
            <a:off x="3724516" y="3740255"/>
            <a:ext cx="2088232" cy="646331"/>
          </a:xfrm>
          <a:prstGeom prst="rect">
            <a:avLst/>
          </a:prstGeom>
          <a:solidFill>
            <a:schemeClr val="accent1"/>
          </a:solidFill>
        </p:spPr>
        <p:txBody>
          <a:bodyPr wrap="square" rtlCol="0">
            <a:spAutoFit/>
          </a:bodyPr>
          <a:lstStyle/>
          <a:p>
            <a:pPr algn="ctr"/>
            <a:r>
              <a:rPr lang="en-GB" dirty="0">
                <a:solidFill>
                  <a:schemeClr val="bg1"/>
                </a:solidFill>
              </a:rPr>
              <a:t>CONSTRUCTION PHASE PLAN</a:t>
            </a:r>
          </a:p>
        </p:txBody>
      </p:sp>
      <p:sp>
        <p:nvSpPr>
          <p:cNvPr id="14" name="TextBox 13"/>
          <p:cNvSpPr txBox="1"/>
          <p:nvPr/>
        </p:nvSpPr>
        <p:spPr>
          <a:xfrm>
            <a:off x="3724516" y="5373217"/>
            <a:ext cx="2088232" cy="646331"/>
          </a:xfrm>
          <a:prstGeom prst="rect">
            <a:avLst/>
          </a:prstGeom>
          <a:solidFill>
            <a:schemeClr val="accent1"/>
          </a:solidFill>
        </p:spPr>
        <p:txBody>
          <a:bodyPr wrap="square" rtlCol="0">
            <a:spAutoFit/>
          </a:bodyPr>
          <a:lstStyle/>
          <a:p>
            <a:pPr algn="ctr"/>
            <a:r>
              <a:rPr lang="en-GB" dirty="0">
                <a:solidFill>
                  <a:schemeClr val="bg1"/>
                </a:solidFill>
              </a:rPr>
              <a:t>HEALTH AND SAFETY FILE</a:t>
            </a:r>
          </a:p>
        </p:txBody>
      </p:sp>
      <p:sp>
        <p:nvSpPr>
          <p:cNvPr id="15" name="TextBox 14"/>
          <p:cNvSpPr txBox="1"/>
          <p:nvPr/>
        </p:nvSpPr>
        <p:spPr>
          <a:xfrm>
            <a:off x="7752184" y="774182"/>
            <a:ext cx="1512168" cy="646331"/>
          </a:xfrm>
          <a:prstGeom prst="rect">
            <a:avLst/>
          </a:prstGeom>
          <a:noFill/>
        </p:spPr>
        <p:txBody>
          <a:bodyPr wrap="square" rtlCol="0">
            <a:spAutoFit/>
          </a:bodyPr>
          <a:lstStyle/>
          <a:p>
            <a:r>
              <a:rPr lang="en-GB" dirty="0"/>
              <a:t>Who?</a:t>
            </a:r>
          </a:p>
          <a:p>
            <a:r>
              <a:rPr lang="en-GB" dirty="0"/>
              <a:t>When?</a:t>
            </a:r>
          </a:p>
        </p:txBody>
      </p:sp>
      <p:sp>
        <p:nvSpPr>
          <p:cNvPr id="16" name="TextBox 15"/>
          <p:cNvSpPr txBox="1"/>
          <p:nvPr/>
        </p:nvSpPr>
        <p:spPr>
          <a:xfrm>
            <a:off x="7752184" y="2069941"/>
            <a:ext cx="1512168" cy="1200329"/>
          </a:xfrm>
          <a:prstGeom prst="rect">
            <a:avLst/>
          </a:prstGeom>
          <a:noFill/>
        </p:spPr>
        <p:txBody>
          <a:bodyPr wrap="square" rtlCol="0">
            <a:spAutoFit/>
          </a:bodyPr>
          <a:lstStyle/>
          <a:p>
            <a:r>
              <a:rPr lang="en-GB" dirty="0"/>
              <a:t>Who?</a:t>
            </a:r>
          </a:p>
          <a:p>
            <a:r>
              <a:rPr lang="en-GB" dirty="0"/>
              <a:t>Always?</a:t>
            </a:r>
          </a:p>
          <a:p>
            <a:r>
              <a:rPr lang="en-GB" dirty="0"/>
              <a:t>When?</a:t>
            </a:r>
          </a:p>
          <a:p>
            <a:r>
              <a:rPr lang="en-GB" dirty="0"/>
              <a:t>To whom?</a:t>
            </a:r>
          </a:p>
        </p:txBody>
      </p:sp>
      <p:sp>
        <p:nvSpPr>
          <p:cNvPr id="17" name="TextBox 16"/>
          <p:cNvSpPr txBox="1"/>
          <p:nvPr/>
        </p:nvSpPr>
        <p:spPr>
          <a:xfrm>
            <a:off x="7752536" y="3601754"/>
            <a:ext cx="1512168" cy="923330"/>
          </a:xfrm>
          <a:prstGeom prst="rect">
            <a:avLst/>
          </a:prstGeom>
          <a:noFill/>
        </p:spPr>
        <p:txBody>
          <a:bodyPr wrap="square" rtlCol="0">
            <a:spAutoFit/>
          </a:bodyPr>
          <a:lstStyle/>
          <a:p>
            <a:r>
              <a:rPr lang="en-GB" dirty="0"/>
              <a:t>What is it for?</a:t>
            </a:r>
          </a:p>
          <a:p>
            <a:r>
              <a:rPr lang="en-GB" dirty="0"/>
              <a:t>Who?</a:t>
            </a:r>
          </a:p>
          <a:p>
            <a:r>
              <a:rPr lang="en-GB" dirty="0"/>
              <a:t>When?</a:t>
            </a:r>
          </a:p>
        </p:txBody>
      </p:sp>
      <p:sp>
        <p:nvSpPr>
          <p:cNvPr id="18" name="TextBox 17"/>
          <p:cNvSpPr txBox="1"/>
          <p:nvPr/>
        </p:nvSpPr>
        <p:spPr>
          <a:xfrm>
            <a:off x="7752184" y="5234716"/>
            <a:ext cx="1512168" cy="923330"/>
          </a:xfrm>
          <a:prstGeom prst="rect">
            <a:avLst/>
          </a:prstGeom>
          <a:noFill/>
        </p:spPr>
        <p:txBody>
          <a:bodyPr wrap="square" rtlCol="0">
            <a:spAutoFit/>
          </a:bodyPr>
          <a:lstStyle/>
          <a:p>
            <a:r>
              <a:rPr lang="en-GB" dirty="0"/>
              <a:t>What is it for?</a:t>
            </a:r>
          </a:p>
          <a:p>
            <a:r>
              <a:rPr lang="en-GB" dirty="0"/>
              <a:t>Who?</a:t>
            </a:r>
          </a:p>
          <a:p>
            <a:r>
              <a:rPr lang="en-GB" dirty="0"/>
              <a:t>When?</a:t>
            </a:r>
          </a:p>
        </p:txBody>
      </p:sp>
      <p:cxnSp>
        <p:nvCxnSpPr>
          <p:cNvPr id="20" name="Straight Arrow Connector 19"/>
          <p:cNvCxnSpPr/>
          <p:nvPr/>
        </p:nvCxnSpPr>
        <p:spPr>
          <a:xfrm>
            <a:off x="7104112" y="1097346"/>
            <a:ext cx="5040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096000" y="2670104"/>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6096000" y="4063419"/>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6096000" y="5696381"/>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657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fade">
                                      <p:cBhvr>
                                        <p:cTn id="54" dur="500"/>
                                        <p:tgtEl>
                                          <p:spTgt spid="25"/>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2" grpId="0" animBg="1"/>
      <p:bldP spid="13" grpId="0" animBg="1"/>
      <p:bldP spid="14" grpId="0" animBg="1"/>
      <p:bldP spid="15" grpId="0"/>
      <p:bldP spid="16" grpId="0"/>
      <p:bldP spid="17" grpId="0"/>
      <p:bldP spid="1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1068-A8B5-401B-A9E0-A96A5736EE01}"/>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161AE82-2FB6-40AD-BC45-F0312F01DA15}"/>
              </a:ext>
            </a:extLst>
          </p:cNvPr>
          <p:cNvSpPr>
            <a:spLocks noGrp="1"/>
          </p:cNvSpPr>
          <p:nvPr>
            <p:ph idx="1"/>
          </p:nvPr>
        </p:nvSpPr>
        <p:spPr/>
        <p:txBody>
          <a:bodyPr/>
          <a:lstStyle/>
          <a:p>
            <a:r>
              <a:rPr lang="en-GB" dirty="0"/>
              <a:t>Define the following Roles</a:t>
            </a:r>
          </a:p>
          <a:p>
            <a:r>
              <a:rPr lang="en-GB" dirty="0"/>
              <a:t>Client</a:t>
            </a:r>
          </a:p>
          <a:p>
            <a:r>
              <a:rPr lang="en-GB" dirty="0"/>
              <a:t>Designer</a:t>
            </a:r>
          </a:p>
          <a:p>
            <a:r>
              <a:rPr lang="en-GB" dirty="0"/>
              <a:t>Planning supervisor</a:t>
            </a:r>
          </a:p>
        </p:txBody>
      </p:sp>
    </p:spTree>
    <p:extLst>
      <p:ext uri="{BB962C8B-B14F-4D97-AF65-F5344CB8AC3E}">
        <p14:creationId xmlns:p14="http://schemas.microsoft.com/office/powerpoint/2010/main" val="2530262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ITB - CDM Regulations 2015">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09952" y="358681"/>
            <a:ext cx="10343847" cy="5818282"/>
          </a:xfrm>
        </p:spPr>
      </p:pic>
    </p:spTree>
    <p:extLst>
      <p:ext uri="{BB962C8B-B14F-4D97-AF65-F5344CB8AC3E}">
        <p14:creationId xmlns:p14="http://schemas.microsoft.com/office/powerpoint/2010/main" val="425136295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1400</Words>
  <Application>Microsoft Office PowerPoint</Application>
  <PresentationFormat>Widescreen</PresentationFormat>
  <Paragraphs>166</Paragraphs>
  <Slides>27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CDM Regulations </vt:lpstr>
      <vt:lpstr>CDM 2015 is divided into five parts: </vt:lpstr>
      <vt:lpstr>Notification of projects</vt:lpstr>
      <vt:lpstr>Notification</vt:lpstr>
      <vt:lpstr>PowerPoint Presentation</vt:lpstr>
      <vt:lpstr>PowerPoint Presentation</vt:lpstr>
      <vt:lpstr>Client</vt:lpstr>
      <vt:lpstr>Commercial clients</vt:lpstr>
      <vt:lpstr>Domestic clients</vt:lpstr>
      <vt:lpstr>Designer</vt:lpstr>
      <vt:lpstr>Designer - Duties</vt:lpstr>
      <vt:lpstr>Principal designer </vt:lpstr>
      <vt:lpstr>Principal contractor</vt:lpstr>
      <vt:lpstr>Contractor </vt:lpstr>
      <vt:lpstr>Worker </vt:lpstr>
      <vt:lpstr>Construction Phase Plan (CDM 2015)</vt:lpstr>
      <vt:lpstr>Construction Phase Plan (CDM 2015)</vt:lpstr>
      <vt:lpstr>Construction Phase Plan (CDM 2015)</vt:lpstr>
      <vt:lpstr>Plan</vt:lpstr>
      <vt:lpstr>Working together</vt:lpstr>
      <vt:lpstr>Organise</vt:lpstr>
      <vt:lpstr>What is the health and safety file? </vt:lpstr>
      <vt:lpstr>PowerPoint Presentation</vt:lpstr>
      <vt:lpstr>PowerPoint Presentation</vt:lpstr>
      <vt:lpstr>PowerPoint Presentation</vt:lpstr>
      <vt:lpstr>Task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in construction including CDM guidance</dc:title>
  <dc:creator>Chris</dc:creator>
  <cp:lastModifiedBy>Chris</cp:lastModifiedBy>
  <cp:revision>28</cp:revision>
  <dcterms:created xsi:type="dcterms:W3CDTF">2019-02-18T10:05:34Z</dcterms:created>
  <dcterms:modified xsi:type="dcterms:W3CDTF">2019-03-15T12:39:52Z</dcterms:modified>
</cp:coreProperties>
</file>