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4" r:id="rId4"/>
  </p:sldMasterIdLst>
  <p:notesMasterIdLst>
    <p:notesMasterId r:id="rId16"/>
  </p:notesMasterIdLst>
  <p:handoutMasterIdLst>
    <p:handoutMasterId r:id="rId17"/>
  </p:handoutMasterIdLst>
  <p:sldIdLst>
    <p:sldId id="256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4" r:id="rId14"/>
    <p:sldId id="274" r:id="rId1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D75631-78E5-48B1-8142-CD5A77F4C6BF}" v="28" dt="2024-05-02T07:58:50.1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033" autoAdjust="0"/>
  </p:normalViewPr>
  <p:slideViewPr>
    <p:cSldViewPr snapToGrid="0" snapToObjects="1">
      <p:cViewPr varScale="1">
        <p:scale>
          <a:sx n="78" d="100"/>
          <a:sy n="78" d="100"/>
        </p:scale>
        <p:origin x="878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Paduret" userId="381c505b6b242110" providerId="LiveId" clId="{2CD75631-78E5-48B1-8142-CD5A77F4C6BF}"/>
    <pc:docChg chg="custSel addSld delSld modSld">
      <pc:chgData name="Alexandra Paduret" userId="381c505b6b242110" providerId="LiveId" clId="{2CD75631-78E5-48B1-8142-CD5A77F4C6BF}" dt="2024-05-02T10:32:38.450" v="5310" actId="2696"/>
      <pc:docMkLst>
        <pc:docMk/>
      </pc:docMkLst>
      <pc:sldChg chg="del">
        <pc:chgData name="Alexandra Paduret" userId="381c505b6b242110" providerId="LiveId" clId="{2CD75631-78E5-48B1-8142-CD5A77F4C6BF}" dt="2024-05-01T20:12:06.972" v="1599" actId="2696"/>
        <pc:sldMkLst>
          <pc:docMk/>
          <pc:sldMk cId="1429390259" sldId="260"/>
        </pc:sldMkLst>
      </pc:sldChg>
      <pc:sldChg chg="del">
        <pc:chgData name="Alexandra Paduret" userId="381c505b6b242110" providerId="LiveId" clId="{2CD75631-78E5-48B1-8142-CD5A77F4C6BF}" dt="2024-05-01T20:12:11.339" v="1600" actId="2696"/>
        <pc:sldMkLst>
          <pc:docMk/>
          <pc:sldMk cId="1974828406" sldId="264"/>
        </pc:sldMkLst>
      </pc:sldChg>
      <pc:sldChg chg="modSp mod">
        <pc:chgData name="Alexandra Paduret" userId="381c505b6b242110" providerId="LiveId" clId="{2CD75631-78E5-48B1-8142-CD5A77F4C6BF}" dt="2024-05-01T19:20:51.173" v="423" actId="113"/>
        <pc:sldMkLst>
          <pc:docMk/>
          <pc:sldMk cId="1250299082" sldId="275"/>
        </pc:sldMkLst>
        <pc:spChg chg="mod">
          <ac:chgData name="Alexandra Paduret" userId="381c505b6b242110" providerId="LiveId" clId="{2CD75631-78E5-48B1-8142-CD5A77F4C6BF}" dt="2024-05-01T19:20:51.173" v="423" actId="113"/>
          <ac:spMkLst>
            <pc:docMk/>
            <pc:sldMk cId="1250299082" sldId="275"/>
            <ac:spMk id="2" creationId="{B6821A05-E6F6-4581-F65B-5C94D44C9B35}"/>
          </ac:spMkLst>
        </pc:spChg>
      </pc:sldChg>
      <pc:sldChg chg="modSp mod">
        <pc:chgData name="Alexandra Paduret" userId="381c505b6b242110" providerId="LiveId" clId="{2CD75631-78E5-48B1-8142-CD5A77F4C6BF}" dt="2024-05-01T18:19:07.118" v="199" actId="255"/>
        <pc:sldMkLst>
          <pc:docMk/>
          <pc:sldMk cId="2606262057" sldId="277"/>
        </pc:sldMkLst>
        <pc:spChg chg="mod">
          <ac:chgData name="Alexandra Paduret" userId="381c505b6b242110" providerId="LiveId" clId="{2CD75631-78E5-48B1-8142-CD5A77F4C6BF}" dt="2024-05-01T18:19:07.118" v="199" actId="255"/>
          <ac:spMkLst>
            <pc:docMk/>
            <pc:sldMk cId="2606262057" sldId="277"/>
            <ac:spMk id="2" creationId="{5B1744A9-4633-7B4C-62DD-AF527AF86631}"/>
          </ac:spMkLst>
        </pc:spChg>
      </pc:sldChg>
      <pc:sldChg chg="addSp delSp modSp new mod modClrScheme chgLayout">
        <pc:chgData name="Alexandra Paduret" userId="381c505b6b242110" providerId="LiveId" clId="{2CD75631-78E5-48B1-8142-CD5A77F4C6BF}" dt="2024-05-01T20:05:07.346" v="1598" actId="255"/>
        <pc:sldMkLst>
          <pc:docMk/>
          <pc:sldMk cId="2895645222" sldId="278"/>
        </pc:sldMkLst>
        <pc:spChg chg="del">
          <ac:chgData name="Alexandra Paduret" userId="381c505b6b242110" providerId="LiveId" clId="{2CD75631-78E5-48B1-8142-CD5A77F4C6BF}" dt="2024-05-01T19:25:23.848" v="426" actId="26606"/>
          <ac:spMkLst>
            <pc:docMk/>
            <pc:sldMk cId="2895645222" sldId="278"/>
            <ac:spMk id="2" creationId="{C34E8DB0-E623-F04C-9B87-CE0D616123E9}"/>
          </ac:spMkLst>
        </pc:spChg>
        <pc:spChg chg="del">
          <ac:chgData name="Alexandra Paduret" userId="381c505b6b242110" providerId="LiveId" clId="{2CD75631-78E5-48B1-8142-CD5A77F4C6BF}" dt="2024-05-01T19:25:01.555" v="425"/>
          <ac:spMkLst>
            <pc:docMk/>
            <pc:sldMk cId="2895645222" sldId="278"/>
            <ac:spMk id="3" creationId="{4E50B4AF-DC16-50BF-51E4-BAA81D461A07}"/>
          </ac:spMkLst>
        </pc:spChg>
        <pc:spChg chg="del">
          <ac:chgData name="Alexandra Paduret" userId="381c505b6b242110" providerId="LiveId" clId="{2CD75631-78E5-48B1-8142-CD5A77F4C6BF}" dt="2024-05-01T19:25:23.848" v="426" actId="26606"/>
          <ac:spMkLst>
            <pc:docMk/>
            <pc:sldMk cId="2895645222" sldId="278"/>
            <ac:spMk id="4" creationId="{6494500D-7CD7-3493-6613-7C56AB44EC73}"/>
          </ac:spMkLst>
        </pc:spChg>
        <pc:spChg chg="add del mod">
          <ac:chgData name="Alexandra Paduret" userId="381c505b6b242110" providerId="LiveId" clId="{2CD75631-78E5-48B1-8142-CD5A77F4C6BF}" dt="2024-05-01T19:37:32.644" v="576" actId="21"/>
          <ac:spMkLst>
            <pc:docMk/>
            <pc:sldMk cId="2895645222" sldId="278"/>
            <ac:spMk id="5" creationId="{78670F7B-FD36-DF1E-E616-96FE16C94F18}"/>
          </ac:spMkLst>
        </pc:spChg>
        <pc:spChg chg="add del mod">
          <ac:chgData name="Alexandra Paduret" userId="381c505b6b242110" providerId="LiveId" clId="{2CD75631-78E5-48B1-8142-CD5A77F4C6BF}" dt="2024-05-01T19:37:46.580" v="577" actId="21"/>
          <ac:spMkLst>
            <pc:docMk/>
            <pc:sldMk cId="2895645222" sldId="278"/>
            <ac:spMk id="6" creationId="{E97543FD-C6D7-B9AB-2C13-3021CE3F6984}"/>
          </ac:spMkLst>
        </pc:spChg>
        <pc:spChg chg="add del mod">
          <ac:chgData name="Alexandra Paduret" userId="381c505b6b242110" providerId="LiveId" clId="{2CD75631-78E5-48B1-8142-CD5A77F4C6BF}" dt="2024-05-01T19:38:31.789" v="581" actId="21"/>
          <ac:spMkLst>
            <pc:docMk/>
            <pc:sldMk cId="2895645222" sldId="278"/>
            <ac:spMk id="7" creationId="{5EC8526D-5106-89D1-30B7-CD6CA5A30407}"/>
          </ac:spMkLst>
        </pc:spChg>
        <pc:spChg chg="add mod">
          <ac:chgData name="Alexandra Paduret" userId="381c505b6b242110" providerId="LiveId" clId="{2CD75631-78E5-48B1-8142-CD5A77F4C6BF}" dt="2024-05-01T20:05:07.346" v="1598" actId="255"/>
          <ac:spMkLst>
            <pc:docMk/>
            <pc:sldMk cId="2895645222" sldId="278"/>
            <ac:spMk id="8" creationId="{D3F93A6B-12EB-2C56-8D64-4ADAABE62376}"/>
          </ac:spMkLst>
        </pc:spChg>
        <pc:spChg chg="add del">
          <ac:chgData name="Alexandra Paduret" userId="381c505b6b242110" providerId="LiveId" clId="{2CD75631-78E5-48B1-8142-CD5A77F4C6BF}" dt="2024-05-01T19:39:38.339" v="606" actId="21"/>
          <ac:spMkLst>
            <pc:docMk/>
            <pc:sldMk cId="2895645222" sldId="278"/>
            <ac:spMk id="9" creationId="{FF8361D2-CCB6-6959-75E1-1D44BD5AEB95}"/>
          </ac:spMkLst>
        </pc:spChg>
        <pc:spChg chg="add mod">
          <ac:chgData name="Alexandra Paduret" userId="381c505b6b242110" providerId="LiveId" clId="{2CD75631-78E5-48B1-8142-CD5A77F4C6BF}" dt="2024-05-01T19:28:12.647" v="460" actId="255"/>
          <ac:spMkLst>
            <pc:docMk/>
            <pc:sldMk cId="2895645222" sldId="278"/>
            <ac:spMk id="1031" creationId="{A424FCA9-551F-49DD-C8AF-5BBBE1924E5A}"/>
          </ac:spMkLst>
        </pc:spChg>
        <pc:spChg chg="add del mod">
          <ac:chgData name="Alexandra Paduret" userId="381c505b6b242110" providerId="LiveId" clId="{2CD75631-78E5-48B1-8142-CD5A77F4C6BF}" dt="2024-05-01T19:38:31.789" v="581" actId="21"/>
          <ac:spMkLst>
            <pc:docMk/>
            <pc:sldMk cId="2895645222" sldId="278"/>
            <ac:spMk id="1033" creationId="{D7D6FFFA-7868-5DB2-719F-459B58998AAA}"/>
          </ac:spMkLst>
        </pc:spChg>
        <pc:picChg chg="add mod">
          <ac:chgData name="Alexandra Paduret" userId="381c505b6b242110" providerId="LiveId" clId="{2CD75631-78E5-48B1-8142-CD5A77F4C6BF}" dt="2024-05-01T19:36:21.587" v="568" actId="14100"/>
          <ac:picMkLst>
            <pc:docMk/>
            <pc:sldMk cId="2895645222" sldId="278"/>
            <ac:picMk id="1026" creationId="{FDBFB6CA-36E9-58F7-7904-B7F1CD9A19DC}"/>
          </ac:picMkLst>
        </pc:picChg>
      </pc:sldChg>
      <pc:sldChg chg="modSp new mod">
        <pc:chgData name="Alexandra Paduret" userId="381c505b6b242110" providerId="LiveId" clId="{2CD75631-78E5-48B1-8142-CD5A77F4C6BF}" dt="2024-05-01T21:32:14.359" v="3951" actId="113"/>
        <pc:sldMkLst>
          <pc:docMk/>
          <pc:sldMk cId="3614748005" sldId="279"/>
        </pc:sldMkLst>
        <pc:spChg chg="mod">
          <ac:chgData name="Alexandra Paduret" userId="381c505b6b242110" providerId="LiveId" clId="{2CD75631-78E5-48B1-8142-CD5A77F4C6BF}" dt="2024-05-01T21:30:22.359" v="3940" actId="255"/>
          <ac:spMkLst>
            <pc:docMk/>
            <pc:sldMk cId="3614748005" sldId="279"/>
            <ac:spMk id="2" creationId="{2B7A72D3-1F1C-BEA6-2FF1-33AE744F9F8A}"/>
          </ac:spMkLst>
        </pc:spChg>
        <pc:spChg chg="mod">
          <ac:chgData name="Alexandra Paduret" userId="381c505b6b242110" providerId="LiveId" clId="{2CD75631-78E5-48B1-8142-CD5A77F4C6BF}" dt="2024-05-01T21:32:14.359" v="3951" actId="113"/>
          <ac:spMkLst>
            <pc:docMk/>
            <pc:sldMk cId="3614748005" sldId="279"/>
            <ac:spMk id="3" creationId="{F1229F2D-0B26-E51A-ADD1-2CDC1121B83F}"/>
          </ac:spMkLst>
        </pc:spChg>
      </pc:sldChg>
      <pc:sldChg chg="addSp delSp modSp new mod">
        <pc:chgData name="Alexandra Paduret" userId="381c505b6b242110" providerId="LiveId" clId="{2CD75631-78E5-48B1-8142-CD5A77F4C6BF}" dt="2024-05-01T22:08:14.399" v="4190" actId="1076"/>
        <pc:sldMkLst>
          <pc:docMk/>
          <pc:sldMk cId="1855651695" sldId="280"/>
        </pc:sldMkLst>
        <pc:spChg chg="mod">
          <ac:chgData name="Alexandra Paduret" userId="381c505b6b242110" providerId="LiveId" clId="{2CD75631-78E5-48B1-8142-CD5A77F4C6BF}" dt="2024-05-01T22:01:27.517" v="4104" actId="27636"/>
          <ac:spMkLst>
            <pc:docMk/>
            <pc:sldMk cId="1855651695" sldId="280"/>
            <ac:spMk id="2" creationId="{F93C61CE-18B8-8894-5E23-437B3AB04ED2}"/>
          </ac:spMkLst>
        </pc:spChg>
        <pc:spChg chg="mod">
          <ac:chgData name="Alexandra Paduret" userId="381c505b6b242110" providerId="LiveId" clId="{2CD75631-78E5-48B1-8142-CD5A77F4C6BF}" dt="2024-05-01T22:01:39.569" v="4105" actId="14100"/>
          <ac:spMkLst>
            <pc:docMk/>
            <pc:sldMk cId="1855651695" sldId="280"/>
            <ac:spMk id="3" creationId="{717A6868-5D5F-287E-F08A-4E49A6065F04}"/>
          </ac:spMkLst>
        </pc:spChg>
        <pc:spChg chg="del">
          <ac:chgData name="Alexandra Paduret" userId="381c505b6b242110" providerId="LiveId" clId="{2CD75631-78E5-48B1-8142-CD5A77F4C6BF}" dt="2024-05-01T21:48:05.312" v="4002"/>
          <ac:spMkLst>
            <pc:docMk/>
            <pc:sldMk cId="1855651695" sldId="280"/>
            <ac:spMk id="4" creationId="{C4F80CB0-8696-1FA1-2207-A5F2B3370A7F}"/>
          </ac:spMkLst>
        </pc:spChg>
        <pc:spChg chg="mod">
          <ac:chgData name="Alexandra Paduret" userId="381c505b6b242110" providerId="LiveId" clId="{2CD75631-78E5-48B1-8142-CD5A77F4C6BF}" dt="2024-05-01T22:07:49.664" v="4188" actId="20577"/>
          <ac:spMkLst>
            <pc:docMk/>
            <pc:sldMk cId="1855651695" sldId="280"/>
            <ac:spMk id="5" creationId="{E4187CC8-EA3B-2341-0C4B-D2794B6BCF49}"/>
          </ac:spMkLst>
        </pc:spChg>
        <pc:spChg chg="del">
          <ac:chgData name="Alexandra Paduret" userId="381c505b6b242110" providerId="LiveId" clId="{2CD75631-78E5-48B1-8142-CD5A77F4C6BF}" dt="2024-05-01T21:53:15.130" v="4003"/>
          <ac:spMkLst>
            <pc:docMk/>
            <pc:sldMk cId="1855651695" sldId="280"/>
            <ac:spMk id="6" creationId="{B29F6DD0-F266-F6FB-2A86-5C1B89753AA0}"/>
          </ac:spMkLst>
        </pc:spChg>
        <pc:picChg chg="add mod">
          <ac:chgData name="Alexandra Paduret" userId="381c505b6b242110" providerId="LiveId" clId="{2CD75631-78E5-48B1-8142-CD5A77F4C6BF}" dt="2024-05-01T22:07:59.326" v="4189" actId="1076"/>
          <ac:picMkLst>
            <pc:docMk/>
            <pc:sldMk cId="1855651695" sldId="280"/>
            <ac:picMk id="2050" creationId="{2A3F7478-78CB-40C9-F712-03169891405F}"/>
          </ac:picMkLst>
        </pc:picChg>
        <pc:picChg chg="add mod">
          <ac:chgData name="Alexandra Paduret" userId="381c505b6b242110" providerId="LiveId" clId="{2CD75631-78E5-48B1-8142-CD5A77F4C6BF}" dt="2024-05-01T22:08:14.399" v="4190" actId="1076"/>
          <ac:picMkLst>
            <pc:docMk/>
            <pc:sldMk cId="1855651695" sldId="280"/>
            <ac:picMk id="2052" creationId="{22820BC9-91BB-862F-9F46-FB4A4EE98128}"/>
          </ac:picMkLst>
        </pc:picChg>
      </pc:sldChg>
      <pc:sldChg chg="addSp delSp modSp new mod modClrScheme chgLayout">
        <pc:chgData name="Alexandra Paduret" userId="381c505b6b242110" providerId="LiveId" clId="{2CD75631-78E5-48B1-8142-CD5A77F4C6BF}" dt="2024-05-01T22:40:27.989" v="4899" actId="20577"/>
        <pc:sldMkLst>
          <pc:docMk/>
          <pc:sldMk cId="1539457064" sldId="281"/>
        </pc:sldMkLst>
        <pc:spChg chg="mod">
          <ac:chgData name="Alexandra Paduret" userId="381c505b6b242110" providerId="LiveId" clId="{2CD75631-78E5-48B1-8142-CD5A77F4C6BF}" dt="2024-05-01T22:22:30.779" v="4315" actId="14100"/>
          <ac:spMkLst>
            <pc:docMk/>
            <pc:sldMk cId="1539457064" sldId="281"/>
            <ac:spMk id="2" creationId="{85807A71-C44D-A8EF-5A7F-C8BE26C7B108}"/>
          </ac:spMkLst>
        </pc:spChg>
        <pc:spChg chg="del">
          <ac:chgData name="Alexandra Paduret" userId="381c505b6b242110" providerId="LiveId" clId="{2CD75631-78E5-48B1-8142-CD5A77F4C6BF}" dt="2024-05-01T22:14:23.592" v="4213" actId="26606"/>
          <ac:spMkLst>
            <pc:docMk/>
            <pc:sldMk cId="1539457064" sldId="281"/>
            <ac:spMk id="3" creationId="{8BBC289A-5B73-EC4A-9799-78B4979C9A1D}"/>
          </ac:spMkLst>
        </pc:spChg>
        <pc:spChg chg="add del mod">
          <ac:chgData name="Alexandra Paduret" userId="381c505b6b242110" providerId="LiveId" clId="{2CD75631-78E5-48B1-8142-CD5A77F4C6BF}" dt="2024-05-01T22:37:44.168" v="4767" actId="21"/>
          <ac:spMkLst>
            <pc:docMk/>
            <pc:sldMk cId="1539457064" sldId="281"/>
            <ac:spMk id="8" creationId="{63BC0EFD-6A97-3BC7-AC5A-67A660E3C17B}"/>
          </ac:spMkLst>
        </pc:spChg>
        <pc:spChg chg="add mod">
          <ac:chgData name="Alexandra Paduret" userId="381c505b6b242110" providerId="LiveId" clId="{2CD75631-78E5-48B1-8142-CD5A77F4C6BF}" dt="2024-05-01T22:40:27.989" v="4899" actId="20577"/>
          <ac:spMkLst>
            <pc:docMk/>
            <pc:sldMk cId="1539457064" sldId="281"/>
            <ac:spMk id="10" creationId="{4BCB0C47-0783-BC1C-BECD-28585E3E61B1}"/>
          </ac:spMkLst>
        </pc:spChg>
      </pc:sldChg>
      <pc:sldChg chg="addSp delSp modSp new mod modClrScheme chgLayout">
        <pc:chgData name="Alexandra Paduret" userId="381c505b6b242110" providerId="LiveId" clId="{2CD75631-78E5-48B1-8142-CD5A77F4C6BF}" dt="2024-05-02T07:58:58.193" v="5297" actId="26606"/>
        <pc:sldMkLst>
          <pc:docMk/>
          <pc:sldMk cId="2685135502" sldId="282"/>
        </pc:sldMkLst>
        <pc:spChg chg="mod">
          <ac:chgData name="Alexandra Paduret" userId="381c505b6b242110" providerId="LiveId" clId="{2CD75631-78E5-48B1-8142-CD5A77F4C6BF}" dt="2024-05-02T07:58:58.193" v="5297" actId="26606"/>
          <ac:spMkLst>
            <pc:docMk/>
            <pc:sldMk cId="2685135502" sldId="282"/>
            <ac:spMk id="2" creationId="{94FEFAFE-9457-51DD-2A90-F4E441F25011}"/>
          </ac:spMkLst>
        </pc:spChg>
        <pc:spChg chg="del mod">
          <ac:chgData name="Alexandra Paduret" userId="381c505b6b242110" providerId="LiveId" clId="{2CD75631-78E5-48B1-8142-CD5A77F4C6BF}" dt="2024-05-02T07:58:50.147" v="5296"/>
          <ac:spMkLst>
            <pc:docMk/>
            <pc:sldMk cId="2685135502" sldId="282"/>
            <ac:spMk id="3" creationId="{52861523-B322-1B38-E703-0AB307C3D9D4}"/>
          </ac:spMkLst>
        </pc:spChg>
        <pc:spChg chg="mod">
          <ac:chgData name="Alexandra Paduret" userId="381c505b6b242110" providerId="LiveId" clId="{2CD75631-78E5-48B1-8142-CD5A77F4C6BF}" dt="2024-05-02T07:58:58.193" v="5297" actId="26606"/>
          <ac:spMkLst>
            <pc:docMk/>
            <pc:sldMk cId="2685135502" sldId="282"/>
            <ac:spMk id="4" creationId="{AF0710EB-1072-F71D-94FC-CD7050D04F3B}"/>
          </ac:spMkLst>
        </pc:spChg>
        <pc:picChg chg="add mod">
          <ac:chgData name="Alexandra Paduret" userId="381c505b6b242110" providerId="LiveId" clId="{2CD75631-78E5-48B1-8142-CD5A77F4C6BF}" dt="2024-05-02T07:58:58.193" v="5297" actId="26606"/>
          <ac:picMkLst>
            <pc:docMk/>
            <pc:sldMk cId="2685135502" sldId="282"/>
            <ac:picMk id="1026" creationId="{CF854C8C-DBD3-11B5-7FB9-EEDA69BAF9FA}"/>
          </ac:picMkLst>
        </pc:picChg>
      </pc:sldChg>
      <pc:sldChg chg="new del">
        <pc:chgData name="Alexandra Paduret" userId="381c505b6b242110" providerId="LiveId" clId="{2CD75631-78E5-48B1-8142-CD5A77F4C6BF}" dt="2024-05-02T10:32:38.450" v="5310" actId="2696"/>
        <pc:sldMkLst>
          <pc:docMk/>
          <pc:sldMk cId="2467443556" sldId="283"/>
        </pc:sldMkLst>
      </pc:sldChg>
      <pc:sldChg chg="delSp modSp new mod">
        <pc:chgData name="Alexandra Paduret" userId="381c505b6b242110" providerId="LiveId" clId="{2CD75631-78E5-48B1-8142-CD5A77F4C6BF}" dt="2024-05-02T10:31:55.605" v="5309" actId="27636"/>
        <pc:sldMkLst>
          <pc:docMk/>
          <pc:sldMk cId="2675761764" sldId="284"/>
        </pc:sldMkLst>
        <pc:spChg chg="del">
          <ac:chgData name="Alexandra Paduret" userId="381c505b6b242110" providerId="LiveId" clId="{2CD75631-78E5-48B1-8142-CD5A77F4C6BF}" dt="2024-05-02T10:31:33.452" v="5303" actId="21"/>
          <ac:spMkLst>
            <pc:docMk/>
            <pc:sldMk cId="2675761764" sldId="284"/>
            <ac:spMk id="2" creationId="{22EC325B-6FD0-82A7-0D81-FEFE4AE5BA0B}"/>
          </ac:spMkLst>
        </pc:spChg>
        <pc:spChg chg="mod">
          <ac:chgData name="Alexandra Paduret" userId="381c505b6b242110" providerId="LiveId" clId="{2CD75631-78E5-48B1-8142-CD5A77F4C6BF}" dt="2024-05-02T10:31:55.605" v="5309" actId="27636"/>
          <ac:spMkLst>
            <pc:docMk/>
            <pc:sldMk cId="2675761764" sldId="284"/>
            <ac:spMk id="3" creationId="{C83C6F90-5226-29BF-8CE9-5C1773058D96}"/>
          </ac:spMkLst>
        </pc:spChg>
      </pc:sldChg>
      <pc:sldChg chg="addSp new del mod">
        <pc:chgData name="Alexandra Paduret" userId="381c505b6b242110" providerId="LiveId" clId="{2CD75631-78E5-48B1-8142-CD5A77F4C6BF}" dt="2024-05-02T10:31:11.443" v="5301" actId="2696"/>
        <pc:sldMkLst>
          <pc:docMk/>
          <pc:sldMk cId="3354956919" sldId="284"/>
        </pc:sldMkLst>
        <pc:spChg chg="add">
          <ac:chgData name="Alexandra Paduret" userId="381c505b6b242110" providerId="LiveId" clId="{2CD75631-78E5-48B1-8142-CD5A77F4C6BF}" dt="2024-05-02T10:30:44.308" v="5300" actId="22"/>
          <ac:spMkLst>
            <pc:docMk/>
            <pc:sldMk cId="3354956919" sldId="284"/>
            <ac:spMk id="3" creationId="{A4086A19-DA33-BCCF-D5D2-1327DD784AF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7F2D40-DF92-4ADE-A761-CBF896599CA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F42E9-55BA-437C-85B3-324B4E2BF2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DDCF792-443A-4FD0-A3DA-4FCF2F6D7B8C}" type="datetime1">
              <a:rPr lang="en-GB" smtClean="0"/>
              <a:t>02/05/2024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7DF0FD-84A5-462F-A0AC-B2CEF6020C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5C710-014C-4C89-9B64-843B9863CEB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EC605DA-80A8-4B7B-B889-6C5700BB4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53922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B43CD2B-A33A-4AAA-A84D-C16DCF3ADE3E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3544625-0ADF-4414-89A2-9E135F0C849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2222809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3544625-0ADF-4414-89A2-9E135F0C849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8086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3544625-0ADF-4414-89A2-9E135F0C849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34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rtlCol="0"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 rtlCol="0"/>
          <a:lstStyle/>
          <a:p>
            <a:pPr rtl="0"/>
            <a:fld id="{0FFC8AD5-C329-496E-BCF2-0809D6F0CB50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2325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E21552F-1D3E-440B-BB48-D8CC39A7FE39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65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rtlCol="0" anchor="b"/>
          <a:lstStyle>
            <a:lvl1pPr algn="l">
              <a:defRPr sz="4000" b="0" cap="all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D68592E-0D2E-4227-812D-A1AF6778D95B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74580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92D208F-547B-4225-8D99-14EFAE09E88A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3104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5A6E6B8-C81E-44CD-94D7-562E9A9CC48B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7299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96D41C0-1FE7-4365-8105-6573436B100F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055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0040549-EBD3-46A8-BBE1-B0D6DAD810D6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307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rtlCol="0"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034A7B0-A803-48EB-B928-17C9778CB737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40976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rtlCol="0" anchor="b">
            <a:normAutofit/>
          </a:bodyPr>
          <a:lstStyle>
            <a:lvl1pPr algn="l">
              <a:defRPr sz="28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rtlCol="0"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5E0C383-5762-4350-8B0C-BBD7EEB87FEC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79080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1C00C0C-C787-4DA0-BB15-BE1D54FC3869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86312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rtlCol="0" anchor="ctr">
            <a:normAutofit/>
          </a:bodyPr>
          <a:lstStyle>
            <a:lvl1pPr algn="l">
              <a:defRPr sz="32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3DDE387-76E6-446C-B829-0E8C0B174171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8008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rtlCol="0"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rtlCol="0"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37AB58A-57FF-4885-9B0C-FF8F5F32457E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050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rtlCol="0" anchor="b">
            <a:normAutofit/>
          </a:bodyPr>
          <a:lstStyle>
            <a:lvl1pPr algn="l">
              <a:defRPr sz="32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8A785A2-83F3-4CC3-B704-C68E8AAE5F3A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78569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rtlCol="0"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 rtl="0">
              <a:spcBef>
                <a:spcPct val="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D0BED67-9580-4FA4-97B5-A5E195D81A53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44187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 rtl="0">
              <a:spcBef>
                <a:spcPct val="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F395BDA-398D-4375-9019-3BEC1D10FCE9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5960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905BF75-B0B2-4A51-B3DF-71D3D1F6D1F8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21260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rtlCol="0" anchor="t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4C1748C-E82D-495B-8EBF-8E1A8947A970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47542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48760432-64E1-492A-A99A-DD20BDEC9669}" type="datetime1">
              <a:rPr lang="en-GB" noProof="0" smtClean="0"/>
              <a:t>02/05/2024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450657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oteliermiddleeast.com/people/opinion/why-hotel-and-restaurant-uniforms-need-a-rethink" TargetMode="External"/><Relationship Id="rId13" Type="http://schemas.openxmlformats.org/officeDocument/2006/relationships/hyperlink" Target="https://spazious.com/guide-to-conference-event-facilities-and-how-they-can-help-with-your-business/#:~:text=Facilities%20to%20consider%20when%20hosting%20a%20conference%20event,Availability%3A%20...%206%20Parking%3A%20...%207%20Technology%3A%20" TargetMode="External"/><Relationship Id="rId18" Type="http://schemas.openxmlformats.org/officeDocument/2006/relationships/hyperlink" Target="https://tsa-uk.org/tsa-launches-scheme-for-recycling-textiles-used-in-the-hospitality-industry/" TargetMode="External"/><Relationship Id="rId3" Type="http://schemas.openxmlformats.org/officeDocument/2006/relationships/hyperlink" Target="https://www.proquest.com/docview/1644954809?accountid=130472&amp;parentSessionId=2J4UmWbiG1PWS%2Bnj%2FrCt%2F0TcjjMZgxdawbUA60wX%2BhE%3D&amp;pq-origsite=primo&amp;sourcetype=Trade%20Journals" TargetMode="External"/><Relationship Id="rId21" Type="http://schemas.openxmlformats.org/officeDocument/2006/relationships/hyperlink" Target="https://www.youtube.com/watch?v=IVmi2oxla8E" TargetMode="External"/><Relationship Id="rId7" Type="http://schemas.openxmlformats.org/officeDocument/2006/relationships/hyperlink" Target="https://www.euronews.com/travel/2024/02/27/hospitality-haute-couture-the-hotels-using-fashion-houses-to-design-staff-uniforms" TargetMode="External"/><Relationship Id="rId12" Type="http://schemas.openxmlformats.org/officeDocument/2006/relationships/hyperlink" Target="https://uk.indeed.com/career-advice/finding-a-job/conference-organiser-responsibilities" TargetMode="External"/><Relationship Id="rId17" Type="http://schemas.openxmlformats.org/officeDocument/2006/relationships/hyperlink" Target="https://www.gminsights.com/industry-analysis/textile-recycling-market" TargetMode="External"/><Relationship Id="rId25" Type="http://schemas.openxmlformats.org/officeDocument/2006/relationships/hyperlink" Target="https://www.bing.com/images/search?view=detailV2&amp;ccid=wTvD77m7&amp;id=B59B44CBA24E47D1440A8521733D62F3927B6B6F&amp;thid=OIP.wTvD77m7ON1A6rPYvv3GpgHaE4&amp;" TargetMode="External"/><Relationship Id="rId2" Type="http://schemas.openxmlformats.org/officeDocument/2006/relationships/hyperlink" Target="https://www.tagvenue.com/rooms/london/11369/ilec-conference-centre/london-1-to-3-or-4-to-6" TargetMode="External"/><Relationship Id="rId16" Type="http://schemas.openxmlformats.org/officeDocument/2006/relationships/hyperlink" Target="https://www.cbi.eu/market-information/apparel/recycled-fashion/market-potential" TargetMode="External"/><Relationship Id="rId20" Type="http://schemas.openxmlformats.org/officeDocument/2006/relationships/hyperlink" Target="https://www.youtube.com/watch?v=QTJBl3c87g0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doi.org/10.1108/tr-09-2013-0054" TargetMode="External"/><Relationship Id="rId11" Type="http://schemas.openxmlformats.org/officeDocument/2006/relationships/hyperlink" Target="https://www.bing.com/videos/riverview/relatedvideo?q=what+skills+do+staff+needs+to+have+in+a+conference&amp;mid=2905B2E31072240EE79F2905B2E31072240EE79F&amp;FORM=VIRE" TargetMode="External"/><Relationship Id="rId24" Type="http://schemas.openxmlformats.org/officeDocument/2006/relationships/hyperlink" Target="https://www.bing.com/images/search?view=detailV2&amp;ccid=IRZWynXq&amp;id=3D707293863AC9D64F5BE7D607E07CE54354508E&amp;thid=OIP.IRZWynXqmWzuMBM7lSnKYgHaFT&amp;mediaurl=https%3a%2f%2fwww.constructioncanada.net%2fwp-content%2fuploads%2f2016%2f09%2fbigstock-Speaker-at-Business-Conference-103095608-e1474031605998.jpg&amp;cdnurl=https%3a%2f%2fth.bing.com%2fth%2fid%2fR.211656ca75ea996cee30133b9529ca62%3frik%3djlBUQ%252bV84AfW5w%26pid%3dImgRaw%26r%3d0&amp;exph=582&amp;expw=812&amp;q=conference+speakers&amp;simid=607995433725356388&amp;FORM=IRPRST&amp;ck=068A8C238CED098EE3F24BEB8AB52509&amp;selectedIndex=6&amp;itb=0&amp;ajaxhist=0&amp;ajaxserp=0" TargetMode="External"/><Relationship Id="rId5" Type="http://schemas.openxmlformats.org/officeDocument/2006/relationships/hyperlink" Target="https://doi.org/10.20867/thm.28.3.5" TargetMode="External"/><Relationship Id="rId15" Type="http://schemas.openxmlformats.org/officeDocument/2006/relationships/hyperlink" Target="https://www.squaremeal.co.uk/event-party-venues/industry-insight/how-much-does-it-cost-to-hire-a-conference-venue_10086" TargetMode="External"/><Relationship Id="rId23" Type="http://schemas.openxmlformats.org/officeDocument/2006/relationships/hyperlink" Target="https://www.bing.com/images/search?view=detailV2&amp;ccid=KXrWMZck&amp;id=5CB279E85B6097E6C28E62EF1D98611AF68C6FC9&amp;thid=OIP.KXrWMZck495KkhWD0iqlowHaCp&amp;mediaurl=https%3a%2f%2filecconferencecentre.co.uk%2fwp-content%2fuploads%2fHeader-index-conf-1080x387.jpg&amp;cdnurl=https%3a%2f%2fth.bing.com%2fth%2fid%2fR.297ad6319724e3de4a921583d22aa5a3%3frik%3dyW%252bM9hphmB3vYg%26pid%3dImgRaw%26r%3d0&amp;exph=387&amp;expw=1080&amp;q=ilec+conference+centre+london&amp;simid=608048296167429514&amp;FORM=IRPRST&amp;ck=4C8B4F830949DEF2CD337B73EE5B74C7&amp;selectedIndex=1&amp;itb=0&amp;ajaxhist=0&amp;ajaxserp=0" TargetMode="External"/><Relationship Id="rId10" Type="http://schemas.openxmlformats.org/officeDocument/2006/relationships/hyperlink" Target="https://indeedflex.co.uk/blog/5-tips-to-crack-your-hospitality-uniform/" TargetMode="External"/><Relationship Id="rId19" Type="http://schemas.openxmlformats.org/officeDocument/2006/relationships/hyperlink" Target="https://www.hospitalitynet.org/news/4089086.html" TargetMode="External"/><Relationship Id="rId4" Type="http://schemas.openxmlformats.org/officeDocument/2006/relationships/hyperlink" Target="https://www.linkedin.com/learning/corporate-event-video-producing-company-meetings-and-presentations/corporate-video-production-overview?u=77966930" TargetMode="External"/><Relationship Id="rId9" Type="http://schemas.openxmlformats.org/officeDocument/2006/relationships/hyperlink" Target="https://uk.indeed.com/career-advice/career-development/getting-sponsors#:~:text=Sponsorship%20is%20an%20incredibly%20powerful%20marketing%20tool%20that,their%20own%20money%20and%20hold%20a%20bigger%20event." TargetMode="External"/><Relationship Id="rId14" Type="http://schemas.openxmlformats.org/officeDocument/2006/relationships/hyperlink" Target="https://fourwaves.com/blog/conference-sponsorship/" TargetMode="External"/><Relationship Id="rId22" Type="http://schemas.openxmlformats.org/officeDocument/2006/relationships/hyperlink" Target="https://www.cvent.com/uk/blog/hospitality/what-is-mice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ight sky with mountains far away on the horizon">
            <a:extLst>
              <a:ext uri="{FF2B5EF4-FFF2-40B4-BE49-F238E27FC236}">
                <a16:creationId xmlns:a16="http://schemas.microsoft.com/office/drawing/2014/main" id="{7C454B0C-0819-4D56-9275-BCE254DA65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C7600-5BA8-4A54-887F-74AF87750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778" y="1061156"/>
            <a:ext cx="11774311" cy="2257777"/>
          </a:xfrm>
        </p:spPr>
        <p:txBody>
          <a:bodyPr rtlCol="0">
            <a:normAutofit/>
          </a:bodyPr>
          <a:lstStyle/>
          <a:p>
            <a:pPr rtl="0"/>
            <a:r>
              <a:rPr lang="en-GB" sz="4400" b="1" dirty="0">
                <a:latin typeface="Amasis MT Pro Black" panose="02040A04050005020304" pitchFamily="18" charset="0"/>
              </a:rPr>
              <a:t>FEASIBILITY PLAN FOR AN INTERNATIONAL MEETING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84786-6548-4BB4-95FD-977AD1F362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5377" y="4007556"/>
            <a:ext cx="8376355" cy="2374193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Name: Alexandra Paduret</a:t>
            </a:r>
          </a:p>
          <a:p>
            <a:pPr rtl="0"/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Id student: 2126126</a:t>
            </a:r>
          </a:p>
          <a:p>
            <a:pPr rtl="0"/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Module name: international meetings management for the hotel industry</a:t>
            </a:r>
          </a:p>
          <a:p>
            <a:pPr rtl="0"/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Module code: bmih6007</a:t>
            </a:r>
          </a:p>
          <a:p>
            <a:pPr rtl="0"/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Lecturer name: </a:t>
            </a:r>
            <a:r>
              <a:rPr lang="en-GB" b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jemma</a:t>
            </a:r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smith </a:t>
            </a:r>
          </a:p>
          <a:p>
            <a:pPr rtl="0"/>
            <a:endParaRPr lang="en-GB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721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21A05-E6F6-4581-F65B-5C94D44C9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819" y="203199"/>
            <a:ext cx="11725514" cy="6512233"/>
          </a:xfrm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dirty="0">
                <a:latin typeface="Amasis MT Pro Black" panose="02040A04050005020304" pitchFamily="18" charset="0"/>
              </a:rPr>
              <a:t>event theme: technology and innovation within the hospitality industry</a:t>
            </a:r>
            <a:br>
              <a:rPr lang="en-GB" dirty="0">
                <a:latin typeface="Amasis MT Pro Black" panose="02040A04050005020304" pitchFamily="18" charset="0"/>
              </a:rPr>
            </a:br>
            <a:r>
              <a:rPr lang="en-GB" dirty="0">
                <a:latin typeface="Amasis MT Pro Black" panose="02040A04050005020304" pitchFamily="18" charset="0"/>
              </a:rPr>
              <a:t> </a:t>
            </a:r>
            <a:br>
              <a:rPr lang="en-GB" dirty="0">
                <a:latin typeface="Amasis MT Pro Black" panose="02040A04050005020304" pitchFamily="18" charset="0"/>
              </a:rPr>
            </a:br>
            <a:r>
              <a:rPr lang="en-GB" dirty="0">
                <a:latin typeface="Amasis MT Pro Black" panose="02040A04050005020304" pitchFamily="18" charset="0"/>
              </a:rPr>
              <a:t>*** introduction to mice</a:t>
            </a:r>
            <a:br>
              <a:rPr lang="en-GB" dirty="0">
                <a:latin typeface="Amasis MT Pro Black" panose="02040A04050005020304" pitchFamily="18" charset="0"/>
              </a:rPr>
            </a:br>
            <a:br>
              <a:rPr lang="en-GB" dirty="0">
                <a:latin typeface="Amasis MT Pro Black" panose="02040A04050005020304" pitchFamily="18" charset="0"/>
              </a:rPr>
            </a:br>
            <a:r>
              <a:rPr lang="en-GB" sz="2200" b="1" dirty="0"/>
              <a:t>date: o4 Oct 2024</a:t>
            </a:r>
            <a:br>
              <a:rPr lang="en-GB" sz="2200" b="1" dirty="0"/>
            </a:br>
            <a:r>
              <a:rPr lang="en-GB" sz="2200" b="1" dirty="0"/>
              <a:t>hour: 11:00AM</a:t>
            </a:r>
            <a:br>
              <a:rPr lang="en-GB" sz="2200" b="1" dirty="0"/>
            </a:br>
            <a:r>
              <a:rPr lang="en-GB" sz="2200" b="1" dirty="0"/>
              <a:t>LOCATION: ILEC CONFERENCE CENTRE 1 To 3 </a:t>
            </a:r>
            <a:r>
              <a:rPr lang="en-GB" sz="1800" b="1" dirty="0"/>
              <a:t>(London. Post code: sw6 1ud, 47 Lillie rd.)</a:t>
            </a:r>
            <a:br>
              <a:rPr lang="en-GB" sz="1800" b="1" dirty="0"/>
            </a:br>
            <a:r>
              <a:rPr lang="en-GB" sz="2000" b="1" dirty="0"/>
              <a:t>INVITATIONS: 100 PERSONS</a:t>
            </a:r>
            <a:r>
              <a:rPr lang="en-GB" sz="2000" dirty="0"/>
              <a:t> </a:t>
            </a:r>
            <a:r>
              <a:rPr lang="en-GB" sz="1600" dirty="0"/>
              <a:t>(scan the </a:t>
            </a:r>
            <a:r>
              <a:rPr lang="en-GB" sz="1600" dirty="0" err="1"/>
              <a:t>qr</a:t>
            </a:r>
            <a:r>
              <a:rPr lang="en-GB" sz="1600" dirty="0"/>
              <a:t> code from the invitation to pay the ticket and find out more)</a:t>
            </a:r>
            <a:br>
              <a:rPr lang="en-GB" sz="1600" dirty="0"/>
            </a:b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50299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F12BE-CA69-A55C-76AA-267F3F98A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masis MT Pro Black" panose="02040A04050005020304" pitchFamily="18" charset="0"/>
              </a:rPr>
              <a:t>recycled materials, uniforms and transformation for use, a sustainable campaign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539FF-0704-A4A9-2A06-7DC32FEF5BA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OBJECTIVES:</a:t>
            </a:r>
          </a:p>
          <a:p>
            <a:r>
              <a:rPr lang="en-GB" dirty="0"/>
              <a:t>SMART HOTEL TECH</a:t>
            </a:r>
          </a:p>
          <a:p>
            <a:r>
              <a:rPr lang="en-GB" dirty="0"/>
              <a:t>ROBOTIC AUTOMATION</a:t>
            </a:r>
          </a:p>
          <a:p>
            <a:r>
              <a:rPr lang="en-GB" dirty="0"/>
              <a:t>GUEST EXPERIENCE</a:t>
            </a:r>
          </a:p>
          <a:p>
            <a:r>
              <a:rPr lang="en-GB" dirty="0"/>
              <a:t>SUSTAINABLE SOLUTIONS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3281EF-E7DA-1AF4-CB0F-83BA99725CD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AIMS:</a:t>
            </a:r>
          </a:p>
          <a:p>
            <a:r>
              <a:rPr lang="en-GB" dirty="0"/>
              <a:t>PROMOTE SUSTAINABLE PRACTICES</a:t>
            </a:r>
          </a:p>
          <a:p>
            <a:r>
              <a:rPr lang="en-GB" dirty="0"/>
              <a:t>EDUCATE AND INSPIRE</a:t>
            </a:r>
          </a:p>
          <a:p>
            <a:r>
              <a:rPr lang="en-GB" dirty="0"/>
              <a:t>NETWORKING AND ENGAGEMENT</a:t>
            </a:r>
          </a:p>
          <a:p>
            <a:r>
              <a:rPr lang="en-GB" dirty="0"/>
              <a:t>INDUSTRY INNOVATIONS</a:t>
            </a:r>
          </a:p>
        </p:txBody>
      </p:sp>
    </p:spTree>
    <p:extLst>
      <p:ext uri="{BB962C8B-B14F-4D97-AF65-F5344CB8AC3E}">
        <p14:creationId xmlns:p14="http://schemas.microsoft.com/office/powerpoint/2010/main" val="3248288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744A9-4633-7B4C-62DD-AF527AF86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349956"/>
            <a:ext cx="5726288" cy="5305778"/>
          </a:xfrm>
        </p:spPr>
        <p:txBody>
          <a:bodyPr anchor="b">
            <a:normAutofit/>
          </a:bodyPr>
          <a:lstStyle/>
          <a:p>
            <a:br>
              <a:rPr lang="en-GB" dirty="0"/>
            </a:br>
            <a:r>
              <a:rPr lang="en-GB" dirty="0">
                <a:latin typeface="Amasis MT Pro Black" panose="02040A04050005020304" pitchFamily="18" charset="0"/>
              </a:rPr>
              <a:t>VENUE LOCATION </a:t>
            </a:r>
            <a:r>
              <a:rPr lang="en-GB" dirty="0"/>
              <a:t>IS IN THE </a:t>
            </a:r>
            <a:r>
              <a:rPr lang="en-US" sz="24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heart of a vibrant metropolitan city, LONDON </a:t>
            </a:r>
            <a:br>
              <a:rPr lang="en-US" sz="24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</a:br>
            <a:r>
              <a:rPr lang="en-US" sz="2400" dirty="0">
                <a:solidFill>
                  <a:srgbClr val="D6E5EF"/>
                </a:solidFill>
                <a:latin typeface="Amasis MT Pro Black" panose="02040A04050005020304" pitchFamily="18" charset="0"/>
                <a:ea typeface="Source Sans Pro" pitchFamily="34" charset="-122"/>
                <a:cs typeface="Source Sans Pro" pitchFamily="34" charset="-120"/>
              </a:rPr>
              <a:t>FACILITIES</a:t>
            </a:r>
            <a:r>
              <a:rPr lang="en-US" sz="24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:</a:t>
            </a:r>
            <a:br>
              <a:rPr lang="en-US" sz="24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</a:br>
            <a:r>
              <a:rPr lang="en-US" sz="24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  </a:t>
            </a:r>
            <a: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* WI FI AVAILABLE</a:t>
            </a:r>
            <a:b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</a:br>
            <a: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  * AIR CONDITIONER</a:t>
            </a:r>
            <a:b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</a:br>
            <a: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  * FREE PARKING</a:t>
            </a:r>
            <a:b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</a:br>
            <a: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  * ACCOMODATION AVAILABLE</a:t>
            </a:r>
            <a:b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</a:br>
            <a: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  * AV EQUIPMENT AVAILABLE ON REQUEST</a:t>
            </a:r>
            <a:b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</a:br>
            <a: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  * WEELCHAIR ACCESIBLE</a:t>
            </a:r>
            <a:b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</a:br>
            <a: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  * WEST BROMTON (CLOSEST STATION</a:t>
            </a:r>
            <a:b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</a:br>
            <a:r>
              <a:rPr lang="en-US" sz="24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  </a:t>
            </a:r>
            <a:r>
              <a:rPr lang="en-US" sz="2000" dirty="0">
                <a:solidFill>
                  <a:srgbClr val="D6E5EF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* GEORGE AND DRAGON PUB (BRITISH EXPERIENCE)</a:t>
            </a:r>
            <a:endParaRPr lang="en-GB" sz="2000" dirty="0"/>
          </a:p>
        </p:txBody>
      </p:sp>
      <p:pic>
        <p:nvPicPr>
          <p:cNvPr id="1026" name="Picture 2" descr="ILEC Conference Centre - Meeting &amp; Conference Venue in London">
            <a:extLst>
              <a:ext uri="{FF2B5EF4-FFF2-40B4-BE49-F238E27FC236}">
                <a16:creationId xmlns:a16="http://schemas.microsoft.com/office/drawing/2014/main" id="{55AFEC82-64B2-C092-A814-1B9187F68E15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" r="528" b="1"/>
          <a:stretch/>
        </p:blipFill>
        <p:spPr bwMode="auto">
          <a:xfrm>
            <a:off x="6615289" y="2081535"/>
            <a:ext cx="4994983" cy="357419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6062620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A424FCA9-551F-49DD-C8AF-5BBBE192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masis MT Pro Black" panose="02040A04050005020304" pitchFamily="18" charset="0"/>
              </a:rPr>
              <a:t>Agenda and event activities</a:t>
            </a:r>
          </a:p>
        </p:txBody>
      </p:sp>
      <p:pic>
        <p:nvPicPr>
          <p:cNvPr id="1026" name="Picture 2" descr="SBE2016 Toronto announces guest speakers - Construction Canada">
            <a:extLst>
              <a:ext uri="{FF2B5EF4-FFF2-40B4-BE49-F238E27FC236}">
                <a16:creationId xmlns:a16="http://schemas.microsoft.com/office/drawing/2014/main" id="{FDBFB6CA-36E9-58F7-7904-B7F1CD9A19D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83" b="2"/>
          <a:stretch/>
        </p:blipFill>
        <p:spPr bwMode="auto">
          <a:xfrm>
            <a:off x="685802" y="2142067"/>
            <a:ext cx="3473243" cy="265006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F93A6B-12EB-2C56-8D64-4ADAABE623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34348" y="1671485"/>
            <a:ext cx="7384026" cy="4847302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Keynote Speakers </a:t>
            </a:r>
            <a:r>
              <a:rPr lang="en-GB" dirty="0"/>
              <a:t>( famous business executives will discuss how the new technological advancements are changing the hospitality sector. Visitors will get insightful knowledge that they may use in their own companies).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Hospitality Haute Couture </a:t>
            </a:r>
            <a:r>
              <a:rPr lang="en-GB" dirty="0"/>
              <a:t>(one business hired to provide “cutting-edge, sustainability minded” uniforms for the hospitality sector is NO uniform).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Uniform Exhibits </a:t>
            </a:r>
            <a:r>
              <a:rPr lang="en-GB" dirty="0"/>
              <a:t>( forward-thinking hospitality companies will exhibit their innovative good and services. Visitors can investigate ways to improve their overall experience and hotel operations with uniforms made by recycle materials).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Interactive Workshops </a:t>
            </a:r>
            <a:r>
              <a:rPr lang="en-GB" dirty="0"/>
              <a:t>( expert-led, hands-on workshops on fields including AI for guest experience data-driven advertising, and sustainable hotel operation. Participants can actively engage).</a:t>
            </a:r>
          </a:p>
        </p:txBody>
      </p:sp>
    </p:spTree>
    <p:extLst>
      <p:ext uri="{BB962C8B-B14F-4D97-AF65-F5344CB8AC3E}">
        <p14:creationId xmlns:p14="http://schemas.microsoft.com/office/powerpoint/2010/main" val="2895645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A72D3-1F1C-BEA6-2FF1-33AE744F9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235974"/>
            <a:ext cx="9785554" cy="1189703"/>
          </a:xfrm>
        </p:spPr>
        <p:txBody>
          <a:bodyPr>
            <a:normAutofit/>
          </a:bodyPr>
          <a:lstStyle/>
          <a:p>
            <a:r>
              <a:rPr lang="en-GB" sz="2400" b="1" dirty="0"/>
              <a:t>Event promotion and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29F2D-0B26-E51A-ADD1-2CDC1121B8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58529"/>
            <a:ext cx="11162070" cy="4788310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b="1" dirty="0"/>
              <a:t>PROMOTION:</a:t>
            </a:r>
            <a:r>
              <a:rPr lang="en-GB" dirty="0"/>
              <a:t> - </a:t>
            </a:r>
            <a:r>
              <a:rPr lang="en-GB" b="1" dirty="0"/>
              <a:t>social media </a:t>
            </a:r>
            <a:r>
              <a:rPr lang="en-GB" dirty="0"/>
              <a:t>(TIK TOK, Instagram, Facebook, TV, Advertising emails,  outdoor LED screens, official corporations' websites).</a:t>
            </a:r>
          </a:p>
          <a:p>
            <a:pPr marL="0" indent="0">
              <a:buNone/>
            </a:pPr>
            <a:r>
              <a:rPr lang="en-GB" dirty="0"/>
              <a:t>                               </a:t>
            </a:r>
            <a:r>
              <a:rPr lang="en-GB" b="1" dirty="0"/>
              <a:t>- Influencers and experts in the fields</a:t>
            </a:r>
          </a:p>
          <a:p>
            <a:pPr marL="0" indent="0">
              <a:buNone/>
            </a:pPr>
            <a:r>
              <a:rPr lang="en-GB" dirty="0"/>
              <a:t>                               </a:t>
            </a:r>
            <a:r>
              <a:rPr lang="en-GB" b="1" dirty="0"/>
              <a:t>- personalised web site and event app </a:t>
            </a:r>
            <a:r>
              <a:rPr lang="en-GB" dirty="0"/>
              <a:t>( the attention must be drawn to the venue innovative facilities and the original exhibitions). </a:t>
            </a:r>
          </a:p>
          <a:p>
            <a:pPr marL="342900" indent="-342900">
              <a:buAutoNum type="arabicPeriod" startAt="2"/>
            </a:pPr>
            <a:r>
              <a:rPr lang="en-GB" b="1" dirty="0"/>
              <a:t>MARKETING: </a:t>
            </a:r>
            <a:r>
              <a:rPr lang="en-GB" dirty="0"/>
              <a:t>- </a:t>
            </a:r>
            <a:r>
              <a:rPr lang="en-GB" b="1" dirty="0"/>
              <a:t>Target market </a:t>
            </a:r>
            <a:r>
              <a:rPr lang="en-GB" dirty="0"/>
              <a:t>(  hospitality industry employees, corporation employees, professionals, business owners, schools)</a:t>
            </a:r>
          </a:p>
          <a:p>
            <a:pPr marL="0" indent="0">
              <a:buNone/>
            </a:pPr>
            <a:r>
              <a:rPr lang="en-GB" dirty="0"/>
              <a:t>                              - </a:t>
            </a:r>
            <a:r>
              <a:rPr lang="en-GB" b="1" dirty="0"/>
              <a:t>SWOT Analysis</a:t>
            </a:r>
            <a:r>
              <a:rPr lang="en-GB" dirty="0"/>
              <a:t>:  - </a:t>
            </a:r>
            <a:r>
              <a:rPr lang="en-GB" b="1" dirty="0"/>
              <a:t>Strengths</a:t>
            </a:r>
            <a:r>
              <a:rPr lang="en-GB" dirty="0"/>
              <a:t> :  * suppliers the used and deteriorate materials and accessories that are recycled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* sustainability programme (CSR responsibility)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- </a:t>
            </a:r>
            <a:r>
              <a:rPr lang="en-GB" b="1" dirty="0"/>
              <a:t>Weakness </a:t>
            </a:r>
            <a:r>
              <a:rPr lang="en-GB" dirty="0"/>
              <a:t>:          * technology to appropriate recycle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- </a:t>
            </a:r>
            <a:r>
              <a:rPr lang="en-GB" b="1" dirty="0"/>
              <a:t>Opportunities</a:t>
            </a:r>
            <a:r>
              <a:rPr lang="en-GB" dirty="0"/>
              <a:t> : * educate and train staff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* eco-friendly and attracts guest expectation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- </a:t>
            </a:r>
            <a:r>
              <a:rPr lang="en-GB" b="1" dirty="0"/>
              <a:t>Threats</a:t>
            </a:r>
            <a:r>
              <a:rPr lang="en-GB" dirty="0"/>
              <a:t> : * health-care business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* public sector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* unproperly recycling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614748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1CE-18B8-8894-5E23-437B3AB04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37652"/>
            <a:ext cx="10131425" cy="875071"/>
          </a:xfrm>
        </p:spPr>
        <p:txBody>
          <a:bodyPr>
            <a:normAutofit fontScale="90000"/>
          </a:bodyPr>
          <a:lstStyle/>
          <a:p>
            <a:r>
              <a:rPr lang="en-GB" dirty="0"/>
              <a:t>Uniforms and recycling: sustainable innovation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7A6868-5D5F-287E-F08A-4E49A6065F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3670" y="1150374"/>
            <a:ext cx="4375078" cy="3087329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5103E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5103E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187CC8-EA3B-2341-0C4B-D2794B6BCF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40775" y="1012723"/>
            <a:ext cx="10844980" cy="3628103"/>
          </a:xfrm>
        </p:spPr>
        <p:txBody>
          <a:bodyPr/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2000" dirty="0"/>
              <a:t>UNIFORMS FROM RECYCLED MATERIALS: 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Our event personnel will be dressed in chic uniforms made from long-lasting, environmentally friendly materials made from recycled textiles and plastics. Our goal of reducing waste is in line with this environmentally friendly strategy.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1800" kern="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RECYCLING PROGRAMMS: 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 have a strong recycling programme in place at the event location, and we've provided participants with easily identifiable containers so they can sort out their waste. This encourages a circular economy and helps remove items from landfills.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5103E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5103E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pic>
        <p:nvPicPr>
          <p:cNvPr id="2050" name="Picture 2" descr="Dimensions produces 100% recycled staff uniform for Asda's first ...">
            <a:extLst>
              <a:ext uri="{FF2B5EF4-FFF2-40B4-BE49-F238E27FC236}">
                <a16:creationId xmlns:a16="http://schemas.microsoft.com/office/drawing/2014/main" id="{2A3F7478-78CB-40C9-F712-03169891405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463" y="3711186"/>
            <a:ext cx="2889504" cy="195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cycled Clothing: 6 Creative Ways To Upcycle Fabric">
            <a:extLst>
              <a:ext uri="{FF2B5EF4-FFF2-40B4-BE49-F238E27FC236}">
                <a16:creationId xmlns:a16="http://schemas.microsoft.com/office/drawing/2014/main" id="{22820BC9-91BB-862F-9F46-FB4A4EE98128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254" y="3706269"/>
            <a:ext cx="2889504" cy="195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5651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07A71-C44D-A8EF-5A7F-C8BE26C7B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39097"/>
            <a:ext cx="3680885" cy="757084"/>
          </a:xfrm>
        </p:spPr>
        <p:txBody>
          <a:bodyPr anchor="b">
            <a:normAutofit/>
          </a:bodyPr>
          <a:lstStyle/>
          <a:p>
            <a:r>
              <a:rPr lang="en-GB" dirty="0"/>
              <a:t>Operational factors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4BCB0C47-0783-BC1C-BECD-28585E3E61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6471" y="1700981"/>
            <a:ext cx="10758948" cy="4286864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Catering ( Innovative menus, Sustainable practices, Interactive dinning)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Staff skills ( Well trained, problem solving, focused, multi language, prompt)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Resources ( accommodation, free parking, </a:t>
            </a:r>
            <a:r>
              <a:rPr lang="en-US" dirty="0" err="1"/>
              <a:t>wi</a:t>
            </a:r>
            <a:r>
              <a:rPr lang="en-US" dirty="0"/>
              <a:t> fi, AV equipment available, seats, lobby's, meeting points)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Venue ( ILEC Conference Centre is the perfect location because it has all the resources necessary for this event to be a success. The venue is suitable because it is in a hotel and the event theme is about technology and innovation within hospitality industry).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457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EFAFE-9457-51DD-2A90-F4E441F25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 anchor="ctr">
            <a:normAutofit/>
          </a:bodyPr>
          <a:lstStyle/>
          <a:p>
            <a:r>
              <a:rPr lang="en-GB" dirty="0"/>
              <a:t>Financial Factors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0710EB-1072-F71D-94FC-CD7050D04F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 anchor="ctr"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Budget ( Fix cost, variable cost,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Sponsors ( Ibis London Earl Court and Accor Hotels, Kennington Film Studios, NO Uniform)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Revenue (tickets sale, accommodation)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Catering (beverages fees)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Venue ( rental fees, speaker fees, designer's fees, staff salaries)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Equipment and decoration fees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1026" name="Picture 2" descr="At the Nobu Hotel in London’s Marylebone, the uniforms recall the Japanese heritage of the brand with kimono-style layers and an obi-inspired sash belt.">
            <a:extLst>
              <a:ext uri="{FF2B5EF4-FFF2-40B4-BE49-F238E27FC236}">
                <a16:creationId xmlns:a16="http://schemas.microsoft.com/office/drawing/2014/main" id="{CF854C8C-DBD3-11B5-7FB9-EEDA69BAF9F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1" r="23564"/>
          <a:stretch/>
        </p:blipFill>
        <p:spPr bwMode="auto">
          <a:xfrm>
            <a:off x="5821895" y="2142067"/>
            <a:ext cx="4995332" cy="364913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685135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3C6F90-5226-29BF-8CE9-5C1773058D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5974" y="403123"/>
            <a:ext cx="11700387" cy="6184490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Tag Venue (2024) 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London 1 to 3 or 4 to 6 at </a:t>
            </a:r>
            <a:r>
              <a:rPr lang="en-GB" sz="1800" i="1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Ilec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Conference Centre.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 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London 1 to 3 or 4 to 6 - ILEC Conference Centre - Event Venue Hire - Tagvenue.com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Accessed on 25 Apr 2024.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Kadlup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Luanne, Bolder (2014) </a:t>
            </a:r>
            <a:r>
              <a:rPr lang="en-GB" sz="1800" i="1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Oh what fun it is to plan an event.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 </a:t>
            </a:r>
            <a:r>
              <a:rPr lang="en-GB" sz="1800" u="none" strike="noStrike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Oh what fun it is to plan an event - ProQuest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Accessed on 25 Apr 2024.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Jem Schofield (2019) </a:t>
            </a:r>
            <a:r>
              <a:rPr lang="en-GB" sz="1800" i="1" kern="18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Corporate Event Video: Producing Company Meetings and Presentations. </a:t>
            </a:r>
            <a:r>
              <a:rPr lang="en-GB" sz="1800" kern="18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 </a:t>
            </a:r>
            <a:r>
              <a:rPr lang="en-GB" sz="1800" u="none" strike="noStrike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Corporate video production overview (linkedin.com)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Accessed on 25 Apr 2024.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Choy, M.W. and Shih, C.C.C. (2022) 'THE EFFECT OF EMPLOYEE UNIFORM ON JOB SATISFACTION: A CASE OF THE HOUSEKEEPING DEPARTMENT IN a LUXURY FIVE-STAR HOTEL IN HONG KONG, CHINA,' 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Tourism and Hospitality Management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28, pp. 559–574.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https://doi.org/10.20867/thm.28.3.5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Tasci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A.D.A., </a:t>
            </a:r>
            <a:r>
              <a:rPr lang="en-GB" sz="1800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Guillet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B.D. and Gartner, W.C. (2014) 'Judging the book by the cover: consumer preferences of hospitality industry uniforms for destination brands,' 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Tourism Review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69(2), pp. 89–110.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https://doi.org/10.1108/tr-09-2013-0054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Hughes, R.A. (2024) 'Hospitality haute couture: The hotels using fashion houses to design staff uniforms,' </a:t>
            </a:r>
            <a:r>
              <a:rPr lang="en-GB" sz="1800" i="1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Euronews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28 February.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https://www.euronews.com/travel/2024/02/27/hospitality-haute-couture-the-hotels-using-fashion-houses-to-design-staff-uniforms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Emma Banks (2121) 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Why hotel and </a:t>
            </a:r>
            <a:r>
              <a:rPr lang="en-GB" sz="1800" i="1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reastaurant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uniform need a rethink. Available at </a:t>
            </a:r>
            <a:r>
              <a:rPr lang="en-GB" sz="1800" u="none" strike="noStrike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Why hotel and restaurant uniforms need a rethink - Hotelier Middle East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800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Accesse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on 26 Apr 2024.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Indeed (2023) 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 full guide for getting sponsor for upcoming events. 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 </a:t>
            </a:r>
            <a:r>
              <a:rPr lang="en-GB" sz="1800" u="none" strike="noStrike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Guide for getting sponsors for events | Indeed.com UK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Accessed on 26 Apr 2024.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Flex, I. (2024) 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Hospitality uniforms guide: tips to cracking your uniform | Indeed Flex UK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https://indeedflex.co.uk/blog/5-tips-to-crack-your-hospitality-uniform/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Jeff Moors (2018) 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How to take your staff meeting from good to great.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 </a:t>
            </a:r>
            <a:r>
              <a:rPr lang="en-GB" sz="1800" u="none" strike="noStrike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Bing Videos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Accessed on 26 Apr 2024.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Indeed Editorial Team (2023) 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Conference organiser responsibilities (with job description). Available at </a:t>
            </a:r>
            <a:r>
              <a:rPr lang="en-GB" sz="1800" u="none" strike="noStrike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Conference organiser responsibilities | Indeed.com UK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Accessed on 26 Apr 2024.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De Francisco, B. (2021) 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Guide to Conference Event Facilities and How They can Help With Your Business - </a:t>
            </a:r>
            <a:r>
              <a:rPr lang="en-GB" sz="1800" i="1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Spazious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https://spazious.com/guide-to-conference-event-facilities-and-how-they-can-help-with-your-business/#:~:text=Facilities%20to%20consider%20when%20hosting%20a%20conference%20event,Availability%3A%20...%206%20Parking%3A%20...%207%20Technology%3A%20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7 steps to get sponsors for a conference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(no date).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4"/>
              </a:rPr>
              <a:t>https://fourwaves.com/blog/conference-sponsorship/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Donnell, E. (2021) 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How much does it cost to hire a conference venue?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5"/>
              </a:rPr>
              <a:t>https://www.squaremeal.co.uk/event-party-venues/industry-insight/how-much-does-it-cost-to-hire-a-conference-venue_10086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European market potential for recycled fashion | CBI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(2024).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6"/>
              </a:rPr>
              <a:t>https://www.cbi.eu/market-information/apparel/recycled-fashion/market-potential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Pulidindi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K. and Ahuja, K. (1970) 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Textile Recycling Market - By Product Technology (Mechanical Recycling, Chemical Recycling), By Material (Polyester, Cotton, Nylon, Wool), By Waste (Pre-Consumer Waste, Post-Consumer Waste), By Source (Apparel Waste, Home Furnishing Waste), By End-Use &amp; Forecast, 2024-2032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Global Market Insights Inc.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7"/>
              </a:rPr>
              <a:t>https://www.gminsights.com/industry-analysis/textile-recycling-market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Tsa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(2021) 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TSA launches scheme for recycling textiles used in the hospitality industry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8"/>
              </a:rPr>
              <a:t>https://tsa-uk.org/tsa-launches-scheme-for-recycling-textiles-used-in-the-hospitality-industry/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Ihg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(2018) 'Holiday Inn Uniform wins Industry Award,' 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Hospitality Net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27 June.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9"/>
              </a:rPr>
              <a:t>https://www.hospitalitynet.org/news/4089086.html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Event Cadence (2022) 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How to plan, organize, and host corporate events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0"/>
              </a:rPr>
              <a:t>https://www.youtube.com/watch?v=QTJBl3c87g0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Annaba Resources (2021) 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Beginner’s Guide to event Planning | Event Planning 101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1"/>
              </a:rPr>
              <a:t>https://www.youtube.com/watch?v=IVmi2oxla8E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What is MICE? Guide to meetings, incentives, conferences, and exhibitions | CVENT Blog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(no date).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2"/>
              </a:rPr>
              <a:t>https://www.cvent.com/uk/blog/hospitality/what-is-mice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ilec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conference centre </a:t>
            </a:r>
            <a:r>
              <a:rPr lang="en-GB" sz="1800" i="1" kern="1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london</a:t>
            </a: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- Bing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(no date).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3"/>
              </a:rPr>
              <a:t>https://www.bing.com/images/search?view=detailV2&amp;ccid=KXrWMZck&amp;id=5CB279E85B6097E6C28E62EF1D98611AF68C6FC9&amp;thid=OIP.KXrWMZck495KkhWD0iqlowHaCp&amp;mediaurl=https%3a%2f%2filecconferencecentre.co.uk%2fwp-content%2fuploads%2fHeader-index-conf-1080x387.jpg&amp;cdnurl=https%3a%2f%2fth.bing.com%2fth%2fid%2fR.297ad6319724e3de4a921583d22aa5a3%3frik%3dyW%252bM9hphmB3vYg%26pid%3dImgRaw%26r%3d0&amp;exph=387&amp;expw=1080&amp;q=ilec+conference+centre+london&amp;simid=608048296167429514&amp;FORM=IRPRST&amp;ck=4C8B4F830949DEF2CD337B73EE5B74C7&amp;selectedIndex=1&amp;itb=0&amp;ajaxhist=0&amp;ajaxserp=0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conference speakers - Bing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(no date).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4"/>
              </a:rPr>
              <a:t>https://www.bing.com/images/search?view=detailV2&amp;ccid=IRZWynXq&amp;id=3D707293863AC9D64F5BE7D607E07CE54354508E&amp;thid=OIP.IRZWynXqmWzuMBM7lSnKYgHaFT&amp;mediaurl=https%3a%2f%2fwww.constructioncanada.net%2fwp-content%2fuploads%2f2016%2f09%2fbigstock-Speaker-at-Business-Conference-103095608-e1474031605998.jpg&amp;cdnurl=https%3a%2f%2fth.bing.com%2fth%2fid%2fR.211656ca75ea996cee30133b9529ca62%3frik%3djlBUQ%252bV84AfW5w%26pid%3dImgRaw%26r%3d0&amp;exph=582&amp;expw=812&amp;q=conference+speakers&amp;simid=607995433725356388&amp;FORM=IRPRST&amp;ck=068A8C238CED098EE3F24BEB8AB52509&amp;selectedIndex=6&amp;itb=0&amp;ajaxhist=0&amp;ajaxserp=0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Bing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(no date b). </a:t>
            </a:r>
            <a:r>
              <a:rPr lang="en-GB" sz="1800" u="sng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5"/>
              </a:rPr>
              <a:t>https://www.bing.com/images/search?view=detailV2&amp;ccid=wTvD77m7&amp;id=B59B44CBA24E47D1440A8521733D62F3927B6B6F&amp;thid=OIP.wTvD77m7ON1A6rPYvv3GpgHaE4&amp;</a:t>
            </a: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7617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2399" y="2573867"/>
            <a:ext cx="7197726" cy="2421464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64FA72-B055-4AE3-A6FD-8071BD687C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4995332"/>
            <a:ext cx="7197726" cy="1405467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solidFill>
                  <a:schemeClr val="accent1">
                    <a:lumMod val="40000"/>
                    <a:lumOff val="60000"/>
                  </a:schemeClr>
                </a:solidFill>
              </a:rPr>
              <a:t>someone@example.com</a:t>
            </a:r>
          </a:p>
        </p:txBody>
      </p:sp>
    </p:spTree>
    <p:extLst>
      <p:ext uri="{BB962C8B-B14F-4D97-AF65-F5344CB8AC3E}">
        <p14:creationId xmlns:p14="http://schemas.microsoft.com/office/powerpoint/2010/main" val="29399308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521701_TF22566005_Win32" id="{51D97319-26EF-40C3-9BCD-562DB358BCFA}" vid="{54A3702A-6CDE-4460-A23A-BAC3F27693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E8D3305-1D9D-4BC8-A40F-6F8AE50BD7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0D51BCB-0419-432E-B7F1-25548446A62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F08B90B-70ED-4539-9C14-FB2728D9064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Future design</Template>
  <TotalTime>358</TotalTime>
  <Words>1894</Words>
  <Application>Microsoft Office PowerPoint</Application>
  <PresentationFormat>Widescreen</PresentationFormat>
  <Paragraphs>91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Amasis MT Pro Black</vt:lpstr>
      <vt:lpstr>Aptos</vt:lpstr>
      <vt:lpstr>Arial</vt:lpstr>
      <vt:lpstr>Calibri</vt:lpstr>
      <vt:lpstr>Calibri Light</vt:lpstr>
      <vt:lpstr>Source Sans Pro</vt:lpstr>
      <vt:lpstr>Times New Roman</vt:lpstr>
      <vt:lpstr>Wingdings</vt:lpstr>
      <vt:lpstr>Celestial</vt:lpstr>
      <vt:lpstr>FEASIBILITY PLAN FOR AN INTERNATIONAL MEETING</vt:lpstr>
      <vt:lpstr> event theme: technology and innovation within the hospitality industry   *** introduction to mice  date: o4 Oct 2024 hour: 11:00AM LOCATION: ILEC CONFERENCE CENTRE 1 To 3 (London. Post code: sw6 1ud, 47 Lillie rd.) INVITATIONS: 100 PERSONS (scan the qr code from the invitation to pay the ticket and find out more) </vt:lpstr>
      <vt:lpstr>recycled materials, uniforms and transformation for use, a sustainable campaign</vt:lpstr>
      <vt:lpstr> VENUE LOCATION IS IN THE heart of a vibrant metropolitan city, LONDON  FACILITIES:   * WI FI AVAILABLE   * AIR CONDITIONER   * FREE PARKING   * ACCOMODATION AVAILABLE   * AV EQUIPMENT AVAILABLE ON REQUEST   * WEELCHAIR ACCESIBLE   * WEST BROMTON (CLOSEST STATION   * GEORGE AND DRAGON PUB (BRITISH EXPERIENCE)</vt:lpstr>
      <vt:lpstr>Agenda and event activities</vt:lpstr>
      <vt:lpstr>Event promotion and marketing</vt:lpstr>
      <vt:lpstr>Uniforms and recycling: sustainable innovation</vt:lpstr>
      <vt:lpstr>Operational factors</vt:lpstr>
      <vt:lpstr>Financial Factors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FEASIBILITY PLAN FOR AN INTERNATIONAL MEETING</dc:title>
  <dc:creator>Alexandra Paduret</dc:creator>
  <cp:lastModifiedBy>Alexandra Paduret</cp:lastModifiedBy>
  <cp:revision>1</cp:revision>
  <dcterms:created xsi:type="dcterms:W3CDTF">2024-05-01T16:32:19Z</dcterms:created>
  <dcterms:modified xsi:type="dcterms:W3CDTF">2024-05-02T10:32:44Z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