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80" r:id="rId4"/>
    <p:sldId id="268" r:id="rId5"/>
    <p:sldId id="279" r:id="rId6"/>
    <p:sldId id="270" r:id="rId7"/>
    <p:sldId id="260" r:id="rId8"/>
    <p:sldId id="263" r:id="rId9"/>
    <p:sldId id="265" r:id="rId10"/>
    <p:sldId id="264" r:id="rId11"/>
    <p:sldId id="284" r:id="rId12"/>
    <p:sldId id="262" r:id="rId13"/>
    <p:sldId id="261" r:id="rId14"/>
    <p:sldId id="271" r:id="rId15"/>
    <p:sldId id="272" r:id="rId16"/>
    <p:sldId id="275" r:id="rId17"/>
    <p:sldId id="273" r:id="rId18"/>
    <p:sldId id="274" r:id="rId19"/>
    <p:sldId id="277" r:id="rId20"/>
    <p:sldId id="276" r:id="rId21"/>
    <p:sldId id="258" r:id="rId22"/>
    <p:sldId id="266" r:id="rId23"/>
    <p:sldId id="259" r:id="rId24"/>
    <p:sldId id="278" r:id="rId25"/>
    <p:sldId id="281" r:id="rId26"/>
    <p:sldId id="282" r:id="rId27"/>
    <p:sldId id="283" r:id="rId28"/>
    <p:sldId id="286" r:id="rId29"/>
    <p:sldId id="285" r:id="rId30"/>
    <p:sldId id="287" r:id="rId31"/>
    <p:sldId id="28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8" d="100"/>
          <a:sy n="58" d="100"/>
        </p:scale>
        <p:origin x="-1568"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interSettings" Target="printerSettings/printerSettings1.bin"/><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15/12/17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15/12/17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15/12/17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Venus</a:t>
            </a:r>
            <a:br>
              <a:rPr lang="en-GB" dirty="0" smtClean="0"/>
            </a:br>
            <a:endParaRPr lang="en-GB" dirty="0"/>
          </a:p>
        </p:txBody>
      </p:sp>
    </p:spTree>
    <p:extLst>
      <p:ext uri="{BB962C8B-B14F-4D97-AF65-F5344CB8AC3E}">
        <p14:creationId xmlns:p14="http://schemas.microsoft.com/office/powerpoint/2010/main" val="334478380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Pliny</a:t>
            </a:r>
            <a:endParaRPr lang="en-GB" dirty="0"/>
          </a:p>
        </p:txBody>
      </p:sp>
      <p:sp>
        <p:nvSpPr>
          <p:cNvPr id="3" name="Content Placeholder 2"/>
          <p:cNvSpPr>
            <a:spLocks noGrp="1"/>
          </p:cNvSpPr>
          <p:nvPr>
            <p:ph sz="quarter" idx="1"/>
          </p:nvPr>
        </p:nvSpPr>
        <p:spPr>
          <a:xfrm>
            <a:off x="301752" y="1527048"/>
            <a:ext cx="8503920" cy="5330952"/>
          </a:xfrm>
        </p:spPr>
        <p:txBody>
          <a:bodyPr>
            <a:normAutofit fontScale="85000" lnSpcReduction="20000"/>
          </a:bodyPr>
          <a:lstStyle/>
          <a:p>
            <a:pPr marL="0" indent="0">
              <a:buNone/>
            </a:pPr>
            <a:r>
              <a:rPr lang="en-GB" dirty="0"/>
              <a:t>And yet, irascible as he was, Alexander conferred upon </a:t>
            </a:r>
            <a:r>
              <a:rPr lang="en-GB" dirty="0" smtClean="0"/>
              <a:t>him [Apelles] </a:t>
            </a:r>
            <a:r>
              <a:rPr lang="en-GB" dirty="0"/>
              <a:t>a very signal mark of the high estimation in which he held him; for having, in his admiration of her extraordinary beauty, engaged Apelles to paint </a:t>
            </a:r>
            <a:r>
              <a:rPr lang="en-GB" dirty="0" err="1"/>
              <a:t>Pancaste</a:t>
            </a:r>
            <a:r>
              <a:rPr lang="en-GB" dirty="0"/>
              <a:t> undraped</a:t>
            </a:r>
            <a:r>
              <a:rPr lang="en-GB" dirty="0" smtClean="0"/>
              <a:t>, </a:t>
            </a:r>
            <a:r>
              <a:rPr lang="en-GB" dirty="0"/>
              <a:t>the most beloved of all his concubines, the artist while so engaged, fell in love with her; upon which, Alexander, perceiving this to be the case, made him a present of her, thus showing himself, though a great king in courage, a still greater one in self-command, this action redounding no less to his honour than any of his victories. For in thus conquering himself, not only did he sacrifice his passions in favour of the artist, but even his affections as well; uninfluenced, too, by the feelings which must have possessed his favourite in thus passing at once from the arms of a monarch to those of a painter. Some persons are of opinion that </a:t>
            </a:r>
            <a:r>
              <a:rPr lang="en-GB" dirty="0" err="1"/>
              <a:t>Pancaste</a:t>
            </a:r>
            <a:r>
              <a:rPr lang="en-GB" dirty="0"/>
              <a:t> was the model of Apelles in his painting of </a:t>
            </a:r>
            <a:r>
              <a:rPr lang="en-GB" i="1" dirty="0"/>
              <a:t>Venus </a:t>
            </a:r>
            <a:r>
              <a:rPr lang="en-GB" i="1" dirty="0" err="1" smtClean="0"/>
              <a:t>Anadyomene</a:t>
            </a:r>
            <a:r>
              <a:rPr lang="en-GB" i="1" dirty="0" smtClean="0"/>
              <a:t>.</a:t>
            </a:r>
          </a:p>
          <a:p>
            <a:pPr marL="0" indent="0">
              <a:buNone/>
            </a:pPr>
            <a:endParaRPr lang="en-GB" i="1" dirty="0"/>
          </a:p>
          <a:p>
            <a:pPr marL="0" indent="0">
              <a:buNone/>
            </a:pPr>
            <a:r>
              <a:rPr lang="en-GB" dirty="0" smtClean="0"/>
              <a:t>Pliny</a:t>
            </a:r>
            <a:r>
              <a:rPr lang="en-GB" i="1" dirty="0" smtClean="0"/>
              <a:t>, Natural Histories 35.36</a:t>
            </a:r>
            <a:endParaRPr lang="en-GB" dirty="0" smtClean="0"/>
          </a:p>
          <a:p>
            <a:pPr marL="0" indent="0">
              <a:buNone/>
            </a:pPr>
            <a:endParaRPr lang="en-GB" dirty="0"/>
          </a:p>
        </p:txBody>
      </p:sp>
    </p:spTree>
    <p:extLst>
      <p:ext uri="{BB962C8B-B14F-4D97-AF65-F5344CB8AC3E}">
        <p14:creationId xmlns:p14="http://schemas.microsoft.com/office/powerpoint/2010/main" val="1339093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Athenaeus</a:t>
            </a:r>
            <a:endParaRPr lang="en-GB" dirty="0"/>
          </a:p>
        </p:txBody>
      </p:sp>
      <p:sp>
        <p:nvSpPr>
          <p:cNvPr id="3" name="Content Placeholder 2"/>
          <p:cNvSpPr>
            <a:spLocks noGrp="1"/>
          </p:cNvSpPr>
          <p:nvPr>
            <p:ph sz="quarter" idx="1"/>
          </p:nvPr>
        </p:nvSpPr>
        <p:spPr>
          <a:xfrm>
            <a:off x="301752" y="1527047"/>
            <a:ext cx="8503920" cy="5050281"/>
          </a:xfrm>
        </p:spPr>
        <p:txBody>
          <a:bodyPr>
            <a:normAutofit fontScale="92500" lnSpcReduction="10000"/>
          </a:bodyPr>
          <a:lstStyle/>
          <a:p>
            <a:pPr marL="0" indent="0">
              <a:buNone/>
            </a:pPr>
            <a:r>
              <a:rPr lang="en-GB" dirty="0"/>
              <a:t>But </a:t>
            </a:r>
            <a:r>
              <a:rPr lang="en-GB" dirty="0" err="1"/>
              <a:t>Phryne</a:t>
            </a:r>
            <a:r>
              <a:rPr lang="en-GB" dirty="0"/>
              <a:t> was a really beautiful woman, even in those parts of her person which were not generally seen: on which account it was not easy to see her naked; for she used to wear a tunic which covered her whole person, and she never used the public baths. But on the solemn assembly of the Eleusinian festival, and on the feast of the </a:t>
            </a:r>
            <a:r>
              <a:rPr lang="en-GB" dirty="0" err="1"/>
              <a:t>Poseidonia</a:t>
            </a:r>
            <a:r>
              <a:rPr lang="en-GB" dirty="0"/>
              <a:t>, then she laid aside her garments in the sight of all the assembled Greeks, and having undone her hair, she went to bathe in the sea; and it was from her that Apelles took his picture of Aphrodite </a:t>
            </a:r>
            <a:r>
              <a:rPr lang="en-GB" dirty="0" err="1"/>
              <a:t>Anadyomene</a:t>
            </a:r>
            <a:r>
              <a:rPr lang="en-GB" dirty="0"/>
              <a:t>; </a:t>
            </a:r>
            <a:r>
              <a:rPr lang="en-GB" dirty="0" smtClean="0"/>
              <a:t>and </a:t>
            </a:r>
            <a:r>
              <a:rPr lang="en-GB" dirty="0"/>
              <a:t>Praxiteles the sculptor, who was a lover of hers, modelled the Aphrodite of Cnidus from her </a:t>
            </a:r>
            <a:r>
              <a:rPr lang="en-GB" dirty="0" smtClean="0"/>
              <a:t>body”</a:t>
            </a:r>
          </a:p>
          <a:p>
            <a:pPr marL="0" indent="0">
              <a:buNone/>
            </a:pPr>
            <a:endParaRPr lang="en-GB" dirty="0"/>
          </a:p>
          <a:p>
            <a:pPr marL="0" indent="0">
              <a:buNone/>
            </a:pPr>
            <a:r>
              <a:rPr lang="en-GB" dirty="0" err="1" smtClean="0"/>
              <a:t>Athenaeus</a:t>
            </a:r>
            <a:r>
              <a:rPr lang="en-GB" dirty="0"/>
              <a:t>, </a:t>
            </a:r>
            <a:r>
              <a:rPr lang="en-GB" i="1" dirty="0" err="1" smtClean="0"/>
              <a:t>Deipnosophistae</a:t>
            </a:r>
            <a:r>
              <a:rPr lang="en-GB" i="1" dirty="0" smtClean="0"/>
              <a:t> </a:t>
            </a:r>
            <a:r>
              <a:rPr lang="en-GB" dirty="0" smtClean="0"/>
              <a:t>590-591</a:t>
            </a:r>
            <a:endParaRPr lang="en-GB" i="1" dirty="0"/>
          </a:p>
        </p:txBody>
      </p:sp>
    </p:spTree>
    <p:extLst>
      <p:ext uri="{BB962C8B-B14F-4D97-AF65-F5344CB8AC3E}">
        <p14:creationId xmlns:p14="http://schemas.microsoft.com/office/powerpoint/2010/main" val="3725861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Venus </a:t>
            </a:r>
            <a:r>
              <a:rPr lang="en-GB" dirty="0" err="1" smtClean="0"/>
              <a:t>Anadyomene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Apelles painted a </a:t>
            </a:r>
            <a:r>
              <a:rPr lang="en-GB" i="1" dirty="0" smtClean="0"/>
              <a:t>Venus </a:t>
            </a:r>
            <a:r>
              <a:rPr lang="en-GB" i="1" dirty="0" err="1" smtClean="0"/>
              <a:t>Anadyomene</a:t>
            </a:r>
            <a:r>
              <a:rPr lang="en-GB" i="1" dirty="0" smtClean="0"/>
              <a:t> </a:t>
            </a:r>
            <a:r>
              <a:rPr lang="en-GB" dirty="0" smtClean="0"/>
              <a:t>(the Birth of Venus)</a:t>
            </a:r>
          </a:p>
          <a:p>
            <a:r>
              <a:rPr lang="en-GB" dirty="0" smtClean="0"/>
              <a:t>This becomes a theme by which other artists can reference to show their skill.</a:t>
            </a:r>
          </a:p>
          <a:p>
            <a:r>
              <a:rPr lang="en-GB" dirty="0" smtClean="0"/>
              <a:t>According to Pliny, Apelles’ model for his </a:t>
            </a:r>
            <a:r>
              <a:rPr lang="en-GB" i="1" dirty="0" smtClean="0"/>
              <a:t>Venus </a:t>
            </a:r>
            <a:r>
              <a:rPr lang="en-GB" i="1" dirty="0" err="1" smtClean="0"/>
              <a:t>Anadyomene</a:t>
            </a:r>
            <a:r>
              <a:rPr lang="en-GB" i="1" dirty="0" smtClean="0"/>
              <a:t> </a:t>
            </a:r>
            <a:r>
              <a:rPr lang="en-GB" dirty="0" smtClean="0"/>
              <a:t>is </a:t>
            </a:r>
            <a:r>
              <a:rPr lang="en-GB" dirty="0" err="1" smtClean="0"/>
              <a:t>Pancaste</a:t>
            </a:r>
            <a:r>
              <a:rPr lang="en-GB" dirty="0" smtClean="0"/>
              <a:t> (others say </a:t>
            </a:r>
            <a:r>
              <a:rPr lang="en-GB" dirty="0" err="1" smtClean="0"/>
              <a:t>Phryne</a:t>
            </a:r>
            <a:r>
              <a:rPr lang="en-GB" dirty="0"/>
              <a:t> </a:t>
            </a:r>
            <a:r>
              <a:rPr lang="en-GB" dirty="0" smtClean="0"/>
              <a:t>– both are courtesans)</a:t>
            </a:r>
            <a:r>
              <a:rPr lang="en-GB" dirty="0" smtClean="0"/>
              <a:t>.</a:t>
            </a:r>
          </a:p>
          <a:p>
            <a:r>
              <a:rPr lang="en-GB" dirty="0" smtClean="0"/>
              <a:t>The model for Praxiteles’ Aphrodite of </a:t>
            </a:r>
            <a:r>
              <a:rPr lang="en-GB" dirty="0" err="1" smtClean="0"/>
              <a:t>Knidos</a:t>
            </a:r>
            <a:r>
              <a:rPr lang="en-GB" dirty="0" smtClean="0"/>
              <a:t> is also supposedly </a:t>
            </a:r>
            <a:r>
              <a:rPr lang="en-GB" dirty="0" err="1" smtClean="0"/>
              <a:t>Phryne</a:t>
            </a:r>
            <a:r>
              <a:rPr lang="en-GB" dirty="0" smtClean="0"/>
              <a:t>.</a:t>
            </a:r>
            <a:endParaRPr lang="en-GB" dirty="0" smtClean="0"/>
          </a:p>
          <a:p>
            <a:r>
              <a:rPr lang="en-GB" dirty="0"/>
              <a:t>When Renaissance patrons </a:t>
            </a:r>
            <a:r>
              <a:rPr lang="en-GB" dirty="0" smtClean="0"/>
              <a:t>wished </a:t>
            </a:r>
            <a:r>
              <a:rPr lang="en-GB" dirty="0"/>
              <a:t>to compliment an artist (including </a:t>
            </a:r>
            <a:r>
              <a:rPr lang="en-GB" dirty="0" smtClean="0"/>
              <a:t>Titian)</a:t>
            </a:r>
            <a:r>
              <a:rPr lang="en-GB" dirty="0"/>
              <a:t>, they would refer to him as </a:t>
            </a:r>
            <a:r>
              <a:rPr lang="en-GB" dirty="0" smtClean="0"/>
              <a:t>Apelles.  </a:t>
            </a:r>
            <a:endParaRPr lang="en-GB" dirty="0"/>
          </a:p>
        </p:txBody>
      </p:sp>
    </p:spTree>
    <p:extLst>
      <p:ext uri="{BB962C8B-B14F-4D97-AF65-F5344CB8AC3E}">
        <p14:creationId xmlns:p14="http://schemas.microsoft.com/office/powerpoint/2010/main" val="312985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32981" y="0"/>
            <a:ext cx="2932981" cy="6858000"/>
          </a:xfrm>
          <a:prstGeom prst="rect">
            <a:avLst/>
          </a:prstGeom>
        </p:spPr>
      </p:pic>
      <p:sp>
        <p:nvSpPr>
          <p:cNvPr id="3" name="TextBox 2"/>
          <p:cNvSpPr txBox="1"/>
          <p:nvPr/>
        </p:nvSpPr>
        <p:spPr>
          <a:xfrm>
            <a:off x="6152563" y="678685"/>
            <a:ext cx="2583638" cy="923330"/>
          </a:xfrm>
          <a:prstGeom prst="rect">
            <a:avLst/>
          </a:prstGeom>
          <a:noFill/>
        </p:spPr>
        <p:txBody>
          <a:bodyPr wrap="square" rtlCol="0">
            <a:spAutoFit/>
          </a:bodyPr>
          <a:lstStyle/>
          <a:p>
            <a:r>
              <a:rPr lang="en-GB" dirty="0" smtClean="0"/>
              <a:t>So if you want to be compared to Apelles</a:t>
            </a:r>
            <a:r>
              <a:rPr lang="is-IS" dirty="0" smtClean="0"/>
              <a:t>…</a:t>
            </a:r>
          </a:p>
          <a:p>
            <a:endParaRPr lang="en-GB" dirty="0"/>
          </a:p>
        </p:txBody>
      </p:sp>
    </p:spTree>
    <p:extLst>
      <p:ext uri="{BB962C8B-B14F-4D97-AF65-F5344CB8AC3E}">
        <p14:creationId xmlns:p14="http://schemas.microsoft.com/office/powerpoint/2010/main" val="575629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46100"/>
            <a:ext cx="9144000" cy="5743575"/>
          </a:xfrm>
          <a:prstGeom prst="rect">
            <a:avLst/>
          </a:prstGeom>
        </p:spPr>
      </p:pic>
      <p:sp>
        <p:nvSpPr>
          <p:cNvPr id="3" name="TextBox 2"/>
          <p:cNvSpPr txBox="1"/>
          <p:nvPr/>
        </p:nvSpPr>
        <p:spPr>
          <a:xfrm>
            <a:off x="306533" y="6289675"/>
            <a:ext cx="8837467" cy="369332"/>
          </a:xfrm>
          <a:prstGeom prst="rect">
            <a:avLst/>
          </a:prstGeom>
          <a:noFill/>
        </p:spPr>
        <p:txBody>
          <a:bodyPr wrap="square" rtlCol="0">
            <a:spAutoFit/>
          </a:bodyPr>
          <a:lstStyle/>
          <a:p>
            <a:r>
              <a:rPr lang="en-GB" dirty="0"/>
              <a:t>Model: </a:t>
            </a:r>
            <a:r>
              <a:rPr lang="en-GB" dirty="0" err="1"/>
              <a:t>Simonetta</a:t>
            </a:r>
            <a:r>
              <a:rPr lang="en-GB" dirty="0"/>
              <a:t> </a:t>
            </a:r>
            <a:r>
              <a:rPr lang="en-GB" dirty="0" err="1"/>
              <a:t>Cattaneo</a:t>
            </a:r>
            <a:r>
              <a:rPr lang="en-GB" dirty="0"/>
              <a:t> </a:t>
            </a:r>
            <a:r>
              <a:rPr lang="en-GB" dirty="0" smtClean="0"/>
              <a:t>Vespucci – a noble woman; ‘legendary’ beauty.</a:t>
            </a:r>
            <a:endParaRPr lang="en-GB" dirty="0"/>
          </a:p>
        </p:txBody>
      </p:sp>
    </p:spTree>
    <p:extLst>
      <p:ext uri="{BB962C8B-B14F-4D97-AF65-F5344CB8AC3E}">
        <p14:creationId xmlns:p14="http://schemas.microsoft.com/office/powerpoint/2010/main" val="1580893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84734"/>
            <a:ext cx="9144000" cy="3654028"/>
          </a:xfrm>
          <a:prstGeom prst="rect">
            <a:avLst/>
          </a:prstGeom>
        </p:spPr>
      </p:pic>
      <p:sp>
        <p:nvSpPr>
          <p:cNvPr id="3" name="TextBox 2"/>
          <p:cNvSpPr txBox="1"/>
          <p:nvPr/>
        </p:nvSpPr>
        <p:spPr>
          <a:xfrm>
            <a:off x="430839" y="4490728"/>
            <a:ext cx="5850346" cy="369332"/>
          </a:xfrm>
          <a:prstGeom prst="rect">
            <a:avLst/>
          </a:prstGeom>
          <a:noFill/>
        </p:spPr>
        <p:txBody>
          <a:bodyPr wrap="square" rtlCol="0">
            <a:spAutoFit/>
          </a:bodyPr>
          <a:lstStyle/>
          <a:p>
            <a:r>
              <a:rPr lang="en-GB" dirty="0" err="1" smtClean="0"/>
              <a:t>Boticelli</a:t>
            </a:r>
            <a:r>
              <a:rPr lang="en-GB" smtClean="0"/>
              <a:t>, 1485</a:t>
            </a:r>
            <a:endParaRPr lang="en-GB" dirty="0"/>
          </a:p>
        </p:txBody>
      </p:sp>
    </p:spTree>
    <p:extLst>
      <p:ext uri="{BB962C8B-B14F-4D97-AF65-F5344CB8AC3E}">
        <p14:creationId xmlns:p14="http://schemas.microsoft.com/office/powerpoint/2010/main" val="2897689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enus_and_Mars_National_Gallery.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600200"/>
            <a:ext cx="9144000" cy="3654028"/>
          </a:xfrm>
          <a:prstGeom prst="rect">
            <a:avLst/>
          </a:prstGeom>
        </p:spPr>
      </p:pic>
    </p:spTree>
    <p:extLst>
      <p:ext uri="{BB962C8B-B14F-4D97-AF65-F5344CB8AC3E}">
        <p14:creationId xmlns:p14="http://schemas.microsoft.com/office/powerpoint/2010/main" val="308064876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2-15 at 06.03.5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9500" y="0"/>
            <a:ext cx="6984765" cy="6858000"/>
          </a:xfrm>
          <a:prstGeom prst="rect">
            <a:avLst/>
          </a:prstGeom>
        </p:spPr>
      </p:pic>
    </p:spTree>
    <p:extLst>
      <p:ext uri="{BB962C8B-B14F-4D97-AF65-F5344CB8AC3E}">
        <p14:creationId xmlns:p14="http://schemas.microsoft.com/office/powerpoint/2010/main" val="256171813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43000" y="0"/>
            <a:ext cx="6858000" cy="6858000"/>
          </a:xfrm>
          <a:prstGeom prst="rect">
            <a:avLst/>
          </a:prstGeom>
        </p:spPr>
      </p:pic>
    </p:spTree>
    <p:extLst>
      <p:ext uri="{BB962C8B-B14F-4D97-AF65-F5344CB8AC3E}">
        <p14:creationId xmlns:p14="http://schemas.microsoft.com/office/powerpoint/2010/main" val="295724169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71500"/>
            <a:ext cx="9144000" cy="5715000"/>
          </a:xfrm>
          <a:prstGeom prst="rect">
            <a:avLst/>
          </a:prstGeom>
        </p:spPr>
      </p:pic>
    </p:spTree>
    <p:extLst>
      <p:ext uri="{BB962C8B-B14F-4D97-AF65-F5344CB8AC3E}">
        <p14:creationId xmlns:p14="http://schemas.microsoft.com/office/powerpoint/2010/main" val="2380069360"/>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Boticelli</a:t>
            </a:r>
            <a:endParaRPr lang="en-GB" dirty="0"/>
          </a:p>
        </p:txBody>
      </p:sp>
      <p:sp>
        <p:nvSpPr>
          <p:cNvPr id="3" name="Content Placeholder 2"/>
          <p:cNvSpPr>
            <a:spLocks noGrp="1"/>
          </p:cNvSpPr>
          <p:nvPr>
            <p:ph sz="quarter" idx="1"/>
          </p:nvPr>
        </p:nvSpPr>
        <p:spPr/>
        <p:txBody>
          <a:bodyPr>
            <a:normAutofit fontScale="92500"/>
          </a:bodyPr>
          <a:lstStyle/>
          <a:p>
            <a:r>
              <a:rPr lang="en-GB" dirty="0" smtClean="0"/>
              <a:t>Broadly accepted by scholarship that the original context of the painting was probably a marriage chamber. </a:t>
            </a:r>
          </a:p>
          <a:p>
            <a:endParaRPr lang="en-GB" dirty="0"/>
          </a:p>
          <a:p>
            <a:r>
              <a:rPr lang="en-GB" dirty="0" smtClean="0"/>
              <a:t>What is jousting?</a:t>
            </a:r>
          </a:p>
          <a:p>
            <a:endParaRPr lang="en-GB" dirty="0"/>
          </a:p>
          <a:p>
            <a:r>
              <a:rPr lang="en-GB" dirty="0" smtClean="0"/>
              <a:t>Lucian: describes a </a:t>
            </a:r>
            <a:r>
              <a:rPr lang="en-GB" dirty="0"/>
              <a:t>lost Classical painting of the marriage of Alexander </a:t>
            </a:r>
            <a:r>
              <a:rPr lang="en-GB" dirty="0" smtClean="0"/>
              <a:t>and Roxanna. </a:t>
            </a:r>
            <a:r>
              <a:rPr lang="en-GB" dirty="0"/>
              <a:t>It showed cupids playing with Alexander's spear and armour. </a:t>
            </a:r>
            <a:r>
              <a:rPr lang="en-GB" smtClean="0"/>
              <a:t>Alexander as Mars. </a:t>
            </a:r>
            <a:endParaRPr lang="en-GB" dirty="0" smtClean="0"/>
          </a:p>
          <a:p>
            <a:endParaRPr lang="en-GB" dirty="0"/>
          </a:p>
          <a:p>
            <a:r>
              <a:rPr lang="en-GB" dirty="0" smtClean="0"/>
              <a:t>How do you take off her robe?</a:t>
            </a:r>
            <a:endParaRPr lang="en-GB" dirty="0"/>
          </a:p>
        </p:txBody>
      </p:sp>
    </p:spTree>
    <p:extLst>
      <p:ext uri="{BB962C8B-B14F-4D97-AF65-F5344CB8AC3E}">
        <p14:creationId xmlns:p14="http://schemas.microsoft.com/office/powerpoint/2010/main" val="379012081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181100"/>
            <a:ext cx="9144000" cy="4471988"/>
          </a:xfrm>
          <a:prstGeom prst="rect">
            <a:avLst/>
          </a:prstGeom>
        </p:spPr>
      </p:pic>
      <p:sp>
        <p:nvSpPr>
          <p:cNvPr id="3" name="TextBox 2"/>
          <p:cNvSpPr txBox="1"/>
          <p:nvPr/>
        </p:nvSpPr>
        <p:spPr>
          <a:xfrm>
            <a:off x="612246" y="5942277"/>
            <a:ext cx="7573703" cy="369332"/>
          </a:xfrm>
          <a:prstGeom prst="rect">
            <a:avLst/>
          </a:prstGeom>
          <a:noFill/>
        </p:spPr>
        <p:txBody>
          <a:bodyPr wrap="square" rtlCol="0">
            <a:spAutoFit/>
          </a:bodyPr>
          <a:lstStyle/>
          <a:p>
            <a:r>
              <a:rPr lang="en-GB" dirty="0" err="1"/>
              <a:t>Piero</a:t>
            </a:r>
            <a:r>
              <a:rPr lang="en-GB" dirty="0"/>
              <a:t> di </a:t>
            </a:r>
            <a:r>
              <a:rPr lang="en-GB" dirty="0" err="1"/>
              <a:t>Cosimo</a:t>
            </a:r>
            <a:r>
              <a:rPr lang="en-GB" dirty="0"/>
              <a:t>, </a:t>
            </a:r>
            <a:r>
              <a:rPr lang="en-GB" i="1" dirty="0"/>
              <a:t>Venus, Mars and Cupid</a:t>
            </a:r>
            <a:r>
              <a:rPr lang="en-GB" dirty="0" smtClean="0"/>
              <a:t>, ~1505</a:t>
            </a:r>
            <a:endParaRPr lang="en-GB" dirty="0"/>
          </a:p>
        </p:txBody>
      </p:sp>
    </p:spTree>
    <p:extLst>
      <p:ext uri="{BB962C8B-B14F-4D97-AF65-F5344CB8AC3E}">
        <p14:creationId xmlns:p14="http://schemas.microsoft.com/office/powerpoint/2010/main" val="934554023"/>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osimo_01.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81100"/>
            <a:ext cx="9144000" cy="4471988"/>
          </a:xfrm>
          <a:prstGeom prst="rect">
            <a:avLst/>
          </a:prstGeom>
        </p:spPr>
      </p:pic>
    </p:spTree>
    <p:extLst>
      <p:ext uri="{BB962C8B-B14F-4D97-AF65-F5344CB8AC3E}">
        <p14:creationId xmlns:p14="http://schemas.microsoft.com/office/powerpoint/2010/main" val="405593237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Cosimo</a:t>
            </a:r>
            <a:endParaRPr lang="en-GB" dirty="0"/>
          </a:p>
        </p:txBody>
      </p:sp>
      <p:sp>
        <p:nvSpPr>
          <p:cNvPr id="3" name="Content Placeholder 2"/>
          <p:cNvSpPr>
            <a:spLocks noGrp="1"/>
          </p:cNvSpPr>
          <p:nvPr>
            <p:ph sz="quarter" idx="1"/>
          </p:nvPr>
        </p:nvSpPr>
        <p:spPr>
          <a:xfrm>
            <a:off x="301752" y="1549728"/>
            <a:ext cx="8503920" cy="4982240"/>
          </a:xfrm>
        </p:spPr>
        <p:txBody>
          <a:bodyPr/>
          <a:lstStyle/>
          <a:p>
            <a:pPr marL="0" indent="0">
              <a:buNone/>
            </a:pPr>
            <a:r>
              <a:rPr lang="en-GB" dirty="0"/>
              <a:t>Vasari: ‘This master likewise painted a picture of a nude Venus, with a Mars also nude, the latter lying asleep in a meadow filled with flowers; hovering around them are cupids, who carry off the helmet, armlets, and other portions of the </a:t>
            </a:r>
            <a:r>
              <a:rPr lang="en-GB" dirty="0" err="1"/>
              <a:t>armor</a:t>
            </a:r>
            <a:r>
              <a:rPr lang="en-GB" dirty="0"/>
              <a:t> of Mars. There is a grove of myrtles and here there is a cupid alarmed at the sight of a rabbit: the doves of Venus are also depicted, with other emblems of love</a:t>
            </a:r>
            <a:r>
              <a:rPr lang="en-GB" dirty="0" smtClean="0"/>
              <a:t>.’</a:t>
            </a:r>
            <a:endParaRPr lang="en-GB" dirty="0"/>
          </a:p>
        </p:txBody>
      </p:sp>
    </p:spTree>
    <p:extLst>
      <p:ext uri="{BB962C8B-B14F-4D97-AF65-F5344CB8AC3E}">
        <p14:creationId xmlns:p14="http://schemas.microsoft.com/office/powerpoint/2010/main" val="29376925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08000" y="244920"/>
            <a:ext cx="8128000" cy="6096000"/>
          </a:xfrm>
          <a:prstGeom prst="rect">
            <a:avLst/>
          </a:prstGeom>
        </p:spPr>
      </p:pic>
      <p:sp>
        <p:nvSpPr>
          <p:cNvPr id="3" name="TextBox 2"/>
          <p:cNvSpPr txBox="1"/>
          <p:nvPr/>
        </p:nvSpPr>
        <p:spPr>
          <a:xfrm>
            <a:off x="508000" y="6350528"/>
            <a:ext cx="8128000" cy="369332"/>
          </a:xfrm>
          <a:prstGeom prst="rect">
            <a:avLst/>
          </a:prstGeom>
          <a:noFill/>
        </p:spPr>
        <p:txBody>
          <a:bodyPr wrap="square" rtlCol="0">
            <a:spAutoFit/>
          </a:bodyPr>
          <a:lstStyle/>
          <a:p>
            <a:r>
              <a:rPr lang="en-GB" dirty="0" err="1" smtClean="0"/>
              <a:t>Tiberinus</a:t>
            </a:r>
            <a:r>
              <a:rPr lang="en-GB" dirty="0" smtClean="0"/>
              <a:t> (personification of the river Tiber)</a:t>
            </a:r>
            <a:endParaRPr lang="en-GB" dirty="0"/>
          </a:p>
        </p:txBody>
      </p:sp>
    </p:spTree>
    <p:extLst>
      <p:ext uri="{BB962C8B-B14F-4D97-AF65-F5344CB8AC3E}">
        <p14:creationId xmlns:p14="http://schemas.microsoft.com/office/powerpoint/2010/main" val="1028756983"/>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see dead people.</a:t>
            </a:r>
            <a:endParaRPr lang="en-GB" dirty="0"/>
          </a:p>
        </p:txBody>
      </p:sp>
      <p:pic>
        <p:nvPicPr>
          <p:cNvPr id="4" name="Content Placeholder 3"/>
          <p:cNvPicPr>
            <a:picLocks noGrp="1" noChangeAspect="1"/>
          </p:cNvPicPr>
          <p:nvPr>
            <p:ph sz="quarter" idx="1"/>
          </p:nvPr>
        </p:nvPicPr>
        <p:blipFill>
          <a:blip r:embed="rId2"/>
          <a:srcRect t="-8979" b="-8979"/>
          <a:stretch>
            <a:fillRect/>
          </a:stretch>
        </p:blipFill>
        <p:spPr/>
      </p:pic>
      <p:sp>
        <p:nvSpPr>
          <p:cNvPr id="5" name="TextBox 4"/>
          <p:cNvSpPr txBox="1"/>
          <p:nvPr/>
        </p:nvSpPr>
        <p:spPr>
          <a:xfrm>
            <a:off x="566894" y="6099048"/>
            <a:ext cx="5850346" cy="369332"/>
          </a:xfrm>
          <a:prstGeom prst="rect">
            <a:avLst/>
          </a:prstGeom>
          <a:noFill/>
        </p:spPr>
        <p:txBody>
          <a:bodyPr wrap="square" rtlCol="0">
            <a:spAutoFit/>
          </a:bodyPr>
          <a:lstStyle/>
          <a:p>
            <a:r>
              <a:rPr lang="en-GB" dirty="0" smtClean="0"/>
              <a:t>~ CE 220.</a:t>
            </a:r>
            <a:endParaRPr lang="en-GB" dirty="0"/>
          </a:p>
        </p:txBody>
      </p:sp>
    </p:spTree>
    <p:extLst>
      <p:ext uri="{BB962C8B-B14F-4D97-AF65-F5344CB8AC3E}">
        <p14:creationId xmlns:p14="http://schemas.microsoft.com/office/powerpoint/2010/main" val="124256478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Sometimes they don’t even know they’re dead. </a:t>
            </a:r>
            <a:endParaRPr lang="en-GB" dirty="0"/>
          </a:p>
        </p:txBody>
      </p:sp>
      <p:pic>
        <p:nvPicPr>
          <p:cNvPr id="4" name="Content Placeholder 3"/>
          <p:cNvPicPr>
            <a:picLocks noGrp="1" noChangeAspect="1"/>
          </p:cNvPicPr>
          <p:nvPr>
            <p:ph sz="quarter" idx="1"/>
          </p:nvPr>
        </p:nvPicPr>
        <p:blipFill>
          <a:blip r:embed="rId2"/>
          <a:srcRect l="-12543" r="-12543"/>
          <a:stretch>
            <a:fillRect/>
          </a:stretch>
        </p:blipFill>
        <p:spPr/>
      </p:pic>
      <p:sp>
        <p:nvSpPr>
          <p:cNvPr id="5" name="TextBox 4"/>
          <p:cNvSpPr txBox="1"/>
          <p:nvPr/>
        </p:nvSpPr>
        <p:spPr>
          <a:xfrm>
            <a:off x="301752" y="6055684"/>
            <a:ext cx="8534399" cy="646331"/>
          </a:xfrm>
          <a:prstGeom prst="rect">
            <a:avLst/>
          </a:prstGeom>
          <a:noFill/>
        </p:spPr>
        <p:txBody>
          <a:bodyPr wrap="square" rtlCol="0">
            <a:spAutoFit/>
          </a:bodyPr>
          <a:lstStyle/>
          <a:p>
            <a:r>
              <a:rPr lang="en-GB" dirty="0"/>
              <a:t>Sarcophagus with Reclining Couple; </a:t>
            </a:r>
            <a:r>
              <a:rPr lang="en-GB" dirty="0" err="1"/>
              <a:t>Cerveteri</a:t>
            </a:r>
            <a:r>
              <a:rPr lang="en-GB" dirty="0"/>
              <a:t>, Italy; painted terracotta.</a:t>
            </a:r>
          </a:p>
          <a:p>
            <a:r>
              <a:rPr lang="en-GB" dirty="0"/>
              <a:t>520 BCE (Etruscan)</a:t>
            </a:r>
          </a:p>
        </p:txBody>
      </p:sp>
    </p:spTree>
    <p:extLst>
      <p:ext uri="{BB962C8B-B14F-4D97-AF65-F5344CB8AC3E}">
        <p14:creationId xmlns:p14="http://schemas.microsoft.com/office/powerpoint/2010/main" val="2809169986"/>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38200"/>
            <a:ext cx="9144000" cy="5157216"/>
          </a:xfrm>
          <a:prstGeom prst="rect">
            <a:avLst/>
          </a:prstGeom>
        </p:spPr>
      </p:pic>
    </p:spTree>
    <p:extLst>
      <p:ext uri="{BB962C8B-B14F-4D97-AF65-F5344CB8AC3E}">
        <p14:creationId xmlns:p14="http://schemas.microsoft.com/office/powerpoint/2010/main" val="3376501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84734"/>
            <a:ext cx="9144000" cy="3654028"/>
          </a:xfrm>
          <a:prstGeom prst="rect">
            <a:avLst/>
          </a:prstGeom>
        </p:spPr>
      </p:pic>
      <p:sp>
        <p:nvSpPr>
          <p:cNvPr id="3" name="TextBox 2"/>
          <p:cNvSpPr txBox="1"/>
          <p:nvPr/>
        </p:nvSpPr>
        <p:spPr>
          <a:xfrm>
            <a:off x="430839" y="4490728"/>
            <a:ext cx="5850346" cy="369332"/>
          </a:xfrm>
          <a:prstGeom prst="rect">
            <a:avLst/>
          </a:prstGeom>
          <a:noFill/>
        </p:spPr>
        <p:txBody>
          <a:bodyPr wrap="square" rtlCol="0">
            <a:spAutoFit/>
          </a:bodyPr>
          <a:lstStyle/>
          <a:p>
            <a:r>
              <a:rPr lang="en-GB" dirty="0" err="1" smtClean="0"/>
              <a:t>Boticelli</a:t>
            </a:r>
            <a:r>
              <a:rPr lang="en-GB" dirty="0" smtClean="0"/>
              <a:t>, 1485</a:t>
            </a:r>
            <a:endParaRPr lang="en-GB" dirty="0"/>
          </a:p>
        </p:txBody>
      </p:sp>
    </p:spTree>
    <p:extLst>
      <p:ext uri="{BB962C8B-B14F-4D97-AF65-F5344CB8AC3E}">
        <p14:creationId xmlns:p14="http://schemas.microsoft.com/office/powerpoint/2010/main" val="35365962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03200"/>
            <a:ext cx="9144000" cy="6431280"/>
          </a:xfrm>
          <a:prstGeom prst="rect">
            <a:avLst/>
          </a:prstGeom>
        </p:spPr>
      </p:pic>
      <p:sp>
        <p:nvSpPr>
          <p:cNvPr id="3" name="TextBox 2"/>
          <p:cNvSpPr txBox="1"/>
          <p:nvPr/>
        </p:nvSpPr>
        <p:spPr>
          <a:xfrm>
            <a:off x="272109" y="521650"/>
            <a:ext cx="3015876" cy="646331"/>
          </a:xfrm>
          <a:prstGeom prst="rect">
            <a:avLst/>
          </a:prstGeom>
          <a:noFill/>
        </p:spPr>
        <p:txBody>
          <a:bodyPr wrap="square" rtlCol="0">
            <a:spAutoFit/>
          </a:bodyPr>
          <a:lstStyle/>
          <a:p>
            <a:r>
              <a:rPr lang="en-GB" dirty="0" smtClean="0">
                <a:solidFill>
                  <a:schemeClr val="bg1"/>
                </a:solidFill>
              </a:rPr>
              <a:t>Titian, </a:t>
            </a:r>
            <a:r>
              <a:rPr lang="en-GB" i="1" dirty="0" smtClean="0">
                <a:solidFill>
                  <a:schemeClr val="bg1"/>
                </a:solidFill>
              </a:rPr>
              <a:t>Venus of </a:t>
            </a:r>
            <a:r>
              <a:rPr lang="en-GB" i="1" dirty="0" err="1" smtClean="0">
                <a:solidFill>
                  <a:schemeClr val="bg1"/>
                </a:solidFill>
              </a:rPr>
              <a:t>Urbino</a:t>
            </a:r>
            <a:r>
              <a:rPr lang="en-GB" dirty="0" smtClean="0">
                <a:solidFill>
                  <a:schemeClr val="bg1"/>
                </a:solidFill>
              </a:rPr>
              <a:t>, 1532-1538</a:t>
            </a:r>
            <a:endParaRPr lang="en-GB" dirty="0">
              <a:solidFill>
                <a:schemeClr val="bg1"/>
              </a:solidFill>
            </a:endParaRPr>
          </a:p>
        </p:txBody>
      </p:sp>
    </p:spTree>
    <p:extLst>
      <p:ext uri="{BB962C8B-B14F-4D97-AF65-F5344CB8AC3E}">
        <p14:creationId xmlns:p14="http://schemas.microsoft.com/office/powerpoint/2010/main" val="132527543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Titian</a:t>
            </a:r>
            <a:endParaRPr lang="en-GB" dirty="0"/>
          </a:p>
        </p:txBody>
      </p:sp>
      <p:sp>
        <p:nvSpPr>
          <p:cNvPr id="3" name="Content Placeholder 2"/>
          <p:cNvSpPr>
            <a:spLocks noGrp="1"/>
          </p:cNvSpPr>
          <p:nvPr>
            <p:ph sz="quarter" idx="1"/>
          </p:nvPr>
        </p:nvSpPr>
        <p:spPr>
          <a:xfrm>
            <a:off x="233724" y="1527047"/>
            <a:ext cx="8503920" cy="5126827"/>
          </a:xfrm>
        </p:spPr>
        <p:txBody>
          <a:bodyPr>
            <a:normAutofit lnSpcReduction="10000"/>
          </a:bodyPr>
          <a:lstStyle/>
          <a:p>
            <a:r>
              <a:rPr lang="en-GB" dirty="0" err="1" smtClean="0"/>
              <a:t>Guidobaldo</a:t>
            </a:r>
            <a:r>
              <a:rPr lang="en-GB" dirty="0" smtClean="0"/>
              <a:t> </a:t>
            </a:r>
            <a:r>
              <a:rPr lang="en-GB" dirty="0" err="1"/>
              <a:t>della</a:t>
            </a:r>
            <a:r>
              <a:rPr lang="en-GB" dirty="0"/>
              <a:t> </a:t>
            </a:r>
            <a:r>
              <a:rPr lang="en-GB" dirty="0" err="1" smtClean="0"/>
              <a:t>Rovere</a:t>
            </a:r>
            <a:r>
              <a:rPr lang="en-GB" dirty="0" smtClean="0"/>
              <a:t>: </a:t>
            </a:r>
            <a:r>
              <a:rPr lang="en-GB" i="1" dirty="0"/>
              <a:t>La donna </a:t>
            </a:r>
            <a:r>
              <a:rPr lang="en-GB" i="1" dirty="0" err="1" smtClean="0"/>
              <a:t>nuda</a:t>
            </a:r>
            <a:endParaRPr lang="en-GB" i="1" dirty="0" smtClean="0"/>
          </a:p>
          <a:p>
            <a:r>
              <a:rPr lang="en-GB" dirty="0" smtClean="0"/>
              <a:t>Model is </a:t>
            </a:r>
            <a:r>
              <a:rPr lang="en-GB" dirty="0"/>
              <a:t>probably Angela </a:t>
            </a:r>
            <a:r>
              <a:rPr lang="en-GB" dirty="0" smtClean="0"/>
              <a:t>del</a:t>
            </a:r>
          </a:p>
          <a:p>
            <a:pPr marL="0" indent="0">
              <a:buNone/>
            </a:pPr>
            <a:r>
              <a:rPr lang="en-GB" dirty="0" smtClean="0"/>
              <a:t> </a:t>
            </a:r>
            <a:r>
              <a:rPr lang="en-GB" dirty="0"/>
              <a:t>Moro, or Angela </a:t>
            </a:r>
            <a:r>
              <a:rPr lang="en-GB" dirty="0" err="1" smtClean="0"/>
              <a:t>Zaffetta</a:t>
            </a:r>
            <a:r>
              <a:rPr lang="en-GB" dirty="0" smtClean="0"/>
              <a:t> </a:t>
            </a:r>
          </a:p>
          <a:p>
            <a:pPr marL="0" indent="0">
              <a:buNone/>
            </a:pPr>
            <a:r>
              <a:rPr lang="en-GB" dirty="0" smtClean="0"/>
              <a:t>(courtesans)</a:t>
            </a:r>
          </a:p>
          <a:p>
            <a:r>
              <a:rPr lang="en-GB" dirty="0" smtClean="0"/>
              <a:t>Titian </a:t>
            </a:r>
            <a:r>
              <a:rPr lang="en-GB" dirty="0" smtClean="0"/>
              <a:t>also does his own</a:t>
            </a:r>
          </a:p>
          <a:p>
            <a:pPr marL="0" indent="0">
              <a:buNone/>
            </a:pPr>
            <a:r>
              <a:rPr lang="en-GB" i="1" dirty="0" smtClean="0"/>
              <a:t>Venus </a:t>
            </a:r>
            <a:r>
              <a:rPr lang="en-GB" i="1" dirty="0" err="1" smtClean="0"/>
              <a:t>Anadyomene</a:t>
            </a:r>
            <a:r>
              <a:rPr lang="en-GB" i="1" dirty="0" smtClean="0"/>
              <a:t> </a:t>
            </a:r>
          </a:p>
          <a:p>
            <a:r>
              <a:rPr lang="en-GB" dirty="0" smtClean="0"/>
              <a:t>But painting a naked woman</a:t>
            </a:r>
          </a:p>
          <a:p>
            <a:pPr marL="0" indent="0">
              <a:buNone/>
            </a:pPr>
            <a:r>
              <a:rPr lang="en-GB" dirty="0" smtClean="0"/>
              <a:t>Such as the Venus of </a:t>
            </a:r>
            <a:r>
              <a:rPr lang="en-GB" dirty="0" err="1" smtClean="0"/>
              <a:t>Urbino</a:t>
            </a:r>
            <a:endParaRPr lang="en-GB" dirty="0" smtClean="0"/>
          </a:p>
          <a:p>
            <a:pPr marL="0" indent="0">
              <a:buNone/>
            </a:pPr>
            <a:r>
              <a:rPr lang="en-GB" dirty="0" smtClean="0"/>
              <a:t>can also be seen as a reference</a:t>
            </a:r>
          </a:p>
          <a:p>
            <a:pPr marL="0" indent="0">
              <a:buNone/>
            </a:pPr>
            <a:r>
              <a:rPr lang="en-GB" dirty="0"/>
              <a:t>b</a:t>
            </a:r>
            <a:r>
              <a:rPr lang="en-GB" dirty="0" smtClean="0"/>
              <a:t>ack to Apelles and his painting</a:t>
            </a:r>
          </a:p>
          <a:p>
            <a:pPr marL="0" indent="0">
              <a:buNone/>
            </a:pPr>
            <a:r>
              <a:rPr lang="en-GB" dirty="0"/>
              <a:t>o</a:t>
            </a:r>
            <a:r>
              <a:rPr lang="en-GB" dirty="0" smtClean="0"/>
              <a:t>f </a:t>
            </a:r>
            <a:r>
              <a:rPr lang="en-GB" dirty="0" err="1"/>
              <a:t>Pancaste</a:t>
            </a:r>
            <a:endParaRPr lang="en-GB" dirty="0" smtClean="0"/>
          </a:p>
          <a:p>
            <a:endParaRPr lang="en-GB" dirty="0"/>
          </a:p>
        </p:txBody>
      </p:sp>
      <p:pic>
        <p:nvPicPr>
          <p:cNvPr id="4" name="Picture 3"/>
          <p:cNvPicPr>
            <a:picLocks noChangeAspect="1"/>
          </p:cNvPicPr>
          <p:nvPr/>
        </p:nvPicPr>
        <p:blipFill>
          <a:blip r:embed="rId2"/>
          <a:stretch>
            <a:fillRect/>
          </a:stretch>
        </p:blipFill>
        <p:spPr>
          <a:xfrm>
            <a:off x="5201314" y="2086600"/>
            <a:ext cx="3436363" cy="4567275"/>
          </a:xfrm>
          <a:prstGeom prst="rect">
            <a:avLst/>
          </a:prstGeom>
        </p:spPr>
      </p:pic>
    </p:spTree>
    <p:extLst>
      <p:ext uri="{BB962C8B-B14F-4D97-AF65-F5344CB8AC3E}">
        <p14:creationId xmlns:p14="http://schemas.microsoft.com/office/powerpoint/2010/main" val="3520908837"/>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23963"/>
            <a:ext cx="9144000" cy="5634037"/>
          </a:xfrm>
          <a:prstGeom prst="rect">
            <a:avLst/>
          </a:prstGeom>
        </p:spPr>
      </p:pic>
      <p:sp>
        <p:nvSpPr>
          <p:cNvPr id="3" name="TextBox 2"/>
          <p:cNvSpPr txBox="1"/>
          <p:nvPr/>
        </p:nvSpPr>
        <p:spPr>
          <a:xfrm>
            <a:off x="725624" y="498970"/>
            <a:ext cx="6802728" cy="369332"/>
          </a:xfrm>
          <a:prstGeom prst="rect">
            <a:avLst/>
          </a:prstGeom>
          <a:noFill/>
        </p:spPr>
        <p:txBody>
          <a:bodyPr wrap="square" rtlCol="0">
            <a:spAutoFit/>
          </a:bodyPr>
          <a:lstStyle/>
          <a:p>
            <a:r>
              <a:rPr lang="en-GB" dirty="0" smtClean="0"/>
              <a:t>Giorgione &amp; Titian </a:t>
            </a:r>
            <a:r>
              <a:rPr lang="en-GB" i="1" dirty="0" smtClean="0"/>
              <a:t>Dresden Venus (Sleeping Venus)</a:t>
            </a:r>
            <a:r>
              <a:rPr lang="en-GB" dirty="0" smtClean="0"/>
              <a:t>, 1510</a:t>
            </a:r>
            <a:endParaRPr lang="en-GB" dirty="0"/>
          </a:p>
        </p:txBody>
      </p:sp>
    </p:spTree>
    <p:extLst>
      <p:ext uri="{BB962C8B-B14F-4D97-AF65-F5344CB8AC3E}">
        <p14:creationId xmlns:p14="http://schemas.microsoft.com/office/powerpoint/2010/main" val="2721855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680"/>
            <a:ext cx="9144000" cy="6186488"/>
          </a:xfrm>
          <a:prstGeom prst="rect">
            <a:avLst/>
          </a:prstGeom>
        </p:spPr>
      </p:pic>
      <p:sp>
        <p:nvSpPr>
          <p:cNvPr id="3" name="TextBox 2"/>
          <p:cNvSpPr txBox="1"/>
          <p:nvPr/>
        </p:nvSpPr>
        <p:spPr>
          <a:xfrm>
            <a:off x="249433" y="6395886"/>
            <a:ext cx="6621322" cy="369332"/>
          </a:xfrm>
          <a:prstGeom prst="rect">
            <a:avLst/>
          </a:prstGeom>
          <a:noFill/>
        </p:spPr>
        <p:txBody>
          <a:bodyPr wrap="square" rtlCol="0">
            <a:spAutoFit/>
          </a:bodyPr>
          <a:lstStyle/>
          <a:p>
            <a:r>
              <a:rPr lang="en-GB" dirty="0" err="1" smtClean="0"/>
              <a:t>Manet</a:t>
            </a:r>
            <a:r>
              <a:rPr lang="en-GB" dirty="0" smtClean="0"/>
              <a:t>, </a:t>
            </a:r>
            <a:r>
              <a:rPr lang="en-GB" i="1" dirty="0" smtClean="0"/>
              <a:t>Olympia  </a:t>
            </a:r>
            <a:r>
              <a:rPr lang="en-GB" dirty="0" smtClean="0"/>
              <a:t>1865</a:t>
            </a:r>
            <a:endParaRPr lang="en-GB" dirty="0"/>
          </a:p>
        </p:txBody>
      </p:sp>
    </p:spTree>
    <p:extLst>
      <p:ext uri="{BB962C8B-B14F-4D97-AF65-F5344CB8AC3E}">
        <p14:creationId xmlns:p14="http://schemas.microsoft.com/office/powerpoint/2010/main" val="1861573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Venus </a:t>
            </a:r>
            <a:r>
              <a:rPr lang="en-GB" dirty="0" err="1" smtClean="0"/>
              <a:t>vs</a:t>
            </a:r>
            <a:r>
              <a:rPr lang="en-GB" dirty="0" smtClean="0"/>
              <a:t> </a:t>
            </a:r>
            <a:r>
              <a:rPr lang="en-GB" dirty="0" err="1" smtClean="0"/>
              <a:t>Nini</a:t>
            </a:r>
            <a:endParaRPr lang="en-GB" dirty="0"/>
          </a:p>
        </p:txBody>
      </p:sp>
      <p:sp>
        <p:nvSpPr>
          <p:cNvPr id="3" name="Content Placeholder 2"/>
          <p:cNvSpPr>
            <a:spLocks noGrp="1"/>
          </p:cNvSpPr>
          <p:nvPr>
            <p:ph sz="quarter" idx="1"/>
          </p:nvPr>
        </p:nvSpPr>
        <p:spPr/>
        <p:txBody>
          <a:bodyPr/>
          <a:lstStyle/>
          <a:p>
            <a:r>
              <a:rPr lang="en-GB" dirty="0" smtClean="0"/>
              <a:t>‘Venus’ becomes a term that denotes any (naked) idealised woman. </a:t>
            </a:r>
            <a:endParaRPr lang="en-GB" dirty="0" smtClean="0"/>
          </a:p>
          <a:p>
            <a:pPr marL="0" indent="0">
              <a:buNone/>
            </a:pPr>
            <a:endParaRPr lang="en-GB" dirty="0" smtClean="0"/>
          </a:p>
          <a:p>
            <a:r>
              <a:rPr lang="en-GB" dirty="0" smtClean="0"/>
              <a:t>‘</a:t>
            </a:r>
            <a:r>
              <a:rPr lang="en-GB" dirty="0" err="1" smtClean="0"/>
              <a:t>Nini</a:t>
            </a:r>
            <a:r>
              <a:rPr lang="en-GB" dirty="0" smtClean="0"/>
              <a:t>’ is the term used to describe naked women who are</a:t>
            </a:r>
            <a:r>
              <a:rPr lang="is-IS" dirty="0" smtClean="0"/>
              <a:t>… human. </a:t>
            </a:r>
          </a:p>
          <a:p>
            <a:pPr marL="0" indent="0">
              <a:buNone/>
            </a:pPr>
            <a:endParaRPr lang="en-GB" dirty="0"/>
          </a:p>
        </p:txBody>
      </p:sp>
    </p:spTree>
    <p:extLst>
      <p:ext uri="{BB962C8B-B14F-4D97-AF65-F5344CB8AC3E}">
        <p14:creationId xmlns:p14="http://schemas.microsoft.com/office/powerpoint/2010/main" val="14201937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2-15 at 08.01.1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7005"/>
            <a:ext cx="9144000" cy="4996100"/>
          </a:xfrm>
          <a:prstGeom prst="rect">
            <a:avLst/>
          </a:prstGeom>
        </p:spPr>
      </p:pic>
    </p:spTree>
    <p:extLst>
      <p:ext uri="{BB962C8B-B14F-4D97-AF65-F5344CB8AC3E}">
        <p14:creationId xmlns:p14="http://schemas.microsoft.com/office/powerpoint/2010/main" val="2637207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2-15 at 08.01.5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9270"/>
            <a:ext cx="9144000" cy="4979406"/>
          </a:xfrm>
          <a:prstGeom prst="rect">
            <a:avLst/>
          </a:prstGeom>
        </p:spPr>
      </p:pic>
    </p:spTree>
    <p:extLst>
      <p:ext uri="{BB962C8B-B14F-4D97-AF65-F5344CB8AC3E}">
        <p14:creationId xmlns:p14="http://schemas.microsoft.com/office/powerpoint/2010/main" val="1556928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1000" y="209839"/>
            <a:ext cx="8382000" cy="5562600"/>
          </a:xfrm>
          <a:prstGeom prst="rect">
            <a:avLst/>
          </a:prstGeom>
        </p:spPr>
      </p:pic>
      <p:sp>
        <p:nvSpPr>
          <p:cNvPr id="3" name="TextBox 2"/>
          <p:cNvSpPr txBox="1"/>
          <p:nvPr/>
        </p:nvSpPr>
        <p:spPr>
          <a:xfrm>
            <a:off x="381000" y="6151949"/>
            <a:ext cx="8382000" cy="369332"/>
          </a:xfrm>
          <a:prstGeom prst="rect">
            <a:avLst/>
          </a:prstGeom>
          <a:noFill/>
        </p:spPr>
        <p:txBody>
          <a:bodyPr wrap="square" rtlCol="0">
            <a:spAutoFit/>
          </a:bodyPr>
          <a:lstStyle/>
          <a:p>
            <a:r>
              <a:rPr lang="en-GB" dirty="0" smtClean="0"/>
              <a:t>Clemente </a:t>
            </a:r>
            <a:r>
              <a:rPr lang="en-GB" dirty="0" err="1" smtClean="0"/>
              <a:t>Susini</a:t>
            </a:r>
            <a:r>
              <a:rPr lang="en-GB" dirty="0" smtClean="0"/>
              <a:t>, </a:t>
            </a:r>
            <a:r>
              <a:rPr lang="en-GB" dirty="0"/>
              <a:t>1780 and 1782, </a:t>
            </a:r>
            <a:r>
              <a:rPr lang="en-GB" dirty="0" smtClean="0"/>
              <a:t>the </a:t>
            </a:r>
            <a:r>
              <a:rPr lang="en-GB" dirty="0" err="1" smtClean="0"/>
              <a:t>Venerina</a:t>
            </a:r>
            <a:endParaRPr lang="en-GB" dirty="0"/>
          </a:p>
        </p:txBody>
      </p:sp>
    </p:spTree>
    <p:extLst>
      <p:ext uri="{BB962C8B-B14F-4D97-AF65-F5344CB8AC3E}">
        <p14:creationId xmlns:p14="http://schemas.microsoft.com/office/powerpoint/2010/main" val="1975597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4689"/>
            <a:ext cx="9144000" cy="5486400"/>
          </a:xfrm>
          <a:prstGeom prst="rect">
            <a:avLst/>
          </a:prstGeom>
        </p:spPr>
      </p:pic>
      <p:sp>
        <p:nvSpPr>
          <p:cNvPr id="3" name="TextBox 2"/>
          <p:cNvSpPr txBox="1"/>
          <p:nvPr/>
        </p:nvSpPr>
        <p:spPr>
          <a:xfrm>
            <a:off x="394114" y="5714088"/>
            <a:ext cx="8145030" cy="646331"/>
          </a:xfrm>
          <a:prstGeom prst="rect">
            <a:avLst/>
          </a:prstGeom>
          <a:noFill/>
        </p:spPr>
        <p:txBody>
          <a:bodyPr wrap="square" rtlCol="0">
            <a:spAutoFit/>
          </a:bodyPr>
          <a:lstStyle/>
          <a:p>
            <a:r>
              <a:rPr lang="en-GB" dirty="0"/>
              <a:t>n Anatomical Venus produced by the workshop at La </a:t>
            </a:r>
            <a:r>
              <a:rPr lang="en-GB" dirty="0" err="1"/>
              <a:t>Specola</a:t>
            </a:r>
            <a:r>
              <a:rPr lang="en-GB" dirty="0"/>
              <a:t> between 1784 and 1788. Photograph: Collections and History of Medicine, </a:t>
            </a:r>
            <a:r>
              <a:rPr lang="en-GB" dirty="0" err="1"/>
              <a:t>MedUni</a:t>
            </a:r>
            <a:r>
              <a:rPr lang="en-GB" dirty="0"/>
              <a:t>, Vienna</a:t>
            </a:r>
          </a:p>
        </p:txBody>
      </p:sp>
    </p:spTree>
    <p:extLst>
      <p:ext uri="{BB962C8B-B14F-4D97-AF65-F5344CB8AC3E}">
        <p14:creationId xmlns:p14="http://schemas.microsoft.com/office/powerpoint/2010/main" val="12313992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5500" y="0"/>
            <a:ext cx="4930902" cy="6858000"/>
          </a:xfrm>
          <a:prstGeom prst="rect">
            <a:avLst/>
          </a:prstGeom>
        </p:spPr>
      </p:pic>
    </p:spTree>
    <p:extLst>
      <p:ext uri="{BB962C8B-B14F-4D97-AF65-F5344CB8AC3E}">
        <p14:creationId xmlns:p14="http://schemas.microsoft.com/office/powerpoint/2010/main" val="2781015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12900" y="1409700"/>
            <a:ext cx="5905500" cy="4038600"/>
          </a:xfrm>
          <a:prstGeom prst="rect">
            <a:avLst/>
          </a:prstGeom>
        </p:spPr>
      </p:pic>
      <p:sp>
        <p:nvSpPr>
          <p:cNvPr id="3" name="TextBox 2"/>
          <p:cNvSpPr txBox="1"/>
          <p:nvPr/>
        </p:nvSpPr>
        <p:spPr>
          <a:xfrm>
            <a:off x="722543" y="5757874"/>
            <a:ext cx="7772810" cy="646331"/>
          </a:xfrm>
          <a:prstGeom prst="rect">
            <a:avLst/>
          </a:prstGeom>
          <a:noFill/>
        </p:spPr>
        <p:txBody>
          <a:bodyPr wrap="square" rtlCol="0">
            <a:spAutoFit/>
          </a:bodyPr>
          <a:lstStyle/>
          <a:p>
            <a:r>
              <a:rPr lang="en-GB" dirty="0" err="1"/>
              <a:t>Giovan</a:t>
            </a:r>
            <a:r>
              <a:rPr lang="en-GB" dirty="0"/>
              <a:t>-Battista </a:t>
            </a:r>
            <a:r>
              <a:rPr lang="en-GB" dirty="0" err="1"/>
              <a:t>Manfredini</a:t>
            </a:r>
            <a:r>
              <a:rPr lang="en-GB" dirty="0"/>
              <a:t>, late 18th century. </a:t>
            </a:r>
            <a:r>
              <a:rPr lang="en-GB"/>
              <a:t>Actually made from terra cotta, not wax.</a:t>
            </a:r>
            <a:endParaRPr lang="en-GB" dirty="0"/>
          </a:p>
        </p:txBody>
      </p:sp>
    </p:spTree>
    <p:extLst>
      <p:ext uri="{BB962C8B-B14F-4D97-AF65-F5344CB8AC3E}">
        <p14:creationId xmlns:p14="http://schemas.microsoft.com/office/powerpoint/2010/main" val="6403326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1084</TotalTime>
  <Words>830</Words>
  <Application>Microsoft Macintosh PowerPoint</Application>
  <PresentationFormat>On-screen Show (4:3)</PresentationFormat>
  <Paragraphs>58</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Civic</vt:lpstr>
      <vt:lpstr>Venus </vt:lpstr>
      <vt:lpstr>Pliny</vt:lpstr>
      <vt:lpstr>Athenaeus</vt:lpstr>
      <vt:lpstr>Venus Anadyomene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Boticelli</vt:lpstr>
      <vt:lpstr>PowerPoint Presentation</vt:lpstr>
      <vt:lpstr>PowerPoint Presentation</vt:lpstr>
      <vt:lpstr>Cosimo</vt:lpstr>
      <vt:lpstr>PowerPoint Presentation</vt:lpstr>
      <vt:lpstr>I see dead people.</vt:lpstr>
      <vt:lpstr>Sometimes they don’t even know they’re dead. </vt:lpstr>
      <vt:lpstr>PowerPoint Presentation</vt:lpstr>
      <vt:lpstr>PowerPoint Presentation</vt:lpstr>
      <vt:lpstr>PowerPoint Presentation</vt:lpstr>
      <vt:lpstr>Titian</vt:lpstr>
      <vt:lpstr>PowerPoint Presentation</vt:lpstr>
      <vt:lpstr>PowerPoint Presentation</vt:lpstr>
      <vt:lpstr>Venus vs Nini</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Silvie</dc:creator>
  <cp:lastModifiedBy>Silvie</cp:lastModifiedBy>
  <cp:revision>20</cp:revision>
  <dcterms:created xsi:type="dcterms:W3CDTF">2017-12-14T17:06:16Z</dcterms:created>
  <dcterms:modified xsi:type="dcterms:W3CDTF">2017-12-15T14:18:43Z</dcterms:modified>
</cp:coreProperties>
</file>