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1"/>
  </p:sldMasterIdLst>
  <p:notesMasterIdLst>
    <p:notesMasterId r:id="rId18"/>
  </p:notesMasterIdLst>
  <p:sldIdLst>
    <p:sldId id="256" r:id="rId2"/>
    <p:sldId id="271" r:id="rId3"/>
    <p:sldId id="269" r:id="rId4"/>
    <p:sldId id="257" r:id="rId5"/>
    <p:sldId id="263" r:id="rId6"/>
    <p:sldId id="267" r:id="rId7"/>
    <p:sldId id="258" r:id="rId8"/>
    <p:sldId id="259" r:id="rId9"/>
    <p:sldId id="260" r:id="rId10"/>
    <p:sldId id="261" r:id="rId11"/>
    <p:sldId id="262" r:id="rId12"/>
    <p:sldId id="270" r:id="rId13"/>
    <p:sldId id="264" r:id="rId14"/>
    <p:sldId id="268" r:id="rId15"/>
    <p:sldId id="265" r:id="rId16"/>
    <p:sldId id="266" r:id="rId17"/>
  </p:sldIdLst>
  <p:sldSz cx="12192000" cy="6858000"/>
  <p:notesSz cx="6888163" cy="100203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08" autoAdjust="0"/>
    <p:restoredTop sz="70581" autoAdjust="0"/>
  </p:normalViewPr>
  <p:slideViewPr>
    <p:cSldViewPr snapToGrid="0">
      <p:cViewPr varScale="1">
        <p:scale>
          <a:sx n="70" d="100"/>
          <a:sy n="70" d="100"/>
        </p:scale>
        <p:origin x="1170"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500" cy="50165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02075" y="0"/>
            <a:ext cx="2984500" cy="501650"/>
          </a:xfrm>
          <a:prstGeom prst="rect">
            <a:avLst/>
          </a:prstGeom>
        </p:spPr>
        <p:txBody>
          <a:bodyPr vert="horz" lIns="91440" tIns="45720" rIns="91440" bIns="45720" rtlCol="0"/>
          <a:lstStyle>
            <a:lvl1pPr algn="r">
              <a:defRPr sz="1200"/>
            </a:lvl1pPr>
          </a:lstStyle>
          <a:p>
            <a:fld id="{5411C79D-56EF-4590-A55F-8FDEC580F57F}" type="datetimeFigureOut">
              <a:rPr lang="en-GB" smtClean="0"/>
              <a:t>26/02/2026</a:t>
            </a:fld>
            <a:endParaRPr lang="en-GB"/>
          </a:p>
        </p:txBody>
      </p:sp>
      <p:sp>
        <p:nvSpPr>
          <p:cNvPr id="4" name="Slide Image Placeholder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8975" y="4822825"/>
            <a:ext cx="5510213" cy="3944938"/>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518650"/>
            <a:ext cx="2984500" cy="50165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02075" y="9518650"/>
            <a:ext cx="2984500" cy="501650"/>
          </a:xfrm>
          <a:prstGeom prst="rect">
            <a:avLst/>
          </a:prstGeom>
        </p:spPr>
        <p:txBody>
          <a:bodyPr vert="horz" lIns="91440" tIns="45720" rIns="91440" bIns="45720" rtlCol="0" anchor="b"/>
          <a:lstStyle>
            <a:lvl1pPr algn="r">
              <a:defRPr sz="1200"/>
            </a:lvl1pPr>
          </a:lstStyle>
          <a:p>
            <a:fld id="{ED0D263D-9800-4C32-A27E-5C70877F4C47}" type="slidenum">
              <a:rPr lang="en-GB" smtClean="0"/>
              <a:t>‹#›</a:t>
            </a:fld>
            <a:endParaRPr lang="en-GB"/>
          </a:p>
        </p:txBody>
      </p:sp>
    </p:spTree>
    <p:extLst>
      <p:ext uri="{BB962C8B-B14F-4D97-AF65-F5344CB8AC3E}">
        <p14:creationId xmlns:p14="http://schemas.microsoft.com/office/powerpoint/2010/main" val="17049214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0D263D-9800-4C32-A27E-5C70877F4C47}" type="slidenum">
              <a:rPr lang="en-GB" smtClean="0"/>
              <a:t>1</a:t>
            </a:fld>
            <a:endParaRPr lang="en-GB"/>
          </a:p>
        </p:txBody>
      </p:sp>
    </p:spTree>
    <p:extLst>
      <p:ext uri="{BB962C8B-B14F-4D97-AF65-F5344CB8AC3E}">
        <p14:creationId xmlns:p14="http://schemas.microsoft.com/office/powerpoint/2010/main" val="12526061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find it interesting how the same word has differing contexts in relation to differing spheres and sectors of public organisations and as well discourse </a:t>
            </a:r>
          </a:p>
          <a:p>
            <a:endParaRPr lang="en-GB" dirty="0"/>
          </a:p>
          <a:p>
            <a:r>
              <a:rPr lang="en-GB" b="1" dirty="0"/>
              <a:t>This first quite emphasis that positive action may need to be taken, to improve inclusion, it describes how remedies might be necessary.</a:t>
            </a:r>
          </a:p>
          <a:p>
            <a:r>
              <a:rPr lang="en-GB" b="1" dirty="0"/>
              <a:t>Secondly, avoids labelling, doesn't talk about gender and disability, generic statement- it shows the genericness of an inclusion statement. Values and Aspirations beginning with individual's approach discussion on their website looking at social inclusion. (People first)</a:t>
            </a:r>
          </a:p>
          <a:p>
            <a:r>
              <a:rPr lang="en-GB" b="1" dirty="0"/>
              <a:t>Thirdly, focusing on inclusion as a form of participation.</a:t>
            </a:r>
          </a:p>
          <a:p>
            <a:r>
              <a:rPr lang="en-GB" b="1" dirty="0"/>
              <a:t>Fourth, Parity of  experience… the same opportunity.</a:t>
            </a:r>
          </a:p>
          <a:p>
            <a:endParaRPr lang="en-GB" b="1" dirty="0"/>
          </a:p>
          <a:p>
            <a:r>
              <a:rPr lang="en-GB" b="1" dirty="0"/>
              <a:t>Treating everyone as an individual, parity of experience, participation, and using positive action as a means of a remedy for situation. Different aspects – perspective driven.</a:t>
            </a:r>
          </a:p>
        </p:txBody>
      </p:sp>
      <p:sp>
        <p:nvSpPr>
          <p:cNvPr id="4" name="Slide Number Placeholder 3"/>
          <p:cNvSpPr>
            <a:spLocks noGrp="1"/>
          </p:cNvSpPr>
          <p:nvPr>
            <p:ph type="sldNum" sz="quarter" idx="5"/>
          </p:nvPr>
        </p:nvSpPr>
        <p:spPr/>
        <p:txBody>
          <a:bodyPr/>
          <a:lstStyle/>
          <a:p>
            <a:fld id="{ED0D263D-9800-4C32-A27E-5C70877F4C47}" type="slidenum">
              <a:rPr lang="en-GB" smtClean="0"/>
              <a:t>3</a:t>
            </a:fld>
            <a:endParaRPr lang="en-GB"/>
          </a:p>
        </p:txBody>
      </p:sp>
    </p:spTree>
    <p:extLst>
      <p:ext uri="{BB962C8B-B14F-4D97-AF65-F5344CB8AC3E}">
        <p14:creationId xmlns:p14="http://schemas.microsoft.com/office/powerpoint/2010/main" val="18563435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D0D263D-9800-4C32-A27E-5C70877F4C47}" type="slidenum">
              <a:rPr lang="en-GB" smtClean="0"/>
              <a:t>4</a:t>
            </a:fld>
            <a:endParaRPr lang="en-GB"/>
          </a:p>
        </p:txBody>
      </p:sp>
    </p:spTree>
    <p:extLst>
      <p:ext uri="{BB962C8B-B14F-4D97-AF65-F5344CB8AC3E}">
        <p14:creationId xmlns:p14="http://schemas.microsoft.com/office/powerpoint/2010/main" val="22687477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l"/>
            <a:r>
              <a:rPr lang="en-GB" sz="1200" b="1" i="0" u="none" strike="noStrike" kern="1200" baseline="0" dirty="0">
                <a:solidFill>
                  <a:schemeClr val="tx1"/>
                </a:solidFill>
                <a:latin typeface="+mn-lt"/>
                <a:ea typeface="+mn-ea"/>
                <a:cs typeface="+mn-cs"/>
              </a:rPr>
              <a:t>To break down barriers to social inclusion, there must be a willingness to be inclusive within the organisation, and this must come from the top.</a:t>
            </a:r>
          </a:p>
          <a:p>
            <a:pPr algn="l"/>
            <a:r>
              <a:rPr lang="en-GB" sz="1200" b="1" i="0" u="none" strike="noStrike" kern="1200" baseline="0" dirty="0">
                <a:solidFill>
                  <a:schemeClr val="tx1"/>
                </a:solidFill>
                <a:latin typeface="+mn-lt"/>
                <a:ea typeface="+mn-ea"/>
                <a:cs typeface="+mn-cs"/>
              </a:rPr>
              <a:t>Within the organization, showing a willingness like having an inclusion policy,  and to have strategies to implement the policy within the timeframe for example having designated staff for certain areas of policy. </a:t>
            </a:r>
          </a:p>
          <a:p>
            <a:pPr algn="l"/>
            <a:endParaRPr lang="en-GB" sz="1200" b="0" i="0" u="none" strike="noStrike" kern="1200" baseline="0" dirty="0">
              <a:solidFill>
                <a:schemeClr val="tx1"/>
              </a:solidFill>
              <a:latin typeface="+mn-lt"/>
              <a:ea typeface="+mn-ea"/>
              <a:cs typeface="+mn-cs"/>
            </a:endParaRPr>
          </a:p>
          <a:p>
            <a:pPr algn="l"/>
            <a:r>
              <a:rPr lang="en-GB" sz="1200" b="0" i="0" u="none" strike="noStrike" kern="1200" baseline="0" dirty="0">
                <a:solidFill>
                  <a:schemeClr val="tx1"/>
                </a:solidFill>
                <a:latin typeface="+mn-lt"/>
                <a:ea typeface="+mn-ea"/>
                <a:cs typeface="+mn-cs"/>
              </a:rPr>
              <a:t>They may have a policy to follow legislation and have a strategy to implement their policy with designated staff and a timeframe, as </a:t>
            </a:r>
            <a:r>
              <a:rPr lang="en-GB" sz="1200" b="0" i="0" u="none" strike="noStrike" kern="1200" baseline="0" dirty="0" err="1">
                <a:solidFill>
                  <a:schemeClr val="tx1"/>
                </a:solidFill>
                <a:latin typeface="+mn-lt"/>
                <a:ea typeface="+mn-ea"/>
                <a:cs typeface="+mn-cs"/>
              </a:rPr>
              <a:t>Foyland</a:t>
            </a:r>
            <a:r>
              <a:rPr lang="en-GB" sz="1200" b="0" i="0" u="none" strike="noStrike" kern="1200" baseline="0" dirty="0">
                <a:solidFill>
                  <a:schemeClr val="tx1"/>
                </a:solidFill>
                <a:latin typeface="+mn-lt"/>
                <a:ea typeface="+mn-ea"/>
                <a:cs typeface="+mn-cs"/>
              </a:rPr>
              <a:t> et al.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*1. MacIntyre has developed and is implementing a broader equality, diversity and inclusion strategy that incorporates this current policy (and any updated versions). • Equality Act 2010 (Statutory Duties) (Wales) Regulations 2011 </a:t>
            </a:r>
          </a:p>
          <a:p>
            <a:r>
              <a:rPr lang="en-GB" sz="1200" b="0" i="0" u="none" strike="noStrike" kern="1200" baseline="0" dirty="0">
                <a:solidFill>
                  <a:schemeClr val="tx1"/>
                </a:solidFill>
                <a:latin typeface="+mn-lt"/>
                <a:ea typeface="+mn-ea"/>
                <a:cs typeface="+mn-cs"/>
              </a:rPr>
              <a:t>• Public Sector Equality Duty (PSED) </a:t>
            </a:r>
          </a:p>
          <a:p>
            <a:r>
              <a:rPr lang="en-GB" sz="1200" b="0" i="0" u="none" strike="noStrike" kern="1200" baseline="0" dirty="0">
                <a:solidFill>
                  <a:schemeClr val="tx1"/>
                </a:solidFill>
                <a:latin typeface="+mn-lt"/>
                <a:ea typeface="+mn-ea"/>
                <a:cs typeface="+mn-cs"/>
              </a:rPr>
              <a:t>• General Equality Duty </a:t>
            </a:r>
          </a:p>
          <a:p>
            <a:r>
              <a:rPr lang="en-GB" sz="1200" b="0" i="0" u="none" strike="noStrike" kern="1200" baseline="0" dirty="0">
                <a:solidFill>
                  <a:schemeClr val="tx1"/>
                </a:solidFill>
                <a:latin typeface="+mn-lt"/>
                <a:ea typeface="+mn-ea"/>
                <a:cs typeface="+mn-cs"/>
              </a:rPr>
              <a:t>• Specific Equality Duties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*2 </a:t>
            </a:r>
            <a:r>
              <a:rPr lang="en-GB" sz="1200" b="1" i="0" u="none" strike="noStrike" kern="1200" baseline="0" dirty="0">
                <a:solidFill>
                  <a:schemeClr val="tx1"/>
                </a:solidFill>
                <a:latin typeface="+mn-lt"/>
                <a:ea typeface="+mn-ea"/>
                <a:cs typeface="+mn-cs"/>
              </a:rPr>
              <a:t>For example designated person for Reasonable adjustments.</a:t>
            </a:r>
          </a:p>
          <a:p>
            <a:endParaRPr lang="en-GB" sz="1200" b="1"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*3  </a:t>
            </a:r>
            <a:r>
              <a:rPr lang="en-GB" sz="1200" b="1" i="0" u="none" strike="noStrike" kern="1200" baseline="0" dirty="0" err="1">
                <a:solidFill>
                  <a:schemeClr val="tx1"/>
                </a:solidFill>
                <a:latin typeface="+mn-lt"/>
                <a:ea typeface="+mn-ea"/>
                <a:cs typeface="+mn-cs"/>
              </a:rPr>
              <a:t>Foyland</a:t>
            </a:r>
            <a:r>
              <a:rPr lang="en-GB" sz="1200" b="1" i="0" u="none" strike="noStrike" kern="1200" baseline="0" dirty="0">
                <a:solidFill>
                  <a:schemeClr val="tx1"/>
                </a:solidFill>
                <a:latin typeface="+mn-lt"/>
                <a:ea typeface="+mn-ea"/>
                <a:cs typeface="+mn-cs"/>
              </a:rPr>
              <a:t> et al (2025)  data reveal various forms of workplace resistance, often stemming from frustration related to the slow</a:t>
            </a:r>
          </a:p>
          <a:p>
            <a:r>
              <a:rPr lang="en-GB" sz="1200" b="1" i="0" u="none" strike="noStrike" kern="1200" baseline="0" dirty="0">
                <a:solidFill>
                  <a:schemeClr val="tx1"/>
                </a:solidFill>
                <a:latin typeface="+mn-lt"/>
                <a:ea typeface="+mn-ea"/>
                <a:cs typeface="+mn-cs"/>
              </a:rPr>
              <a:t>pace or lack of competence in </a:t>
            </a:r>
            <a:r>
              <a:rPr lang="en-GB" sz="1200" b="1" i="0" u="none" strike="noStrike" kern="1200" baseline="0" dirty="0" err="1">
                <a:solidFill>
                  <a:schemeClr val="tx1"/>
                </a:solidFill>
                <a:latin typeface="+mn-lt"/>
                <a:ea typeface="+mn-ea"/>
                <a:cs typeface="+mn-cs"/>
              </a:rPr>
              <a:t>PwDs</a:t>
            </a:r>
            <a:r>
              <a:rPr lang="en-GB" sz="1200" b="1" i="0" u="none" strike="noStrike" kern="1200" baseline="0" dirty="0">
                <a:solidFill>
                  <a:schemeClr val="tx1"/>
                </a:solidFill>
                <a:latin typeface="+mn-lt"/>
                <a:ea typeface="+mn-ea"/>
                <a:cs typeface="+mn-cs"/>
              </a:rPr>
              <a:t>, increased workload for co-workers, or challenges related to team performance.</a:t>
            </a:r>
          </a:p>
          <a:p>
            <a:r>
              <a:rPr lang="en-GB" sz="1200" b="1" i="0" u="none" strike="noStrike" kern="1200" baseline="0" dirty="0">
                <a:solidFill>
                  <a:schemeClr val="tx1"/>
                </a:solidFill>
                <a:latin typeface="+mn-lt"/>
                <a:ea typeface="+mn-ea"/>
                <a:cs typeface="+mn-cs"/>
              </a:rPr>
              <a:t>Social challenges and attempts to protect social and organizational positions may also lead to resistance. Employees at</a:t>
            </a:r>
          </a:p>
          <a:p>
            <a:r>
              <a:rPr lang="en-GB" sz="1200" b="1" i="0" u="none" strike="noStrike" kern="1200" baseline="0" dirty="0">
                <a:solidFill>
                  <a:schemeClr val="tx1"/>
                </a:solidFill>
                <a:latin typeface="+mn-lt"/>
                <a:ea typeface="+mn-ea"/>
                <a:cs typeface="+mn-cs"/>
              </a:rPr>
              <a:t>the ground level appear to hold significant power in influencing the sustainability of inclusion. The data suggest that workplace</a:t>
            </a:r>
          </a:p>
          <a:p>
            <a:r>
              <a:rPr lang="en-GB" sz="1200" b="1" i="0" u="none" strike="noStrike" kern="1200" baseline="0" dirty="0">
                <a:solidFill>
                  <a:schemeClr val="tx1"/>
                </a:solidFill>
                <a:latin typeface="+mn-lt"/>
                <a:ea typeface="+mn-ea"/>
                <a:cs typeface="+mn-cs"/>
              </a:rPr>
              <a:t>resistance can potentially lead to drop-out from work. </a:t>
            </a:r>
          </a:p>
          <a:p>
            <a:endParaRPr lang="en-GB" sz="1200" b="0" i="0" u="none"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*4 Employer engagement vs co worker resistance  (</a:t>
            </a:r>
            <a:r>
              <a:rPr lang="en-GB" dirty="0" err="1"/>
              <a:t>Froyland</a:t>
            </a:r>
            <a:r>
              <a:rPr lang="en-GB" dirty="0"/>
              <a:t> et al, 2025) </a:t>
            </a:r>
          </a:p>
          <a:p>
            <a:r>
              <a:rPr lang="en-GB" dirty="0"/>
              <a:t>There might be many goals and expectations in their policies, but middle management understands this, and it might not always trickle down.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Social challenges and efforts to protect positions can lead to employee resistance. Ground-level staff significantly influence workplace inclusion, and such resistance may lead to disengagement.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Times New Roman" panose="02020603050405020304" pitchFamily="18" charset="0"/>
                <a:cs typeface="Times New Roman" panose="02020603050405020304" pitchFamily="18" charset="0"/>
              </a:rPr>
              <a:t>Then talk about Macintyre and legislative policy</a:t>
            </a:r>
            <a:endParaRPr lang="en-GB" dirty="0"/>
          </a:p>
          <a:p>
            <a:endParaRPr lang="en-GB" dirty="0"/>
          </a:p>
        </p:txBody>
      </p:sp>
      <p:sp>
        <p:nvSpPr>
          <p:cNvPr id="4" name="Slide Number Placeholder 3"/>
          <p:cNvSpPr>
            <a:spLocks noGrp="1"/>
          </p:cNvSpPr>
          <p:nvPr>
            <p:ph type="sldNum" sz="quarter" idx="5"/>
          </p:nvPr>
        </p:nvSpPr>
        <p:spPr/>
        <p:txBody>
          <a:bodyPr/>
          <a:lstStyle/>
          <a:p>
            <a:fld id="{ED0D263D-9800-4C32-A27E-5C70877F4C47}" type="slidenum">
              <a:rPr lang="en-GB" smtClean="0"/>
              <a:t>5</a:t>
            </a:fld>
            <a:endParaRPr lang="en-GB"/>
          </a:p>
        </p:txBody>
      </p:sp>
    </p:spTree>
    <p:extLst>
      <p:ext uri="{BB962C8B-B14F-4D97-AF65-F5344CB8AC3E}">
        <p14:creationId xmlns:p14="http://schemas.microsoft.com/office/powerpoint/2010/main" val="2194731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baseline="0" dirty="0">
              <a:solidFill>
                <a:schemeClr val="tx1"/>
              </a:solidFill>
              <a:latin typeface="+mn-lt"/>
              <a:ea typeface="+mn-ea"/>
              <a:cs typeface="+mn-cs"/>
            </a:endParaRPr>
          </a:p>
          <a:p>
            <a:r>
              <a:rPr lang="en-GB" sz="2000" b="1" i="0" u="none" strike="noStrike" kern="1200" baseline="0" dirty="0">
                <a:solidFill>
                  <a:schemeClr val="tx1"/>
                </a:solidFill>
                <a:latin typeface="+mn-lt"/>
                <a:ea typeface="+mn-ea"/>
                <a:cs typeface="+mn-cs"/>
              </a:rPr>
              <a:t>WE have looked at the willingness to be more inclusive as an organisation, and how that comes from the top, however, They may have inclusion policies that are not effective. Research shows that there can be resistance further down in the organization, it could be that there are structures that may inhibit the adoption of inclusive policy. For example: employing disabled people in greater number, but this might be having an impact on targets that may affect other workers., because they haven’t implemented sufficient reasonable adjustments to accommodate the diverse workforce.</a:t>
            </a:r>
          </a:p>
          <a:p>
            <a:endParaRPr lang="en-GB" sz="2000" b="1" i="0" u="none" strike="noStrike" kern="1200" baseline="0" dirty="0">
              <a:solidFill>
                <a:schemeClr val="tx1"/>
              </a:solidFill>
              <a:latin typeface="+mn-lt"/>
              <a:ea typeface="+mn-ea"/>
              <a:cs typeface="+mn-cs"/>
            </a:endParaRPr>
          </a:p>
          <a:p>
            <a:r>
              <a:rPr lang="en-GB" sz="2000" b="1" i="0" u="none" strike="noStrike" kern="1200" baseline="0" dirty="0" err="1">
                <a:solidFill>
                  <a:schemeClr val="tx1"/>
                </a:solidFill>
                <a:latin typeface="+mn-lt"/>
                <a:ea typeface="+mn-ea"/>
                <a:cs typeface="+mn-cs"/>
              </a:rPr>
              <a:t>Foyland</a:t>
            </a:r>
            <a:r>
              <a:rPr lang="en-GB" sz="2000" b="1" i="0" u="none" strike="noStrike" kern="1200" baseline="0" dirty="0">
                <a:solidFill>
                  <a:schemeClr val="tx1"/>
                </a:solidFill>
                <a:latin typeface="+mn-lt"/>
                <a:ea typeface="+mn-ea"/>
                <a:cs typeface="+mn-cs"/>
              </a:rPr>
              <a:t> et al (2025), data reveal various forms of workplace resistance, often stemming from frustration related to the slow</a:t>
            </a:r>
          </a:p>
          <a:p>
            <a:r>
              <a:rPr lang="en-GB" sz="2000" b="1" i="0" u="none" strike="noStrike" kern="1200" baseline="0" dirty="0">
                <a:solidFill>
                  <a:schemeClr val="tx1"/>
                </a:solidFill>
                <a:latin typeface="+mn-lt"/>
                <a:ea typeface="+mn-ea"/>
                <a:cs typeface="+mn-cs"/>
              </a:rPr>
              <a:t>pace or lack of competence in </a:t>
            </a:r>
            <a:r>
              <a:rPr lang="en-GB" sz="2000" b="1" i="0" u="none" strike="noStrike" kern="1200" baseline="0" dirty="0" err="1">
                <a:solidFill>
                  <a:schemeClr val="tx1"/>
                </a:solidFill>
                <a:latin typeface="+mn-lt"/>
                <a:ea typeface="+mn-ea"/>
                <a:cs typeface="+mn-cs"/>
              </a:rPr>
              <a:t>PwDs</a:t>
            </a:r>
            <a:r>
              <a:rPr lang="en-GB" sz="2000" b="1" i="0" u="none" strike="noStrike" kern="1200" baseline="0" dirty="0">
                <a:solidFill>
                  <a:schemeClr val="tx1"/>
                </a:solidFill>
                <a:latin typeface="+mn-lt"/>
                <a:ea typeface="+mn-ea"/>
                <a:cs typeface="+mn-cs"/>
              </a:rPr>
              <a:t>, increased workload for co-workers, or challenges related to team performance.</a:t>
            </a: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Social challenges and attempts to protect social and organizational positions may also lead to resistance.</a:t>
            </a: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Employees at the ground level appear to hold significant power in influencing the sustainability of inclusion. The data suggest that workplace</a:t>
            </a:r>
          </a:p>
          <a:p>
            <a:r>
              <a:rPr lang="en-GB" sz="1200" b="1" i="0" u="none" strike="noStrike" kern="1200" baseline="0" dirty="0">
                <a:solidFill>
                  <a:schemeClr val="tx1"/>
                </a:solidFill>
                <a:latin typeface="+mn-lt"/>
                <a:ea typeface="+mn-ea"/>
                <a:cs typeface="+mn-cs"/>
              </a:rPr>
              <a:t>resistance can potentially lead to drop-out from work. </a:t>
            </a:r>
          </a:p>
          <a:p>
            <a:endParaRPr lang="en-GB" dirty="0"/>
          </a:p>
          <a:p>
            <a:r>
              <a:rPr lang="en-GB" b="1" dirty="0"/>
              <a:t>It is clear, that having a willingness for inclusivity is important, however, you must be aware that worker resistance may inhibit, effectiveness of your policy. </a:t>
            </a:r>
          </a:p>
          <a:p>
            <a:endParaRPr lang="en-GB" b="1" dirty="0"/>
          </a:p>
          <a:p>
            <a:r>
              <a:rPr lang="en-GB" b="1" dirty="0"/>
              <a:t>Where Macintyre has good goals towards inclusion, there data shows that they have not yet </a:t>
            </a:r>
            <a:r>
              <a:rPr lang="en-GB" b="1" dirty="0" err="1"/>
              <a:t>achived</a:t>
            </a:r>
            <a:r>
              <a:rPr lang="en-GB" b="1" dirty="0"/>
              <a:t> this . Workforce resistance might be a factor.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Breakdown of workforce: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Men- 3%  Female – 97%</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Ethnicity: White: 97% Black- 3%, Other Ethnicities: 0%</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Disability: 2% Disabled 98% non-disabled.</a:t>
            </a:r>
          </a:p>
          <a:p>
            <a:endParaRPr lang="en-GB" b="1" dirty="0"/>
          </a:p>
        </p:txBody>
      </p:sp>
      <p:sp>
        <p:nvSpPr>
          <p:cNvPr id="4" name="Slide Number Placeholder 3"/>
          <p:cNvSpPr>
            <a:spLocks noGrp="1"/>
          </p:cNvSpPr>
          <p:nvPr>
            <p:ph type="sldNum" sz="quarter" idx="5"/>
          </p:nvPr>
        </p:nvSpPr>
        <p:spPr/>
        <p:txBody>
          <a:bodyPr/>
          <a:lstStyle/>
          <a:p>
            <a:fld id="{ED0D263D-9800-4C32-A27E-5C70877F4C47}" type="slidenum">
              <a:rPr lang="en-GB" smtClean="0"/>
              <a:t>6</a:t>
            </a:fld>
            <a:endParaRPr lang="en-GB"/>
          </a:p>
        </p:txBody>
      </p:sp>
    </p:spTree>
    <p:extLst>
      <p:ext uri="{BB962C8B-B14F-4D97-AF65-F5344CB8AC3E}">
        <p14:creationId xmlns:p14="http://schemas.microsoft.com/office/powerpoint/2010/main" val="16701762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I will explore some of the ways organizations can remove barriers to social inclusion, starting with their hiring policies. More strategies will be discussed in the following slides.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*1 Research by Erickson et al (2014), found that 9/10 hiring practices examined successfully worked, with the likelihood of employment for Persons with Disabilities (</a:t>
            </a:r>
            <a:r>
              <a:rPr lang="en-GB" b="1" dirty="0" err="1"/>
              <a:t>PwD</a:t>
            </a:r>
            <a:r>
              <a:rPr lang="en-GB" b="1" dirty="0"/>
              <a:t>)- Inclusive Hiring Policies do really work. If the workforce doesn’t have a hiring policy, then they should do so.</a:t>
            </a:r>
          </a:p>
          <a:p>
            <a:endParaRPr lang="en-GB" dirty="0"/>
          </a:p>
          <a:p>
            <a:r>
              <a:rPr lang="en-GB" b="1" dirty="0"/>
              <a:t>*2 Alabi et al (2024), </a:t>
            </a:r>
            <a:r>
              <a:rPr lang="en-GB" sz="1200" b="1" i="0" u="none" strike="noStrike" kern="1200" baseline="0" dirty="0">
                <a:solidFill>
                  <a:schemeClr val="tx1"/>
                </a:solidFill>
                <a:latin typeface="+mn-lt"/>
                <a:ea typeface="+mn-ea"/>
                <a:cs typeface="+mn-cs"/>
              </a:rPr>
              <a:t>Creating a sustainable and truly diverse work environment requires a holistic approach that extends beyond the initial recruitment and hiring processes. </a:t>
            </a:r>
            <a:endParaRPr lang="en-GB" b="1" dirty="0"/>
          </a:p>
          <a:p>
            <a:endParaRPr lang="en-GB" dirty="0"/>
          </a:p>
          <a:p>
            <a:r>
              <a:rPr lang="en-GB" b="1" dirty="0"/>
              <a:t>*3 Stone, K. (2026) Personal communication, 03 February 2026, via Microsoft Teams. Management Team in Kennington Lifelong Learning Centre  (Macintyre).  - For example, use inclusive and clean language, and ungendered. Inclusive and un-ableist language, e.g. sending questions out before hand, using PECS, (Picture Exchange Communication System), broadening the network like community </a:t>
            </a:r>
            <a:r>
              <a:rPr lang="en-GB" b="1" dirty="0" err="1"/>
              <a:t>centers</a:t>
            </a:r>
            <a:r>
              <a:rPr lang="en-GB" b="1" dirty="0"/>
              <a:t> and notice boards for capturing a diverse populus </a:t>
            </a:r>
          </a:p>
        </p:txBody>
      </p:sp>
      <p:sp>
        <p:nvSpPr>
          <p:cNvPr id="4" name="Slide Number Placeholder 3"/>
          <p:cNvSpPr>
            <a:spLocks noGrp="1"/>
          </p:cNvSpPr>
          <p:nvPr>
            <p:ph type="sldNum" sz="quarter" idx="5"/>
          </p:nvPr>
        </p:nvSpPr>
        <p:spPr/>
        <p:txBody>
          <a:bodyPr/>
          <a:lstStyle/>
          <a:p>
            <a:fld id="{ED0D263D-9800-4C32-A27E-5C70877F4C47}" type="slidenum">
              <a:rPr lang="en-GB" smtClean="0"/>
              <a:t>7</a:t>
            </a:fld>
            <a:endParaRPr lang="en-GB"/>
          </a:p>
        </p:txBody>
      </p:sp>
    </p:spTree>
    <p:extLst>
      <p:ext uri="{BB962C8B-B14F-4D97-AF65-F5344CB8AC3E}">
        <p14:creationId xmlns:p14="http://schemas.microsoft.com/office/powerpoint/2010/main" val="3400718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sz="1200" b="1" i="0" u="none" strike="noStrike" kern="1200" baseline="0" dirty="0">
              <a:solidFill>
                <a:schemeClr val="tx1"/>
              </a:solidFill>
              <a:latin typeface="+mn-lt"/>
              <a:ea typeface="+mn-ea"/>
              <a:cs typeface="+mn-cs"/>
            </a:endParaRPr>
          </a:p>
          <a:p>
            <a:endParaRPr lang="en-GB" sz="1200" b="1"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The next slide - Creating a diverse and inclusive workplace culture is crucial for the success and growth of any organisation. In recent years, there has been a growing recognition of the importance of implementing effective strategies to promote diversity and inclusivity in the workplace. </a:t>
            </a:r>
          </a:p>
          <a:p>
            <a:endParaRPr lang="en-GB" b="1" dirty="0"/>
          </a:p>
          <a:p>
            <a:r>
              <a:rPr lang="en-GB" b="1" dirty="0"/>
              <a:t>*1 Collaborative approach to Inclusion- working together with involving the workforce e.g.. having team meetings, suggestion box, initiatives, as walking football, and part of a community, you  want an all-inclusive approach.  Therefore, experiences from every individual form the cleaner up.</a:t>
            </a:r>
          </a:p>
          <a:p>
            <a:endParaRPr lang="en-GB" b="1" dirty="0"/>
          </a:p>
          <a:p>
            <a:r>
              <a:rPr lang="en-GB" b="1" dirty="0"/>
              <a:t>If decisions are coming down form the board room, then its not inclusion, Another aspect having a comfortable, accessible workplace, all colleagues. Social activities for work can  have a range of activities so that everyone can be involved.</a:t>
            </a:r>
          </a:p>
          <a:p>
            <a:endParaRPr lang="en-GB" b="1" dirty="0"/>
          </a:p>
          <a:p>
            <a:r>
              <a:rPr lang="en-GB" b="1" dirty="0"/>
              <a:t>*1 Ansell et al (2020) collaborative platforms and processes need to encompass a wide range of stakeholders and perspectives from different sectors. In other words, they need to be inclusive.</a:t>
            </a:r>
          </a:p>
          <a:p>
            <a:endParaRPr lang="en-GB" b="1" dirty="0"/>
          </a:p>
          <a:p>
            <a:r>
              <a:rPr lang="en-GB" b="1" dirty="0"/>
              <a:t>*2 Democrazing can assist with inclusivity, enhancing opportunities for all employees and clients. Making everybody’s voice counts and a contribution to make and their voice matters.</a:t>
            </a:r>
          </a:p>
          <a:p>
            <a:endParaRPr lang="en-GB" b="1" dirty="0"/>
          </a:p>
          <a:p>
            <a:r>
              <a:rPr lang="en-GB" b="1" dirty="0"/>
              <a:t>Working in Macintyre, I felt heard, and awareness was good, we had regular meetings with all staff, although it was always the same person leading , which wasn’t always inclusive, suggestion box to raise issues to the agenda.</a:t>
            </a:r>
          </a:p>
        </p:txBody>
      </p:sp>
      <p:sp>
        <p:nvSpPr>
          <p:cNvPr id="4" name="Slide Number Placeholder 3"/>
          <p:cNvSpPr>
            <a:spLocks noGrp="1"/>
          </p:cNvSpPr>
          <p:nvPr>
            <p:ph type="sldNum" sz="quarter" idx="5"/>
          </p:nvPr>
        </p:nvSpPr>
        <p:spPr/>
        <p:txBody>
          <a:bodyPr/>
          <a:lstStyle/>
          <a:p>
            <a:fld id="{ED0D263D-9800-4C32-A27E-5C70877F4C47}" type="slidenum">
              <a:rPr lang="en-GB" smtClean="0"/>
              <a:t>8</a:t>
            </a:fld>
            <a:endParaRPr lang="en-GB"/>
          </a:p>
        </p:txBody>
      </p:sp>
    </p:spTree>
    <p:extLst>
      <p:ext uri="{BB962C8B-B14F-4D97-AF65-F5344CB8AC3E}">
        <p14:creationId xmlns:p14="http://schemas.microsoft.com/office/powerpoint/2010/main" val="20773688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b="1" dirty="0"/>
              <a:t>Reasonable adjustments mean that diverse employees are able to flourish in their roles.  workforce resistance is reduced, as everyone is able to fulfil there potential, without extra burden on the team. </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Furthermore, diverse employees are far more likely to stay in position and staff retention is improved </a:t>
            </a:r>
          </a:p>
        </p:txBody>
      </p:sp>
      <p:sp>
        <p:nvSpPr>
          <p:cNvPr id="4" name="Slide Number Placeholder 3"/>
          <p:cNvSpPr>
            <a:spLocks noGrp="1"/>
          </p:cNvSpPr>
          <p:nvPr>
            <p:ph type="sldNum" sz="quarter" idx="5"/>
          </p:nvPr>
        </p:nvSpPr>
        <p:spPr/>
        <p:txBody>
          <a:bodyPr/>
          <a:lstStyle/>
          <a:p>
            <a:fld id="{ED0D263D-9800-4C32-A27E-5C70877F4C47}" type="slidenum">
              <a:rPr lang="en-GB" smtClean="0"/>
              <a:t>9</a:t>
            </a:fld>
            <a:endParaRPr lang="en-GB"/>
          </a:p>
        </p:txBody>
      </p:sp>
    </p:spTree>
    <p:extLst>
      <p:ext uri="{BB962C8B-B14F-4D97-AF65-F5344CB8AC3E}">
        <p14:creationId xmlns:p14="http://schemas.microsoft.com/office/powerpoint/2010/main" val="35685741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Mentoring and supporting the workforce is part of creating an inclusive workplace culture. Then first quote,. This is how is can be achieved by having  an open-door policy, that people feel welcome to raise important issues. The second way is through collabs and co prod, through info. Being valued and included in decision-making . Support for the workforce can begin in the hiring process.</a:t>
            </a:r>
          </a:p>
          <a:p>
            <a:endParaRPr lang="en-GB" dirty="0"/>
          </a:p>
          <a:p>
            <a:r>
              <a:rPr lang="en-GB" dirty="0"/>
              <a:t>*1 Binet et al. (2026) held a friendly neighbourhood workshop on structural racism where participants shared their thoughts. An older white man expressed gratitude, saying, “I’m learning so much from this diverse group. It’s eye-opening to have these conversations!” A younger Black man shared his pleasant surprise at the responses to his comments: “I often face tough reactions when discussing my experiences, but here, it feels different. It’s like opening the curtains to let in sunlight, and I appreciate how positively everyone is responding.”</a:t>
            </a:r>
          </a:p>
          <a:p>
            <a:endParaRPr lang="en-GB" dirty="0"/>
          </a:p>
          <a:p>
            <a:r>
              <a:rPr lang="en-GB" dirty="0"/>
              <a:t>*2 </a:t>
            </a:r>
            <a:r>
              <a:rPr lang="en-GB" sz="1200" b="0" i="0" kern="1200" dirty="0">
                <a:solidFill>
                  <a:schemeClr val="tx1"/>
                </a:solidFill>
                <a:effectLst/>
                <a:latin typeface="+mn-lt"/>
                <a:ea typeface="+mn-ea"/>
                <a:cs typeface="+mn-cs"/>
              </a:rPr>
              <a:t>Career adaptability significantly predicted both career engagement and perceived employability, while career engagement also significantly predicted perceived employability (Ayvaz and </a:t>
            </a:r>
            <a:r>
              <a:rPr lang="en-GB" sz="1200" b="0" i="0" kern="1200" dirty="0" err="1">
                <a:solidFill>
                  <a:schemeClr val="tx1"/>
                </a:solidFill>
                <a:effectLst/>
                <a:latin typeface="+mn-lt"/>
                <a:ea typeface="+mn-ea"/>
                <a:cs typeface="+mn-cs"/>
              </a:rPr>
              <a:t>Elhatip</a:t>
            </a:r>
            <a:r>
              <a:rPr lang="en-GB" sz="1200" b="0" i="0" kern="1200" dirty="0">
                <a:solidFill>
                  <a:schemeClr val="tx1"/>
                </a:solidFill>
                <a:effectLst/>
                <a:latin typeface="+mn-lt"/>
                <a:ea typeface="+mn-ea"/>
                <a:cs typeface="+mn-cs"/>
              </a:rPr>
              <a:t>, 2026)</a:t>
            </a:r>
            <a:endParaRPr lang="en-GB" dirty="0"/>
          </a:p>
        </p:txBody>
      </p:sp>
      <p:sp>
        <p:nvSpPr>
          <p:cNvPr id="4" name="Slide Number Placeholder 3"/>
          <p:cNvSpPr>
            <a:spLocks noGrp="1"/>
          </p:cNvSpPr>
          <p:nvPr>
            <p:ph type="sldNum" sz="quarter" idx="5"/>
          </p:nvPr>
        </p:nvSpPr>
        <p:spPr/>
        <p:txBody>
          <a:bodyPr/>
          <a:lstStyle/>
          <a:p>
            <a:fld id="{ED0D263D-9800-4C32-A27E-5C70877F4C47}" type="slidenum">
              <a:rPr lang="en-GB" smtClean="0"/>
              <a:t>10</a:t>
            </a:fld>
            <a:endParaRPr lang="en-GB"/>
          </a:p>
        </p:txBody>
      </p:sp>
    </p:spTree>
    <p:extLst>
      <p:ext uri="{BB962C8B-B14F-4D97-AF65-F5344CB8AC3E}">
        <p14:creationId xmlns:p14="http://schemas.microsoft.com/office/powerpoint/2010/main" val="41795011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1. Forthcoming with data and committed to improving their workforce.</a:t>
            </a:r>
          </a:p>
          <a:p>
            <a:pPr marL="0" indent="0">
              <a:buNone/>
            </a:pPr>
            <a:r>
              <a:rPr lang="en-GB" dirty="0"/>
              <a:t>2. MacIntyre does collect data, and this shows their commitment to making an inclusive organisation. Being able to share this data with me was acting on this data.</a:t>
            </a:r>
          </a:p>
          <a:p>
            <a:pPr marL="0" indent="0">
              <a:buNone/>
            </a:pPr>
            <a:r>
              <a:rPr lang="en-GB" dirty="0"/>
              <a:t>3. Collecting data will reveal trends and patterns within the organization and highlight areas for where inclusion can be made.</a:t>
            </a:r>
          </a:p>
          <a:p>
            <a:pPr marL="0" indent="0">
              <a:buNone/>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Macintyre's data reveal that the Oxford team did not reflect the diversity of the community they served. They collect data on gender, ethnicity, and disability.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They can now address their practises to attract a more diverse and representative workforce.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Breakdown of workforce: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Men- 3%  Female – 97%</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Ethnicity: White: 97% Black- 3%, Other Ethnicities: 0%</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Disability: 2% Disabled 98% non-disabled.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ED0D263D-9800-4C32-A27E-5C70877F4C47}" type="slidenum">
              <a:rPr lang="en-GB" smtClean="0"/>
              <a:t>11</a:t>
            </a:fld>
            <a:endParaRPr lang="en-GB"/>
          </a:p>
        </p:txBody>
      </p:sp>
    </p:spTree>
    <p:extLst>
      <p:ext uri="{BB962C8B-B14F-4D97-AF65-F5344CB8AC3E}">
        <p14:creationId xmlns:p14="http://schemas.microsoft.com/office/powerpoint/2010/main" val="41086141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D0D263D-9800-4C32-A27E-5C70877F4C47}" type="slidenum">
              <a:rPr lang="en-GB" smtClean="0"/>
              <a:t>13</a:t>
            </a:fld>
            <a:endParaRPr lang="en-GB"/>
          </a:p>
        </p:txBody>
      </p:sp>
    </p:spTree>
    <p:extLst>
      <p:ext uri="{BB962C8B-B14F-4D97-AF65-F5344CB8AC3E}">
        <p14:creationId xmlns:p14="http://schemas.microsoft.com/office/powerpoint/2010/main" val="42218988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32712ED0-6E6D-4EAE-B1A4-BEF052A9DDB0}"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26449B-5A37-44B8-AB57-DB92D60EC07C}" type="slidenum">
              <a:rPr lang="en-GB" smtClean="0"/>
              <a:t>‹#›</a:t>
            </a:fld>
            <a:endParaRPr lang="en-GB"/>
          </a:p>
        </p:txBody>
      </p:sp>
    </p:spTree>
    <p:extLst>
      <p:ext uri="{BB962C8B-B14F-4D97-AF65-F5344CB8AC3E}">
        <p14:creationId xmlns:p14="http://schemas.microsoft.com/office/powerpoint/2010/main" val="3659796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2712ED0-6E6D-4EAE-B1A4-BEF052A9DDB0}"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26449B-5A37-44B8-AB57-DB92D60EC07C}" type="slidenum">
              <a:rPr lang="en-GB" smtClean="0"/>
              <a:t>‹#›</a:t>
            </a:fld>
            <a:endParaRPr lang="en-GB"/>
          </a:p>
        </p:txBody>
      </p:sp>
    </p:spTree>
    <p:extLst>
      <p:ext uri="{BB962C8B-B14F-4D97-AF65-F5344CB8AC3E}">
        <p14:creationId xmlns:p14="http://schemas.microsoft.com/office/powerpoint/2010/main" val="3856764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2712ED0-6E6D-4EAE-B1A4-BEF052A9DDB0}"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26449B-5A37-44B8-AB57-DB92D60EC07C}" type="slidenum">
              <a:rPr lang="en-GB" smtClean="0"/>
              <a:t>‹#›</a:t>
            </a:fld>
            <a:endParaRPr lang="en-GB"/>
          </a:p>
        </p:txBody>
      </p:sp>
    </p:spTree>
    <p:extLst>
      <p:ext uri="{BB962C8B-B14F-4D97-AF65-F5344CB8AC3E}">
        <p14:creationId xmlns:p14="http://schemas.microsoft.com/office/powerpoint/2010/main" val="2876198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32712ED0-6E6D-4EAE-B1A4-BEF052A9DDB0}" type="datetimeFigureOut">
              <a:rPr lang="en-GB" smtClean="0"/>
              <a:t>26/02/2026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26449B-5A37-44B8-AB57-DB92D60EC07C}" type="slidenum">
              <a:rPr lang="en-GB" smtClean="0"/>
              <a:t>‹#›</a:t>
            </a:fld>
            <a:endParaRPr lang="en-GB"/>
          </a:p>
        </p:txBody>
      </p:sp>
    </p:spTree>
    <p:extLst>
      <p:ext uri="{BB962C8B-B14F-4D97-AF65-F5344CB8AC3E}">
        <p14:creationId xmlns:p14="http://schemas.microsoft.com/office/powerpoint/2010/main" val="656303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32712ED0-6E6D-4EAE-B1A4-BEF052A9DDB0}" type="datetimeFigureOut">
              <a:rPr lang="en-GB" smtClean="0"/>
              <a:t>26/02/2026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26449B-5A37-44B8-AB57-DB92D60EC07C}" type="slidenum">
              <a:rPr lang="en-GB" smtClean="0"/>
              <a:t>‹#›</a:t>
            </a:fld>
            <a:endParaRPr lang="en-GB"/>
          </a:p>
        </p:txBody>
      </p:sp>
    </p:spTree>
    <p:extLst>
      <p:ext uri="{BB962C8B-B14F-4D97-AF65-F5344CB8AC3E}">
        <p14:creationId xmlns:p14="http://schemas.microsoft.com/office/powerpoint/2010/main" val="1389492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32712ED0-6E6D-4EAE-B1A4-BEF052A9DDB0}" type="datetimeFigureOut">
              <a:rPr lang="en-GB" smtClean="0"/>
              <a:t>26/02/2026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26449B-5A37-44B8-AB57-DB92D60EC07C}" type="slidenum">
              <a:rPr lang="en-GB" smtClean="0"/>
              <a:t>‹#›</a:t>
            </a:fld>
            <a:endParaRPr lang="en-GB"/>
          </a:p>
        </p:txBody>
      </p:sp>
    </p:spTree>
    <p:extLst>
      <p:ext uri="{BB962C8B-B14F-4D97-AF65-F5344CB8AC3E}">
        <p14:creationId xmlns:p14="http://schemas.microsoft.com/office/powerpoint/2010/main" val="967863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712ED0-6E6D-4EAE-B1A4-BEF052A9DDB0}" type="datetimeFigureOut">
              <a:rPr lang="en-GB" smtClean="0"/>
              <a:t>26/02/2026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26449B-5A37-44B8-AB57-DB92D60EC07C}" type="slidenum">
              <a:rPr lang="en-GB" smtClean="0"/>
              <a:t>‹#›</a:t>
            </a:fld>
            <a:endParaRPr lang="en-GB"/>
          </a:p>
        </p:txBody>
      </p:sp>
    </p:spTree>
    <p:extLst>
      <p:ext uri="{BB962C8B-B14F-4D97-AF65-F5344CB8AC3E}">
        <p14:creationId xmlns:p14="http://schemas.microsoft.com/office/powerpoint/2010/main" val="1432618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32712ED0-6E6D-4EAE-B1A4-BEF052A9DDB0}" type="datetimeFigureOut">
              <a:rPr lang="en-GB" smtClean="0"/>
              <a:t>26/02/2026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26449B-5A37-44B8-AB57-DB92D60EC07C}" type="slidenum">
              <a:rPr lang="en-GB" smtClean="0"/>
              <a:t>‹#›</a:t>
            </a:fld>
            <a:endParaRPr lang="en-GB"/>
          </a:p>
        </p:txBody>
      </p:sp>
    </p:spTree>
    <p:extLst>
      <p:ext uri="{BB962C8B-B14F-4D97-AF65-F5344CB8AC3E}">
        <p14:creationId xmlns:p14="http://schemas.microsoft.com/office/powerpoint/2010/main" val="1792760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2712ED0-6E6D-4EAE-B1A4-BEF052A9DDB0}" type="datetimeFigureOut">
              <a:rPr lang="en-GB" smtClean="0"/>
              <a:t>26/02/2026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26449B-5A37-44B8-AB57-DB92D60EC07C}" type="slidenum">
              <a:rPr lang="en-GB" smtClean="0"/>
              <a:t>‹#›</a:t>
            </a:fld>
            <a:endParaRPr lang="en-GB"/>
          </a:p>
        </p:txBody>
      </p:sp>
    </p:spTree>
    <p:extLst>
      <p:ext uri="{BB962C8B-B14F-4D97-AF65-F5344CB8AC3E}">
        <p14:creationId xmlns:p14="http://schemas.microsoft.com/office/powerpoint/2010/main" val="3572897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2712ED0-6E6D-4EAE-B1A4-BEF052A9DDB0}"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26449B-5A37-44B8-AB57-DB92D60EC07C}" type="slidenum">
              <a:rPr lang="en-GB" smtClean="0"/>
              <a:t>‹#›</a:t>
            </a:fld>
            <a:endParaRPr lang="en-GB"/>
          </a:p>
        </p:txBody>
      </p:sp>
    </p:spTree>
    <p:extLst>
      <p:ext uri="{BB962C8B-B14F-4D97-AF65-F5344CB8AC3E}">
        <p14:creationId xmlns:p14="http://schemas.microsoft.com/office/powerpoint/2010/main" val="2842976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2712ED0-6E6D-4EAE-B1A4-BEF052A9DDB0}"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26449B-5A37-44B8-AB57-DB92D60EC07C}"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294321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2712ED0-6E6D-4EAE-B1A4-BEF052A9DDB0}"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26449B-5A37-44B8-AB57-DB92D60EC07C}" type="slidenum">
              <a:rPr lang="en-GB" smtClean="0"/>
              <a:t>‹#›</a:t>
            </a:fld>
            <a:endParaRPr lang="en-GB"/>
          </a:p>
        </p:txBody>
      </p:sp>
    </p:spTree>
    <p:extLst>
      <p:ext uri="{BB962C8B-B14F-4D97-AF65-F5344CB8AC3E}">
        <p14:creationId xmlns:p14="http://schemas.microsoft.com/office/powerpoint/2010/main" val="14015168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2712ED0-6E6D-4EAE-B1A4-BEF052A9DDB0}"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26449B-5A37-44B8-AB57-DB92D60EC07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289063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2712ED0-6E6D-4EAE-B1A4-BEF052A9DDB0}"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26449B-5A37-44B8-AB57-DB92D60EC07C}" type="slidenum">
              <a:rPr lang="en-GB" smtClean="0"/>
              <a:t>‹#›</a:t>
            </a:fld>
            <a:endParaRPr lang="en-GB"/>
          </a:p>
        </p:txBody>
      </p:sp>
    </p:spTree>
    <p:extLst>
      <p:ext uri="{BB962C8B-B14F-4D97-AF65-F5344CB8AC3E}">
        <p14:creationId xmlns:p14="http://schemas.microsoft.com/office/powerpoint/2010/main" val="35913048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2712ED0-6E6D-4EAE-B1A4-BEF052A9DDB0}"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26449B-5A37-44B8-AB57-DB92D60EC07C}" type="slidenum">
              <a:rPr lang="en-GB" smtClean="0"/>
              <a:t>‹#›</a:t>
            </a:fld>
            <a:endParaRPr lang="en-GB"/>
          </a:p>
        </p:txBody>
      </p:sp>
    </p:spTree>
    <p:extLst>
      <p:ext uri="{BB962C8B-B14F-4D97-AF65-F5344CB8AC3E}">
        <p14:creationId xmlns:p14="http://schemas.microsoft.com/office/powerpoint/2010/main" val="25154301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2712ED0-6E6D-4EAE-B1A4-BEF052A9DDB0}"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26449B-5A37-44B8-AB57-DB92D60EC07C}" type="slidenum">
              <a:rPr lang="en-GB" smtClean="0"/>
              <a:t>‹#›</a:t>
            </a:fld>
            <a:endParaRPr lang="en-GB"/>
          </a:p>
        </p:txBody>
      </p:sp>
    </p:spTree>
    <p:extLst>
      <p:ext uri="{BB962C8B-B14F-4D97-AF65-F5344CB8AC3E}">
        <p14:creationId xmlns:p14="http://schemas.microsoft.com/office/powerpoint/2010/main" val="3238659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2712ED0-6E6D-4EAE-B1A4-BEF052A9DDB0}" type="datetimeFigureOut">
              <a:rPr lang="en-GB" smtClean="0"/>
              <a:t>26/02/2026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026449B-5A37-44B8-AB57-DB92D60EC07C}" type="slidenum">
              <a:rPr lang="en-GB" smtClean="0"/>
              <a:t>‹#›</a:t>
            </a:fld>
            <a:endParaRPr lang="en-GB"/>
          </a:p>
        </p:txBody>
      </p:sp>
    </p:spTree>
    <p:extLst>
      <p:ext uri="{BB962C8B-B14F-4D97-AF65-F5344CB8AC3E}">
        <p14:creationId xmlns:p14="http://schemas.microsoft.com/office/powerpoint/2010/main" val="3609808019"/>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s://dictionary.cambridge.org/dictionary/english/enjoy" TargetMode="External"/><Relationship Id="rId13" Type="http://schemas.openxmlformats.org/officeDocument/2006/relationships/hyperlink" Target="https://dictionary.cambridge.org/dictionary/english/disadvantage" TargetMode="External"/><Relationship Id="rId3" Type="http://schemas.openxmlformats.org/officeDocument/2006/relationships/hyperlink" Target="https://dictionary.cambridge.org/dictionary/english/idea" TargetMode="External"/><Relationship Id="rId7" Type="http://schemas.openxmlformats.org/officeDocument/2006/relationships/hyperlink" Target="https://dictionary.cambridge.org/dictionary/english/activity" TargetMode="External"/><Relationship Id="rId12" Type="http://schemas.openxmlformats.org/officeDocument/2006/relationships/hyperlink" Target="https://dictionary.cambridge.org/dictionary/english/disability"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dictionary.cambridge.org/dictionary/english/part" TargetMode="External"/><Relationship Id="rId11" Type="http://schemas.openxmlformats.org/officeDocument/2006/relationships/hyperlink" Target="https://dictionary.cambridge.org/dictionary/english/people" TargetMode="External"/><Relationship Id="rId5" Type="http://schemas.openxmlformats.org/officeDocument/2006/relationships/hyperlink" Target="https://dictionary.cambridge.org/dictionary/english/facility" TargetMode="External"/><Relationship Id="rId10" Type="http://schemas.openxmlformats.org/officeDocument/2006/relationships/hyperlink" Target="https://dictionary.cambridge.org/dictionary/english/include" TargetMode="External"/><Relationship Id="rId4" Type="http://schemas.openxmlformats.org/officeDocument/2006/relationships/hyperlink" Target="https://dictionary.cambridge.org/dictionary/english/able" TargetMode="External"/><Relationship Id="rId9" Type="http://schemas.openxmlformats.org/officeDocument/2006/relationships/hyperlink" Target="https://dictionary.cambridge.org/dictionary/english/experience"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researchgate.net/profile/Khadijat-Alabi/publication/383981961_A_Review_on_the_Assessment_of_Effective_Strategies_for_Promoting_a_Diverse_and_Inclusive_Workplace_Culture_Bias_Training_and_Equitable_Hiring_Approach/links/66e3269db1606e24c2264956/A-Review-on-the-Assessment-of-Effective-Strategies-for-Promoting-a-Diverse-and-Inclusive-Workplace-Culture-Bias-Training-and-Equitable-Hiring-Approach.pdf"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hyperlink" Target="https://doi.org/10.1080/14494035.2020.1785726" TargetMode="External"/><Relationship Id="rId4" Type="http://schemas.openxmlformats.org/officeDocument/2006/relationships/hyperlink" Target="https://search.proquest.com/openview/e2044c47aa1b0766e254abeef8b88077/1?pq-origsite=gscholar&amp;cbl=18750&amp;diss=y"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proquest.com/docview/1627934626/abstract/348655DB4FBC4AD7PQ/1" TargetMode="External"/><Relationship Id="rId3" Type="http://schemas.openxmlformats.org/officeDocument/2006/relationships/hyperlink" Target="https://doi.org/10.1080/14649357.2025.2592585" TargetMode="External"/><Relationship Id="rId7" Type="http://schemas.openxmlformats.org/officeDocument/2006/relationships/hyperlink" Target="https://search.proquest.com/openview/48d7457c291143c4aa8ef96a091327c7/1?pq-origsite=gscholar&amp;cbl=47961" TargetMode="External"/><Relationship Id="rId2" Type="http://schemas.openxmlformats.org/officeDocument/2006/relationships/hyperlink" Target="https://doi.org/10.1177/10690727251313789" TargetMode="External"/><Relationship Id="rId1" Type="http://schemas.openxmlformats.org/officeDocument/2006/relationships/slideLayout" Target="../slideLayouts/slideLayout2.xml"/><Relationship Id="rId6" Type="http://schemas.openxmlformats.org/officeDocument/2006/relationships/hyperlink" Target="https://doi.org/10.1098/rsos.241380" TargetMode="External"/><Relationship Id="rId5" Type="http://schemas.openxmlformats.org/officeDocument/2006/relationships/hyperlink" Target="https://assets.publishing.service.gov.uk/government/uploads/system/uploads/attachment_data/file/359358/socinc.pdf" TargetMode="External"/><Relationship Id="rId4" Type="http://schemas.openxmlformats.org/officeDocument/2006/relationships/hyperlink" Target="https://dictionary.cambridge.org/dictionary/english/inclusion"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doi.org/10.3233/WOR-2009-0900" TargetMode="External"/><Relationship Id="rId7" Type="http://schemas.openxmlformats.org/officeDocument/2006/relationships/hyperlink" Target="https://hbr.org/2019/02/survey-what-diversity-and-inclusion-policies-do-employees-actually-want" TargetMode="External"/><Relationship Id="rId2" Type="http://schemas.openxmlformats.org/officeDocument/2006/relationships/hyperlink" Target="https://doi.org/10.1177/10519815251335786" TargetMode="External"/><Relationship Id="rId1" Type="http://schemas.openxmlformats.org/officeDocument/2006/relationships/slideLayout" Target="../slideLayouts/slideLayout2.xml"/><Relationship Id="rId6" Type="http://schemas.openxmlformats.org/officeDocument/2006/relationships/hyperlink" Target="https://doi.org/10.1111/j.1467-9299.2008.00738.x" TargetMode="External"/><Relationship Id="rId5" Type="http://schemas.openxmlformats.org/officeDocument/2006/relationships/hyperlink" Target="https://doi.org/10.1002/wps.70031" TargetMode="External"/><Relationship Id="rId4" Type="http://schemas.openxmlformats.org/officeDocument/2006/relationships/hyperlink" Target="https://doi.org/10.3390/urbansci9060181"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researchgate.net/profile/Isabel-Leon-10/publication/364067382_Recommendations_for_Recruitment_and_Retention_of_a_Diverse_Workforce_A_Report_from_the_Field/links/6364153454eb5f547c9d7ee0/Recommendations-for-Recruitment-and-Retention-of-a-Diverse-Workforce-A-Report-from-the-Field.pdf" TargetMode="External"/><Relationship Id="rId2" Type="http://schemas.openxmlformats.org/officeDocument/2006/relationships/hyperlink" Target="https://www.macintyrecharity.org/" TargetMode="External"/><Relationship Id="rId1" Type="http://schemas.openxmlformats.org/officeDocument/2006/relationships/slideLayout" Target="../slideLayouts/slideLayout2.xml"/><Relationship Id="rId6" Type="http://schemas.openxmlformats.org/officeDocument/2006/relationships/hyperlink" Target="https://books.google.co.uk/books?hl=en&amp;lr=&amp;id=Gonp8GXTxb0C&amp;oi=fnd&amp;pg=PA1&amp;dq=Young,+I.+M.+(2002).+Inclusion+and+democracy.+Oxford,+UK.+Oxford+University+press+on+demand&amp;ots=nNgJHv7DpK&amp;sig=nWy2EnT1v6ic9tuv6cf9o3enA-s" TargetMode="External"/><Relationship Id="rId5" Type="http://schemas.openxmlformats.org/officeDocument/2006/relationships/hyperlink" Target="https://www.elgaronline.com/edcollchap/edcoll/9781788113410/9781788113410.00029.xml" TargetMode="External"/><Relationship Id="rId4" Type="http://schemas.openxmlformats.org/officeDocument/2006/relationships/hyperlink" Target="https://www.worldbank.org/en/topic/social-inclus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C6B5A-B062-E7AC-28A6-3BA4CD8E2393}"/>
              </a:ext>
            </a:extLst>
          </p:cNvPr>
          <p:cNvSpPr>
            <a:spLocks noGrp="1"/>
          </p:cNvSpPr>
          <p:nvPr>
            <p:ph type="ctrTitle"/>
          </p:nvPr>
        </p:nvSpPr>
        <p:spPr/>
        <p:txBody>
          <a:bodyPr>
            <a:normAutofit fontScale="90000"/>
          </a:bodyPr>
          <a:lstStyle/>
          <a:p>
            <a:r>
              <a:rPr lang="en-GB" dirty="0">
                <a:latin typeface="Times New Roman" panose="02020603050405020304" pitchFamily="18" charset="0"/>
                <a:cs typeface="Times New Roman" panose="02020603050405020304" pitchFamily="18" charset="0"/>
              </a:rPr>
              <a:t>The role of practitioners in removing barriers to social inclusion</a:t>
            </a:r>
            <a:r>
              <a:rPr lang="en-GB" dirty="0"/>
              <a:t>	</a:t>
            </a:r>
          </a:p>
        </p:txBody>
      </p:sp>
      <p:sp>
        <p:nvSpPr>
          <p:cNvPr id="3" name="Subtitle 2">
            <a:extLst>
              <a:ext uri="{FF2B5EF4-FFF2-40B4-BE49-F238E27FC236}">
                <a16:creationId xmlns:a16="http://schemas.microsoft.com/office/drawing/2014/main" id="{9AB033B4-7EA5-46DF-BE61-F58611B66DA6}"/>
              </a:ext>
            </a:extLst>
          </p:cNvPr>
          <p:cNvSpPr>
            <a:spLocks noGrp="1"/>
          </p:cNvSpPr>
          <p:nvPr>
            <p:ph type="subTitle" idx="1"/>
          </p:nvPr>
        </p:nvSpPr>
        <p:spPr/>
        <p:txBody>
          <a:bodyPr>
            <a:normAutofit fontScale="92500" lnSpcReduction="10000"/>
          </a:bodyPr>
          <a:lstStyle/>
          <a:p>
            <a:r>
              <a:rPr lang="en-GB" dirty="0">
                <a:latin typeface="Times New Roman" panose="02020603050405020304" pitchFamily="18" charset="0"/>
                <a:cs typeface="Times New Roman" panose="02020603050405020304" pitchFamily="18" charset="0"/>
              </a:rPr>
              <a:t>ECED7007 – Political Influences on Inequality and Diversity</a:t>
            </a:r>
          </a:p>
          <a:p>
            <a:endParaRPr lang="en-GB"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Colin Larkworthy-2307635</a:t>
            </a:r>
          </a:p>
          <a:p>
            <a:endParaRPr lang="en-GB" dirty="0"/>
          </a:p>
        </p:txBody>
      </p:sp>
    </p:spTree>
    <p:extLst>
      <p:ext uri="{BB962C8B-B14F-4D97-AF65-F5344CB8AC3E}">
        <p14:creationId xmlns:p14="http://schemas.microsoft.com/office/powerpoint/2010/main" val="32298954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6F923-53EA-2A08-1876-82EA80C6080D}"/>
              </a:ext>
            </a:extLst>
          </p:cNvPr>
          <p:cNvSpPr>
            <a:spLocks noGrp="1"/>
          </p:cNvSpPr>
          <p:nvPr>
            <p:ph type="title"/>
          </p:nvPr>
        </p:nvSpPr>
        <p:spPr>
          <a:xfrm>
            <a:off x="677334" y="218364"/>
            <a:ext cx="8596668" cy="955343"/>
          </a:xfrm>
        </p:spPr>
        <p:txBody>
          <a:bodyPr/>
          <a:lstStyle/>
          <a:p>
            <a:pPr algn="ctr"/>
            <a:r>
              <a:rPr lang="en-GB" dirty="0">
                <a:latin typeface="Times New Roman" panose="02020603050405020304" pitchFamily="18" charset="0"/>
                <a:cs typeface="Times New Roman" panose="02020603050405020304" pitchFamily="18" charset="0"/>
              </a:rPr>
              <a:t>Agenda</a:t>
            </a:r>
          </a:p>
        </p:txBody>
      </p:sp>
      <p:sp>
        <p:nvSpPr>
          <p:cNvPr id="3" name="Content Placeholder 2">
            <a:extLst>
              <a:ext uri="{FF2B5EF4-FFF2-40B4-BE49-F238E27FC236}">
                <a16:creationId xmlns:a16="http://schemas.microsoft.com/office/drawing/2014/main" id="{29FB2010-47C3-6A76-C435-5E355346B207}"/>
              </a:ext>
            </a:extLst>
          </p:cNvPr>
          <p:cNvSpPr>
            <a:spLocks noGrp="1"/>
          </p:cNvSpPr>
          <p:nvPr>
            <p:ph idx="1"/>
          </p:nvPr>
        </p:nvSpPr>
        <p:spPr>
          <a:xfrm>
            <a:off x="677334" y="1323833"/>
            <a:ext cx="8596668" cy="5199797"/>
          </a:xfrm>
        </p:spPr>
        <p:txBody>
          <a:bodyPr>
            <a:normAutofit fontScale="92500" lnSpcReduction="20000"/>
          </a:bodyPr>
          <a:lstStyle/>
          <a:p>
            <a:pPr algn="ctr">
              <a:lnSpc>
                <a:spcPct val="150000"/>
              </a:lnSpc>
            </a:pPr>
            <a:r>
              <a:rPr lang="en-GB" dirty="0">
                <a:latin typeface="Times New Roman" panose="02020603050405020304" pitchFamily="18" charset="0"/>
                <a:cs typeface="Times New Roman" panose="02020603050405020304" pitchFamily="18" charset="0"/>
              </a:rPr>
              <a:t>Social Inclusion definition. </a:t>
            </a:r>
          </a:p>
          <a:p>
            <a:pPr algn="ctr">
              <a:lnSpc>
                <a:spcPct val="150000"/>
              </a:lnSpc>
            </a:pPr>
            <a:r>
              <a:rPr lang="en-GB" dirty="0">
                <a:latin typeface="Times New Roman" panose="02020603050405020304" pitchFamily="18" charset="0"/>
                <a:cs typeface="Times New Roman" panose="02020603050405020304" pitchFamily="18" charset="0"/>
              </a:rPr>
              <a:t>Practitioner role</a:t>
            </a:r>
          </a:p>
          <a:p>
            <a:pPr algn="ctr">
              <a:lnSpc>
                <a:spcPct val="150000"/>
              </a:lnSpc>
            </a:pPr>
            <a:r>
              <a:rPr lang="en-GB" dirty="0">
                <a:latin typeface="Times New Roman" panose="02020603050405020304" pitchFamily="18" charset="0"/>
                <a:cs typeface="Times New Roman" panose="02020603050405020304" pitchFamily="18" charset="0"/>
              </a:rPr>
              <a:t>Willingness for Inclusivity</a:t>
            </a:r>
          </a:p>
          <a:p>
            <a:pPr algn="ctr">
              <a:lnSpc>
                <a:spcPct val="150000"/>
              </a:lnSpc>
            </a:pPr>
            <a:r>
              <a:rPr lang="en-GB" dirty="0">
                <a:latin typeface="Times New Roman" panose="02020603050405020304" pitchFamily="18" charset="0"/>
                <a:cs typeface="Times New Roman" panose="02020603050405020304" pitchFamily="18" charset="0"/>
              </a:rPr>
              <a:t>Employer engagement vs co worker resistance</a:t>
            </a:r>
          </a:p>
          <a:p>
            <a:pPr algn="ctr">
              <a:lnSpc>
                <a:spcPct val="150000"/>
              </a:lnSpc>
            </a:pPr>
            <a:r>
              <a:rPr lang="en-GB" dirty="0">
                <a:latin typeface="Times New Roman" panose="02020603050405020304" pitchFamily="18" charset="0"/>
                <a:cs typeface="Times New Roman" panose="02020603050405020304" pitchFamily="18" charset="0"/>
              </a:rPr>
              <a:t>Removing Barriers through the hiring policy</a:t>
            </a:r>
          </a:p>
          <a:p>
            <a:pPr algn="ctr">
              <a:lnSpc>
                <a:spcPct val="150000"/>
              </a:lnSpc>
            </a:pPr>
            <a:r>
              <a:rPr lang="en-GB" dirty="0">
                <a:latin typeface="Times New Roman" panose="02020603050405020304" pitchFamily="18" charset="0"/>
                <a:cs typeface="Times New Roman" panose="02020603050405020304" pitchFamily="18" charset="0"/>
              </a:rPr>
              <a:t>Inclusive culture and work environment </a:t>
            </a:r>
          </a:p>
          <a:p>
            <a:pPr algn="ctr">
              <a:lnSpc>
                <a:spcPct val="150000"/>
              </a:lnSpc>
            </a:pPr>
            <a:r>
              <a:rPr lang="en-GB" dirty="0">
                <a:latin typeface="Times New Roman" panose="02020603050405020304" pitchFamily="18" charset="0"/>
                <a:cs typeface="Times New Roman" panose="02020603050405020304" pitchFamily="18" charset="0"/>
              </a:rPr>
              <a:t>Adaptations and reasonable adjustments for employees and clients</a:t>
            </a:r>
          </a:p>
          <a:p>
            <a:pPr algn="ctr">
              <a:lnSpc>
                <a:spcPct val="150000"/>
              </a:lnSpc>
            </a:pPr>
            <a:r>
              <a:rPr lang="en-GB" dirty="0">
                <a:latin typeface="Times New Roman" panose="02020603050405020304" pitchFamily="18" charset="0"/>
                <a:cs typeface="Times New Roman" panose="02020603050405020304" pitchFamily="18" charset="0"/>
              </a:rPr>
              <a:t>Mentoring and support of the workforce</a:t>
            </a:r>
          </a:p>
          <a:p>
            <a:pPr algn="ctr">
              <a:lnSpc>
                <a:spcPct val="150000"/>
              </a:lnSpc>
            </a:pPr>
            <a:r>
              <a:rPr lang="en-GB" dirty="0">
                <a:latin typeface="Times New Roman" panose="02020603050405020304" pitchFamily="18" charset="0"/>
                <a:cs typeface="Times New Roman" panose="02020603050405020304" pitchFamily="18" charset="0"/>
              </a:rPr>
              <a:t>Using data to inform organizational practice </a:t>
            </a:r>
          </a:p>
          <a:p>
            <a:pPr algn="ctr">
              <a:lnSpc>
                <a:spcPct val="150000"/>
              </a:lnSpc>
            </a:pPr>
            <a:r>
              <a:rPr lang="en-GB" dirty="0">
                <a:latin typeface="Times New Roman" panose="02020603050405020304" pitchFamily="18" charset="0"/>
                <a:cs typeface="Times New Roman" panose="02020603050405020304" pitchFamily="18" charset="0"/>
              </a:rPr>
              <a:t>Conclusion</a:t>
            </a:r>
          </a:p>
          <a:p>
            <a:pPr algn="ctr">
              <a:lnSpc>
                <a:spcPct val="150000"/>
              </a:lnSpc>
            </a:pPr>
            <a:r>
              <a:rPr lang="en-GB" dirty="0">
                <a:latin typeface="Times New Roman" panose="02020603050405020304" pitchFamily="18" charset="0"/>
                <a:cs typeface="Times New Roman" panose="02020603050405020304" pitchFamily="18" charset="0"/>
              </a:rPr>
              <a:t>References</a:t>
            </a:r>
          </a:p>
          <a:p>
            <a:endParaRPr lang="en-GB" dirty="0"/>
          </a:p>
          <a:p>
            <a:endParaRPr lang="en-GB"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a:p>
            <a:endParaRPr lang="en-GB" dirty="0"/>
          </a:p>
          <a:p>
            <a:endParaRPr lang="en-GB" dirty="0"/>
          </a:p>
        </p:txBody>
      </p:sp>
    </p:spTree>
    <p:extLst>
      <p:ext uri="{BB962C8B-B14F-4D97-AF65-F5344CB8AC3E}">
        <p14:creationId xmlns:p14="http://schemas.microsoft.com/office/powerpoint/2010/main" val="6321191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38D05-4231-0473-01AD-3161BD108FDF}"/>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Social Inclusion </a:t>
            </a:r>
          </a:p>
        </p:txBody>
      </p:sp>
      <p:sp>
        <p:nvSpPr>
          <p:cNvPr id="3" name="Content Placeholder 2">
            <a:extLst>
              <a:ext uri="{FF2B5EF4-FFF2-40B4-BE49-F238E27FC236}">
                <a16:creationId xmlns:a16="http://schemas.microsoft.com/office/drawing/2014/main" id="{D74A3968-007F-BBDE-0D22-AAF3758F4649}"/>
              </a:ext>
            </a:extLst>
          </p:cNvPr>
          <p:cNvSpPr>
            <a:spLocks noGrp="1"/>
          </p:cNvSpPr>
          <p:nvPr>
            <p:ph idx="1"/>
          </p:nvPr>
        </p:nvSpPr>
        <p:spPr>
          <a:xfrm>
            <a:off x="293774" y="1296536"/>
            <a:ext cx="8980228" cy="5561464"/>
          </a:xfrm>
        </p:spPr>
        <p:txBody>
          <a:bodyPr>
            <a:normAutofit fontScale="92500" lnSpcReduction="10000"/>
          </a:bodyPr>
          <a:lstStyle/>
          <a:p>
            <a:pPr lvl="1"/>
            <a:r>
              <a:rPr lang="en-GB" b="1" dirty="0"/>
              <a:t>‘</a:t>
            </a:r>
            <a:r>
              <a:rPr lang="en-GB" sz="2000" b="1" i="1" dirty="0">
                <a:latin typeface="Times New Roman" panose="02020603050405020304" pitchFamily="18" charset="0"/>
                <a:cs typeface="Times New Roman" panose="02020603050405020304" pitchFamily="18" charset="0"/>
              </a:rPr>
              <a:t>It usually results from positive action taken to change the circumstances and habits that led or have led to social exclusion. It is about enabling people or communities to fully participate in society’.</a:t>
            </a:r>
            <a:r>
              <a:rPr lang="en-GB" b="1" dirty="0"/>
              <a:t> </a:t>
            </a:r>
          </a:p>
          <a:p>
            <a:pPr lvl="1" algn="r"/>
            <a:r>
              <a:rPr lang="en-GB" dirty="0">
                <a:latin typeface="Times New Roman" panose="02020603050405020304" pitchFamily="18" charset="0"/>
                <a:cs typeface="Times New Roman" panose="02020603050405020304" pitchFamily="18" charset="0"/>
              </a:rPr>
              <a:t>(Charity Commission, 2001, p.2)</a:t>
            </a:r>
          </a:p>
          <a:p>
            <a:endParaRPr lang="en-GB" dirty="0"/>
          </a:p>
          <a:p>
            <a:r>
              <a:rPr lang="en-GB" i="1" dirty="0">
                <a:latin typeface="Times New Roman" panose="02020603050405020304" pitchFamily="18" charset="0"/>
                <a:cs typeface="Times New Roman" panose="02020603050405020304" pitchFamily="18" charset="0"/>
              </a:rPr>
              <a:t>‘We start with a focus on people—their values and aspirations—while also focusing on the communities where they live and work’.</a:t>
            </a:r>
          </a:p>
          <a:p>
            <a:pPr algn="r"/>
            <a:r>
              <a:rPr lang="en-GB" dirty="0">
                <a:latin typeface="Times New Roman" panose="02020603050405020304" pitchFamily="18" charset="0"/>
                <a:cs typeface="Times New Roman" panose="02020603050405020304" pitchFamily="18" charset="0"/>
              </a:rPr>
              <a:t>(Sanchez-Bender, 2026, The World Bank)</a:t>
            </a:r>
          </a:p>
          <a:p>
            <a:endParaRPr lang="en-GB"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Social inclusion means being able to participate in activities valued within one’s community or wider society as one would wish. </a:t>
            </a:r>
          </a:p>
          <a:p>
            <a:pPr marL="0" indent="0" algn="r">
              <a:buNone/>
            </a:pPr>
            <a:r>
              <a:rPr lang="en-GB" dirty="0">
                <a:latin typeface="Times New Roman" panose="02020603050405020304" pitchFamily="18" charset="0"/>
                <a:cs typeface="Times New Roman" panose="02020603050405020304" pitchFamily="18" charset="0"/>
              </a:rPr>
              <a:t>(Henderson et al,  2026)</a:t>
            </a:r>
          </a:p>
          <a:p>
            <a:endParaRPr lang="en-GB" sz="1900" dirty="0">
              <a:latin typeface="Times New Roman" panose="02020603050405020304" pitchFamily="18" charset="0"/>
              <a:cs typeface="Times New Roman" panose="02020603050405020304" pitchFamily="18" charset="0"/>
            </a:endParaRPr>
          </a:p>
          <a:p>
            <a:r>
              <a:rPr lang="en-GB" sz="1900" dirty="0">
                <a:latin typeface="Times New Roman" panose="02020603050405020304" pitchFamily="18" charset="0"/>
                <a:cs typeface="Times New Roman" panose="02020603050405020304" pitchFamily="18" charset="0"/>
              </a:rPr>
              <a:t>Inclusion - ‘the </a:t>
            </a:r>
            <a:r>
              <a:rPr lang="en-GB" sz="1900" dirty="0">
                <a:latin typeface="Times New Roman" panose="02020603050405020304" pitchFamily="18" charset="0"/>
                <a:cs typeface="Times New Roman" panose="02020603050405020304" pitchFamily="18" charset="0"/>
                <a:hlinkClick r:id="rId3" tooltip="idea"/>
              </a:rPr>
              <a:t>idea</a:t>
            </a:r>
            <a:r>
              <a:rPr lang="en-GB" sz="1900" dirty="0">
                <a:latin typeface="Times New Roman" panose="02020603050405020304" pitchFamily="18" charset="0"/>
                <a:cs typeface="Times New Roman" panose="02020603050405020304" pitchFamily="18" charset="0"/>
              </a:rPr>
              <a:t> that everyone should be </a:t>
            </a:r>
            <a:r>
              <a:rPr lang="en-GB" sz="1900" dirty="0">
                <a:latin typeface="Times New Roman" panose="02020603050405020304" pitchFamily="18" charset="0"/>
                <a:cs typeface="Times New Roman" panose="02020603050405020304" pitchFamily="18" charset="0"/>
                <a:hlinkClick r:id="rId4" tooltip="able"/>
              </a:rPr>
              <a:t>able</a:t>
            </a:r>
            <a:r>
              <a:rPr lang="en-GB" sz="1900" dirty="0">
                <a:latin typeface="Times New Roman" panose="02020603050405020304" pitchFamily="18" charset="0"/>
                <a:cs typeface="Times New Roman" panose="02020603050405020304" pitchFamily="18" charset="0"/>
              </a:rPr>
              <a:t> to use the same </a:t>
            </a:r>
            <a:r>
              <a:rPr lang="en-GB" sz="1900" dirty="0">
                <a:latin typeface="Times New Roman" panose="02020603050405020304" pitchFamily="18" charset="0"/>
                <a:cs typeface="Times New Roman" panose="02020603050405020304" pitchFamily="18" charset="0"/>
                <a:hlinkClick r:id="rId5" tooltip="facilities"/>
              </a:rPr>
              <a:t>facilities</a:t>
            </a:r>
            <a:r>
              <a:rPr lang="en-GB" sz="1900" dirty="0">
                <a:latin typeface="Times New Roman" panose="02020603050405020304" pitchFamily="18" charset="0"/>
                <a:cs typeface="Times New Roman" panose="02020603050405020304" pitchFamily="18" charset="0"/>
              </a:rPr>
              <a:t>, take </a:t>
            </a:r>
            <a:r>
              <a:rPr lang="en-GB" sz="1900" dirty="0">
                <a:latin typeface="Times New Roman" panose="02020603050405020304" pitchFamily="18" charset="0"/>
                <a:cs typeface="Times New Roman" panose="02020603050405020304" pitchFamily="18" charset="0"/>
                <a:hlinkClick r:id="rId6" tooltip="part"/>
              </a:rPr>
              <a:t>part</a:t>
            </a:r>
            <a:r>
              <a:rPr lang="en-GB" sz="1900" dirty="0">
                <a:latin typeface="Times New Roman" panose="02020603050405020304" pitchFamily="18" charset="0"/>
                <a:cs typeface="Times New Roman" panose="02020603050405020304" pitchFamily="18" charset="0"/>
              </a:rPr>
              <a:t> in the same </a:t>
            </a:r>
            <a:r>
              <a:rPr lang="en-GB" sz="1900" dirty="0">
                <a:latin typeface="Times New Roman" panose="02020603050405020304" pitchFamily="18" charset="0"/>
                <a:cs typeface="Times New Roman" panose="02020603050405020304" pitchFamily="18" charset="0"/>
                <a:hlinkClick r:id="rId7" tooltip="activities"/>
              </a:rPr>
              <a:t>activities</a:t>
            </a:r>
            <a:r>
              <a:rPr lang="en-GB" sz="1900" dirty="0">
                <a:latin typeface="Times New Roman" panose="02020603050405020304" pitchFamily="18" charset="0"/>
                <a:cs typeface="Times New Roman" panose="02020603050405020304" pitchFamily="18" charset="0"/>
              </a:rPr>
              <a:t>, and </a:t>
            </a:r>
            <a:r>
              <a:rPr lang="en-GB" sz="1900" dirty="0">
                <a:latin typeface="Times New Roman" panose="02020603050405020304" pitchFamily="18" charset="0"/>
                <a:cs typeface="Times New Roman" panose="02020603050405020304" pitchFamily="18" charset="0"/>
                <a:hlinkClick r:id="rId8" tooltip="enjoy"/>
              </a:rPr>
              <a:t>enjoy</a:t>
            </a:r>
            <a:r>
              <a:rPr lang="en-GB" sz="1900" dirty="0">
                <a:latin typeface="Times New Roman" panose="02020603050405020304" pitchFamily="18" charset="0"/>
                <a:cs typeface="Times New Roman" panose="02020603050405020304" pitchFamily="18" charset="0"/>
              </a:rPr>
              <a:t> the same </a:t>
            </a:r>
            <a:r>
              <a:rPr lang="en-GB" sz="1900" dirty="0">
                <a:latin typeface="Times New Roman" panose="02020603050405020304" pitchFamily="18" charset="0"/>
                <a:cs typeface="Times New Roman" panose="02020603050405020304" pitchFamily="18" charset="0"/>
                <a:hlinkClick r:id="rId9" tooltip="experiences"/>
              </a:rPr>
              <a:t>experiences</a:t>
            </a:r>
            <a:r>
              <a:rPr lang="en-GB" sz="1900" dirty="0">
                <a:latin typeface="Times New Roman" panose="02020603050405020304" pitchFamily="18" charset="0"/>
                <a:cs typeface="Times New Roman" panose="02020603050405020304" pitchFamily="18" charset="0"/>
              </a:rPr>
              <a:t>, </a:t>
            </a:r>
            <a:r>
              <a:rPr lang="en-GB" sz="1900" dirty="0">
                <a:latin typeface="Times New Roman" panose="02020603050405020304" pitchFamily="18" charset="0"/>
                <a:cs typeface="Times New Roman" panose="02020603050405020304" pitchFamily="18" charset="0"/>
                <a:hlinkClick r:id="rId10" tooltip="including"/>
              </a:rPr>
              <a:t>including</a:t>
            </a:r>
            <a:r>
              <a:rPr lang="en-GB" sz="1900" dirty="0">
                <a:latin typeface="Times New Roman" panose="02020603050405020304" pitchFamily="18" charset="0"/>
                <a:cs typeface="Times New Roman" panose="02020603050405020304" pitchFamily="18" charset="0"/>
              </a:rPr>
              <a:t> </a:t>
            </a:r>
            <a:r>
              <a:rPr lang="en-GB" sz="1900" dirty="0">
                <a:latin typeface="Times New Roman" panose="02020603050405020304" pitchFamily="18" charset="0"/>
                <a:cs typeface="Times New Roman" panose="02020603050405020304" pitchFamily="18" charset="0"/>
                <a:hlinkClick r:id="rId11" tooltip="people"/>
              </a:rPr>
              <a:t>people</a:t>
            </a:r>
            <a:r>
              <a:rPr lang="en-GB" sz="1900" dirty="0">
                <a:latin typeface="Times New Roman" panose="02020603050405020304" pitchFamily="18" charset="0"/>
                <a:cs typeface="Times New Roman" panose="02020603050405020304" pitchFamily="18" charset="0"/>
              </a:rPr>
              <a:t> who have a </a:t>
            </a:r>
            <a:r>
              <a:rPr lang="en-GB" sz="1900" dirty="0">
                <a:latin typeface="Times New Roman" panose="02020603050405020304" pitchFamily="18" charset="0"/>
                <a:cs typeface="Times New Roman" panose="02020603050405020304" pitchFamily="18" charset="0"/>
                <a:hlinkClick r:id="rId12" tooltip="disability"/>
              </a:rPr>
              <a:t>disability</a:t>
            </a:r>
            <a:r>
              <a:rPr lang="en-GB" sz="1900" dirty="0">
                <a:latin typeface="Times New Roman" panose="02020603050405020304" pitchFamily="18" charset="0"/>
                <a:cs typeface="Times New Roman" panose="02020603050405020304" pitchFamily="18" charset="0"/>
              </a:rPr>
              <a:t> or other </a:t>
            </a:r>
            <a:r>
              <a:rPr lang="en-GB" sz="1900" dirty="0">
                <a:latin typeface="Times New Roman" panose="02020603050405020304" pitchFamily="18" charset="0"/>
                <a:cs typeface="Times New Roman" panose="02020603050405020304" pitchFamily="18" charset="0"/>
                <a:hlinkClick r:id="rId13" tooltip="disadvantage"/>
              </a:rPr>
              <a:t>disadvantage</a:t>
            </a:r>
            <a:r>
              <a:rPr lang="en-GB" sz="1900" dirty="0">
                <a:latin typeface="Times New Roman" panose="02020603050405020304" pitchFamily="18" charset="0"/>
                <a:cs typeface="Times New Roman" panose="02020603050405020304" pitchFamily="18" charset="0"/>
              </a:rPr>
              <a:t>’</a:t>
            </a:r>
          </a:p>
          <a:p>
            <a:pPr algn="r"/>
            <a:r>
              <a:rPr lang="en-GB" sz="1900" dirty="0">
                <a:latin typeface="Times New Roman" panose="02020603050405020304" pitchFamily="18" charset="0"/>
                <a:cs typeface="Times New Roman" panose="02020603050405020304" pitchFamily="18" charset="0"/>
              </a:rPr>
              <a:t>(Cambridge Dictionary, 2026)</a:t>
            </a:r>
          </a:p>
        </p:txBody>
      </p:sp>
    </p:spTree>
    <p:extLst>
      <p:ext uri="{BB962C8B-B14F-4D97-AF65-F5344CB8AC3E}">
        <p14:creationId xmlns:p14="http://schemas.microsoft.com/office/powerpoint/2010/main" val="27918498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22F5C-9357-BC95-C3C3-BEC83EF82B46}"/>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Practitioner role 	</a:t>
            </a:r>
          </a:p>
        </p:txBody>
      </p:sp>
      <p:sp>
        <p:nvSpPr>
          <p:cNvPr id="3" name="Content Placeholder 2">
            <a:extLst>
              <a:ext uri="{FF2B5EF4-FFF2-40B4-BE49-F238E27FC236}">
                <a16:creationId xmlns:a16="http://schemas.microsoft.com/office/drawing/2014/main" id="{27D21BEA-7F73-DB60-DCBC-D592BAD1510E}"/>
              </a:ext>
            </a:extLst>
          </p:cNvPr>
          <p:cNvSpPr>
            <a:spLocks noGrp="1"/>
          </p:cNvSpPr>
          <p:nvPr>
            <p:ph idx="1"/>
          </p:nvPr>
        </p:nvSpPr>
        <p:spPr>
          <a:xfrm>
            <a:off x="677334" y="1487607"/>
            <a:ext cx="8596668" cy="4553756"/>
          </a:xfrm>
        </p:spPr>
        <p:txBody>
          <a:bodyPr>
            <a:noAutofit/>
          </a:bodyPr>
          <a:lstStyle/>
          <a:p>
            <a:r>
              <a:rPr lang="en-GB" sz="2800" dirty="0">
                <a:latin typeface="Times New Roman" panose="02020603050405020304" pitchFamily="18" charset="0"/>
                <a:cs typeface="Times New Roman" panose="02020603050405020304" pitchFamily="18" charset="0"/>
              </a:rPr>
              <a:t>Role of a day services manager in a community-based adult lifelong learning centre (e.g. MacIntyre Care )</a:t>
            </a:r>
          </a:p>
          <a:p>
            <a:endParaRPr lang="en-GB" sz="2800" dirty="0">
              <a:latin typeface="Times New Roman" panose="02020603050405020304" pitchFamily="18" charset="0"/>
              <a:cs typeface="Times New Roman" panose="02020603050405020304" pitchFamily="18" charset="0"/>
            </a:endParaRPr>
          </a:p>
          <a:p>
            <a:r>
              <a:rPr lang="en-GB" sz="2800" dirty="0">
                <a:latin typeface="Times New Roman" panose="02020603050405020304" pitchFamily="18" charset="0"/>
                <a:cs typeface="Times New Roman" panose="02020603050405020304" pitchFamily="18" charset="0"/>
              </a:rPr>
              <a:t>I am using this as I was previously employed in the Oxford MacIntyre Centre.</a:t>
            </a:r>
          </a:p>
          <a:p>
            <a:endParaRPr lang="en-GB" sz="2800" dirty="0">
              <a:latin typeface="Times New Roman" panose="02020603050405020304" pitchFamily="18" charset="0"/>
              <a:cs typeface="Times New Roman" panose="02020603050405020304" pitchFamily="18" charset="0"/>
            </a:endParaRPr>
          </a:p>
          <a:p>
            <a:r>
              <a:rPr lang="en-GB" sz="2800" dirty="0">
                <a:latin typeface="Times New Roman" panose="02020603050405020304" pitchFamily="18" charset="0"/>
                <a:cs typeface="Times New Roman" panose="02020603050405020304" pitchFamily="18" charset="0"/>
              </a:rPr>
              <a:t>Community-based adult centre for 18+ year olds, to provide support and care for life skills.</a:t>
            </a:r>
          </a:p>
        </p:txBody>
      </p:sp>
    </p:spTree>
    <p:extLst>
      <p:ext uri="{BB962C8B-B14F-4D97-AF65-F5344CB8AC3E}">
        <p14:creationId xmlns:p14="http://schemas.microsoft.com/office/powerpoint/2010/main" val="1645937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84B6A-A6F9-39B8-2B84-1914F6E6F057}"/>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Willingness for Inclusivity</a:t>
            </a:r>
          </a:p>
        </p:txBody>
      </p:sp>
      <p:sp>
        <p:nvSpPr>
          <p:cNvPr id="3" name="Content Placeholder 2">
            <a:extLst>
              <a:ext uri="{FF2B5EF4-FFF2-40B4-BE49-F238E27FC236}">
                <a16:creationId xmlns:a16="http://schemas.microsoft.com/office/drawing/2014/main" id="{0EC3D22D-A0BC-FCDD-FB21-ECFE15C6DE8B}"/>
              </a:ext>
            </a:extLst>
          </p:cNvPr>
          <p:cNvSpPr>
            <a:spLocks noGrp="1"/>
          </p:cNvSpPr>
          <p:nvPr>
            <p:ph idx="1"/>
          </p:nvPr>
        </p:nvSpPr>
        <p:spPr>
          <a:xfrm>
            <a:off x="838200" y="1286540"/>
            <a:ext cx="8810767" cy="4890423"/>
          </a:xfrm>
        </p:spPr>
        <p:txBody>
          <a:bodyPr>
            <a:normAutofit lnSpcReduction="10000"/>
          </a:bodyPr>
          <a:lstStyle/>
          <a:p>
            <a:endParaRPr lang="en-GB" dirty="0"/>
          </a:p>
          <a:p>
            <a:r>
              <a:rPr lang="en-GB" sz="2800" dirty="0">
                <a:latin typeface="Times New Roman" panose="02020603050405020304" pitchFamily="18" charset="0"/>
                <a:cs typeface="Times New Roman" panose="02020603050405020304" pitchFamily="18" charset="0"/>
              </a:rPr>
              <a:t>Have a policy for inclusion.</a:t>
            </a:r>
          </a:p>
          <a:p>
            <a:endParaRPr lang="en-GB" sz="2800" dirty="0">
              <a:latin typeface="Times New Roman" panose="02020603050405020304" pitchFamily="18" charset="0"/>
              <a:cs typeface="Times New Roman" panose="02020603050405020304" pitchFamily="18" charset="0"/>
            </a:endParaRPr>
          </a:p>
          <a:p>
            <a:r>
              <a:rPr lang="en-GB" sz="2800" dirty="0">
                <a:latin typeface="Times New Roman" panose="02020603050405020304" pitchFamily="18" charset="0"/>
                <a:cs typeface="Times New Roman" panose="02020603050405020304" pitchFamily="18" charset="0"/>
              </a:rPr>
              <a:t>To follow key legislation on equality. For Example, government strategies and guidelines. </a:t>
            </a:r>
          </a:p>
          <a:p>
            <a:endParaRPr lang="en-GB" sz="2800" dirty="0">
              <a:latin typeface="Times New Roman" panose="02020603050405020304" pitchFamily="18" charset="0"/>
              <a:cs typeface="Times New Roman" panose="02020603050405020304" pitchFamily="18" charset="0"/>
            </a:endParaRPr>
          </a:p>
          <a:p>
            <a:r>
              <a:rPr lang="en-GB" sz="2800" dirty="0">
                <a:latin typeface="Times New Roman" panose="02020603050405020304" pitchFamily="18" charset="0"/>
                <a:cs typeface="Times New Roman" panose="02020603050405020304" pitchFamily="18" charset="0"/>
              </a:rPr>
              <a:t>Have an ongoing strategy moving forward to implement policy, for example. Designated staff and a timeframe *1</a:t>
            </a:r>
          </a:p>
          <a:p>
            <a:pPr algn="r"/>
            <a:r>
              <a:rPr lang="en-GB" sz="2800" dirty="0">
                <a:latin typeface="Times New Roman" panose="02020603050405020304" pitchFamily="18" charset="0"/>
                <a:cs typeface="Times New Roman" panose="02020603050405020304" pitchFamily="18" charset="0"/>
              </a:rPr>
              <a:t>(</a:t>
            </a:r>
            <a:r>
              <a:rPr lang="en-GB" sz="2800" dirty="0" err="1">
                <a:latin typeface="Times New Roman" panose="02020603050405020304" pitchFamily="18" charset="0"/>
                <a:cs typeface="Times New Roman" panose="02020603050405020304" pitchFamily="18" charset="0"/>
              </a:rPr>
              <a:t>Froyland</a:t>
            </a:r>
            <a:r>
              <a:rPr lang="en-GB" sz="2800" dirty="0">
                <a:latin typeface="Times New Roman" panose="02020603050405020304" pitchFamily="18" charset="0"/>
                <a:cs typeface="Times New Roman" panose="02020603050405020304" pitchFamily="18" charset="0"/>
              </a:rPr>
              <a:t>  et al, 2025).</a:t>
            </a:r>
          </a:p>
          <a:p>
            <a:pPr marL="0" indent="0" algn="r">
              <a:buNone/>
            </a:pPr>
            <a:r>
              <a:rPr lang="en-GB" sz="2800" b="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840323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2BEF6-47B9-4CAA-DD18-962481802C35}"/>
              </a:ext>
            </a:extLst>
          </p:cNvPr>
          <p:cNvSpPr>
            <a:spLocks noGrp="1"/>
          </p:cNvSpPr>
          <p:nvPr>
            <p:ph type="title"/>
          </p:nvPr>
        </p:nvSpPr>
        <p:spPr/>
        <p:txBody>
          <a:bodyPr>
            <a:normAutofit fontScale="90000"/>
          </a:bodyPr>
          <a:lstStyle/>
          <a:p>
            <a:r>
              <a:rPr lang="en-GB" sz="4000" dirty="0">
                <a:latin typeface="Times New Roman" panose="02020603050405020304" pitchFamily="18" charset="0"/>
                <a:cs typeface="Times New Roman" panose="02020603050405020304" pitchFamily="18" charset="0"/>
              </a:rPr>
              <a:t>Employer engagement vs co worker resistance</a:t>
            </a:r>
            <a:br>
              <a:rPr lang="en-GB" dirty="0"/>
            </a:br>
            <a:endParaRPr lang="en-GB" dirty="0"/>
          </a:p>
        </p:txBody>
      </p:sp>
      <p:sp>
        <p:nvSpPr>
          <p:cNvPr id="3" name="Content Placeholder 2">
            <a:extLst>
              <a:ext uri="{FF2B5EF4-FFF2-40B4-BE49-F238E27FC236}">
                <a16:creationId xmlns:a16="http://schemas.microsoft.com/office/drawing/2014/main" id="{26EEF67D-E2E3-2628-7E2E-C9AF426520CB}"/>
              </a:ext>
            </a:extLst>
          </p:cNvPr>
          <p:cNvSpPr>
            <a:spLocks noGrp="1"/>
          </p:cNvSpPr>
          <p:nvPr>
            <p:ph idx="1"/>
          </p:nvPr>
        </p:nvSpPr>
        <p:spPr/>
        <p:txBody>
          <a:bodyPr>
            <a:normAutofit fontScale="55000" lnSpcReduction="20000"/>
          </a:bodyPr>
          <a:lstStyle/>
          <a:p>
            <a:r>
              <a:rPr lang="en-GB" sz="4000" dirty="0">
                <a:latin typeface="Times New Roman" panose="02020603050405020304" pitchFamily="18" charset="0"/>
                <a:cs typeface="Times New Roman" panose="02020603050405020304" pitchFamily="18" charset="0"/>
              </a:rPr>
              <a:t>There might be many goals and expectations in their policies, but middle management understands this, and it might not always trickle down.</a:t>
            </a:r>
          </a:p>
          <a:p>
            <a:endParaRPr lang="en-GB" sz="4000" dirty="0">
              <a:latin typeface="Times New Roman" panose="02020603050405020304" pitchFamily="18" charset="0"/>
              <a:cs typeface="Times New Roman" panose="02020603050405020304" pitchFamily="18" charset="0"/>
            </a:endParaRPr>
          </a:p>
          <a:p>
            <a:r>
              <a:rPr lang="en-GB" sz="4000" dirty="0">
                <a:latin typeface="Times New Roman" panose="02020603050405020304" pitchFamily="18" charset="0"/>
                <a:cs typeface="Times New Roman" panose="02020603050405020304" pitchFamily="18" charset="0"/>
              </a:rPr>
              <a:t>Social challenges and efforts to protect positions can lead to employee resistance. </a:t>
            </a:r>
          </a:p>
          <a:p>
            <a:endParaRPr lang="en-GB" sz="4000" dirty="0">
              <a:latin typeface="Times New Roman" panose="02020603050405020304" pitchFamily="18" charset="0"/>
              <a:cs typeface="Times New Roman" panose="02020603050405020304" pitchFamily="18" charset="0"/>
            </a:endParaRPr>
          </a:p>
          <a:p>
            <a:r>
              <a:rPr lang="en-GB" sz="4000" dirty="0">
                <a:latin typeface="Times New Roman" panose="02020603050405020304" pitchFamily="18" charset="0"/>
                <a:cs typeface="Times New Roman" panose="02020603050405020304" pitchFamily="18" charset="0"/>
              </a:rPr>
              <a:t>Ground-level staff significantly influence workplace inclusion, and such resistance may lead to disengagement</a:t>
            </a:r>
            <a:r>
              <a:rPr lang="en-GB" sz="3200" dirty="0">
                <a:latin typeface="Times New Roman" panose="02020603050405020304" pitchFamily="18" charset="0"/>
                <a:cs typeface="Times New Roman" panose="02020603050405020304" pitchFamily="18" charset="0"/>
              </a:rPr>
              <a:t>.</a:t>
            </a:r>
          </a:p>
          <a:p>
            <a:endParaRPr lang="en-GB" sz="3200" dirty="0">
              <a:latin typeface="Times New Roman" panose="02020603050405020304" pitchFamily="18" charset="0"/>
              <a:cs typeface="Times New Roman" panose="02020603050405020304" pitchFamily="18" charset="0"/>
            </a:endParaRPr>
          </a:p>
          <a:p>
            <a:pPr algn="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Froyland</a:t>
            </a:r>
            <a:r>
              <a:rPr lang="en-GB" sz="3200" dirty="0">
                <a:latin typeface="Times New Roman" panose="02020603050405020304" pitchFamily="18" charset="0"/>
                <a:cs typeface="Times New Roman" panose="02020603050405020304" pitchFamily="18" charset="0"/>
              </a:rPr>
              <a:t> et al, 2025) </a:t>
            </a:r>
          </a:p>
          <a:p>
            <a:endParaRPr lang="en-GB" dirty="0"/>
          </a:p>
        </p:txBody>
      </p:sp>
    </p:spTree>
    <p:extLst>
      <p:ext uri="{BB962C8B-B14F-4D97-AF65-F5344CB8AC3E}">
        <p14:creationId xmlns:p14="http://schemas.microsoft.com/office/powerpoint/2010/main" val="25945774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32874-FE82-46D4-2CB5-D3A657734715}"/>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Removing Barriers through the hiring policy</a:t>
            </a:r>
          </a:p>
        </p:txBody>
      </p:sp>
      <p:sp>
        <p:nvSpPr>
          <p:cNvPr id="3" name="Content Placeholder 2">
            <a:extLst>
              <a:ext uri="{FF2B5EF4-FFF2-40B4-BE49-F238E27FC236}">
                <a16:creationId xmlns:a16="http://schemas.microsoft.com/office/drawing/2014/main" id="{1FF5760C-4B9E-EA31-635B-92BB7745429B}"/>
              </a:ext>
            </a:extLst>
          </p:cNvPr>
          <p:cNvSpPr>
            <a:spLocks noGrp="1"/>
          </p:cNvSpPr>
          <p:nvPr>
            <p:ph idx="1"/>
          </p:nvPr>
        </p:nvSpPr>
        <p:spPr>
          <a:xfrm>
            <a:off x="838200" y="1119116"/>
            <a:ext cx="8879006" cy="5527344"/>
          </a:xfrm>
        </p:spPr>
        <p:txBody>
          <a:bodyPr>
            <a:normAutofit/>
          </a:bodyPr>
          <a:lstStyle/>
          <a:p>
            <a:pPr marL="0" indent="0">
              <a:buNone/>
            </a:pPr>
            <a:endParaRPr lang="en-GB" sz="3100" dirty="0">
              <a:latin typeface="Times New Roman" panose="02020603050405020304" pitchFamily="18" charset="0"/>
              <a:cs typeface="Times New Roman" panose="02020603050405020304" pitchFamily="18" charset="0"/>
            </a:endParaRPr>
          </a:p>
          <a:p>
            <a:r>
              <a:rPr lang="en-GB" sz="2600" dirty="0">
                <a:latin typeface="Times New Roman" panose="02020603050405020304" pitchFamily="18" charset="0"/>
                <a:cs typeface="Times New Roman" panose="02020603050405020304" pitchFamily="18" charset="0"/>
              </a:rPr>
              <a:t>Inclusive hiring policies work</a:t>
            </a:r>
          </a:p>
          <a:p>
            <a:pPr marL="0" indent="0" algn="r">
              <a:buNone/>
            </a:pPr>
            <a:r>
              <a:rPr lang="en-GB" sz="2600" dirty="0">
                <a:latin typeface="Times New Roman" panose="02020603050405020304" pitchFamily="18" charset="0"/>
                <a:cs typeface="Times New Roman" panose="02020603050405020304" pitchFamily="18" charset="0"/>
              </a:rPr>
              <a:t>(Erickson et al, 2014).</a:t>
            </a:r>
          </a:p>
          <a:p>
            <a:endParaRPr lang="en-GB" sz="2600" dirty="0">
              <a:latin typeface="Times New Roman" panose="02020603050405020304" pitchFamily="18" charset="0"/>
              <a:cs typeface="Times New Roman" panose="02020603050405020304" pitchFamily="18" charset="0"/>
            </a:endParaRPr>
          </a:p>
          <a:p>
            <a:r>
              <a:rPr lang="en-GB" sz="2600" dirty="0">
                <a:latin typeface="Times New Roman" panose="02020603050405020304" pitchFamily="18" charset="0"/>
                <a:cs typeface="Times New Roman" panose="02020603050405020304" pitchFamily="18" charset="0"/>
              </a:rPr>
              <a:t>Inclusive hiring policies are the 1</a:t>
            </a:r>
            <a:r>
              <a:rPr lang="en-GB" sz="2600" baseline="30000" dirty="0">
                <a:latin typeface="Times New Roman" panose="02020603050405020304" pitchFamily="18" charset="0"/>
                <a:cs typeface="Times New Roman" panose="02020603050405020304" pitchFamily="18" charset="0"/>
              </a:rPr>
              <a:t>st</a:t>
            </a:r>
            <a:r>
              <a:rPr lang="en-GB" sz="2600" dirty="0">
                <a:latin typeface="Times New Roman" panose="02020603050405020304" pitchFamily="18" charset="0"/>
                <a:cs typeface="Times New Roman" panose="02020603050405020304" pitchFamily="18" charset="0"/>
              </a:rPr>
              <a:t> step</a:t>
            </a:r>
          </a:p>
          <a:p>
            <a:pPr marL="0" indent="0" algn="r">
              <a:buNone/>
            </a:pPr>
            <a:r>
              <a:rPr lang="en-GB" sz="2600" dirty="0">
                <a:latin typeface="Times New Roman" panose="02020603050405020304" pitchFamily="18" charset="0"/>
                <a:cs typeface="Times New Roman" panose="02020603050405020304" pitchFamily="18" charset="0"/>
              </a:rPr>
              <a:t>									 (Alabi et al, 2024).</a:t>
            </a:r>
          </a:p>
          <a:p>
            <a:endParaRPr lang="en-GB" sz="2600" dirty="0">
              <a:latin typeface="Times New Roman" panose="02020603050405020304" pitchFamily="18" charset="0"/>
              <a:cs typeface="Times New Roman" panose="02020603050405020304" pitchFamily="18" charset="0"/>
            </a:endParaRPr>
          </a:p>
          <a:p>
            <a:r>
              <a:rPr lang="en-GB" sz="2600" dirty="0">
                <a:latin typeface="Times New Roman" panose="02020603050405020304" pitchFamily="18" charset="0"/>
                <a:cs typeface="Times New Roman" panose="02020603050405020304" pitchFamily="18" charset="0"/>
              </a:rPr>
              <a:t>More inclusive, person-centred interviews focused on the potential employee’s abilities</a:t>
            </a:r>
          </a:p>
          <a:p>
            <a:pPr marL="0" indent="0" algn="r">
              <a:buNone/>
            </a:pPr>
            <a:r>
              <a:rPr lang="en-GB" sz="2600" dirty="0">
                <a:latin typeface="Times New Roman" panose="02020603050405020304" pitchFamily="18" charset="0"/>
                <a:cs typeface="Times New Roman" panose="02020603050405020304" pitchFamily="18" charset="0"/>
              </a:rPr>
              <a:t>(Stone, 2026).</a:t>
            </a:r>
          </a:p>
        </p:txBody>
      </p:sp>
    </p:spTree>
    <p:extLst>
      <p:ext uri="{BB962C8B-B14F-4D97-AF65-F5344CB8AC3E}">
        <p14:creationId xmlns:p14="http://schemas.microsoft.com/office/powerpoint/2010/main" val="38242706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D48B1-1C20-7FA7-91EA-C8E5958EA23B}"/>
              </a:ext>
            </a:extLst>
          </p:cNvPr>
          <p:cNvSpPr>
            <a:spLocks noGrp="1"/>
          </p:cNvSpPr>
          <p:nvPr>
            <p:ph type="title"/>
          </p:nvPr>
        </p:nvSpPr>
        <p:spPr/>
        <p:txBody>
          <a:bodyPr>
            <a:normAutofit/>
          </a:bodyPr>
          <a:lstStyle/>
          <a:p>
            <a:r>
              <a:rPr lang="en-GB" dirty="0">
                <a:latin typeface="Times New Roman" panose="02020603050405020304" pitchFamily="18" charset="0"/>
                <a:cs typeface="Times New Roman" panose="02020603050405020304" pitchFamily="18" charset="0"/>
              </a:rPr>
              <a:t>Inclusive culture and work environment </a:t>
            </a:r>
            <a:br>
              <a:rPr lang="en-GB" dirty="0"/>
            </a:br>
            <a:endParaRPr lang="en-GB" dirty="0"/>
          </a:p>
        </p:txBody>
      </p:sp>
      <p:sp>
        <p:nvSpPr>
          <p:cNvPr id="3" name="Content Placeholder 2">
            <a:extLst>
              <a:ext uri="{FF2B5EF4-FFF2-40B4-BE49-F238E27FC236}">
                <a16:creationId xmlns:a16="http://schemas.microsoft.com/office/drawing/2014/main" id="{8522C9AD-3E62-DBCE-21ED-B95F7300E5B3}"/>
              </a:ext>
            </a:extLst>
          </p:cNvPr>
          <p:cNvSpPr>
            <a:spLocks noGrp="1"/>
          </p:cNvSpPr>
          <p:nvPr>
            <p:ph idx="1"/>
          </p:nvPr>
        </p:nvSpPr>
        <p:spPr>
          <a:xfrm>
            <a:off x="838200" y="1255594"/>
            <a:ext cx="8797119" cy="4921369"/>
          </a:xfrm>
        </p:spPr>
        <p:txBody>
          <a:bodyPr>
            <a:normAutofit fontScale="92500" lnSpcReduction="20000"/>
          </a:bodyPr>
          <a:lstStyle/>
          <a:p>
            <a:endParaRPr lang="en-GB" dirty="0"/>
          </a:p>
          <a:p>
            <a:r>
              <a:rPr lang="en-GB" sz="2800" dirty="0">
                <a:latin typeface="Times New Roman" panose="02020603050405020304" pitchFamily="18" charset="0"/>
                <a:cs typeface="Times New Roman" panose="02020603050405020304" pitchFamily="18" charset="0"/>
              </a:rPr>
              <a:t>Collaborative approach to Inclusion. </a:t>
            </a:r>
          </a:p>
          <a:p>
            <a:pPr marL="0" indent="0" algn="r">
              <a:buNone/>
            </a:pPr>
            <a:r>
              <a:rPr lang="en-GB" sz="2800" dirty="0">
                <a:latin typeface="Times New Roman" panose="02020603050405020304" pitchFamily="18" charset="0"/>
                <a:cs typeface="Times New Roman" panose="02020603050405020304" pitchFamily="18" charset="0"/>
              </a:rPr>
              <a:t>(Ansell. 2020). *1</a:t>
            </a:r>
          </a:p>
          <a:p>
            <a:endParaRPr lang="en-GB" sz="2800" dirty="0">
              <a:latin typeface="Times New Roman" panose="02020603050405020304" pitchFamily="18" charset="0"/>
              <a:cs typeface="Times New Roman" panose="02020603050405020304" pitchFamily="18" charset="0"/>
            </a:endParaRPr>
          </a:p>
          <a:p>
            <a:endParaRPr lang="en-GB" sz="2800" dirty="0">
              <a:latin typeface="Times New Roman" panose="02020603050405020304" pitchFamily="18" charset="0"/>
              <a:cs typeface="Times New Roman" panose="02020603050405020304" pitchFamily="18" charset="0"/>
            </a:endParaRPr>
          </a:p>
          <a:p>
            <a:r>
              <a:rPr lang="en-GB" sz="2800" dirty="0">
                <a:latin typeface="Times New Roman" panose="02020603050405020304" pitchFamily="18" charset="0"/>
                <a:cs typeface="Times New Roman" panose="02020603050405020304" pitchFamily="18" charset="0"/>
              </a:rPr>
              <a:t>Fostering a sense of belonging and community within the organisation </a:t>
            </a:r>
          </a:p>
          <a:p>
            <a:pPr marL="0" indent="0" algn="r">
              <a:buNone/>
            </a:pPr>
            <a:r>
              <a:rPr lang="en-GB" sz="2800" dirty="0">
                <a:latin typeface="Times New Roman" panose="02020603050405020304" pitchFamily="18" charset="0"/>
                <a:cs typeface="Times New Roman" panose="02020603050405020304" pitchFamily="18" charset="0"/>
              </a:rPr>
              <a:t>(Krentz, 2019) </a:t>
            </a:r>
          </a:p>
          <a:p>
            <a:endParaRPr lang="en-GB" sz="2800" dirty="0">
              <a:latin typeface="Times New Roman" panose="02020603050405020304" pitchFamily="18" charset="0"/>
              <a:cs typeface="Times New Roman" panose="02020603050405020304" pitchFamily="18" charset="0"/>
            </a:endParaRPr>
          </a:p>
          <a:p>
            <a:pPr marL="0" indent="0">
              <a:buNone/>
            </a:pPr>
            <a:r>
              <a:rPr lang="en-GB" sz="2800" dirty="0">
                <a:latin typeface="Times New Roman" panose="02020603050405020304" pitchFamily="18" charset="0"/>
                <a:cs typeface="Times New Roman" panose="02020603050405020304" pitchFamily="18" charset="0"/>
              </a:rPr>
              <a:t>‘Democratizing Effect’ </a:t>
            </a:r>
          </a:p>
          <a:p>
            <a:pPr marL="0" indent="0" algn="r">
              <a:buNone/>
            </a:pPr>
            <a:r>
              <a:rPr lang="en-GB" sz="2800" dirty="0">
                <a:latin typeface="Times New Roman" panose="02020603050405020304" pitchFamily="18" charset="0"/>
                <a:cs typeface="Times New Roman" panose="02020603050405020304" pitchFamily="18" charset="0"/>
              </a:rPr>
              <a:t>(Hendriks, 2008; Young, 2002)*2</a:t>
            </a:r>
          </a:p>
          <a:p>
            <a:endParaRPr lang="en-GB" dirty="0"/>
          </a:p>
          <a:p>
            <a:endParaRPr lang="en-GB" dirty="0"/>
          </a:p>
        </p:txBody>
      </p:sp>
    </p:spTree>
    <p:extLst>
      <p:ext uri="{BB962C8B-B14F-4D97-AF65-F5344CB8AC3E}">
        <p14:creationId xmlns:p14="http://schemas.microsoft.com/office/powerpoint/2010/main" val="34562557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5CE09-039E-7AB3-41F2-DEE5EBBD9FA5}"/>
              </a:ext>
            </a:extLst>
          </p:cNvPr>
          <p:cNvSpPr>
            <a:spLocks noGrp="1"/>
          </p:cNvSpPr>
          <p:nvPr>
            <p:ph type="title"/>
          </p:nvPr>
        </p:nvSpPr>
        <p:spPr/>
        <p:txBody>
          <a:bodyPr>
            <a:normAutofit/>
          </a:bodyPr>
          <a:lstStyle/>
          <a:p>
            <a:r>
              <a:rPr lang="en-GB" dirty="0">
                <a:latin typeface="Times New Roman" panose="02020603050405020304" pitchFamily="18" charset="0"/>
                <a:cs typeface="Times New Roman" panose="02020603050405020304" pitchFamily="18" charset="0"/>
              </a:rPr>
              <a:t>Adaptations and reasonable adjustments for employees.</a:t>
            </a:r>
          </a:p>
        </p:txBody>
      </p:sp>
      <p:sp>
        <p:nvSpPr>
          <p:cNvPr id="3" name="Content Placeholder 2">
            <a:extLst>
              <a:ext uri="{FF2B5EF4-FFF2-40B4-BE49-F238E27FC236}">
                <a16:creationId xmlns:a16="http://schemas.microsoft.com/office/drawing/2014/main" id="{138BE45C-3D74-ABD1-967B-5E078F38648A}"/>
              </a:ext>
            </a:extLst>
          </p:cNvPr>
          <p:cNvSpPr>
            <a:spLocks noGrp="1"/>
          </p:cNvSpPr>
          <p:nvPr>
            <p:ph idx="1"/>
          </p:nvPr>
        </p:nvSpPr>
        <p:spPr>
          <a:xfrm>
            <a:off x="677334" y="1733266"/>
            <a:ext cx="9121760" cy="4817659"/>
          </a:xfrm>
        </p:spPr>
        <p:txBody>
          <a:bodyPr>
            <a:normAutofit lnSpcReduction="10000"/>
          </a:bodyPr>
          <a:lstStyle/>
          <a:p>
            <a:pPr marL="0" indent="0" algn="r">
              <a:buNone/>
            </a:pPr>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Aims to allow all employees to flourish and thrive</a:t>
            </a:r>
          </a:p>
          <a:p>
            <a:pPr marL="0" indent="0" algn="r">
              <a:buNone/>
            </a:pPr>
            <a:r>
              <a:rPr lang="en-GB" sz="2400" dirty="0">
                <a:latin typeface="Times New Roman" panose="02020603050405020304" pitchFamily="18" charset="0"/>
                <a:cs typeface="Times New Roman" panose="02020603050405020304" pitchFamily="18" charset="0"/>
              </a:rPr>
              <a:t>(Davies </a:t>
            </a:r>
            <a:r>
              <a:rPr lang="en-GB" sz="2400" i="1" dirty="0">
                <a:latin typeface="Times New Roman" panose="02020603050405020304" pitchFamily="18" charset="0"/>
                <a:cs typeface="Times New Roman" panose="02020603050405020304" pitchFamily="18" charset="0"/>
              </a:rPr>
              <a:t>et al, </a:t>
            </a:r>
            <a:r>
              <a:rPr lang="en-GB" sz="2400" dirty="0">
                <a:latin typeface="Times New Roman" panose="02020603050405020304" pitchFamily="18" charset="0"/>
                <a:cs typeface="Times New Roman" panose="02020603050405020304" pitchFamily="18" charset="0"/>
              </a:rPr>
              <a:t>2022)</a:t>
            </a:r>
          </a:p>
          <a:p>
            <a:pPr marL="0" indent="0" algn="r">
              <a:buNone/>
            </a:pPr>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Reduces workforce resistance.</a:t>
            </a:r>
          </a:p>
          <a:p>
            <a:pPr marL="0" indent="0" algn="r">
              <a:buNone/>
            </a:pPr>
            <a:endParaRPr lang="en-GB" sz="2400" dirty="0">
              <a:latin typeface="Times New Roman" panose="02020603050405020304" pitchFamily="18" charset="0"/>
              <a:cs typeface="Times New Roman" panose="02020603050405020304" pitchFamily="18" charset="0"/>
            </a:endParaRPr>
          </a:p>
          <a:p>
            <a:pPr marL="0" indent="0" algn="r">
              <a:buNone/>
            </a:pPr>
            <a:r>
              <a:rPr lang="en-GB" sz="2400" dirty="0">
                <a:latin typeface="Times New Roman" panose="02020603050405020304" pitchFamily="18" charset="0"/>
                <a:cs typeface="Times New Roman" panose="02020603050405020304" pitchFamily="18" charset="0"/>
              </a:rPr>
              <a:t>(</a:t>
            </a:r>
            <a:r>
              <a:rPr lang="en-GB" sz="2400" dirty="0" err="1">
                <a:latin typeface="Times New Roman" panose="02020603050405020304" pitchFamily="18" charset="0"/>
                <a:cs typeface="Times New Roman" panose="02020603050405020304" pitchFamily="18" charset="0"/>
              </a:rPr>
              <a:t>Gewurtz</a:t>
            </a:r>
            <a:r>
              <a:rPr lang="en-GB" sz="2400" dirty="0">
                <a:latin typeface="Times New Roman" panose="02020603050405020304" pitchFamily="18" charset="0"/>
                <a:cs typeface="Times New Roman" panose="02020603050405020304" pitchFamily="18" charset="0"/>
              </a:rPr>
              <a:t> and Kirsh, 2009)</a:t>
            </a:r>
          </a:p>
          <a:p>
            <a:r>
              <a:rPr lang="en-GB" sz="2400" dirty="0">
                <a:latin typeface="Times New Roman" panose="02020603050405020304" pitchFamily="18" charset="0"/>
                <a:cs typeface="Times New Roman" panose="02020603050405020304" pitchFamily="18" charset="0"/>
              </a:rPr>
              <a:t>Better staff retention </a:t>
            </a:r>
          </a:p>
          <a:p>
            <a:endParaRPr lang="en-GB" sz="2400" dirty="0">
              <a:latin typeface="Times New Roman" panose="02020603050405020304" pitchFamily="18" charset="0"/>
              <a:cs typeface="Times New Roman" panose="02020603050405020304" pitchFamily="18" charset="0"/>
            </a:endParaRPr>
          </a:p>
          <a:p>
            <a:pPr marL="3657600" lvl="8" indent="0" algn="r">
              <a:buNone/>
            </a:pPr>
            <a:r>
              <a:rPr lang="en-GB" sz="2400" dirty="0">
                <a:latin typeface="Times New Roman" panose="02020603050405020304" pitchFamily="18" charset="0"/>
                <a:cs typeface="Times New Roman" panose="02020603050405020304" pitchFamily="18" charset="0"/>
              </a:rPr>
              <a:t>(</a:t>
            </a:r>
            <a:r>
              <a:rPr lang="en-GB" sz="2400" dirty="0" err="1">
                <a:latin typeface="Times New Roman" panose="02020603050405020304" pitchFamily="18" charset="0"/>
                <a:cs typeface="Times New Roman" panose="02020603050405020304" pitchFamily="18" charset="0"/>
              </a:rPr>
              <a:t>Gewurtz</a:t>
            </a:r>
            <a:r>
              <a:rPr lang="en-GB" sz="2400" dirty="0">
                <a:latin typeface="Times New Roman" panose="02020603050405020304" pitchFamily="18" charset="0"/>
                <a:cs typeface="Times New Roman" panose="02020603050405020304" pitchFamily="18" charset="0"/>
              </a:rPr>
              <a:t> and Kirsh, 2009)</a:t>
            </a:r>
          </a:p>
          <a:p>
            <a:pPr lvl="8" algn="r"/>
            <a:endParaRPr lang="en-GB" sz="2400" dirty="0">
              <a:latin typeface="Times New Roman" panose="02020603050405020304" pitchFamily="18" charset="0"/>
              <a:cs typeface="Times New Roman" panose="02020603050405020304" pitchFamily="18" charset="0"/>
            </a:endParaRPr>
          </a:p>
          <a:p>
            <a:pPr algn="r"/>
            <a:endParaRPr lang="en-GB" sz="2800" dirty="0">
              <a:latin typeface="Times New Roman" panose="02020603050405020304" pitchFamily="18" charset="0"/>
              <a:cs typeface="Times New Roman" panose="02020603050405020304" pitchFamily="18" charset="0"/>
            </a:endParaRPr>
          </a:p>
          <a:p>
            <a:pPr algn="r"/>
            <a:endParaRPr lang="en-GB" sz="2800" dirty="0">
              <a:latin typeface="Times New Roman" panose="02020603050405020304" pitchFamily="18" charset="0"/>
              <a:cs typeface="Times New Roman" panose="02020603050405020304" pitchFamily="18" charset="0"/>
            </a:endParaRPr>
          </a:p>
          <a:p>
            <a:pPr marL="3657600" lvl="8" indent="0">
              <a:buNone/>
            </a:pPr>
            <a:endParaRPr lang="en-GB" sz="2800" dirty="0"/>
          </a:p>
          <a:p>
            <a:pPr marL="3657600" lvl="8" indent="0">
              <a:buNone/>
            </a:pPr>
            <a:endParaRPr lang="en-GB" sz="2800" dirty="0"/>
          </a:p>
          <a:p>
            <a:pPr marL="3657600" lvl="8" indent="0">
              <a:buNone/>
            </a:pPr>
            <a:endParaRPr lang="en-GB" sz="2800" dirty="0"/>
          </a:p>
          <a:p>
            <a:pPr algn="r"/>
            <a:endParaRPr lang="en-GB" dirty="0"/>
          </a:p>
        </p:txBody>
      </p:sp>
    </p:spTree>
    <p:extLst>
      <p:ext uri="{BB962C8B-B14F-4D97-AF65-F5344CB8AC3E}">
        <p14:creationId xmlns:p14="http://schemas.microsoft.com/office/powerpoint/2010/main" val="1464968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89B90-11C7-E25D-0221-96520CCA7A41}"/>
              </a:ext>
            </a:extLst>
          </p:cNvPr>
          <p:cNvSpPr>
            <a:spLocks noGrp="1"/>
          </p:cNvSpPr>
          <p:nvPr>
            <p:ph type="title"/>
          </p:nvPr>
        </p:nvSpPr>
        <p:spPr>
          <a:xfrm>
            <a:off x="945249" y="98567"/>
            <a:ext cx="8596668" cy="679355"/>
          </a:xfrm>
        </p:spPr>
        <p:txBody>
          <a:bodyPr/>
          <a:lstStyle/>
          <a:p>
            <a:r>
              <a:rPr lang="en-GB" dirty="0">
                <a:latin typeface="Times New Roman" panose="02020603050405020304" pitchFamily="18" charset="0"/>
                <a:cs typeface="Times New Roman" panose="02020603050405020304" pitchFamily="18" charset="0"/>
              </a:rPr>
              <a:t>Mentoring and support of the workforce</a:t>
            </a:r>
          </a:p>
        </p:txBody>
      </p:sp>
      <p:sp>
        <p:nvSpPr>
          <p:cNvPr id="3" name="Content Placeholder 2">
            <a:extLst>
              <a:ext uri="{FF2B5EF4-FFF2-40B4-BE49-F238E27FC236}">
                <a16:creationId xmlns:a16="http://schemas.microsoft.com/office/drawing/2014/main" id="{0604824A-A864-5CB7-0C02-C6C5AE174D5D}"/>
              </a:ext>
            </a:extLst>
          </p:cNvPr>
          <p:cNvSpPr>
            <a:spLocks noGrp="1"/>
          </p:cNvSpPr>
          <p:nvPr>
            <p:ph idx="1"/>
          </p:nvPr>
        </p:nvSpPr>
        <p:spPr>
          <a:xfrm>
            <a:off x="731150" y="954667"/>
            <a:ext cx="8810767" cy="5804765"/>
          </a:xfrm>
        </p:spPr>
        <p:txBody>
          <a:bodyPr>
            <a:normAutofit fontScale="92500"/>
          </a:bodyPr>
          <a:lstStyle/>
          <a:p>
            <a:r>
              <a:rPr lang="en-GB" sz="2400" dirty="0">
                <a:latin typeface="Times New Roman" panose="02020603050405020304" pitchFamily="18" charset="0"/>
                <a:cs typeface="Times New Roman" panose="02020603050405020304" pitchFamily="18" charset="0"/>
              </a:rPr>
              <a:t>‘Promote employee well-being; value and respect employee cultures, identities and backgrounds; encourage employee voice and involvement; generate a sense of belonging and connectedness’</a:t>
            </a:r>
          </a:p>
          <a:p>
            <a:pPr marL="0" indent="0" algn="r">
              <a:buNone/>
            </a:pPr>
            <a:r>
              <a:rPr lang="en-GB" sz="2400" dirty="0">
                <a:latin typeface="Times New Roman" panose="02020603050405020304" pitchFamily="18" charset="0"/>
                <a:cs typeface="Times New Roman" panose="02020603050405020304" pitchFamily="18" charset="0"/>
              </a:rPr>
              <a:t>(Travis </a:t>
            </a:r>
            <a:r>
              <a:rPr lang="en-GB" sz="2400" i="1" dirty="0">
                <a:latin typeface="Times New Roman" panose="02020603050405020304" pitchFamily="18" charset="0"/>
                <a:cs typeface="Times New Roman" panose="02020603050405020304" pitchFamily="18" charset="0"/>
              </a:rPr>
              <a:t>et al</a:t>
            </a:r>
            <a:r>
              <a:rPr lang="en-GB" sz="2400" dirty="0">
                <a:latin typeface="Times New Roman" panose="02020603050405020304" pitchFamily="18" charset="0"/>
                <a:cs typeface="Times New Roman" panose="02020603050405020304" pitchFamily="18" charset="0"/>
              </a:rPr>
              <a:t>, 2019) </a:t>
            </a:r>
          </a:p>
          <a:p>
            <a:pPr marL="0" indent="0" algn="r">
              <a:buNone/>
            </a:pPr>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Being inclusive with assistance and support with an open-door policy</a:t>
            </a:r>
          </a:p>
          <a:p>
            <a:pPr marL="0" indent="0" algn="r">
              <a:buNone/>
            </a:pPr>
            <a:r>
              <a:rPr lang="en-GB" sz="2400" dirty="0">
                <a:latin typeface="Times New Roman" panose="02020603050405020304" pitchFamily="18" charset="0"/>
                <a:cs typeface="Times New Roman" panose="02020603050405020304" pitchFamily="18" charset="0"/>
              </a:rPr>
              <a:t> (Cranston, 2014; </a:t>
            </a:r>
            <a:r>
              <a:rPr lang="en-GB" sz="2400" dirty="0" err="1">
                <a:latin typeface="Times New Roman" panose="02020603050405020304" pitchFamily="18" charset="0"/>
                <a:cs typeface="Times New Roman" panose="02020603050405020304" pitchFamily="18" charset="0"/>
              </a:rPr>
              <a:t>Amponash</a:t>
            </a:r>
            <a:r>
              <a:rPr lang="en-GB" sz="2400" dirty="0">
                <a:latin typeface="Times New Roman" panose="02020603050405020304" pitchFamily="18" charset="0"/>
                <a:cs typeface="Times New Roman" panose="02020603050405020304" pitchFamily="18" charset="0"/>
              </a:rPr>
              <a:t>, 2026).</a:t>
            </a:r>
          </a:p>
          <a:p>
            <a:pPr marL="0" indent="0">
              <a:buNone/>
            </a:pPr>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Collaborative and co-produce information*1 </a:t>
            </a:r>
          </a:p>
          <a:p>
            <a:pPr marL="0" indent="0" algn="r">
              <a:buNone/>
            </a:pPr>
            <a:r>
              <a:rPr lang="en-GB" sz="2400" dirty="0">
                <a:latin typeface="Times New Roman" panose="02020603050405020304" pitchFamily="18" charset="0"/>
                <a:cs typeface="Times New Roman" panose="02020603050405020304" pitchFamily="18" charset="0"/>
              </a:rPr>
              <a:t> (Binet et al, 2026). </a:t>
            </a:r>
          </a:p>
          <a:p>
            <a:r>
              <a:rPr lang="en-GB" sz="2400" dirty="0">
                <a:latin typeface="Times New Roman" panose="02020603050405020304" pitchFamily="18" charset="0"/>
                <a:cs typeface="Times New Roman" panose="02020603050405020304" pitchFamily="18" charset="0"/>
              </a:rPr>
              <a:t>Engagement to discuss barriers to inclusion prior to the offer of employment</a:t>
            </a:r>
          </a:p>
          <a:p>
            <a:pPr marL="0" indent="0" algn="r">
              <a:buNone/>
            </a:pPr>
            <a:r>
              <a:rPr lang="en-GB" sz="2400" dirty="0">
                <a:latin typeface="Times New Roman" panose="02020603050405020304" pitchFamily="18" charset="0"/>
                <a:cs typeface="Times New Roman" panose="02020603050405020304" pitchFamily="18" charset="0"/>
              </a:rPr>
              <a:t>(Ayvaz and </a:t>
            </a:r>
            <a:r>
              <a:rPr lang="en-GB" sz="2400" dirty="0" err="1">
                <a:latin typeface="Times New Roman" panose="02020603050405020304" pitchFamily="18" charset="0"/>
                <a:cs typeface="Times New Roman" panose="02020603050405020304" pitchFamily="18" charset="0"/>
              </a:rPr>
              <a:t>Elhatip</a:t>
            </a:r>
            <a:r>
              <a:rPr lang="en-GB" sz="2400" dirty="0">
                <a:latin typeface="Times New Roman" panose="02020603050405020304" pitchFamily="18" charset="0"/>
                <a:cs typeface="Times New Roman" panose="02020603050405020304" pitchFamily="18" charset="0"/>
              </a:rPr>
              <a:t>, 2026).*2</a:t>
            </a:r>
          </a:p>
          <a:p>
            <a:pPr marL="0" indent="0" algn="r">
              <a:buNone/>
            </a:pPr>
            <a:endParaRPr lang="en-GB" sz="2400" dirty="0">
              <a:latin typeface="Times New Roman" panose="02020603050405020304" pitchFamily="18" charset="0"/>
              <a:cs typeface="Times New Roman" panose="02020603050405020304" pitchFamily="18" charset="0"/>
            </a:endParaRPr>
          </a:p>
          <a:p>
            <a:pPr marL="0" indent="0" algn="r">
              <a:buNone/>
            </a:pPr>
            <a:endParaRPr lang="en-GB" sz="2400" dirty="0">
              <a:latin typeface="Times New Roman" panose="02020603050405020304" pitchFamily="18" charset="0"/>
              <a:cs typeface="Times New Roman" panose="02020603050405020304" pitchFamily="18" charset="0"/>
            </a:endParaRPr>
          </a:p>
          <a:p>
            <a:pPr marL="0" indent="0">
              <a:buNone/>
            </a:pPr>
            <a:endParaRPr lang="en-GB" sz="2400" dirty="0">
              <a:latin typeface="Times New Roman" panose="02020603050405020304" pitchFamily="18" charset="0"/>
              <a:cs typeface="Times New Roman" panose="02020603050405020304" pitchFamily="18" charset="0"/>
            </a:endParaRPr>
          </a:p>
          <a:p>
            <a:pPr marL="0" indent="0" algn="r">
              <a:buNone/>
            </a:pPr>
            <a:endParaRPr lang="en-GB" sz="2400" dirty="0">
              <a:latin typeface="Times New Roman" panose="02020603050405020304" pitchFamily="18" charset="0"/>
              <a:cs typeface="Times New Roman" panose="02020603050405020304" pitchFamily="18" charset="0"/>
            </a:endParaRPr>
          </a:p>
          <a:p>
            <a:pPr marL="0" indent="0">
              <a:buNone/>
            </a:pPr>
            <a:endParaRPr lang="en-GB" sz="2400" dirty="0">
              <a:latin typeface="Times New Roman" panose="02020603050405020304" pitchFamily="18" charset="0"/>
              <a:cs typeface="Times New Roman" panose="02020603050405020304" pitchFamily="18" charset="0"/>
            </a:endParaRPr>
          </a:p>
          <a:p>
            <a:pPr marL="0" indent="0">
              <a:buNone/>
            </a:pPr>
            <a:endParaRPr lang="en-GB" sz="2400" dirty="0">
              <a:latin typeface="Times New Roman" panose="02020603050405020304" pitchFamily="18" charset="0"/>
              <a:cs typeface="Times New Roman" panose="02020603050405020304" pitchFamily="18" charset="0"/>
            </a:endParaRPr>
          </a:p>
          <a:p>
            <a:pPr marL="0" indent="0" algn="r">
              <a:buNone/>
            </a:pPr>
            <a:endParaRPr lang="en-GB" sz="2400" dirty="0">
              <a:latin typeface="Times New Roman" panose="02020603050405020304" pitchFamily="18" charset="0"/>
              <a:cs typeface="Times New Roman" panose="02020603050405020304" pitchFamily="18" charset="0"/>
            </a:endParaRPr>
          </a:p>
          <a:p>
            <a:pPr marL="0" indent="0" algn="r">
              <a:buNone/>
            </a:pPr>
            <a:endParaRPr lang="en-GB" sz="2400" dirty="0">
              <a:latin typeface="Times New Roman" panose="02020603050405020304" pitchFamily="18" charset="0"/>
              <a:cs typeface="Times New Roman" panose="02020603050405020304" pitchFamily="18" charset="0"/>
            </a:endParaRPr>
          </a:p>
          <a:p>
            <a:pPr marL="0" indent="0" algn="r">
              <a:buNone/>
            </a:pPr>
            <a:endParaRPr lang="en-GB" sz="2400" dirty="0">
              <a:latin typeface="Times New Roman" panose="02020603050405020304" pitchFamily="18" charset="0"/>
              <a:cs typeface="Times New Roman" panose="02020603050405020304" pitchFamily="18" charset="0"/>
            </a:endParaRPr>
          </a:p>
          <a:p>
            <a:endParaRPr lang="en-GB" sz="2400" dirty="0">
              <a:latin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0227626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BF043-F7A0-D424-7AC9-027D7E4EDCDA}"/>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Using data to inform organizational practice </a:t>
            </a:r>
          </a:p>
        </p:txBody>
      </p:sp>
      <p:sp>
        <p:nvSpPr>
          <p:cNvPr id="3" name="Content Placeholder 2">
            <a:extLst>
              <a:ext uri="{FF2B5EF4-FFF2-40B4-BE49-F238E27FC236}">
                <a16:creationId xmlns:a16="http://schemas.microsoft.com/office/drawing/2014/main" id="{AE712A8F-7F33-8E47-B448-115FB6516290}"/>
              </a:ext>
            </a:extLst>
          </p:cNvPr>
          <p:cNvSpPr>
            <a:spLocks noGrp="1"/>
          </p:cNvSpPr>
          <p:nvPr>
            <p:ph idx="1"/>
          </p:nvPr>
        </p:nvSpPr>
        <p:spPr>
          <a:xfrm>
            <a:off x="677333" y="1487607"/>
            <a:ext cx="9094463" cy="4553756"/>
          </a:xfrm>
        </p:spPr>
        <p:txBody>
          <a:bodyPr>
            <a:normAutofit fontScale="92500" lnSpcReduction="10000"/>
          </a:bodyPr>
          <a:lstStyle/>
          <a:p>
            <a:r>
              <a:rPr lang="en-GB" sz="2800" dirty="0">
                <a:latin typeface="Times New Roman" panose="02020603050405020304" pitchFamily="18" charset="0"/>
                <a:cs typeface="Times New Roman" panose="02020603050405020304" pitchFamily="18" charset="0"/>
              </a:rPr>
              <a:t>Collecting data comes first; using data to inform practice comes next</a:t>
            </a:r>
            <a:r>
              <a:rPr lang="en-GB" sz="2800" dirty="0"/>
              <a:t>.</a:t>
            </a:r>
          </a:p>
          <a:p>
            <a:pPr marL="0" indent="0" algn="r">
              <a:buNone/>
            </a:pPr>
            <a:r>
              <a:rPr lang="en-GB" sz="2600" dirty="0">
                <a:latin typeface="Times New Roman" panose="02020603050405020304" pitchFamily="18" charset="0"/>
                <a:cs typeface="Times New Roman" panose="02020603050405020304" pitchFamily="18" charset="0"/>
              </a:rPr>
              <a:t>(</a:t>
            </a:r>
            <a:r>
              <a:rPr lang="en-GB" sz="2600" i="1" dirty="0">
                <a:latin typeface="Times New Roman" panose="02020603050405020304" pitchFamily="18" charset="0"/>
                <a:cs typeface="Times New Roman" panose="02020603050405020304" pitchFamily="18" charset="0"/>
              </a:rPr>
              <a:t>Child et al</a:t>
            </a:r>
            <a:r>
              <a:rPr lang="en-GB" sz="2600" dirty="0">
                <a:latin typeface="Times New Roman" panose="02020603050405020304" pitchFamily="18" charset="0"/>
                <a:cs typeface="Times New Roman" panose="02020603050405020304" pitchFamily="18" charset="0"/>
              </a:rPr>
              <a:t>, 2025)</a:t>
            </a:r>
            <a:endParaRPr lang="en-GB" sz="2800" dirty="0">
              <a:latin typeface="Times New Roman" panose="02020603050405020304" pitchFamily="18" charset="0"/>
              <a:cs typeface="Times New Roman" panose="02020603050405020304" pitchFamily="18" charset="0"/>
            </a:endParaRPr>
          </a:p>
          <a:p>
            <a:pPr marL="0" indent="0">
              <a:buNone/>
            </a:pPr>
            <a:endParaRPr lang="en-GB" sz="2800" dirty="0">
              <a:latin typeface="Times New Roman" panose="02020603050405020304" pitchFamily="18" charset="0"/>
              <a:cs typeface="Times New Roman" panose="02020603050405020304" pitchFamily="18" charset="0"/>
            </a:endParaRPr>
          </a:p>
          <a:p>
            <a:r>
              <a:rPr lang="en-GB" sz="2800" dirty="0">
                <a:latin typeface="Times New Roman" panose="02020603050405020304" pitchFamily="18" charset="0"/>
                <a:cs typeface="Times New Roman" panose="02020603050405020304" pitchFamily="18" charset="0"/>
              </a:rPr>
              <a:t>Hiring practices to be more representative of the client and community base they serve.</a:t>
            </a:r>
          </a:p>
          <a:p>
            <a:pPr algn="r"/>
            <a:r>
              <a:rPr lang="en-GB" sz="2800" dirty="0">
                <a:latin typeface="Times New Roman" panose="02020603050405020304" pitchFamily="18" charset="0"/>
                <a:cs typeface="Times New Roman" panose="02020603050405020304" pitchFamily="18" charset="0"/>
              </a:rPr>
              <a:t>(</a:t>
            </a:r>
            <a:r>
              <a:rPr lang="en-GB" sz="2800" i="1" dirty="0">
                <a:latin typeface="Times New Roman" panose="02020603050405020304" pitchFamily="18" charset="0"/>
                <a:cs typeface="Times New Roman" panose="02020603050405020304" pitchFamily="18" charset="0"/>
              </a:rPr>
              <a:t>Rosales et al, </a:t>
            </a:r>
            <a:r>
              <a:rPr lang="en-GB" sz="2800" dirty="0">
                <a:latin typeface="Times New Roman" panose="02020603050405020304" pitchFamily="18" charset="0"/>
                <a:cs typeface="Times New Roman" panose="02020603050405020304" pitchFamily="18" charset="0"/>
              </a:rPr>
              <a:t>2023)</a:t>
            </a:r>
          </a:p>
          <a:p>
            <a:pPr marL="0" indent="0">
              <a:buNone/>
            </a:pPr>
            <a:r>
              <a:rPr lang="en-GB" sz="2600" dirty="0">
                <a:latin typeface="Times New Roman" panose="02020603050405020304" pitchFamily="18" charset="0"/>
                <a:cs typeface="Times New Roman" panose="02020603050405020304" pitchFamily="18" charset="0"/>
              </a:rPr>
              <a:t>For example, gender pay gap, employment terms, diversity statics, retention, attitudinal surveys, complaints and compliments, structural policies (C-suite make up- Refers to the company’s top executive levels).</a:t>
            </a:r>
          </a:p>
        </p:txBody>
      </p:sp>
    </p:spTree>
    <p:extLst>
      <p:ext uri="{BB962C8B-B14F-4D97-AF65-F5344CB8AC3E}">
        <p14:creationId xmlns:p14="http://schemas.microsoft.com/office/powerpoint/2010/main" val="13065091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0DB97-C838-ADA5-9FEF-9F9D8D29EEF2}"/>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Conclusion. </a:t>
            </a:r>
            <a:r>
              <a:rPr lang="en-GB" dirty="0"/>
              <a:t>	</a:t>
            </a:r>
          </a:p>
        </p:txBody>
      </p:sp>
      <p:sp>
        <p:nvSpPr>
          <p:cNvPr id="3" name="Content Placeholder 2">
            <a:extLst>
              <a:ext uri="{FF2B5EF4-FFF2-40B4-BE49-F238E27FC236}">
                <a16:creationId xmlns:a16="http://schemas.microsoft.com/office/drawing/2014/main" id="{188B7044-6088-EFC5-79D3-5D3DB3FF4190}"/>
              </a:ext>
            </a:extLst>
          </p:cNvPr>
          <p:cNvSpPr>
            <a:spLocks noGrp="1"/>
          </p:cNvSpPr>
          <p:nvPr>
            <p:ph idx="1"/>
          </p:nvPr>
        </p:nvSpPr>
        <p:spPr>
          <a:xfrm>
            <a:off x="677334" y="1433015"/>
            <a:ext cx="8596668" cy="4608347"/>
          </a:xfrm>
        </p:spPr>
        <p:txBody>
          <a:bodyPr>
            <a:normAutofit/>
          </a:bodyPr>
          <a:lstStyle/>
          <a:p>
            <a:pPr algn="ctr"/>
            <a:r>
              <a:rPr lang="en-GB" sz="2800" dirty="0">
                <a:latin typeface="Times New Roman" panose="02020603050405020304" pitchFamily="18" charset="0"/>
                <a:cs typeface="Times New Roman" panose="02020603050405020304" pitchFamily="18" charset="0"/>
              </a:rPr>
              <a:t>We have looked at several ways a practitioner can remove barriers to inclusion…</a:t>
            </a:r>
          </a:p>
          <a:p>
            <a:pPr algn="ctr"/>
            <a:endParaRPr lang="en-GB" sz="2800" dirty="0">
              <a:latin typeface="Times New Roman" panose="02020603050405020304" pitchFamily="18" charset="0"/>
              <a:cs typeface="Times New Roman" panose="02020603050405020304" pitchFamily="18" charset="0"/>
            </a:endParaRPr>
          </a:p>
          <a:p>
            <a:pPr marL="0" indent="0" algn="ctr">
              <a:buNone/>
            </a:pPr>
            <a:endParaRPr lang="en-GB" sz="2800" dirty="0">
              <a:latin typeface="Times New Roman" panose="02020603050405020304" pitchFamily="18" charset="0"/>
              <a:cs typeface="Times New Roman" panose="02020603050405020304" pitchFamily="18" charset="0"/>
            </a:endParaRPr>
          </a:p>
          <a:p>
            <a:pPr marL="0" indent="0" algn="ctr">
              <a:buNone/>
            </a:pPr>
            <a:r>
              <a:rPr lang="en-GB" sz="2800" dirty="0">
                <a:latin typeface="Times New Roman" panose="02020603050405020304" pitchFamily="18" charset="0"/>
                <a:cs typeface="Times New Roman" panose="02020603050405020304" pitchFamily="18" charset="0"/>
              </a:rPr>
              <a:t>I hope you found this informative </a:t>
            </a:r>
          </a:p>
          <a:p>
            <a:pPr marL="0" indent="0" algn="ctr">
              <a:buNone/>
            </a:pPr>
            <a:endParaRPr lang="en-GB" sz="2800" dirty="0">
              <a:latin typeface="Times New Roman" panose="02020603050405020304" pitchFamily="18" charset="0"/>
              <a:cs typeface="Times New Roman" panose="02020603050405020304" pitchFamily="18" charset="0"/>
            </a:endParaRPr>
          </a:p>
          <a:p>
            <a:pPr marL="0" indent="0" algn="ctr">
              <a:buNone/>
            </a:pPr>
            <a:endParaRPr lang="en-GB" sz="2800" dirty="0">
              <a:latin typeface="Times New Roman" panose="02020603050405020304" pitchFamily="18" charset="0"/>
              <a:cs typeface="Times New Roman" panose="02020603050405020304" pitchFamily="18" charset="0"/>
            </a:endParaRPr>
          </a:p>
          <a:p>
            <a:pPr marL="0" indent="0" algn="ctr">
              <a:buNone/>
            </a:pPr>
            <a:r>
              <a:rPr lang="en-GB" sz="2800" dirty="0">
                <a:latin typeface="Times New Roman" panose="02020603050405020304" pitchFamily="18" charset="0"/>
                <a:cs typeface="Times New Roman" panose="02020603050405020304" pitchFamily="18" charset="0"/>
              </a:rPr>
              <a:t>Thank you for your Time</a:t>
            </a:r>
            <a:r>
              <a:rPr lang="en-GB" sz="28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759022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2E66C-5EB2-7047-2E6C-C9C505E24125}"/>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References</a:t>
            </a:r>
            <a:r>
              <a:rPr lang="en-GB" dirty="0"/>
              <a:t>  </a:t>
            </a:r>
          </a:p>
        </p:txBody>
      </p:sp>
      <p:sp>
        <p:nvSpPr>
          <p:cNvPr id="3" name="Content Placeholder 2">
            <a:extLst>
              <a:ext uri="{FF2B5EF4-FFF2-40B4-BE49-F238E27FC236}">
                <a16:creationId xmlns:a16="http://schemas.microsoft.com/office/drawing/2014/main" id="{DE2939E7-6404-5F7A-D53B-378F091A953C}"/>
              </a:ext>
            </a:extLst>
          </p:cNvPr>
          <p:cNvSpPr>
            <a:spLocks noGrp="1"/>
          </p:cNvSpPr>
          <p:nvPr>
            <p:ph idx="1"/>
          </p:nvPr>
        </p:nvSpPr>
        <p:spPr>
          <a:xfrm>
            <a:off x="838200" y="1487606"/>
            <a:ext cx="8435802" cy="5005269"/>
          </a:xfrm>
        </p:spPr>
        <p:txBody>
          <a:bodyPr>
            <a:normAutofit lnSpcReduction="10000"/>
          </a:bodyPr>
          <a:lstStyle/>
          <a:p>
            <a:r>
              <a:rPr lang="en-GB" dirty="0">
                <a:latin typeface="Times New Roman" panose="02020603050405020304" pitchFamily="18" charset="0"/>
                <a:cs typeface="Times New Roman" panose="02020603050405020304" pitchFamily="18" charset="0"/>
              </a:rPr>
              <a:t>Alabi, K.O. and Mahmuda, S. (2024) ‘A review on the assessment of effective strategies for promoting a diverse and inclusive workplace culture: Bias training and equitable hiring approach’, </a:t>
            </a:r>
            <a:r>
              <a:rPr lang="en-GB" i="1" dirty="0">
                <a:latin typeface="Times New Roman" panose="02020603050405020304" pitchFamily="18" charset="0"/>
                <a:cs typeface="Times New Roman" panose="02020603050405020304" pitchFamily="18" charset="0"/>
              </a:rPr>
              <a:t>International Journal of Research in Engineering, Science and Management</a:t>
            </a:r>
            <a:r>
              <a:rPr lang="en-GB" dirty="0">
                <a:latin typeface="Times New Roman" panose="02020603050405020304" pitchFamily="18" charset="0"/>
                <a:cs typeface="Times New Roman" panose="02020603050405020304" pitchFamily="18" charset="0"/>
              </a:rPr>
              <a:t>, 7(5), pp. 69–74. Available at: </a:t>
            </a:r>
            <a:r>
              <a:rPr lang="en-GB" dirty="0">
                <a:latin typeface="Times New Roman" panose="02020603050405020304" pitchFamily="18" charset="0"/>
                <a:cs typeface="Times New Roman" panose="02020603050405020304" pitchFamily="18" charset="0"/>
                <a:hlinkClick r:id="rId3"/>
              </a:rPr>
              <a:t>https://www.researchgate.net/profile/Khadijat-Alabi/publication/383981961_A_Review_on_the_Assessment_of_Effective_Strategies_for_Promoting_a_Diverse_and_Inclusive_Workplace_Culture_Bias_Training_and_Equitable_Hiring_Approach/links/66e3269db1606e24c2264956/A-Review-on-the-Assessment-of-Effective-Strategies-for-Promoting-a-Diverse-and-Inclusive-Workplace-Culture-Bias-Training-and-Equitable-Hiring-Approach.pdf</a:t>
            </a:r>
            <a:r>
              <a:rPr lang="en-GB" dirty="0">
                <a:latin typeface="Times New Roman" panose="02020603050405020304" pitchFamily="18" charset="0"/>
                <a:cs typeface="Times New Roman" panose="02020603050405020304" pitchFamily="18" charset="0"/>
              </a:rPr>
              <a:t> (Accessed: 3 February 2026).</a:t>
            </a:r>
          </a:p>
          <a:p>
            <a:r>
              <a:rPr lang="en-GB" dirty="0">
                <a:latin typeface="Times New Roman" panose="02020603050405020304" pitchFamily="18" charset="0"/>
                <a:cs typeface="Times New Roman" panose="02020603050405020304" pitchFamily="18" charset="0"/>
              </a:rPr>
              <a:t>Amponsah, N. (2026) </a:t>
            </a:r>
            <a:r>
              <a:rPr lang="en-GB" i="1" dirty="0">
                <a:latin typeface="Times New Roman" panose="02020603050405020304" pitchFamily="18" charset="0"/>
                <a:cs typeface="Times New Roman" panose="02020603050405020304" pitchFamily="18" charset="0"/>
              </a:rPr>
              <a:t>Minority Leaders’ Impact on Corporate Diversity and Organizational Change</a:t>
            </a:r>
            <a:r>
              <a:rPr lang="en-GB" dirty="0">
                <a:latin typeface="Times New Roman" panose="02020603050405020304" pitchFamily="18" charset="0"/>
                <a:cs typeface="Times New Roman" panose="02020603050405020304" pitchFamily="18" charset="0"/>
              </a:rPr>
              <a:t>. PhD Thesis. Walden University. Available at: </a:t>
            </a:r>
            <a:r>
              <a:rPr lang="en-GB" dirty="0">
                <a:latin typeface="Times New Roman" panose="02020603050405020304" pitchFamily="18" charset="0"/>
                <a:cs typeface="Times New Roman" panose="02020603050405020304" pitchFamily="18" charset="0"/>
                <a:hlinkClick r:id="rId4"/>
              </a:rPr>
              <a:t>https://search.proquest.com/openview/e2044c47aa1b0766e254abeef8b88077/1?pq-origsite=gscholar&amp;cbl=18750&amp;diss=y</a:t>
            </a:r>
            <a:r>
              <a:rPr lang="en-GB" dirty="0">
                <a:latin typeface="Times New Roman" panose="02020603050405020304" pitchFamily="18" charset="0"/>
                <a:cs typeface="Times New Roman" panose="02020603050405020304" pitchFamily="18" charset="0"/>
              </a:rPr>
              <a:t> (Accessed: 4 February 2026).</a:t>
            </a:r>
          </a:p>
          <a:p>
            <a:r>
              <a:rPr lang="en-GB" dirty="0">
                <a:latin typeface="Times New Roman" panose="02020603050405020304" pitchFamily="18" charset="0"/>
                <a:cs typeface="Times New Roman" panose="02020603050405020304" pitchFamily="18" charset="0"/>
              </a:rPr>
              <a:t>Ansell, C. </a:t>
            </a:r>
            <a:r>
              <a:rPr lang="en-GB" i="1" dirty="0">
                <a:latin typeface="Times New Roman" panose="02020603050405020304" pitchFamily="18" charset="0"/>
                <a:cs typeface="Times New Roman" panose="02020603050405020304" pitchFamily="18" charset="0"/>
              </a:rPr>
              <a:t>et al.</a:t>
            </a:r>
            <a:r>
              <a:rPr lang="en-GB" dirty="0">
                <a:latin typeface="Times New Roman" panose="02020603050405020304" pitchFamily="18" charset="0"/>
                <a:cs typeface="Times New Roman" panose="02020603050405020304" pitchFamily="18" charset="0"/>
              </a:rPr>
              <a:t> (2020) ‘Understanding inclusion in collaborative governance: a mixed methods approach’, </a:t>
            </a:r>
            <a:r>
              <a:rPr lang="en-GB" i="1" dirty="0">
                <a:latin typeface="Times New Roman" panose="02020603050405020304" pitchFamily="18" charset="0"/>
                <a:cs typeface="Times New Roman" panose="02020603050405020304" pitchFamily="18" charset="0"/>
              </a:rPr>
              <a:t>Policy and Society</a:t>
            </a:r>
            <a:r>
              <a:rPr lang="en-GB" dirty="0">
                <a:latin typeface="Times New Roman" panose="02020603050405020304" pitchFamily="18" charset="0"/>
                <a:cs typeface="Times New Roman" panose="02020603050405020304" pitchFamily="18" charset="0"/>
              </a:rPr>
              <a:t>, 39(4), pp. 570–591. Available at: </a:t>
            </a:r>
            <a:r>
              <a:rPr lang="en-GB" dirty="0">
                <a:latin typeface="Times New Roman" panose="02020603050405020304" pitchFamily="18" charset="0"/>
                <a:cs typeface="Times New Roman" panose="02020603050405020304" pitchFamily="18" charset="0"/>
                <a:hlinkClick r:id="rId5"/>
              </a:rPr>
              <a:t>https://doi.org/10.1080/14494035.2020.1785726</a:t>
            </a:r>
            <a:r>
              <a:rPr lang="en-GB" dirty="0">
                <a:latin typeface="Times New Roman" panose="02020603050405020304" pitchFamily="18" charset="0"/>
                <a:cs typeface="Times New Roman" panose="02020603050405020304" pitchFamily="18" charset="0"/>
              </a:rPr>
              <a:t>.</a:t>
            </a:r>
          </a:p>
          <a:p>
            <a:pPr marL="0" indent="0">
              <a:buNone/>
            </a:pPr>
            <a:endParaRPr lang="en-GB" dirty="0"/>
          </a:p>
          <a:p>
            <a:endParaRPr lang="en-GB" dirty="0"/>
          </a:p>
        </p:txBody>
      </p:sp>
    </p:spTree>
    <p:extLst>
      <p:ext uri="{BB962C8B-B14F-4D97-AF65-F5344CB8AC3E}">
        <p14:creationId xmlns:p14="http://schemas.microsoft.com/office/powerpoint/2010/main" val="4556842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448FE-7FE4-6552-AA1D-DC7299848E32}"/>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0989CC3E-0B80-19B4-CFBB-6F970413F3F6}"/>
              </a:ext>
            </a:extLst>
          </p:cNvPr>
          <p:cNvSpPr>
            <a:spLocks noGrp="1"/>
          </p:cNvSpPr>
          <p:nvPr>
            <p:ph idx="1"/>
          </p:nvPr>
        </p:nvSpPr>
        <p:spPr>
          <a:xfrm>
            <a:off x="677334" y="1364777"/>
            <a:ext cx="8596668" cy="5227092"/>
          </a:xfrm>
        </p:spPr>
        <p:txBody>
          <a:bodyPr>
            <a:normAutofit fontScale="85000" lnSpcReduction="20000"/>
          </a:bodyPr>
          <a:lstStyle/>
          <a:p>
            <a:r>
              <a:rPr lang="en-GB" dirty="0">
                <a:latin typeface="Times New Roman" panose="02020603050405020304" pitchFamily="18" charset="0"/>
                <a:cs typeface="Times New Roman" panose="02020603050405020304" pitchFamily="18" charset="0"/>
              </a:rPr>
              <a:t>Ayvaz, A. and </a:t>
            </a:r>
            <a:r>
              <a:rPr lang="en-GB" dirty="0" err="1">
                <a:latin typeface="Times New Roman" panose="02020603050405020304" pitchFamily="18" charset="0"/>
                <a:cs typeface="Times New Roman" panose="02020603050405020304" pitchFamily="18" charset="0"/>
              </a:rPr>
              <a:t>Elhatip</a:t>
            </a:r>
            <a:r>
              <a:rPr lang="en-GB" dirty="0">
                <a:latin typeface="Times New Roman" panose="02020603050405020304" pitchFamily="18" charset="0"/>
                <a:cs typeface="Times New Roman" panose="02020603050405020304" pitchFamily="18" charset="0"/>
              </a:rPr>
              <a:t>, Y.E. (2026) ‘From Perseverance of Effort to Perceived Employability in First-Generation College Students: The Mediating Role of Career Adaptability and Career Engagement’, </a:t>
            </a:r>
            <a:r>
              <a:rPr lang="en-GB" i="1" dirty="0">
                <a:latin typeface="Times New Roman" panose="02020603050405020304" pitchFamily="18" charset="0"/>
                <a:cs typeface="Times New Roman" panose="02020603050405020304" pitchFamily="18" charset="0"/>
              </a:rPr>
              <a:t>Journal of Career Assessment</a:t>
            </a:r>
            <a:r>
              <a:rPr lang="en-GB" dirty="0">
                <a:latin typeface="Times New Roman" panose="02020603050405020304" pitchFamily="18" charset="0"/>
                <a:cs typeface="Times New Roman" panose="02020603050405020304" pitchFamily="18" charset="0"/>
              </a:rPr>
              <a:t>, 34(1), pp. 62–79. Available at: </a:t>
            </a:r>
            <a:r>
              <a:rPr lang="en-GB" dirty="0">
                <a:latin typeface="Times New Roman" panose="02020603050405020304" pitchFamily="18" charset="0"/>
                <a:cs typeface="Times New Roman" panose="02020603050405020304" pitchFamily="18" charset="0"/>
                <a:hlinkClick r:id="rId2"/>
              </a:rPr>
              <a:t>https://doi.org/10.1177/10690727251313789</a:t>
            </a:r>
            <a:r>
              <a:rPr lang="en-GB" dirty="0">
                <a:latin typeface="Times New Roman" panose="02020603050405020304" pitchFamily="18" charset="0"/>
                <a:cs typeface="Times New Roman" panose="02020603050405020304" pitchFamily="18" charset="0"/>
              </a:rPr>
              <a:t>.</a:t>
            </a:r>
          </a:p>
          <a:p>
            <a:r>
              <a:rPr lang="en-GB" dirty="0">
                <a:latin typeface="Times New Roman" panose="02020603050405020304" pitchFamily="18" charset="0"/>
                <a:cs typeface="Times New Roman" panose="02020603050405020304" pitchFamily="18" charset="0"/>
              </a:rPr>
              <a:t>Binet, A. </a:t>
            </a:r>
            <a:r>
              <a:rPr lang="en-GB" i="1" dirty="0">
                <a:latin typeface="Times New Roman" panose="02020603050405020304" pitchFamily="18" charset="0"/>
                <a:cs typeface="Times New Roman" panose="02020603050405020304" pitchFamily="18" charset="0"/>
              </a:rPr>
              <a:t>et al.</a:t>
            </a:r>
            <a:r>
              <a:rPr lang="en-GB" dirty="0">
                <a:latin typeface="Times New Roman" panose="02020603050405020304" pitchFamily="18" charset="0"/>
                <a:cs typeface="Times New Roman" panose="02020603050405020304" pitchFamily="18" charset="0"/>
              </a:rPr>
              <a:t> (2026) ‘“Together We Know a Lot”: A Reflective Case Study of Social Learning Through Participatory Action Research’, </a:t>
            </a:r>
            <a:r>
              <a:rPr lang="en-GB" i="1" dirty="0">
                <a:latin typeface="Times New Roman" panose="02020603050405020304" pitchFamily="18" charset="0"/>
                <a:cs typeface="Times New Roman" panose="02020603050405020304" pitchFamily="18" charset="0"/>
              </a:rPr>
              <a:t>Planning Theory &amp; Practice</a:t>
            </a:r>
            <a:r>
              <a:rPr lang="en-GB" dirty="0">
                <a:latin typeface="Times New Roman" panose="02020603050405020304" pitchFamily="18" charset="0"/>
                <a:cs typeface="Times New Roman" panose="02020603050405020304" pitchFamily="18" charset="0"/>
              </a:rPr>
              <a:t>, pp. 1–18. Available at: </a:t>
            </a:r>
            <a:r>
              <a:rPr lang="en-GB" dirty="0">
                <a:latin typeface="Times New Roman" panose="02020603050405020304" pitchFamily="18" charset="0"/>
                <a:cs typeface="Times New Roman" panose="02020603050405020304" pitchFamily="18" charset="0"/>
                <a:hlinkClick r:id="rId3"/>
              </a:rPr>
              <a:t>https://doi.org/10.1080/14649357.2025.2592585</a:t>
            </a:r>
            <a:r>
              <a:rPr lang="en-GB" dirty="0">
                <a:latin typeface="Times New Roman" panose="02020603050405020304" pitchFamily="18" charset="0"/>
                <a:cs typeface="Times New Roman" panose="02020603050405020304" pitchFamily="18" charset="0"/>
              </a:rPr>
              <a:t>.</a:t>
            </a:r>
          </a:p>
          <a:p>
            <a:r>
              <a:rPr lang="en-GB" dirty="0">
                <a:latin typeface="Times New Roman" panose="02020603050405020304" pitchFamily="18" charset="0"/>
                <a:cs typeface="Times New Roman" panose="02020603050405020304" pitchFamily="18" charset="0"/>
              </a:rPr>
              <a:t>Cambridge  Dictionary (2026) </a:t>
            </a:r>
            <a:r>
              <a:rPr lang="en-GB" i="1" dirty="0">
                <a:latin typeface="Times New Roman" panose="02020603050405020304" pitchFamily="18" charset="0"/>
                <a:cs typeface="Times New Roman" panose="02020603050405020304" pitchFamily="18" charset="0"/>
              </a:rPr>
              <a:t>Inclusion</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Inclusion</a:t>
            </a:r>
            <a:r>
              <a:rPr lang="en-GB" dirty="0">
                <a:latin typeface="Times New Roman" panose="02020603050405020304" pitchFamily="18" charset="0"/>
                <a:cs typeface="Times New Roman" panose="02020603050405020304" pitchFamily="18" charset="0"/>
              </a:rPr>
              <a:t>. Cambridge, UK: Cambridge University Press (CUP). Available at: </a:t>
            </a:r>
            <a:r>
              <a:rPr lang="en-GB" dirty="0">
                <a:latin typeface="Times New Roman" panose="02020603050405020304" pitchFamily="18" charset="0"/>
                <a:cs typeface="Times New Roman" panose="02020603050405020304" pitchFamily="18" charset="0"/>
                <a:hlinkClick r:id="rId4"/>
              </a:rPr>
              <a:t>https://dictionary.cambridge.org/dictionary/english/inclusion</a:t>
            </a:r>
            <a:r>
              <a:rPr lang="en-GB" dirty="0">
                <a:latin typeface="Times New Roman" panose="02020603050405020304" pitchFamily="18" charset="0"/>
                <a:cs typeface="Times New Roman" panose="02020603050405020304" pitchFamily="18" charset="0"/>
              </a:rPr>
              <a:t> (Accessed: 22 February 2026).</a:t>
            </a:r>
          </a:p>
          <a:p>
            <a:r>
              <a:rPr lang="en-GB" dirty="0">
                <a:latin typeface="Times New Roman" panose="02020603050405020304" pitchFamily="18" charset="0"/>
                <a:cs typeface="Times New Roman" panose="02020603050405020304" pitchFamily="18" charset="0"/>
              </a:rPr>
              <a:t>Charity Commission (2001) ‘The Promotion of Social Inclusion’, </a:t>
            </a:r>
            <a:r>
              <a:rPr lang="en-GB" i="1" dirty="0">
                <a:latin typeface="Times New Roman" panose="02020603050405020304" pitchFamily="18" charset="0"/>
                <a:cs typeface="Times New Roman" panose="02020603050405020304" pitchFamily="18" charset="0"/>
              </a:rPr>
              <a:t>Crown Copyright</a:t>
            </a:r>
            <a:r>
              <a:rPr lang="en-GB" dirty="0">
                <a:latin typeface="Times New Roman" panose="02020603050405020304" pitchFamily="18" charset="0"/>
                <a:cs typeface="Times New Roman" panose="02020603050405020304" pitchFamily="18" charset="0"/>
              </a:rPr>
              <a:t> [Preprint]. Available at: </a:t>
            </a:r>
            <a:r>
              <a:rPr lang="en-GB" dirty="0">
                <a:latin typeface="Times New Roman" panose="02020603050405020304" pitchFamily="18" charset="0"/>
                <a:cs typeface="Times New Roman" panose="02020603050405020304" pitchFamily="18" charset="0"/>
                <a:hlinkClick r:id="rId5"/>
              </a:rPr>
              <a:t>https://assets.publishing.service.gov.uk/government/uploads/system/uploads/attachment_data/file/359358/socinc.pdf</a:t>
            </a:r>
            <a:r>
              <a:rPr lang="en-GB" dirty="0">
                <a:latin typeface="Times New Roman" panose="02020603050405020304" pitchFamily="18" charset="0"/>
                <a:cs typeface="Times New Roman" panose="02020603050405020304" pitchFamily="18" charset="0"/>
              </a:rPr>
              <a:t>.</a:t>
            </a:r>
          </a:p>
          <a:p>
            <a:r>
              <a:rPr lang="en-GB" dirty="0">
                <a:latin typeface="Times New Roman" panose="02020603050405020304" pitchFamily="18" charset="0"/>
                <a:cs typeface="Times New Roman" panose="02020603050405020304" pitchFamily="18" charset="0"/>
              </a:rPr>
              <a:t>Child, S.A. </a:t>
            </a:r>
            <a:r>
              <a:rPr lang="en-GB" i="1" dirty="0">
                <a:latin typeface="Times New Roman" panose="02020603050405020304" pitchFamily="18" charset="0"/>
                <a:cs typeface="Times New Roman" panose="02020603050405020304" pitchFamily="18" charset="0"/>
              </a:rPr>
              <a:t>et al.</a:t>
            </a:r>
            <a:r>
              <a:rPr lang="en-GB" dirty="0">
                <a:latin typeface="Times New Roman" panose="02020603050405020304" pitchFamily="18" charset="0"/>
                <a:cs typeface="Times New Roman" panose="02020603050405020304" pitchFamily="18" charset="0"/>
              </a:rPr>
              <a:t> (2025) ‘Developing the evidence-base to inform policy on inclusive research design’, </a:t>
            </a:r>
            <a:r>
              <a:rPr lang="en-GB" i="1" dirty="0">
                <a:latin typeface="Times New Roman" panose="02020603050405020304" pitchFamily="18" charset="0"/>
                <a:cs typeface="Times New Roman" panose="02020603050405020304" pitchFamily="18" charset="0"/>
              </a:rPr>
              <a:t>Royal Society Open Science</a:t>
            </a:r>
            <a:r>
              <a:rPr lang="en-GB" dirty="0">
                <a:latin typeface="Times New Roman" panose="02020603050405020304" pitchFamily="18" charset="0"/>
                <a:cs typeface="Times New Roman" panose="02020603050405020304" pitchFamily="18" charset="0"/>
              </a:rPr>
              <a:t>, 12(3), p. 241380. Available at: </a:t>
            </a:r>
            <a:r>
              <a:rPr lang="en-GB" dirty="0">
                <a:latin typeface="Times New Roman" panose="02020603050405020304" pitchFamily="18" charset="0"/>
                <a:cs typeface="Times New Roman" panose="02020603050405020304" pitchFamily="18" charset="0"/>
                <a:hlinkClick r:id="rId6"/>
              </a:rPr>
              <a:t>https://doi.org/10.1098/rsos.241380</a:t>
            </a:r>
            <a:r>
              <a:rPr lang="en-GB" dirty="0">
                <a:latin typeface="Times New Roman" panose="02020603050405020304" pitchFamily="18" charset="0"/>
                <a:cs typeface="Times New Roman" panose="02020603050405020304" pitchFamily="18" charset="0"/>
              </a:rPr>
              <a:t>.</a:t>
            </a:r>
          </a:p>
          <a:p>
            <a:r>
              <a:rPr lang="en-GB" dirty="0">
                <a:latin typeface="Times New Roman" panose="02020603050405020304" pitchFamily="18" charset="0"/>
                <a:cs typeface="Times New Roman" panose="02020603050405020304" pitchFamily="18" charset="0"/>
              </a:rPr>
              <a:t>Cranston, L. (2016) ‘An open door to learning’, </a:t>
            </a:r>
            <a:r>
              <a:rPr lang="en-GB" i="1" dirty="0">
                <a:latin typeface="Times New Roman" panose="02020603050405020304" pitchFamily="18" charset="0"/>
                <a:cs typeface="Times New Roman" panose="02020603050405020304" pitchFamily="18" charset="0"/>
              </a:rPr>
              <a:t>The Learning Professional</a:t>
            </a:r>
            <a:r>
              <a:rPr lang="en-GB" dirty="0">
                <a:latin typeface="Times New Roman" panose="02020603050405020304" pitchFamily="18" charset="0"/>
                <a:cs typeface="Times New Roman" panose="02020603050405020304" pitchFamily="18" charset="0"/>
              </a:rPr>
              <a:t>, 37(3), p. 32. Available at: </a:t>
            </a:r>
            <a:r>
              <a:rPr lang="en-GB" dirty="0">
                <a:latin typeface="Times New Roman" panose="02020603050405020304" pitchFamily="18" charset="0"/>
                <a:cs typeface="Times New Roman" panose="02020603050405020304" pitchFamily="18" charset="0"/>
                <a:hlinkClick r:id="rId7"/>
              </a:rPr>
              <a:t>https://search.proquest.com/openview/48d7457c291143c4aa8ef96a091327c7/1?pq-origsite=gscholar&amp;cbl=47961</a:t>
            </a:r>
            <a:r>
              <a:rPr lang="en-GB" dirty="0">
                <a:latin typeface="Times New Roman" panose="02020603050405020304" pitchFamily="18" charset="0"/>
                <a:cs typeface="Times New Roman" panose="02020603050405020304" pitchFamily="18" charset="0"/>
              </a:rPr>
              <a:t> (Accessed: 4 February 2026).</a:t>
            </a:r>
          </a:p>
          <a:p>
            <a:r>
              <a:rPr lang="en-GB" dirty="0">
                <a:latin typeface="Times New Roman" panose="02020603050405020304" pitchFamily="18" charset="0"/>
                <a:cs typeface="Times New Roman" panose="02020603050405020304" pitchFamily="18" charset="0"/>
              </a:rPr>
              <a:t>Erickson, W.A. </a:t>
            </a:r>
            <a:r>
              <a:rPr lang="en-GB" i="1" dirty="0">
                <a:latin typeface="Times New Roman" panose="02020603050405020304" pitchFamily="18" charset="0"/>
                <a:cs typeface="Times New Roman" panose="02020603050405020304" pitchFamily="18" charset="0"/>
              </a:rPr>
              <a:t>et al.</a:t>
            </a:r>
            <a:r>
              <a:rPr lang="en-GB" dirty="0">
                <a:latin typeface="Times New Roman" panose="02020603050405020304" pitchFamily="18" charset="0"/>
                <a:cs typeface="Times New Roman" panose="02020603050405020304" pitchFamily="18" charset="0"/>
              </a:rPr>
              <a:t> (2014) ‘Disability-Inclusive Employer Practices and Hiring of Individuals With Disabilities’, </a:t>
            </a:r>
            <a:r>
              <a:rPr lang="en-GB" i="1" dirty="0">
                <a:latin typeface="Times New Roman" panose="02020603050405020304" pitchFamily="18" charset="0"/>
                <a:cs typeface="Times New Roman" panose="02020603050405020304" pitchFamily="18" charset="0"/>
              </a:rPr>
              <a:t>Rehabilitation Research, Policy, and Education</a:t>
            </a:r>
            <a:r>
              <a:rPr lang="en-GB" dirty="0">
                <a:latin typeface="Times New Roman" panose="02020603050405020304" pitchFamily="18" charset="0"/>
                <a:cs typeface="Times New Roman" panose="02020603050405020304" pitchFamily="18" charset="0"/>
              </a:rPr>
              <a:t>, 28(4), pp. 309–328. Available at: </a:t>
            </a:r>
            <a:r>
              <a:rPr lang="en-GB" dirty="0">
                <a:latin typeface="Times New Roman" panose="02020603050405020304" pitchFamily="18" charset="0"/>
                <a:cs typeface="Times New Roman" panose="02020603050405020304" pitchFamily="18" charset="0"/>
                <a:hlinkClick r:id="rId8"/>
              </a:rPr>
              <a:t>https://www.proquest.com/docview/1627934626/abstract/348655DB4FBC4AD7PQ/1</a:t>
            </a:r>
            <a:r>
              <a:rPr lang="en-GB" dirty="0">
                <a:latin typeface="Times New Roman" panose="02020603050405020304" pitchFamily="18" charset="0"/>
                <a:cs typeface="Times New Roman" panose="02020603050405020304" pitchFamily="18" charset="0"/>
              </a:rPr>
              <a:t> (Accessed: 3 February 2026).</a:t>
            </a:r>
          </a:p>
          <a:p>
            <a:endParaRPr lang="en-GB" dirty="0">
              <a:latin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4405962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4D562-85CC-AE6C-4047-070C899B8CBA}"/>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9C412C82-9268-1601-F15F-9EC1CD6D3434}"/>
              </a:ext>
            </a:extLst>
          </p:cNvPr>
          <p:cNvSpPr>
            <a:spLocks noGrp="1"/>
          </p:cNvSpPr>
          <p:nvPr>
            <p:ph idx="1"/>
          </p:nvPr>
        </p:nvSpPr>
        <p:spPr>
          <a:xfrm>
            <a:off x="677334" y="1364777"/>
            <a:ext cx="8596668" cy="5213444"/>
          </a:xfrm>
        </p:spPr>
        <p:txBody>
          <a:bodyPr>
            <a:normAutofit fontScale="85000" lnSpcReduction="10000"/>
          </a:bodyPr>
          <a:lstStyle/>
          <a:p>
            <a:r>
              <a:rPr lang="en-GB" dirty="0">
                <a:latin typeface="Times New Roman" panose="02020603050405020304" pitchFamily="18" charset="0"/>
                <a:cs typeface="Times New Roman" panose="02020603050405020304" pitchFamily="18" charset="0"/>
              </a:rPr>
              <a:t>Frøyland, K., Breit, E. and </a:t>
            </a:r>
            <a:r>
              <a:rPr lang="en-GB" dirty="0" err="1">
                <a:latin typeface="Times New Roman" panose="02020603050405020304" pitchFamily="18" charset="0"/>
                <a:cs typeface="Times New Roman" panose="02020603050405020304" pitchFamily="18" charset="0"/>
              </a:rPr>
              <a:t>Spjelkavik</a:t>
            </a:r>
            <a:r>
              <a:rPr lang="en-GB" dirty="0">
                <a:latin typeface="Times New Roman" panose="02020603050405020304" pitchFamily="18" charset="0"/>
                <a:cs typeface="Times New Roman" panose="02020603050405020304" pitchFamily="18" charset="0"/>
              </a:rPr>
              <a:t>, Ø. (2025) ‘Engaged employers – engaged workplaces? Exploring workplace resistance to work inclusion of Persons with Disabilities (</a:t>
            </a:r>
            <a:r>
              <a:rPr lang="en-GB" dirty="0" err="1">
                <a:latin typeface="Times New Roman" panose="02020603050405020304" pitchFamily="18" charset="0"/>
                <a:cs typeface="Times New Roman" panose="02020603050405020304" pitchFamily="18" charset="0"/>
              </a:rPr>
              <a:t>PwD</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WORK</a:t>
            </a:r>
            <a:r>
              <a:rPr lang="en-GB" dirty="0">
                <a:latin typeface="Times New Roman" panose="02020603050405020304" pitchFamily="18" charset="0"/>
                <a:cs typeface="Times New Roman" panose="02020603050405020304" pitchFamily="18" charset="0"/>
              </a:rPr>
              <a:t>, 82(1), pp. 111–119. Available at: </a:t>
            </a:r>
            <a:r>
              <a:rPr lang="en-GB" dirty="0">
                <a:latin typeface="Times New Roman" panose="02020603050405020304" pitchFamily="18" charset="0"/>
                <a:cs typeface="Times New Roman" panose="02020603050405020304" pitchFamily="18" charset="0"/>
                <a:hlinkClick r:id="rId2"/>
              </a:rPr>
              <a:t>https://doi.org/10.1177/10519815251335786</a:t>
            </a:r>
            <a:r>
              <a:rPr lang="en-GB" dirty="0">
                <a:latin typeface="Times New Roman" panose="02020603050405020304" pitchFamily="18" charset="0"/>
                <a:cs typeface="Times New Roman" panose="02020603050405020304" pitchFamily="18" charset="0"/>
              </a:rPr>
              <a:t>.</a:t>
            </a:r>
          </a:p>
          <a:p>
            <a:r>
              <a:rPr lang="en-GB" dirty="0" err="1">
                <a:latin typeface="Times New Roman" panose="02020603050405020304" pitchFamily="18" charset="0"/>
                <a:cs typeface="Times New Roman" panose="02020603050405020304" pitchFamily="18" charset="0"/>
              </a:rPr>
              <a:t>Gewurtz</a:t>
            </a:r>
            <a:r>
              <a:rPr lang="en-GB" dirty="0">
                <a:latin typeface="Times New Roman" panose="02020603050405020304" pitchFamily="18" charset="0"/>
                <a:cs typeface="Times New Roman" panose="02020603050405020304" pitchFamily="18" charset="0"/>
              </a:rPr>
              <a:t>, R. and Kirsh, B. (2009) ‘Disruption, disbelief and resistance: A meta-synthesis of disability in the workplace’, </a:t>
            </a:r>
            <a:r>
              <a:rPr lang="en-GB" i="1" dirty="0">
                <a:latin typeface="Times New Roman" panose="02020603050405020304" pitchFamily="18" charset="0"/>
                <a:cs typeface="Times New Roman" panose="02020603050405020304" pitchFamily="18" charset="0"/>
              </a:rPr>
              <a:t>WORK</a:t>
            </a:r>
            <a:r>
              <a:rPr lang="en-GB" dirty="0">
                <a:latin typeface="Times New Roman" panose="02020603050405020304" pitchFamily="18" charset="0"/>
                <a:cs typeface="Times New Roman" panose="02020603050405020304" pitchFamily="18" charset="0"/>
              </a:rPr>
              <a:t>, 34(1), pp. 33–44. Available at: </a:t>
            </a:r>
            <a:r>
              <a:rPr lang="en-GB" dirty="0">
                <a:latin typeface="Times New Roman" panose="02020603050405020304" pitchFamily="18" charset="0"/>
                <a:cs typeface="Times New Roman" panose="02020603050405020304" pitchFamily="18" charset="0"/>
                <a:hlinkClick r:id="rId3"/>
              </a:rPr>
              <a:t>https://doi.org/10.3233/WOR-2009-0900</a:t>
            </a:r>
            <a:r>
              <a:rPr lang="en-GB" dirty="0">
                <a:latin typeface="Times New Roman" panose="02020603050405020304" pitchFamily="18" charset="0"/>
                <a:cs typeface="Times New Roman" panose="02020603050405020304" pitchFamily="18" charset="0"/>
              </a:rPr>
              <a:t>.</a:t>
            </a:r>
          </a:p>
          <a:p>
            <a:r>
              <a:rPr lang="en-GB" dirty="0">
                <a:latin typeface="Times New Roman" panose="02020603050405020304" pitchFamily="18" charset="0"/>
                <a:cs typeface="Times New Roman" panose="02020603050405020304" pitchFamily="18" charset="0"/>
              </a:rPr>
              <a:t>Gupta, A., Madhura, Y. and Nayak, B.K. (2025) ‘A Systematic Literature Review on Inclusive Public Open Spaces: Accessibility Standards and Universal Design Principles’, </a:t>
            </a:r>
            <a:r>
              <a:rPr lang="en-GB" i="1" dirty="0">
                <a:latin typeface="Times New Roman" panose="02020603050405020304" pitchFamily="18" charset="0"/>
                <a:cs typeface="Times New Roman" panose="02020603050405020304" pitchFamily="18" charset="0"/>
              </a:rPr>
              <a:t>Urban Science</a:t>
            </a:r>
            <a:r>
              <a:rPr lang="en-GB" dirty="0">
                <a:latin typeface="Times New Roman" panose="02020603050405020304" pitchFamily="18" charset="0"/>
                <a:cs typeface="Times New Roman" panose="02020603050405020304" pitchFamily="18" charset="0"/>
              </a:rPr>
              <a:t>, 9(6), pp. 181–209. Available at: </a:t>
            </a:r>
            <a:r>
              <a:rPr lang="en-GB" dirty="0">
                <a:latin typeface="Times New Roman" panose="02020603050405020304" pitchFamily="18" charset="0"/>
                <a:cs typeface="Times New Roman" panose="02020603050405020304" pitchFamily="18" charset="0"/>
                <a:hlinkClick r:id="rId4"/>
              </a:rPr>
              <a:t>https://doi.org/10.3390/urbansci9060181</a:t>
            </a:r>
            <a:r>
              <a:rPr lang="en-GB" dirty="0">
                <a:latin typeface="Times New Roman" panose="02020603050405020304" pitchFamily="18" charset="0"/>
                <a:cs typeface="Times New Roman" panose="02020603050405020304" pitchFamily="18" charset="0"/>
              </a:rPr>
              <a:t>.</a:t>
            </a:r>
          </a:p>
          <a:p>
            <a:r>
              <a:rPr lang="en-GB" dirty="0">
                <a:latin typeface="Times New Roman" panose="02020603050405020304" pitchFamily="18" charset="0"/>
                <a:cs typeface="Times New Roman" panose="02020603050405020304" pitchFamily="18" charset="0"/>
              </a:rPr>
              <a:t>Henderson, C. </a:t>
            </a:r>
            <a:r>
              <a:rPr lang="en-GB" i="1" dirty="0">
                <a:latin typeface="Times New Roman" panose="02020603050405020304" pitchFamily="18" charset="0"/>
                <a:cs typeface="Times New Roman" panose="02020603050405020304" pitchFamily="18" charset="0"/>
              </a:rPr>
              <a:t>et al.</a:t>
            </a:r>
            <a:r>
              <a:rPr lang="en-GB" dirty="0">
                <a:latin typeface="Times New Roman" panose="02020603050405020304" pitchFamily="18" charset="0"/>
                <a:cs typeface="Times New Roman" panose="02020603050405020304" pitchFamily="18" charset="0"/>
              </a:rPr>
              <a:t> (2026) ‘Social inclusion of people with severe mental illness: a review of current practices, evidence and unmet needs, and future directions’, </a:t>
            </a:r>
            <a:r>
              <a:rPr lang="en-GB" i="1" dirty="0">
                <a:latin typeface="Times New Roman" panose="02020603050405020304" pitchFamily="18" charset="0"/>
                <a:cs typeface="Times New Roman" panose="02020603050405020304" pitchFamily="18" charset="0"/>
              </a:rPr>
              <a:t>World Psychiatry</a:t>
            </a:r>
            <a:r>
              <a:rPr lang="en-GB" dirty="0">
                <a:latin typeface="Times New Roman" panose="02020603050405020304" pitchFamily="18" charset="0"/>
                <a:cs typeface="Times New Roman" panose="02020603050405020304" pitchFamily="18" charset="0"/>
              </a:rPr>
              <a:t>, 25(1), pp. 56–82. Available at: </a:t>
            </a:r>
            <a:r>
              <a:rPr lang="en-GB" dirty="0">
                <a:latin typeface="Times New Roman" panose="02020603050405020304" pitchFamily="18" charset="0"/>
                <a:cs typeface="Times New Roman" panose="02020603050405020304" pitchFamily="18" charset="0"/>
                <a:hlinkClick r:id="rId5"/>
              </a:rPr>
              <a:t>https://doi.org/10.1002/wps.70031</a:t>
            </a:r>
            <a:r>
              <a:rPr lang="en-GB" dirty="0">
                <a:latin typeface="Times New Roman" panose="02020603050405020304" pitchFamily="18" charset="0"/>
                <a:cs typeface="Times New Roman" panose="02020603050405020304" pitchFamily="18" charset="0"/>
              </a:rPr>
              <a:t>.</a:t>
            </a:r>
          </a:p>
          <a:p>
            <a:r>
              <a:rPr lang="en-GB" dirty="0">
                <a:latin typeface="Times New Roman" panose="02020603050405020304" pitchFamily="18" charset="0"/>
                <a:cs typeface="Times New Roman" panose="02020603050405020304" pitchFamily="18" charset="0"/>
              </a:rPr>
              <a:t>Hendriks, C.M. (2008) ‘ON INCLUSION AND NETWORK GOVERNANCE: THE DEMOCRATIC DISCONNECT OF DUTCH ENERGY TRANSITIONS’, </a:t>
            </a:r>
            <a:r>
              <a:rPr lang="en-GB" i="1" dirty="0">
                <a:latin typeface="Times New Roman" panose="02020603050405020304" pitchFamily="18" charset="0"/>
                <a:cs typeface="Times New Roman" panose="02020603050405020304" pitchFamily="18" charset="0"/>
              </a:rPr>
              <a:t>Public Administration</a:t>
            </a:r>
            <a:r>
              <a:rPr lang="en-GB" dirty="0">
                <a:latin typeface="Times New Roman" panose="02020603050405020304" pitchFamily="18" charset="0"/>
                <a:cs typeface="Times New Roman" panose="02020603050405020304" pitchFamily="18" charset="0"/>
              </a:rPr>
              <a:t>, 86(4), pp. 1009–1031. Available at: </a:t>
            </a:r>
            <a:r>
              <a:rPr lang="en-GB" dirty="0">
                <a:latin typeface="Times New Roman" panose="02020603050405020304" pitchFamily="18" charset="0"/>
                <a:cs typeface="Times New Roman" panose="02020603050405020304" pitchFamily="18" charset="0"/>
                <a:hlinkClick r:id="rId6"/>
              </a:rPr>
              <a:t>https://doi.org/10.1111/j.1467-9299.2008.00738.x</a:t>
            </a:r>
            <a:r>
              <a:rPr lang="en-GB" dirty="0">
                <a:latin typeface="Times New Roman" panose="02020603050405020304" pitchFamily="18" charset="0"/>
                <a:cs typeface="Times New Roman" panose="02020603050405020304" pitchFamily="18" charset="0"/>
              </a:rPr>
              <a:t>.</a:t>
            </a:r>
          </a:p>
          <a:p>
            <a:r>
              <a:rPr lang="en-GB" dirty="0">
                <a:latin typeface="Times New Roman" panose="02020603050405020304" pitchFamily="18" charset="0"/>
                <a:cs typeface="Times New Roman" panose="02020603050405020304" pitchFamily="18" charset="0"/>
              </a:rPr>
              <a:t>Hockings, C. (2010) ‘Inclusive learning and teaching in higher education: A synthesis of research’, </a:t>
            </a:r>
            <a:r>
              <a:rPr lang="en-GB" i="1" dirty="0">
                <a:latin typeface="Times New Roman" panose="02020603050405020304" pitchFamily="18" charset="0"/>
                <a:cs typeface="Times New Roman" panose="02020603050405020304" pitchFamily="18" charset="0"/>
              </a:rPr>
              <a:t>Higher Education Academy</a:t>
            </a:r>
            <a:r>
              <a:rPr lang="en-GB" dirty="0">
                <a:latin typeface="Times New Roman" panose="02020603050405020304" pitchFamily="18" charset="0"/>
                <a:cs typeface="Times New Roman" panose="02020603050405020304" pitchFamily="18" charset="0"/>
              </a:rPr>
              <a:t>, pp. 1–67.</a:t>
            </a:r>
          </a:p>
          <a:p>
            <a:r>
              <a:rPr lang="en-GB" dirty="0">
                <a:latin typeface="Times New Roman" panose="02020603050405020304" pitchFamily="18" charset="0"/>
                <a:cs typeface="Times New Roman" panose="02020603050405020304" pitchFamily="18" charset="0"/>
              </a:rPr>
              <a:t>Krentz, M. (2019) ‘Survey: What Diversity and Inclusion Policies Do Employees Actually Want?’, </a:t>
            </a:r>
            <a:r>
              <a:rPr lang="en-GB" i="1" dirty="0">
                <a:latin typeface="Times New Roman" panose="02020603050405020304" pitchFamily="18" charset="0"/>
                <a:cs typeface="Times New Roman" panose="02020603050405020304" pitchFamily="18" charset="0"/>
              </a:rPr>
              <a:t>Harvard Business Review</a:t>
            </a:r>
            <a:r>
              <a:rPr lang="en-GB" dirty="0">
                <a:latin typeface="Times New Roman" panose="02020603050405020304" pitchFamily="18" charset="0"/>
                <a:cs typeface="Times New Roman" panose="02020603050405020304" pitchFamily="18" charset="0"/>
              </a:rPr>
              <a:t>, 5 February. Available at: </a:t>
            </a:r>
            <a:r>
              <a:rPr lang="en-GB" dirty="0">
                <a:latin typeface="Times New Roman" panose="02020603050405020304" pitchFamily="18" charset="0"/>
                <a:cs typeface="Times New Roman" panose="02020603050405020304" pitchFamily="18" charset="0"/>
                <a:hlinkClick r:id="rId7"/>
              </a:rPr>
              <a:t>https://hbr.org/2019/02/survey-what-diversity-and-inclusion-policies-do-employees-actually-want</a:t>
            </a:r>
            <a:r>
              <a:rPr lang="en-GB" dirty="0">
                <a:latin typeface="Times New Roman" panose="02020603050405020304" pitchFamily="18" charset="0"/>
                <a:cs typeface="Times New Roman" panose="02020603050405020304" pitchFamily="18" charset="0"/>
              </a:rPr>
              <a:t> (Accessed: 4 February 2026).</a:t>
            </a:r>
          </a:p>
          <a:p>
            <a:endParaRPr lang="en-GB" dirty="0"/>
          </a:p>
        </p:txBody>
      </p:sp>
    </p:spTree>
    <p:extLst>
      <p:ext uri="{BB962C8B-B14F-4D97-AF65-F5344CB8AC3E}">
        <p14:creationId xmlns:p14="http://schemas.microsoft.com/office/powerpoint/2010/main" val="42621048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FC0FB-7106-0C3D-FA1E-2FE6545F6FE8}"/>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43975ABB-07D3-A3D1-377F-3A435CEEC9B1}"/>
              </a:ext>
            </a:extLst>
          </p:cNvPr>
          <p:cNvSpPr>
            <a:spLocks noGrp="1"/>
          </p:cNvSpPr>
          <p:nvPr>
            <p:ph idx="1"/>
          </p:nvPr>
        </p:nvSpPr>
        <p:spPr>
          <a:xfrm>
            <a:off x="677334" y="1310185"/>
            <a:ext cx="8596668" cy="5199797"/>
          </a:xfrm>
        </p:spPr>
        <p:txBody>
          <a:bodyPr>
            <a:normAutofit fontScale="92500" lnSpcReduction="20000"/>
          </a:bodyPr>
          <a:lstStyle/>
          <a:p>
            <a:r>
              <a:rPr lang="en-GB" dirty="0">
                <a:latin typeface="Times New Roman" panose="02020603050405020304" pitchFamily="18" charset="0"/>
                <a:cs typeface="Times New Roman" panose="02020603050405020304" pitchFamily="18" charset="0"/>
              </a:rPr>
              <a:t>MacIntyre, M.H.P.| (2026) </a:t>
            </a:r>
            <a:r>
              <a:rPr lang="en-GB" i="1" dirty="0">
                <a:latin typeface="Times New Roman" panose="02020603050405020304" pitchFamily="18" charset="0"/>
                <a:cs typeface="Times New Roman" panose="02020603050405020304" pitchFamily="18" charset="0"/>
              </a:rPr>
              <a:t>MacIntyre Home Page | MacIntyre</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MacIntyre</a:t>
            </a:r>
            <a:r>
              <a:rPr lang="en-GB" dirty="0">
                <a:latin typeface="Times New Roman" panose="02020603050405020304" pitchFamily="18" charset="0"/>
                <a:cs typeface="Times New Roman" panose="02020603050405020304" pitchFamily="18" charset="0"/>
              </a:rPr>
              <a:t>. Available at: </a:t>
            </a:r>
            <a:r>
              <a:rPr lang="en-GB" dirty="0">
                <a:latin typeface="Times New Roman" panose="02020603050405020304" pitchFamily="18" charset="0"/>
                <a:cs typeface="Times New Roman" panose="02020603050405020304" pitchFamily="18" charset="0"/>
                <a:hlinkClick r:id="rId2"/>
              </a:rPr>
              <a:t>https://www.macintyrecharity.org/</a:t>
            </a:r>
            <a:r>
              <a:rPr lang="en-GB" dirty="0">
                <a:latin typeface="Times New Roman" panose="02020603050405020304" pitchFamily="18" charset="0"/>
                <a:cs typeface="Times New Roman" panose="02020603050405020304" pitchFamily="18" charset="0"/>
              </a:rPr>
              <a:t> (Accessed: 16 January 2026).</a:t>
            </a:r>
          </a:p>
          <a:p>
            <a:r>
              <a:rPr lang="en-GB" dirty="0">
                <a:latin typeface="Times New Roman" panose="02020603050405020304" pitchFamily="18" charset="0"/>
                <a:cs typeface="Times New Roman" panose="02020603050405020304" pitchFamily="18" charset="0"/>
              </a:rPr>
              <a:t>Rosales, R., León, I.A. and León-Fuentes, A.L. (2022) ‘Recommendations for Recruitment and Retention of a Diverse Workforce: A Report from the Field’. Available at: </a:t>
            </a:r>
            <a:r>
              <a:rPr lang="en-GB" dirty="0">
                <a:latin typeface="Times New Roman" panose="02020603050405020304" pitchFamily="18" charset="0"/>
                <a:cs typeface="Times New Roman" panose="02020603050405020304" pitchFamily="18" charset="0"/>
                <a:hlinkClick r:id="rId3"/>
              </a:rPr>
              <a:t>https://www.researchgate.net/profile/Isabel-Leon-10/publication/364067382_Recommendations_for_Recruitment_and_Retention_of_a_Diverse_Workforce_A_Report_from_the_Field/links/6364153454eb5f547c9d7ee0/Recommendations-for-Recruitment-and-Retention-of-a-Diverse-Workforce-A-Report-from-the-Field.pdf</a:t>
            </a:r>
            <a:r>
              <a:rPr lang="en-GB" dirty="0">
                <a:latin typeface="Times New Roman" panose="02020603050405020304" pitchFamily="18" charset="0"/>
                <a:cs typeface="Times New Roman" panose="02020603050405020304" pitchFamily="18" charset="0"/>
              </a:rPr>
              <a:t> (Accessed: 22 February 2026).</a:t>
            </a:r>
          </a:p>
          <a:p>
            <a:r>
              <a:rPr lang="en-GB" dirty="0">
                <a:latin typeface="Times New Roman" panose="02020603050405020304" pitchFamily="18" charset="0"/>
                <a:cs typeface="Times New Roman" panose="02020603050405020304" pitchFamily="18" charset="0"/>
              </a:rPr>
              <a:t>Sanchez-Bender, M. (2026) </a:t>
            </a:r>
            <a:r>
              <a:rPr lang="en-GB" i="1" dirty="0">
                <a:latin typeface="Times New Roman" panose="02020603050405020304" pitchFamily="18" charset="0"/>
                <a:cs typeface="Times New Roman" panose="02020603050405020304" pitchFamily="18" charset="0"/>
              </a:rPr>
              <a:t>Social Inclusion</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World Bank</a:t>
            </a:r>
            <a:r>
              <a:rPr lang="en-GB" dirty="0">
                <a:latin typeface="Times New Roman" panose="02020603050405020304" pitchFamily="18" charset="0"/>
                <a:cs typeface="Times New Roman" panose="02020603050405020304" pitchFamily="18" charset="0"/>
              </a:rPr>
              <a:t>. Washington D.C, USA: The World Bank. Available at: </a:t>
            </a:r>
            <a:r>
              <a:rPr lang="en-GB" dirty="0">
                <a:latin typeface="Times New Roman" panose="02020603050405020304" pitchFamily="18" charset="0"/>
                <a:cs typeface="Times New Roman" panose="02020603050405020304" pitchFamily="18" charset="0"/>
                <a:hlinkClick r:id="rId4"/>
              </a:rPr>
              <a:t>https://www.worldbank.org/en/topic/social-inclusion</a:t>
            </a:r>
            <a:r>
              <a:rPr lang="en-GB" dirty="0">
                <a:latin typeface="Times New Roman" panose="02020603050405020304" pitchFamily="18" charset="0"/>
                <a:cs typeface="Times New Roman" panose="02020603050405020304" pitchFamily="18" charset="0"/>
              </a:rPr>
              <a:t> (Accessed: 22 February 2026).</a:t>
            </a:r>
          </a:p>
          <a:p>
            <a:r>
              <a:rPr lang="en-GB" dirty="0">
                <a:latin typeface="Times New Roman" panose="02020603050405020304" pitchFamily="18" charset="0"/>
                <a:cs typeface="Times New Roman" panose="02020603050405020304" pitchFamily="18" charset="0"/>
              </a:rPr>
              <a:t>Travis, D.J., Nugent, J.S. and </a:t>
            </a:r>
            <a:r>
              <a:rPr lang="en-GB" dirty="0" err="1">
                <a:latin typeface="Times New Roman" panose="02020603050405020304" pitchFamily="18" charset="0"/>
                <a:cs typeface="Times New Roman" panose="02020603050405020304" pitchFamily="18" charset="0"/>
              </a:rPr>
              <a:t>Lengnick</a:t>
            </a:r>
            <a:r>
              <a:rPr lang="en-GB" dirty="0">
                <a:latin typeface="Times New Roman" panose="02020603050405020304" pitchFamily="18" charset="0"/>
                <a:cs typeface="Times New Roman" panose="02020603050405020304" pitchFamily="18" charset="0"/>
              </a:rPr>
              <a:t>-Hall, R. (2019) ‘Cultivating healthy, inclusive workplaces: why it matters and how organizations make progress’, </a:t>
            </a:r>
            <a:r>
              <a:rPr lang="en-GB" i="1" dirty="0">
                <a:latin typeface="Times New Roman" panose="02020603050405020304" pitchFamily="18" charset="0"/>
                <a:cs typeface="Times New Roman" panose="02020603050405020304" pitchFamily="18" charset="0"/>
              </a:rPr>
              <a:t>Creating Psychologically Healthy Workplaces</a:t>
            </a:r>
            <a:r>
              <a:rPr lang="en-GB" dirty="0">
                <a:latin typeface="Times New Roman" panose="02020603050405020304" pitchFamily="18" charset="0"/>
                <a:cs typeface="Times New Roman" panose="02020603050405020304" pitchFamily="18" charset="0"/>
              </a:rPr>
              <a:t>. Edward Elgar Publishing, pp. 386–410. Available at: </a:t>
            </a:r>
            <a:r>
              <a:rPr lang="en-GB" dirty="0">
                <a:latin typeface="Times New Roman" panose="02020603050405020304" pitchFamily="18" charset="0"/>
                <a:cs typeface="Times New Roman" panose="02020603050405020304" pitchFamily="18" charset="0"/>
                <a:hlinkClick r:id="rId5"/>
              </a:rPr>
              <a:t>https://www.elgaronline.com/edcollchap/edcoll/9781788113410/9781788113410.00029.xml</a:t>
            </a:r>
            <a:r>
              <a:rPr lang="en-GB" dirty="0">
                <a:latin typeface="Times New Roman" panose="02020603050405020304" pitchFamily="18" charset="0"/>
                <a:cs typeface="Times New Roman" panose="02020603050405020304" pitchFamily="18" charset="0"/>
              </a:rPr>
              <a:t> (Accessed: 3 March 2026).</a:t>
            </a:r>
          </a:p>
          <a:p>
            <a:r>
              <a:rPr lang="en-GB" dirty="0">
                <a:latin typeface="Times New Roman" panose="02020603050405020304" pitchFamily="18" charset="0"/>
                <a:cs typeface="Times New Roman" panose="02020603050405020304" pitchFamily="18" charset="0"/>
              </a:rPr>
              <a:t>Young, I.M. (2002) </a:t>
            </a:r>
            <a:r>
              <a:rPr lang="en-GB" i="1" dirty="0">
                <a:latin typeface="Times New Roman" panose="02020603050405020304" pitchFamily="18" charset="0"/>
                <a:cs typeface="Times New Roman" panose="02020603050405020304" pitchFamily="18" charset="0"/>
              </a:rPr>
              <a:t>Inclusion and democracy</a:t>
            </a:r>
            <a:r>
              <a:rPr lang="en-GB" dirty="0">
                <a:latin typeface="Times New Roman" panose="02020603050405020304" pitchFamily="18" charset="0"/>
                <a:cs typeface="Times New Roman" panose="02020603050405020304" pitchFamily="18" charset="0"/>
              </a:rPr>
              <a:t>. OUP Oxford. Available at: </a:t>
            </a:r>
            <a:r>
              <a:rPr lang="en-GB" dirty="0">
                <a:latin typeface="Times New Roman" panose="02020603050405020304" pitchFamily="18" charset="0"/>
                <a:cs typeface="Times New Roman" panose="02020603050405020304" pitchFamily="18" charset="0"/>
                <a:hlinkClick r:id="rId6"/>
              </a:rPr>
              <a:t>https://books.google.co.uk/books?hl=en&amp;lr=&amp;id=Gonp8GXTxb0C&amp;oi=fnd&amp;pg=PA1&amp;dq=Young,+I.+M.+(2002).+Inclusion+and+democracy.+Oxford,+UK.+Oxford+University+press+on+demand&amp;ots=nNgJHv7DpK&amp;sig=nWy2EnT1v6ic9tuv6cf9o3enA-s</a:t>
            </a:r>
            <a:r>
              <a:rPr lang="en-GB" dirty="0">
                <a:latin typeface="Times New Roman" panose="02020603050405020304" pitchFamily="18" charset="0"/>
                <a:cs typeface="Times New Roman" panose="02020603050405020304" pitchFamily="18" charset="0"/>
              </a:rPr>
              <a:t> (Accessed: 4 February 2026).</a:t>
            </a:r>
          </a:p>
          <a:p>
            <a:endParaRPr lang="en-GB" dirty="0"/>
          </a:p>
        </p:txBody>
      </p:sp>
    </p:spTree>
    <p:extLst>
      <p:ext uri="{BB962C8B-B14F-4D97-AF65-F5344CB8AC3E}">
        <p14:creationId xmlns:p14="http://schemas.microsoft.com/office/powerpoint/2010/main" val="123726546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18424</TotalTime>
  <Words>3665</Words>
  <Application>Microsoft Office PowerPoint</Application>
  <PresentationFormat>Widescreen</PresentationFormat>
  <Paragraphs>255</Paragraphs>
  <Slides>16</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Aptos</vt:lpstr>
      <vt:lpstr>Arial</vt:lpstr>
      <vt:lpstr>Times New Roman</vt:lpstr>
      <vt:lpstr>Trebuchet MS</vt:lpstr>
      <vt:lpstr>Wingdings 3</vt:lpstr>
      <vt:lpstr>Facet</vt:lpstr>
      <vt:lpstr>The role of practitioners in removing barriers to social inclusion </vt:lpstr>
      <vt:lpstr>Agenda</vt:lpstr>
      <vt:lpstr>Social Inclusion </vt:lpstr>
      <vt:lpstr>Practitioner role  </vt:lpstr>
      <vt:lpstr>Willingness for Inclusivity</vt:lpstr>
      <vt:lpstr>Employer engagement vs co worker resistance </vt:lpstr>
      <vt:lpstr>Removing Barriers through the hiring policy</vt:lpstr>
      <vt:lpstr>Inclusive culture and work environment  </vt:lpstr>
      <vt:lpstr>Adaptations and reasonable adjustments for employees.</vt:lpstr>
      <vt:lpstr>Mentoring and support of the workforce</vt:lpstr>
      <vt:lpstr>Using data to inform organizational practice </vt:lpstr>
      <vt:lpstr>Conclusion.  </vt:lpstr>
      <vt:lpstr>References  </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Colin Larkworthy</dc:creator>
  <cp:lastModifiedBy>Colin Larkworthy</cp:lastModifiedBy>
  <cp:revision>6</cp:revision>
  <cp:lastPrinted>2026-02-07T21:15:22Z</cp:lastPrinted>
  <dcterms:created xsi:type="dcterms:W3CDTF">2026-01-27T11:50:57Z</dcterms:created>
  <dcterms:modified xsi:type="dcterms:W3CDTF">2026-03-03T12:10:08Z</dcterms:modified>
</cp:coreProperties>
</file>